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0" r:id="rId6"/>
    <p:sldId id="261" r:id="rId7"/>
    <p:sldId id="265" r:id="rId8"/>
    <p:sldId id="320" r:id="rId9"/>
    <p:sldId id="268" r:id="rId10"/>
    <p:sldId id="319" r:id="rId11"/>
    <p:sldId id="273" r:id="rId12"/>
    <p:sldId id="274" r:id="rId13"/>
    <p:sldId id="269" r:id="rId14"/>
    <p:sldId id="272" r:id="rId15"/>
    <p:sldId id="271" r:id="rId16"/>
    <p:sldId id="321" r:id="rId17"/>
    <p:sldId id="281" r:id="rId18"/>
    <p:sldId id="283" r:id="rId19"/>
    <p:sldId id="284" r:id="rId20"/>
    <p:sldId id="285" r:id="rId21"/>
    <p:sldId id="282" r:id="rId22"/>
    <p:sldId id="275" r:id="rId23"/>
    <p:sldId id="318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22" r:id="rId34"/>
    <p:sldId id="300" r:id="rId35"/>
    <p:sldId id="297" r:id="rId36"/>
    <p:sldId id="298" r:id="rId37"/>
    <p:sldId id="299" r:id="rId38"/>
    <p:sldId id="305" r:id="rId39"/>
    <p:sldId id="302" r:id="rId40"/>
    <p:sldId id="303" r:id="rId41"/>
    <p:sldId id="304" r:id="rId42"/>
    <p:sldId id="307" r:id="rId43"/>
    <p:sldId id="316" r:id="rId44"/>
    <p:sldId id="323" r:id="rId45"/>
    <p:sldId id="325" r:id="rId46"/>
    <p:sldId id="326" r:id="rId47"/>
    <p:sldId id="306" r:id="rId48"/>
    <p:sldId id="312" r:id="rId49"/>
    <p:sldId id="328" r:id="rId50"/>
    <p:sldId id="329" r:id="rId51"/>
    <p:sldId id="330" r:id="rId52"/>
    <p:sldId id="331" r:id="rId53"/>
    <p:sldId id="332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D2B74-7E78-447B-9A06-7CAE12F3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39AD79-1769-4CB1-AEBB-29BC190D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2FCF0F-B62C-437B-B9F2-99FBE328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EDC6BF-2AD1-4EE0-8FBC-D3628109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18322-6270-4DCC-9F76-F8C0ACA6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3F9B8-7869-4FD4-88C6-4E29CCE7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9F0E397-9534-4058-8A0B-4C2898D1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6E9FDB-7407-4427-967D-DB496E28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ADFFAD-06B6-4087-BD0D-D730D419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DF4C5D-81E5-4AF6-8D21-7581F5D7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B662AF-1089-43B1-8816-C4349B8BE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B2C8F4-F144-43BD-B196-FF1C8239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7A3FEE-8BF7-4A7B-B765-EAC93CA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34AEFF-6ED3-4435-8063-38C0376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DF8A12-E663-42D8-8D8A-445919DA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84F9-C51A-4619-9579-267B76A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E7AE2-6C91-4E83-9DFB-12D4B637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DCA169-E467-466F-8911-34F4DD60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7B1191-499A-4D08-998A-2114DB5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747EE7-4372-4FC7-8CFB-BB59940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41E4-0A30-4FC5-9542-A2271DA3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73FE5D-67CC-450C-84E1-9B2ECC75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003D04-75D1-4E68-8B6F-2078EDB5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EC915-0908-4519-9CB0-00FA3D57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AFD0D3-9F2A-4B02-85CD-0CE98CB5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D12FA-8452-4EBD-B440-DA09643A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DE59C-AA52-42AC-ADE5-C8285577C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99D27A-536B-4B74-9FD8-B39B1121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7CF3A4-0CC9-4A96-B278-C907FD9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E7C848-4780-4AF1-B1CC-E9252286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0A8C7F-5434-4BF9-A078-AD44646B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9485B-6DFC-48EC-9C7D-83C58546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E47D9D-B79F-4AFC-9BA5-41B8A792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672C0B-83DE-468B-9728-74EDF53A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1E8F3A-69D1-460A-BA1B-43E3FC53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2178B18-F7CE-4588-943F-0A0402EA8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16C344B-E37A-40FF-9D3D-6B7F60E4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62CDB22-C279-4F5E-BFC8-DE2F2B44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5DB38BD-7942-44BB-B8F8-76ABB43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2371B-C26A-4C3F-9808-B10DAE32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C0E44B-EA17-4117-9373-B99F581B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1F6F05-8AA5-4DEA-9DED-1A1579B2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799D53-76BC-4F3B-81EC-7064E73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632D428-EBDD-44F4-B5F7-B73AC208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B8AA4B-3555-4EE8-A35C-0B6DA063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C46566-C142-4DE4-B1F5-50C5403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FAC2-0B4E-478F-8920-692A5F34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53A0F-C503-4B9D-A161-569B95AD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E5F109-517E-4503-B3BB-C70BFD03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8F418E-23B4-438A-8F3A-41E10E1F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DFC752-546D-4B76-BB94-3636989B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74A81C-9711-48F3-8956-3F62E265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8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18883-F1C8-4303-9878-AB593A1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84B7769-788C-4E01-A456-069D784F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CBB494-8131-439A-810F-CA64376B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BC5614-2AD4-4A36-963C-0195405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C8F607-E0EA-4AE0-93CE-74028BD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42BA53-2892-4569-8F5E-232C33E3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380520C-B224-4369-AF79-AABC5E8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D35C2-AAF5-4194-92BD-6066381A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F510B6-B8F0-4FBA-A35A-AE7B31E6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2ABF-C602-4EB8-A052-2B7C8A1BDF7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C62AFB-4001-42A3-8CE7-A7CFE3C18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948998-C271-46F3-BF2C-22B7A510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1003-8BC0-4E0E-99DB-CDA8FDFAF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weg, buiten, gebouw, spel&#10;&#10;Automatisch gegenereerde beschrijving">
            <a:extLst>
              <a:ext uri="{FF2B5EF4-FFF2-40B4-BE49-F238E27FC236}">
                <a16:creationId xmlns:a16="http://schemas.microsoft.com/office/drawing/2014/main" id="{860883AC-2A5D-4B84-A1A3-55C265A4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92AA1-02EE-4964-8806-AF0284C7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Voor aanzicht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otje">
            <a:extLst>
              <a:ext uri="{FF2B5EF4-FFF2-40B4-BE49-F238E27FC236}">
                <a16:creationId xmlns:a16="http://schemas.microsoft.com/office/drawing/2014/main" id="{4EB402EF-EF02-4B9E-AAF8-0B3F6326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0" y="583782"/>
            <a:ext cx="6185647" cy="618564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1</a:t>
            </a:r>
            <a:r>
              <a:rPr lang="en-GB" sz="2800" b="1" baseline="30000" dirty="0">
                <a:solidFill>
                  <a:schemeClr val="accent1"/>
                </a:solidFill>
              </a:rPr>
              <a:t>st</a:t>
            </a:r>
            <a:r>
              <a:rPr lang="en-GB" sz="2800" b="1" dirty="0">
                <a:solidFill>
                  <a:schemeClr val="accent1"/>
                </a:solidFill>
              </a:rPr>
              <a:t> iteration with KNN-5 model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accent5"/>
                </a:solidFill>
              </a:rPr>
              <a:t>Sample size 7500</a:t>
            </a:r>
            <a:r>
              <a:rPr lang="en-GB" sz="2800" dirty="0"/>
              <a:t>. Data partition 75/25</a:t>
            </a:r>
          </a:p>
          <a:p>
            <a:pPr>
              <a:buClr>
                <a:schemeClr val="accent1"/>
              </a:buClr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 (0, 1, 2)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6150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3975"/>
            <a:ext cx="7850141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KNN-model results for Lat/Long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75E72C-784D-4300-A09B-D45CBBBAB74A}"/>
              </a:ext>
            </a:extLst>
          </p:cNvPr>
          <p:cNvSpPr/>
          <p:nvPr/>
        </p:nvSpPr>
        <p:spPr>
          <a:xfrm>
            <a:off x="532432" y="699082"/>
            <a:ext cx="330614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B0 </a:t>
            </a:r>
            <a:r>
              <a:rPr lang="en-GB" sz="1000" noProof="1"/>
              <a:t>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 ~., </a:t>
            </a:r>
          </a:p>
          <a:p>
            <a:r>
              <a:rPr lang="en-GB" sz="1000" noProof="1"/>
              <a:t>                  data = training_B0_lat, </a:t>
            </a:r>
          </a:p>
          <a:p>
            <a:r>
              <a:rPr lang="en-GB" sz="1000" noProof="1"/>
              <a:t>                  method = "kknn", </a:t>
            </a:r>
          </a:p>
          <a:p>
            <a:r>
              <a:rPr lang="en-GB" sz="1000" noProof="1"/>
              <a:t>                  trControl=fitControl, </a:t>
            </a:r>
          </a:p>
          <a:p>
            <a:r>
              <a:rPr lang="en-GB" sz="1000" noProof="1"/>
              <a:t>                  tuneLength = 5,</a:t>
            </a:r>
          </a:p>
          <a:p>
            <a:r>
              <a:rPr lang="en-GB" sz="1000" noProof="1"/>
              <a:t>                  verboseIter = TRUE,</a:t>
            </a:r>
          </a:p>
          <a:p>
            <a:r>
              <a:rPr lang="en-GB" sz="1000" noProof="1"/>
              <a:t>                  preProcess = c("zv", "medianImpute"))</a:t>
            </a:r>
          </a:p>
          <a:p>
            <a:r>
              <a:rPr lang="en-GB" sz="1000" noProof="1"/>
              <a:t>Fit_lat_B0</a:t>
            </a:r>
          </a:p>
          <a:p>
            <a:r>
              <a:rPr lang="en-GB" sz="1000" noProof="1"/>
              <a:t>saveRDS(Fit_lat_B0, file = "KNN_Fit_lat_B0.rds")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6.460450  0.9588620  3.660657</a:t>
            </a:r>
          </a:p>
          <a:p>
            <a:endParaRPr lang="en-GB" sz="1000" noProof="1"/>
          </a:p>
          <a:p>
            <a:r>
              <a:rPr lang="en-GB" sz="1000" noProof="1"/>
              <a:t>#Fit_lat_B0 postresample----</a:t>
            </a:r>
          </a:p>
          <a:p>
            <a:r>
              <a:rPr lang="en-GB" sz="1000" noProof="1"/>
              <a:t>postResample(pred = predict(object = Fit_lat_B0, </a:t>
            </a:r>
          </a:p>
          <a:p>
            <a:r>
              <a:rPr lang="en-GB" sz="1000" noProof="1"/>
              <a:t>                            newdata = testing_B0_lat), </a:t>
            </a:r>
          </a:p>
          <a:p>
            <a:r>
              <a:rPr lang="en-GB" sz="1000" noProof="1"/>
              <a:t>                            obs = testing_B0_lat$LATITUDE)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6.7003103 	0.9609583 	4.0250448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F8E857D-AA8D-4463-A5D7-0A99FC98D02D}"/>
              </a:ext>
            </a:extLst>
          </p:cNvPr>
          <p:cNvSpPr/>
          <p:nvPr/>
        </p:nvSpPr>
        <p:spPr>
          <a:xfrm>
            <a:off x="4391608" y="669912"/>
            <a:ext cx="30231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B1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training_B1_lat,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Fit_lat_B1</a:t>
            </a:r>
          </a:p>
          <a:p>
            <a:r>
              <a:rPr lang="en-GB" sz="1000" noProof="1"/>
              <a:t>saveRDS(Fit_lat_B1, file = "KNN_Fit_lat_B1.rds")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8.241445  0.9482391  4.979434</a:t>
            </a:r>
          </a:p>
          <a:p>
            <a:endParaRPr lang="en-GB" sz="1000" noProof="1"/>
          </a:p>
          <a:p>
            <a:r>
              <a:rPr lang="en-GB" sz="1000" noProof="1"/>
              <a:t>#Fit_lat_B1 postresample----</a:t>
            </a:r>
          </a:p>
          <a:p>
            <a:r>
              <a:rPr lang="en-GB" sz="1000" noProof="1"/>
              <a:t>postResample(pred = predict(object = Fit_lat_B1, </a:t>
            </a:r>
          </a:p>
          <a:p>
            <a:r>
              <a:rPr lang="en-GB" sz="1000" noProof="1"/>
              <a:t>                            newdata = testing_B1_lat), </a:t>
            </a:r>
          </a:p>
          <a:p>
            <a:r>
              <a:rPr lang="en-GB" sz="1000" noProof="1"/>
              <a:t>             obs = testing_B1_lat$LATITUDE)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6.7663285 	0.9645302 	4.4480253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4DC00B1-F460-4B45-9002-AD9FCA4FF483}"/>
              </a:ext>
            </a:extLst>
          </p:cNvPr>
          <p:cNvSpPr/>
          <p:nvPr/>
        </p:nvSpPr>
        <p:spPr>
          <a:xfrm>
            <a:off x="8091195" y="614995"/>
            <a:ext cx="321750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Fit_lat_</a:t>
            </a:r>
            <a:r>
              <a:rPr lang="en-GB" sz="1000" noProof="1">
                <a:solidFill>
                  <a:schemeClr val="accent1"/>
                </a:solidFill>
              </a:rPr>
              <a:t>B2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LATITUDE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training_B2_lat,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Fit_lat_B2</a:t>
            </a:r>
          </a:p>
          <a:p>
            <a:r>
              <a:rPr lang="en-GB" sz="1000" noProof="1"/>
              <a:t>saveRDS(Fit_lat_B2, file = "KNN_Fit_lat_B2.rds")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7.088801  0.9365169  3.989857</a:t>
            </a:r>
          </a:p>
          <a:p>
            <a:endParaRPr lang="en-GB" sz="1000" noProof="1"/>
          </a:p>
          <a:p>
            <a:r>
              <a:rPr lang="en-GB" sz="1000" noProof="1"/>
              <a:t>#Fit_lat_B2 postresample----</a:t>
            </a:r>
          </a:p>
          <a:p>
            <a:r>
              <a:rPr lang="en-GB" sz="1000" noProof="1"/>
              <a:t>postResample(pred = predict(object = Fit_lat_B2, </a:t>
            </a:r>
          </a:p>
          <a:p>
            <a:r>
              <a:rPr lang="en-GB" sz="1000" noProof="1"/>
              <a:t>                            newdata = testing_B2_lat), </a:t>
            </a:r>
          </a:p>
          <a:p>
            <a:r>
              <a:rPr lang="en-GB" sz="1000" noProof="1"/>
              <a:t>             obs = testing_B2_lat$LATITUDE)</a:t>
            </a:r>
          </a:p>
          <a:p>
            <a:endParaRPr lang="en-GB" sz="1000" noProof="1"/>
          </a:p>
          <a:p>
            <a:r>
              <a:rPr lang="en-GB" sz="1000" b="1" noProof="1"/>
              <a:t>#   RMSE      	Rsquared  	MAE</a:t>
            </a:r>
            <a:r>
              <a:rPr lang="en-GB" sz="1000" b="1" noProof="1">
                <a:solidFill>
                  <a:schemeClr val="accent1"/>
                </a:solidFill>
              </a:rPr>
              <a:t>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6.0978035 	0.9547484	3.4121850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7472CC3-788A-41C7-8EFE-EFE69CCFAA05}"/>
              </a:ext>
            </a:extLst>
          </p:cNvPr>
          <p:cNvSpPr/>
          <p:nvPr/>
        </p:nvSpPr>
        <p:spPr>
          <a:xfrm>
            <a:off x="582971" y="3757815"/>
            <a:ext cx="32050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B0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training_B0_long,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Fit_long_B0</a:t>
            </a:r>
          </a:p>
          <a:p>
            <a:r>
              <a:rPr lang="en-GB" sz="1000" noProof="1"/>
              <a:t>saveRDS(Fit_long_B0, file = "KNN_Fit_long_B0.rds")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7.311088  0.9158382  4.482322</a:t>
            </a:r>
          </a:p>
          <a:p>
            <a:endParaRPr lang="en-GB" sz="1000" noProof="1"/>
          </a:p>
          <a:p>
            <a:r>
              <a:rPr lang="en-GB" sz="1000" noProof="1"/>
              <a:t>#Fit_long_B0 postresample----</a:t>
            </a:r>
          </a:p>
          <a:p>
            <a:r>
              <a:rPr lang="en-GB" sz="1000" noProof="1"/>
              <a:t>postResample(pred = predict(object = Fit_long_B0, </a:t>
            </a:r>
          </a:p>
          <a:p>
            <a:r>
              <a:rPr lang="en-GB" sz="1000" noProof="1"/>
              <a:t>                            newdata = testing_B0_long), </a:t>
            </a:r>
          </a:p>
          <a:p>
            <a:r>
              <a:rPr lang="en-GB" sz="1000" noProof="1"/>
              <a:t>             obs = testing_B0_long$LONGITUDE)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 	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6.5256682 	0.9337054 	4.1474910 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1A0F26E-8544-4347-9757-6E7ABC5701EC}"/>
              </a:ext>
            </a:extLst>
          </p:cNvPr>
          <p:cNvSpPr/>
          <p:nvPr/>
        </p:nvSpPr>
        <p:spPr>
          <a:xfrm>
            <a:off x="4391608" y="3757815"/>
            <a:ext cx="32050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B1</a:t>
            </a:r>
            <a:r>
              <a:rPr lang="en-GB" sz="1000" noProof="1"/>
              <a:t> &lt;- train(</a:t>
            </a:r>
            <a:r>
              <a:rPr lang="en-GB" sz="1000" noProof="1">
                <a:solidFill>
                  <a:schemeClr val="accent1"/>
                </a:solidFill>
              </a:rPr>
              <a:t>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training_B1_long,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Fit_long_B1</a:t>
            </a:r>
          </a:p>
          <a:p>
            <a:r>
              <a:rPr lang="en-GB" sz="1000" noProof="1"/>
              <a:t>saveRDS(Fit_long_B1, file = "KNN_Fit_long_B1.rds")</a:t>
            </a:r>
          </a:p>
          <a:p>
            <a:r>
              <a:rPr lang="en-GB" sz="1000" noProof="1"/>
              <a:t>#k  RMSE       Rsquared   MAE      </a:t>
            </a:r>
          </a:p>
          <a:p>
            <a:r>
              <a:rPr lang="en-GB" sz="1000" noProof="1"/>
              <a:t>#5  8.538631  0.9698672  5.201769</a:t>
            </a:r>
          </a:p>
          <a:p>
            <a:endParaRPr lang="en-GB" sz="1000" noProof="1"/>
          </a:p>
          <a:p>
            <a:r>
              <a:rPr lang="en-GB" sz="1000" noProof="1"/>
              <a:t>#Fit_long_B1 postresample----</a:t>
            </a:r>
          </a:p>
          <a:p>
            <a:r>
              <a:rPr lang="en-GB" sz="1000" noProof="1"/>
              <a:t>postResample(pred = predict(object = Fit_long_B1, </a:t>
            </a:r>
          </a:p>
          <a:p>
            <a:r>
              <a:rPr lang="en-GB" sz="1000" noProof="1"/>
              <a:t>                            newdata = testing_B1_long), </a:t>
            </a:r>
          </a:p>
          <a:p>
            <a:r>
              <a:rPr lang="en-GB" sz="1000" noProof="1"/>
              <a:t>             obs = testing_B1_long$LONGITUDE)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	 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7.890551 	0.974103	5.055423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00A61DF-1C10-4FDB-821B-290468FF20E6}"/>
              </a:ext>
            </a:extLst>
          </p:cNvPr>
          <p:cNvSpPr/>
          <p:nvPr/>
        </p:nvSpPr>
        <p:spPr>
          <a:xfrm>
            <a:off x="8204722" y="3744630"/>
            <a:ext cx="363504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noProof="1"/>
              <a:t>Fit_long_</a:t>
            </a:r>
            <a:r>
              <a:rPr lang="en-GB" sz="1000" noProof="1">
                <a:solidFill>
                  <a:schemeClr val="accent1"/>
                </a:solidFill>
              </a:rPr>
              <a:t>B2</a:t>
            </a:r>
            <a:r>
              <a:rPr lang="en-GB" sz="1000" noProof="1"/>
              <a:t> &lt;- train</a:t>
            </a:r>
            <a:r>
              <a:rPr lang="en-GB" sz="1000" noProof="1">
                <a:solidFill>
                  <a:schemeClr val="accent1"/>
                </a:solidFill>
              </a:rPr>
              <a:t>(LONGITUDE</a:t>
            </a:r>
            <a:r>
              <a:rPr lang="en-GB" sz="1000" noProof="1"/>
              <a:t>~., </a:t>
            </a:r>
          </a:p>
          <a:p>
            <a:r>
              <a:rPr lang="en-GB" sz="1000" noProof="1"/>
              <a:t>                    data = training_B2_long, </a:t>
            </a:r>
          </a:p>
          <a:p>
            <a:r>
              <a:rPr lang="en-GB" sz="1000" noProof="1"/>
              <a:t>                    method = "kknn", </a:t>
            </a:r>
          </a:p>
          <a:p>
            <a:r>
              <a:rPr lang="en-GB" sz="1000" noProof="1"/>
              <a:t>                    trControl=fitControl, </a:t>
            </a:r>
          </a:p>
          <a:p>
            <a:r>
              <a:rPr lang="en-GB" sz="1000" noProof="1"/>
              <a:t>                    tuneLength = 5,</a:t>
            </a:r>
          </a:p>
          <a:p>
            <a:r>
              <a:rPr lang="en-GB" sz="1000" noProof="1"/>
              <a:t>                    verboseIter = TRUE,</a:t>
            </a:r>
          </a:p>
          <a:p>
            <a:r>
              <a:rPr lang="en-GB" sz="1000" noProof="1"/>
              <a:t>                    preProcess = c("zv", "medianImpute"))</a:t>
            </a:r>
          </a:p>
          <a:p>
            <a:r>
              <a:rPr lang="en-GB" sz="1000" noProof="1"/>
              <a:t>Fit_long_B2</a:t>
            </a:r>
          </a:p>
          <a:p>
            <a:r>
              <a:rPr lang="en-GB" sz="1000" noProof="1"/>
              <a:t>saveRDS(Fit_long_B2, file = "KNN_Fit_long_B2.rds")</a:t>
            </a:r>
          </a:p>
          <a:p>
            <a:r>
              <a:rPr lang="en-GB" sz="1000" noProof="1"/>
              <a:t>#k   RMSE       Rsquared   MAE      </a:t>
            </a:r>
          </a:p>
          <a:p>
            <a:r>
              <a:rPr lang="en-GB" sz="1000" noProof="1"/>
              <a:t>#5   9.455415  0.8973102  5.114687</a:t>
            </a:r>
          </a:p>
          <a:p>
            <a:endParaRPr lang="en-GB" sz="1000" noProof="1"/>
          </a:p>
          <a:p>
            <a:r>
              <a:rPr lang="en-GB" sz="1000" noProof="1"/>
              <a:t>#Fit_long_B2 postresample----</a:t>
            </a:r>
          </a:p>
          <a:p>
            <a:r>
              <a:rPr lang="en-GB" sz="1000" noProof="1"/>
              <a:t>postResample(pred = predict(object = Fit_long_B2, </a:t>
            </a:r>
          </a:p>
          <a:p>
            <a:r>
              <a:rPr lang="en-GB" sz="1000" noProof="1"/>
              <a:t>                            newdata = testing_B2_long), </a:t>
            </a:r>
          </a:p>
          <a:p>
            <a:r>
              <a:rPr lang="en-GB" sz="1000" noProof="1"/>
              <a:t>             obs = testing_B2_long$LONGITUDE)</a:t>
            </a:r>
          </a:p>
          <a:p>
            <a:endParaRPr lang="en-GB" sz="1000" noProof="1"/>
          </a:p>
          <a:p>
            <a:r>
              <a:rPr lang="en-GB" sz="1000" b="1" noProof="1"/>
              <a:t>#   RMSE     	Rsquared  	MAE </a:t>
            </a:r>
          </a:p>
          <a:p>
            <a:r>
              <a:rPr lang="en-GB" sz="1000" b="1" noProof="1">
                <a:solidFill>
                  <a:schemeClr val="accent1"/>
                </a:solidFill>
              </a:rPr>
              <a:t>#   9.2788440 	0.9006733 	4.9395021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D9CACFF-B165-49BB-BB3E-813F8CBF74DE}"/>
              </a:ext>
            </a:extLst>
          </p:cNvPr>
          <p:cNvCxnSpPr/>
          <p:nvPr/>
        </p:nvCxnSpPr>
        <p:spPr>
          <a:xfrm>
            <a:off x="205273" y="3757815"/>
            <a:ext cx="1163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/>
          <p:nvPr/>
        </p:nvCxnSpPr>
        <p:spPr>
          <a:xfrm>
            <a:off x="3956180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276B4A1-2C3A-4649-B9F8-A1E6EA6FF48E}"/>
              </a:ext>
            </a:extLst>
          </p:cNvPr>
          <p:cNvCxnSpPr/>
          <p:nvPr/>
        </p:nvCxnSpPr>
        <p:spPr>
          <a:xfrm>
            <a:off x="7850155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1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5" y="328448"/>
            <a:ext cx="715346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KNN</a:t>
            </a:r>
            <a:r>
              <a:rPr lang="en-GB" b="1" dirty="0">
                <a:solidFill>
                  <a:schemeClr val="accent1"/>
                </a:solidFill>
              </a:rPr>
              <a:t>-model Lat/Long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6018246" y="1129551"/>
            <a:ext cx="0" cy="446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5862" y="2303781"/>
            <a:ext cx="6021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Latitude</a:t>
            </a:r>
          </a:p>
          <a:p>
            <a:r>
              <a:rPr lang="en-GB" sz="2400" dirty="0"/>
              <a:t>	</a:t>
            </a:r>
            <a:r>
              <a:rPr lang="en-GB" sz="2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B0</a:t>
            </a:r>
            <a:r>
              <a:rPr lang="en-GB" sz="2400" dirty="0"/>
              <a:t> 	6.700310  	</a:t>
            </a:r>
            <a:r>
              <a:rPr lang="en-GB" sz="2400" dirty="0">
                <a:solidFill>
                  <a:schemeClr val="accent6"/>
                </a:solidFill>
              </a:rPr>
              <a:t>96.02481 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C00000"/>
                </a:solidFill>
              </a:rPr>
              <a:t>4.025045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B1</a:t>
            </a:r>
            <a:r>
              <a:rPr lang="en-GB" sz="2400" dirty="0"/>
              <a:t> 	6.700310  	</a:t>
            </a:r>
            <a:r>
              <a:rPr lang="en-GB" sz="2400" dirty="0">
                <a:solidFill>
                  <a:schemeClr val="accent6"/>
                </a:solidFill>
              </a:rPr>
              <a:t>96.47526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4.448025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B2</a:t>
            </a:r>
            <a:r>
              <a:rPr lang="en-GB" sz="2400" dirty="0"/>
              <a:t> 	6.097803  	</a:t>
            </a:r>
            <a:r>
              <a:rPr lang="en-GB" sz="2400" dirty="0">
                <a:solidFill>
                  <a:schemeClr val="accent6"/>
                </a:solidFill>
              </a:rPr>
              <a:t>95.41785</a:t>
            </a:r>
            <a:r>
              <a:rPr lang="en-GB" sz="2400" dirty="0"/>
              <a:t> 	</a:t>
            </a:r>
            <a:r>
              <a:rPr lang="en-GB" sz="2400" dirty="0">
                <a:solidFill>
                  <a:schemeClr val="accent2"/>
                </a:solidFill>
              </a:rPr>
              <a:t>3.412185</a:t>
            </a:r>
          </a:p>
          <a:p>
            <a:endParaRPr lang="en-GB" sz="24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164789" y="2303781"/>
            <a:ext cx="63768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Longitude</a:t>
            </a:r>
          </a:p>
          <a:p>
            <a:r>
              <a:rPr lang="en-GB" sz="2400" dirty="0"/>
              <a:t>	</a:t>
            </a:r>
            <a:r>
              <a:rPr lang="en-GB" sz="2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B0 </a:t>
            </a:r>
            <a:r>
              <a:rPr lang="en-GB" sz="2400" dirty="0"/>
              <a:t>	6.525668 	</a:t>
            </a:r>
            <a:r>
              <a:rPr lang="en-GB" sz="2400" dirty="0">
                <a:solidFill>
                  <a:schemeClr val="accent2"/>
                </a:solidFill>
              </a:rPr>
              <a:t>93.29991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4.147491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B1</a:t>
            </a:r>
            <a:r>
              <a:rPr lang="en-GB" sz="2400" dirty="0"/>
              <a:t> 	7.890551 	</a:t>
            </a:r>
            <a:r>
              <a:rPr lang="en-GB" sz="2400" dirty="0">
                <a:solidFill>
                  <a:schemeClr val="accent6"/>
                </a:solidFill>
              </a:rPr>
              <a:t>97.40207</a:t>
            </a:r>
            <a:r>
              <a:rPr lang="en-GB" sz="2400" dirty="0"/>
              <a:t> 	</a:t>
            </a:r>
            <a:r>
              <a:rPr lang="en-GB" sz="2400" dirty="0">
                <a:solidFill>
                  <a:srgbClr val="C00000"/>
                </a:solidFill>
              </a:rPr>
              <a:t>5.055423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B2 </a:t>
            </a:r>
            <a:r>
              <a:rPr lang="en-GB" sz="2400" dirty="0"/>
              <a:t>	9.278844 	</a:t>
            </a:r>
            <a:r>
              <a:rPr lang="en-GB" sz="2400" dirty="0">
                <a:solidFill>
                  <a:schemeClr val="accent2"/>
                </a:solidFill>
              </a:rPr>
              <a:t>90.12502 </a:t>
            </a:r>
            <a:r>
              <a:rPr lang="en-GB" sz="2400" dirty="0"/>
              <a:t>	</a:t>
            </a:r>
            <a:r>
              <a:rPr lang="en-GB" sz="2400" dirty="0">
                <a:solidFill>
                  <a:srgbClr val="C00000"/>
                </a:solidFill>
              </a:rPr>
              <a:t>4.939502</a:t>
            </a:r>
          </a:p>
        </p:txBody>
      </p:sp>
    </p:spTree>
    <p:extLst>
      <p:ext uri="{BB962C8B-B14F-4D97-AF65-F5344CB8AC3E}">
        <p14:creationId xmlns:p14="http://schemas.microsoft.com/office/powerpoint/2010/main" val="403328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r>
              <a:rPr lang="en-GB" dirty="0"/>
              <a:t> CF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F75DA5-349E-4CD5-AC1D-5E7731CD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82" y="690305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7DFF743-D37C-4E22-9616-0FCA6CD7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3" y="1572159"/>
            <a:ext cx="6619875" cy="498157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564089" y="238977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67374" y="260487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13290" y="925019"/>
            <a:ext cx="5822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79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120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119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12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4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8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13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123746" y="224973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Knn-5 can be optimized for floor Building 0 esp. floor 1, 2, 3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5E9117-ACC2-4DB8-AF4B-BA6DE7CD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170" y="2849027"/>
            <a:ext cx="3268038" cy="202243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2B17CD0-A66E-4E3F-A1C1-6C935E86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514" y="4418627"/>
            <a:ext cx="3586598" cy="2294317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653B7DFA-AB32-4EAE-8E5A-DD57A4957D0B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64148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948"/>
            <a:ext cx="5551714" cy="742950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r>
              <a:rPr lang="en-GB" dirty="0"/>
              <a:t> CF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AC093FC-6E7D-47F1-A809-1609FF2E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66" y="165942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F19F32-33F9-4D2A-A547-44D3F102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7" y="1790352"/>
            <a:ext cx="6315075" cy="4781550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E3D9B3B-2375-4CA1-B809-F7F578C9DF6C}"/>
              </a:ext>
            </a:extLst>
          </p:cNvPr>
          <p:cNvCxnSpPr/>
          <p:nvPr/>
        </p:nvCxnSpPr>
        <p:spPr>
          <a:xfrm>
            <a:off x="1623138" y="2629775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38DD00-2020-46BD-86D8-88DFACA81A06}"/>
              </a:ext>
            </a:extLst>
          </p:cNvPr>
          <p:cNvCxnSpPr>
            <a:cxnSpLocks/>
          </p:cNvCxnSpPr>
          <p:nvPr/>
        </p:nvCxnSpPr>
        <p:spPr>
          <a:xfrm flipV="1">
            <a:off x="1426318" y="2882576"/>
            <a:ext cx="3819525" cy="3114676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09874539-7E6C-4CCD-AE61-B8C522A83224}"/>
              </a:ext>
            </a:extLst>
          </p:cNvPr>
          <p:cNvSpPr txBox="1"/>
          <p:nvPr/>
        </p:nvSpPr>
        <p:spPr>
          <a:xfrm>
            <a:off x="6377085" y="861043"/>
            <a:ext cx="59124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114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38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b="1" u="sng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77 cases floor 1 was misidentified as 0, 95 were </a:t>
            </a:r>
            <a:r>
              <a:rPr lang="en-GB" sz="1100" b="1" u="sng" dirty="0" err="1">
                <a:solidFill>
                  <a:srgbClr val="FF0000"/>
                </a:solidFill>
              </a:rPr>
              <a:t>identied</a:t>
            </a:r>
            <a:r>
              <a:rPr lang="en-GB" sz="1100" b="1" u="sng" dirty="0">
                <a:solidFill>
                  <a:srgbClr val="FF0000"/>
                </a:solidFill>
              </a:rPr>
              <a:t> as floor 2 and 55 as floor 3 instead of 0</a:t>
            </a:r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14 cases floor 0 was misidentified as being floor 1 &amp; in 6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u="sng" dirty="0">
                <a:solidFill>
                  <a:srgbClr val="FF0000"/>
                </a:solidFill>
              </a:rPr>
              <a:t>20 cases </a:t>
            </a:r>
            <a:r>
              <a:rPr lang="en-GB" sz="1100" dirty="0">
                <a:solidFill>
                  <a:schemeClr val="accent2"/>
                </a:solidFill>
              </a:rPr>
              <a:t>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19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2 was misidentified as floor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B4D5192-7D00-4266-8A96-C6119F4240CC}"/>
              </a:ext>
            </a:extLst>
          </p:cNvPr>
          <p:cNvSpPr txBox="1"/>
          <p:nvPr/>
        </p:nvSpPr>
        <p:spPr>
          <a:xfrm>
            <a:off x="6534540" y="76948"/>
            <a:ext cx="54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B1 predictions for floor has an accuracy of 38.8% &amp; esp. floor 1,2,3 is not predicted well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C36EC0-4A93-4756-8095-70B3B8B55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40" y="3193327"/>
            <a:ext cx="4964434" cy="324479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F45457D-CF1C-4AF6-9A4A-CABFE595D474}"/>
              </a:ext>
            </a:extLst>
          </p:cNvPr>
          <p:cNvSpPr/>
          <p:nvPr/>
        </p:nvSpPr>
        <p:spPr>
          <a:xfrm>
            <a:off x="3428806" y="10390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Overall Statistics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#Accuracy : 0.3881        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#95% CI : (0.3446, 0.433)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#Kappa : 0.1698 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BA5B7F2-861F-4080-9E04-D6D4131F78BA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296551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6050"/>
            <a:ext cx="10515600" cy="1325563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KNN Floor </a:t>
            </a:r>
            <a:r>
              <a:rPr lang="en-GB" b="1" dirty="0">
                <a:solidFill>
                  <a:schemeClr val="accent5"/>
                </a:solidFill>
              </a:rPr>
              <a:t>B2 </a:t>
            </a:r>
            <a:r>
              <a:rPr lang="en-GB" dirty="0"/>
              <a:t>Confusion Matrix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FA4FA0F-A961-44C5-AE2F-E9486452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387" y="581025"/>
            <a:ext cx="1114425" cy="7429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B74218-009F-4058-8825-7A792CDD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3" y="1819065"/>
            <a:ext cx="5934558" cy="446207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058F086-7F99-4404-B1E2-D743485BDCE0}"/>
              </a:ext>
            </a:extLst>
          </p:cNvPr>
          <p:cNvSpPr txBox="1"/>
          <p:nvPr/>
        </p:nvSpPr>
        <p:spPr>
          <a:xfrm>
            <a:off x="6096000" y="2367171"/>
            <a:ext cx="59124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180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179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127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251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</a:t>
            </a:r>
            <a:r>
              <a:rPr lang="en-GB" sz="1100" b="1" dirty="0">
                <a:solidFill>
                  <a:schemeClr val="accent6"/>
                </a:solidFill>
              </a:rPr>
              <a:t>93</a:t>
            </a:r>
            <a:r>
              <a:rPr lang="en-GB" sz="1100" dirty="0">
                <a:solidFill>
                  <a:schemeClr val="accent6"/>
                </a:solidFill>
              </a:rPr>
              <a:t>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10 cases floor 1 was misidentified as 0, 1 was identified as floor 2 and 3 as floor 3 instead of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cases floor 0 was misidentified as being floor 1 &amp; in 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 case floor 1 was misidentified as being floor 2 &amp; in 3 cases floor 3 as 2 &amp; 2 cases floor 4 as 2 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3 &amp; in 6 cases floor 4 was misidentified as floor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3 cases floor 3 was misidentified as being floor 4 .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D690E93-4C5B-481C-B5AC-AF19E288E1FA}"/>
              </a:ext>
            </a:extLst>
          </p:cNvPr>
          <p:cNvCxnSpPr/>
          <p:nvPr/>
        </p:nvCxnSpPr>
        <p:spPr>
          <a:xfrm>
            <a:off x="1111220" y="2368518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FA7D3EB-6F5E-4DE9-8742-8D7A2E0E775B}"/>
              </a:ext>
            </a:extLst>
          </p:cNvPr>
          <p:cNvCxnSpPr>
            <a:cxnSpLocks/>
          </p:cNvCxnSpPr>
          <p:nvPr/>
        </p:nvCxnSpPr>
        <p:spPr>
          <a:xfrm flipV="1">
            <a:off x="1175609" y="2621319"/>
            <a:ext cx="3819525" cy="3114676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E036B72F-77CF-41FD-AEF8-2BD10B35FB4B}"/>
              </a:ext>
            </a:extLst>
          </p:cNvPr>
          <p:cNvSpPr txBox="1"/>
          <p:nvPr/>
        </p:nvSpPr>
        <p:spPr>
          <a:xfrm>
            <a:off x="6052651" y="1574284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Kknn-5 was working fine for predictions in Building 2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5979F28-B1F0-4EF8-8D82-4C26F3FFC89A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</p:spTree>
    <p:extLst>
      <p:ext uri="{BB962C8B-B14F-4D97-AF65-F5344CB8AC3E}">
        <p14:creationId xmlns:p14="http://schemas.microsoft.com/office/powerpoint/2010/main" val="417285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2nd iteration with KNN-5 model</a:t>
            </a:r>
          </a:p>
          <a:p>
            <a:endParaRPr lang="en-GB" sz="2800" dirty="0"/>
          </a:p>
          <a:p>
            <a:r>
              <a:rPr lang="en-GB" sz="2800" dirty="0"/>
              <a:t>Data partition 75/25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</a:t>
            </a:r>
            <a:r>
              <a:rPr lang="en-GB" sz="2800" dirty="0">
                <a:solidFill>
                  <a:schemeClr val="accent2"/>
                </a:solidFill>
              </a:rPr>
              <a:t>all observations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9988" y="878541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3975"/>
            <a:ext cx="9130311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2nd KNN-model summary training KPI’s 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D9CACFF-B165-49BB-BB3E-813F8CBF74DE}"/>
              </a:ext>
            </a:extLst>
          </p:cNvPr>
          <p:cNvCxnSpPr/>
          <p:nvPr/>
        </p:nvCxnSpPr>
        <p:spPr>
          <a:xfrm>
            <a:off x="205273" y="3636756"/>
            <a:ext cx="11634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/>
          <p:nvPr/>
        </p:nvCxnSpPr>
        <p:spPr>
          <a:xfrm>
            <a:off x="3860386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276B4A1-2C3A-4649-B9F8-A1E6EA6FF48E}"/>
              </a:ext>
            </a:extLst>
          </p:cNvPr>
          <p:cNvCxnSpPr/>
          <p:nvPr/>
        </p:nvCxnSpPr>
        <p:spPr>
          <a:xfrm>
            <a:off x="7850155" y="643812"/>
            <a:ext cx="0" cy="605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A330874D-55CC-4423-A417-5130C699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43" y="729005"/>
            <a:ext cx="34876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Fit_lat_B0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k-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Nearest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Neighbors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3939 samples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520 predictor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Pre-processing: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median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imputation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(197),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remove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(323)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Resampling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Cross-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Validated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(5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fold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repeated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Summary of sample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3152, 3150, 3150, 3153, 3151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Resampling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results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across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tuning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parameters: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NL" altLang="nl-NL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kmax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RMSE 	</a:t>
            </a:r>
            <a:r>
              <a:rPr kumimoji="0" lang="nl-NL" altLang="nl-NL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Rsquared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MAE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nl-NL" altLang="nl-NL" sz="9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nl-NL" altLang="nl-NL" sz="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5.840343 	0.9680237 	2.806226 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46A64F4-0E3B-4910-BD31-481556D31C3A}"/>
              </a:ext>
            </a:extLst>
          </p:cNvPr>
          <p:cNvSpPr/>
          <p:nvPr/>
        </p:nvSpPr>
        <p:spPr>
          <a:xfrm>
            <a:off x="205273" y="2841821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Fit_lat_B0,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newdata</a:t>
            </a:r>
            <a:r>
              <a:rPr lang="en-GB" sz="1000" dirty="0"/>
              <a:t> = testing_B0_lat),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obs</a:t>
            </a:r>
            <a:r>
              <a:rPr lang="en-GB" sz="1000" dirty="0"/>
              <a:t> = testing_B0_lat$LATITUDE)</a:t>
            </a:r>
          </a:p>
          <a:p>
            <a:r>
              <a:rPr lang="en-GB" sz="1000" b="1" dirty="0"/>
              <a:t>RMSE 	</a:t>
            </a:r>
            <a:r>
              <a:rPr lang="en-GB" sz="1000" b="1" dirty="0" err="1"/>
              <a:t>Rsquared</a:t>
            </a:r>
            <a:r>
              <a:rPr lang="en-GB" sz="1000" b="1" dirty="0"/>
              <a:t>    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5.982871 	0.967413 	3.168045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A2A15EE-B29F-4D9B-B86E-D0480832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52" y="698191"/>
            <a:ext cx="377100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Fit_lat_B1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3898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(207),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3118, 3119, 3118, 3119, 3118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	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</a:t>
            </a:r>
            <a:r>
              <a:rPr lang="nl-NL" altLang="nl-NL" sz="900" dirty="0">
                <a:latin typeface="Lucida Console" panose="020B0609040504020204" pitchFamily="49" charset="0"/>
              </a:rPr>
              <a:t>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	6.506556  0.9679517  3.369182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7F15648-1B5E-468E-B131-764963C6A9FF}"/>
              </a:ext>
            </a:extLst>
          </p:cNvPr>
          <p:cNvSpPr/>
          <p:nvPr/>
        </p:nvSpPr>
        <p:spPr>
          <a:xfrm>
            <a:off x="4005752" y="2811168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Fit_lat_B1, </a:t>
            </a:r>
          </a:p>
          <a:p>
            <a:r>
              <a:rPr lang="en-GB" sz="1000" dirty="0"/>
              <a:t>+                             </a:t>
            </a:r>
            <a:r>
              <a:rPr lang="en-GB" sz="1000" dirty="0" err="1"/>
              <a:t>newdata</a:t>
            </a:r>
            <a:r>
              <a:rPr lang="en-GB" sz="1000" dirty="0"/>
              <a:t> = testing_B1_lat), </a:t>
            </a:r>
          </a:p>
          <a:p>
            <a:r>
              <a:rPr lang="en-GB" sz="1000" dirty="0"/>
              <a:t>+              </a:t>
            </a:r>
            <a:r>
              <a:rPr lang="en-GB" sz="1000" dirty="0" err="1"/>
              <a:t>obs</a:t>
            </a:r>
            <a:r>
              <a:rPr lang="en-GB" sz="1000" dirty="0"/>
              <a:t> = testing_B1_lat$LATITUDE)</a:t>
            </a:r>
          </a:p>
          <a:p>
            <a:r>
              <a:rPr lang="en-GB" sz="1000" b="1" dirty="0"/>
              <a:t>RMSE 	 </a:t>
            </a:r>
            <a:r>
              <a:rPr lang="en-GB" sz="1000" b="1" dirty="0" err="1"/>
              <a:t>Rsquared</a:t>
            </a:r>
            <a:r>
              <a:rPr lang="en-GB" sz="1000" b="1" dirty="0"/>
              <a:t>     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5.8600480	0.9735459 	2.9833834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4A0BE14-EA68-4DDF-BA44-422F6273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249" y="663639"/>
            <a:ext cx="3991193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Fit_lat_B2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7121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(201),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(319)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: 5697, 5697, 5696, 5697, 5697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	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	5.645028  0.9601617  2.843604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61CCDC-FDEF-47C2-8DB3-8C325C7C02D2}"/>
              </a:ext>
            </a:extLst>
          </p:cNvPr>
          <p:cNvSpPr/>
          <p:nvPr/>
        </p:nvSpPr>
        <p:spPr>
          <a:xfrm>
            <a:off x="8200805" y="2785420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</a:t>
            </a:r>
            <a:r>
              <a:rPr lang="en-GB" sz="1000" dirty="0" err="1"/>
              <a:t>e</a:t>
            </a:r>
            <a:r>
              <a:rPr lang="en-GB" sz="1000" dirty="0"/>
              <a:t>(</a:t>
            </a:r>
            <a:r>
              <a:rPr lang="en-GB" sz="1000" dirty="0" err="1"/>
              <a:t>pred</a:t>
            </a:r>
            <a:r>
              <a:rPr lang="en-GB" sz="1000" dirty="0"/>
              <a:t> = predict(object = Fit_lat_B2, </a:t>
            </a:r>
          </a:p>
          <a:p>
            <a:r>
              <a:rPr lang="en-GB" sz="1000" dirty="0"/>
              <a:t>                           	 </a:t>
            </a:r>
            <a:r>
              <a:rPr lang="en-GB" sz="1000" dirty="0" err="1"/>
              <a:t>newdata</a:t>
            </a:r>
            <a:r>
              <a:rPr lang="en-GB" sz="1000" dirty="0"/>
              <a:t> = testing_B2_lat), </a:t>
            </a:r>
          </a:p>
          <a:p>
            <a:r>
              <a:rPr lang="en-GB" sz="1000" dirty="0"/>
              <a:t>             	</a:t>
            </a:r>
            <a:r>
              <a:rPr lang="en-GB" sz="1000" dirty="0" err="1"/>
              <a:t>obs</a:t>
            </a:r>
            <a:r>
              <a:rPr lang="en-GB" sz="1000" dirty="0"/>
              <a:t> = testing_B2_lat$LATITUDE)</a:t>
            </a:r>
          </a:p>
          <a:p>
            <a:r>
              <a:rPr lang="en-GB" sz="1000" b="1" dirty="0"/>
              <a:t>RMSE      	</a:t>
            </a:r>
            <a:r>
              <a:rPr lang="en-GB" sz="1000" b="1" dirty="0" err="1"/>
              <a:t>Rsquared</a:t>
            </a:r>
            <a:r>
              <a:rPr lang="en-GB" sz="1000" b="1" dirty="0"/>
              <a:t>  	MAE </a:t>
            </a:r>
          </a:p>
          <a:p>
            <a:r>
              <a:rPr lang="en-GB" sz="1000" b="1" dirty="0">
                <a:solidFill>
                  <a:schemeClr val="accent1"/>
                </a:solidFill>
              </a:rPr>
              <a:t>4.9402155	 0.9682882 	2.5529108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1A9E0B8-F16C-44CB-A60C-F4AAF49A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4" y="3920373"/>
            <a:ext cx="3608205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Fit_lONG</a:t>
            </a: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_B0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3939 samples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(198),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(322)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3152, 3151, 3151, 3151, 3151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</a:t>
            </a:r>
            <a:r>
              <a:rPr lang="nl-NL" altLang="nl-NL" sz="900" dirty="0">
                <a:latin typeface="Lucida Console" panose="020B060904050402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5    5.962481  0.9436714  3.075533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98E1F60-54D3-4FAB-9308-E865C32C0EFA}"/>
              </a:ext>
            </a:extLst>
          </p:cNvPr>
          <p:cNvSpPr/>
          <p:nvPr/>
        </p:nvSpPr>
        <p:spPr>
          <a:xfrm>
            <a:off x="84083" y="5826602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6"/>
                </a:solidFill>
              </a:rPr>
              <a:t>postResample</a:t>
            </a:r>
            <a:r>
              <a:rPr lang="en-US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Fit_long_B0,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testing_B0_long),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testing_B0_long$LONGITUDE)</a:t>
            </a:r>
            <a:endParaRPr lang="en-US" sz="1000" b="1" dirty="0"/>
          </a:p>
          <a:p>
            <a:r>
              <a:rPr lang="en-US" sz="1000" b="1" dirty="0"/>
              <a:t>RMSE  	</a:t>
            </a:r>
            <a:r>
              <a:rPr lang="en-US" sz="1000" b="1" dirty="0" err="1"/>
              <a:t>Rsquared</a:t>
            </a:r>
            <a:r>
              <a:rPr lang="en-US" sz="1000" b="1" dirty="0"/>
              <a:t>       	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5.6387300	 0.9480333	 3.0377195 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60353326-E302-4F18-9205-7D0C80BC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72" y="3918775"/>
            <a:ext cx="382759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Fit_long_</a:t>
            </a: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B1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3898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(204),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(316)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3119, 3119, 3116, 3119, 3119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b="1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b="1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5    7.441228  0.9775019  3.678046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F5FA9490-EC59-43D5-856C-677EF3947D69}"/>
              </a:ext>
            </a:extLst>
          </p:cNvPr>
          <p:cNvSpPr/>
          <p:nvPr/>
        </p:nvSpPr>
        <p:spPr>
          <a:xfrm>
            <a:off x="3890501" y="5826602"/>
            <a:ext cx="28305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Fit_long_B1,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testing_B1_long),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testing_B1_long$LONGITUDE)</a:t>
            </a:r>
          </a:p>
          <a:p>
            <a:r>
              <a:rPr lang="en-US" sz="1000" b="1" dirty="0"/>
              <a:t> RMSE  	</a:t>
            </a:r>
            <a:r>
              <a:rPr lang="en-US" sz="1000" b="1" dirty="0" err="1"/>
              <a:t>Rsquared</a:t>
            </a:r>
            <a:r>
              <a:rPr lang="en-US" sz="1000" b="1" dirty="0"/>
              <a:t>       	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6.6183878 	0.9819367 	3.3280642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FCFFC95-CBDF-4816-897D-A98536B4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482" y="3877088"/>
            <a:ext cx="407610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Fit_long_B2 </a:t>
            </a:r>
            <a:r>
              <a:rPr lang="nl-NL" altLang="nl-NL" sz="900" dirty="0">
                <a:latin typeface="Lucida Console" panose="020B0609040504020204" pitchFamily="49" charset="0"/>
              </a:rPr>
              <a:t>k-</a:t>
            </a:r>
            <a:r>
              <a:rPr lang="nl-NL" altLang="nl-NL" sz="900" dirty="0" err="1">
                <a:latin typeface="Lucida Console" panose="020B0609040504020204" pitchFamily="49" charset="0"/>
              </a:rPr>
              <a:t>Nearest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Neighbors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7120 samples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520 predictor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Pre-processing: </a:t>
            </a:r>
            <a:r>
              <a:rPr lang="nl-NL" altLang="nl-NL" sz="900" dirty="0" err="1">
                <a:latin typeface="Lucida Console" panose="020B0609040504020204" pitchFamily="49" charset="0"/>
              </a:rPr>
              <a:t>median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imputation</a:t>
            </a:r>
            <a:r>
              <a:rPr lang="nl-NL" altLang="nl-NL" sz="900" dirty="0">
                <a:latin typeface="Lucida Console" panose="020B0609040504020204" pitchFamily="49" charset="0"/>
              </a:rPr>
              <a:t> (202),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remove</a:t>
            </a:r>
            <a:r>
              <a:rPr lang="nl-NL" altLang="nl-NL" sz="900" dirty="0">
                <a:latin typeface="Lucida Console" panose="020B0609040504020204" pitchFamily="49" charset="0"/>
              </a:rPr>
              <a:t> (318)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: Cross-</a:t>
            </a:r>
            <a:r>
              <a:rPr lang="nl-NL" altLang="nl-NL" sz="900" dirty="0" err="1">
                <a:latin typeface="Lucida Console" panose="020B0609040504020204" pitchFamily="49" charset="0"/>
              </a:rPr>
              <a:t>Validated</a:t>
            </a:r>
            <a:r>
              <a:rPr lang="nl-NL" altLang="nl-NL" sz="900" dirty="0">
                <a:latin typeface="Lucida Console" panose="020B0609040504020204" pitchFamily="49" charset="0"/>
              </a:rPr>
              <a:t> (5 </a:t>
            </a:r>
            <a:r>
              <a:rPr lang="nl-NL" altLang="nl-NL" sz="900" dirty="0" err="1">
                <a:latin typeface="Lucida Console" panose="020B0609040504020204" pitchFamily="49" charset="0"/>
              </a:rPr>
              <a:t>fold</a:t>
            </a:r>
            <a:r>
              <a:rPr lang="nl-NL" altLang="nl-NL" sz="900" dirty="0">
                <a:latin typeface="Lucida Console" panose="020B0609040504020204" pitchFamily="49" charset="0"/>
              </a:rPr>
              <a:t>, </a:t>
            </a:r>
            <a:r>
              <a:rPr lang="nl-NL" altLang="nl-NL" sz="900" dirty="0" err="1">
                <a:latin typeface="Lucida Console" panose="020B0609040504020204" pitchFamily="49" charset="0"/>
              </a:rPr>
              <a:t>repeated</a:t>
            </a:r>
            <a:r>
              <a:rPr lang="nl-NL" altLang="nl-NL" sz="900" dirty="0">
                <a:latin typeface="Lucida Console" panose="020B0609040504020204" pitchFamily="49" charset="0"/>
              </a:rPr>
              <a:t> 1 </a:t>
            </a:r>
            <a:r>
              <a:rPr lang="nl-NL" altLang="nl-NL" sz="900" dirty="0" err="1">
                <a:latin typeface="Lucida Console" panose="020B0609040504020204" pitchFamily="49" charset="0"/>
              </a:rPr>
              <a:t>times</a:t>
            </a:r>
            <a:r>
              <a:rPr lang="nl-NL" altLang="nl-NL" sz="900" dirty="0">
                <a:latin typeface="Lucida Console" panose="020B060904050402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Summary of sample </a:t>
            </a:r>
            <a:r>
              <a:rPr lang="nl-NL" altLang="nl-NL" sz="900" dirty="0" err="1">
                <a:latin typeface="Lucida Console" panose="020B0609040504020204" pitchFamily="49" charset="0"/>
              </a:rPr>
              <a:t>sizes</a:t>
            </a:r>
            <a:r>
              <a:rPr lang="nl-NL" altLang="nl-NL" sz="900" dirty="0">
                <a:latin typeface="Lucida Console" panose="020B0609040504020204" pitchFamily="49" charset="0"/>
              </a:rPr>
              <a:t>: 5695, 5697, 5696, 5697, 5695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 err="1">
                <a:latin typeface="Lucida Console" panose="020B0609040504020204" pitchFamily="49" charset="0"/>
              </a:rPr>
              <a:t>Resampling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results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across</a:t>
            </a:r>
            <a:r>
              <a:rPr lang="nl-NL" altLang="nl-NL" sz="900" dirty="0">
                <a:latin typeface="Lucida Console" panose="020B0609040504020204" pitchFamily="49" charset="0"/>
              </a:rPr>
              <a:t> </a:t>
            </a:r>
            <a:r>
              <a:rPr lang="nl-NL" altLang="nl-NL" sz="900" dirty="0" err="1">
                <a:latin typeface="Lucida Console" panose="020B0609040504020204" pitchFamily="49" charset="0"/>
              </a:rPr>
              <a:t>tuning</a:t>
            </a:r>
            <a:r>
              <a:rPr lang="nl-NL" altLang="nl-NL" sz="900" dirty="0">
                <a:latin typeface="Lucida Console" panose="020B0609040504020204" pitchFamily="49" charset="0"/>
              </a:rPr>
              <a:t> parameters: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900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kmax</a:t>
            </a:r>
            <a:r>
              <a:rPr lang="nl-NL" altLang="nl-NL" sz="900" b="1" dirty="0">
                <a:latin typeface="Lucida Console" panose="020B0609040504020204" pitchFamily="49" charset="0"/>
              </a:rPr>
              <a:t>  RMSE      </a:t>
            </a:r>
            <a:r>
              <a:rPr lang="nl-NL" altLang="nl-NL" sz="900" b="1" dirty="0" err="1">
                <a:latin typeface="Lucida Console" panose="020B0609040504020204" pitchFamily="49" charset="0"/>
              </a:rPr>
              <a:t>Rsquared</a:t>
            </a:r>
            <a:r>
              <a:rPr lang="nl-NL" altLang="nl-NL" sz="900" b="1" dirty="0">
                <a:latin typeface="Lucida Console" panose="020B0609040504020204" pitchFamily="49" charset="0"/>
              </a:rPr>
              <a:t>   MAE  </a:t>
            </a:r>
            <a:r>
              <a:rPr lang="nl-NL" altLang="nl-NL" sz="900" dirty="0">
                <a:latin typeface="Lucida Console" panose="020B060904050402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900" dirty="0">
                <a:latin typeface="Lucida Console" panose="020B0609040504020204" pitchFamily="49" charset="0"/>
              </a:rPr>
              <a:t>  </a:t>
            </a:r>
            <a:r>
              <a:rPr lang="nl-NL" altLang="nl-NL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5    7.577559  0.9354733  3.559215</a:t>
            </a:r>
            <a:endParaRPr kumimoji="0" lang="nl-NL" altLang="nl-NL" sz="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A72E13CB-60C4-4A1E-8BD0-4A9AF4497167}"/>
              </a:ext>
            </a:extLst>
          </p:cNvPr>
          <p:cNvSpPr/>
          <p:nvPr/>
        </p:nvSpPr>
        <p:spPr>
          <a:xfrm>
            <a:off x="8041249" y="5758538"/>
            <a:ext cx="29260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>
                <a:solidFill>
                  <a:schemeClr val="accent6"/>
                </a:solidFill>
              </a:rPr>
              <a:t>postResample</a:t>
            </a:r>
            <a:r>
              <a:rPr lang="en-GB" sz="1000" dirty="0"/>
              <a:t>(</a:t>
            </a:r>
            <a:r>
              <a:rPr lang="en-US" sz="1000" dirty="0" err="1"/>
              <a:t>pred</a:t>
            </a:r>
            <a:r>
              <a:rPr lang="en-US" sz="1000" dirty="0"/>
              <a:t> = predict(object = Fit_long_B2, </a:t>
            </a:r>
          </a:p>
          <a:p>
            <a:r>
              <a:rPr lang="en-US" sz="1000" dirty="0"/>
              <a:t>+                             </a:t>
            </a:r>
            <a:r>
              <a:rPr lang="en-US" sz="1000" dirty="0" err="1"/>
              <a:t>newdata</a:t>
            </a:r>
            <a:r>
              <a:rPr lang="en-US" sz="1000" dirty="0"/>
              <a:t> = testing_B2_long), </a:t>
            </a:r>
          </a:p>
          <a:p>
            <a:r>
              <a:rPr lang="en-US" sz="1000" dirty="0"/>
              <a:t>+              </a:t>
            </a:r>
            <a:r>
              <a:rPr lang="en-US" sz="1000" dirty="0" err="1"/>
              <a:t>obs</a:t>
            </a:r>
            <a:r>
              <a:rPr lang="en-US" sz="1000" dirty="0"/>
              <a:t> = testing_B2_long$LONGITUDE)</a:t>
            </a:r>
          </a:p>
          <a:p>
            <a:r>
              <a:rPr lang="en-US" sz="1000" b="1" dirty="0"/>
              <a:t>  RMSE  	</a:t>
            </a:r>
            <a:r>
              <a:rPr lang="en-US" sz="1000" b="1" dirty="0" err="1"/>
              <a:t>Rsquared</a:t>
            </a:r>
            <a:r>
              <a:rPr lang="en-US" sz="1000" b="1" dirty="0"/>
              <a:t>      	 MAE </a:t>
            </a:r>
          </a:p>
          <a:p>
            <a:r>
              <a:rPr lang="en-US" sz="1000" b="1" dirty="0">
                <a:solidFill>
                  <a:schemeClr val="accent1"/>
                </a:solidFill>
              </a:rPr>
              <a:t>7.3556032 	0.9404916 	3.3675497</a:t>
            </a:r>
            <a:endParaRPr lang="en-GB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0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7738063" y="2558166"/>
            <a:ext cx="39314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KNNB0Floor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3939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4 classes: '0', '1', '2', '3'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(196), remove (324)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3151, 3151, 3151, 3152, 3151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0.9185105 	0.8910259</a:t>
            </a:r>
          </a:p>
          <a:p>
            <a:r>
              <a:rPr lang="en-GB" sz="1200" dirty="0"/>
              <a:t>   7    	0.9207948  	0.8941163</a:t>
            </a:r>
          </a:p>
          <a:p>
            <a:r>
              <a:rPr lang="en-GB" sz="1200" dirty="0"/>
              <a:t>   9    	0.9218100  	0.8954735</a:t>
            </a:r>
          </a:p>
          <a:p>
            <a:r>
              <a:rPr lang="en-GB" sz="1200" dirty="0"/>
              <a:t>  11    	0.9223176  	0.8961545</a:t>
            </a:r>
          </a:p>
          <a:p>
            <a:r>
              <a:rPr lang="en-GB" sz="1200" dirty="0"/>
              <a:t>  13   	0.9223176  	0.8961545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7BFF9D-B1F6-4944-BC28-3D72A4D8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7" y="1868033"/>
            <a:ext cx="6410325" cy="4829175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36863" y="2692013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505683" y="277978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783144" y="176181"/>
            <a:ext cx="35741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kappa_KNNB0Floor Confusion Matrix</a:t>
            </a:r>
          </a:p>
          <a:p>
            <a:r>
              <a:rPr lang="en-GB" sz="1000" dirty="0"/>
              <a:t>            	value      	ASE    	 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0.8833 	0.010453  84.5 	0</a:t>
            </a:r>
          </a:p>
          <a:p>
            <a:r>
              <a:rPr lang="en-GB" sz="1000" dirty="0"/>
              <a:t>Weighted   	0.9242 	0.007019 131.7    0</a:t>
            </a:r>
          </a:p>
          <a:p>
            <a:endParaRPr lang="en-GB" sz="1000" dirty="0"/>
          </a:p>
          <a:p>
            <a:r>
              <a:rPr lang="en-US" sz="1000" b="1" dirty="0">
                <a:solidFill>
                  <a:schemeClr val="accent6"/>
                </a:solidFill>
              </a:rPr>
              <a:t>Accuracy</a:t>
            </a:r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32.25558</a:t>
            </a:r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256354" y="530124"/>
            <a:ext cx="5822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232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323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316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26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10 cases floor 0 was misidentified as being floor 1 &amp; in 15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10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20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28 cases floor 2 was misidentified as 3</a:t>
            </a:r>
          </a:p>
        </p:txBody>
      </p:sp>
    </p:spTree>
    <p:extLst>
      <p:ext uri="{BB962C8B-B14F-4D97-AF65-F5344CB8AC3E}">
        <p14:creationId xmlns:p14="http://schemas.microsoft.com/office/powerpoint/2010/main" val="256278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33904" y="654303"/>
            <a:ext cx="575809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302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69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23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278 cases floor 1 was misidentified as 0 &amp; 257 times floor 2  + 140 times floor 3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35 cases floor 0 was misidentified as being floor 1 &amp; in 11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72 cases floor 3 was misidentified as floor 2 while being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29 cases floor 1 was misidentified as being floor 3 </a:t>
            </a:r>
            <a:r>
              <a:rPr lang="en-GB" sz="1100" dirty="0">
                <a:solidFill>
                  <a:schemeClr val="accent2"/>
                </a:solidFill>
              </a:rPr>
              <a:t>&amp; in </a:t>
            </a:r>
            <a:r>
              <a:rPr lang="en-GB" sz="1100" b="1" u="sng" dirty="0">
                <a:solidFill>
                  <a:srgbClr val="FF0000"/>
                </a:solidFill>
              </a:rPr>
              <a:t>23 cases floor 2 was misidentified as 3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625236" y="71558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Often floors are identified as 0, while being 1, 2 or 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EACF82-45EA-4FDD-BCFF-8630047D7338}"/>
              </a:ext>
            </a:extLst>
          </p:cNvPr>
          <p:cNvSpPr/>
          <p:nvPr/>
        </p:nvSpPr>
        <p:spPr>
          <a:xfrm>
            <a:off x="7030084" y="2608684"/>
            <a:ext cx="510591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KNNB1Floor Model</a:t>
            </a:r>
          </a:p>
          <a:p>
            <a:r>
              <a:rPr lang="en-US" sz="1200" dirty="0"/>
              <a:t>k-Nearest Neighbors </a:t>
            </a:r>
          </a:p>
          <a:p>
            <a:endParaRPr lang="en-US" sz="1200" dirty="0"/>
          </a:p>
          <a:p>
            <a:r>
              <a:rPr lang="en-US" sz="1200" dirty="0"/>
              <a:t>3939 samples</a:t>
            </a:r>
          </a:p>
          <a:p>
            <a:r>
              <a:rPr lang="en-US" sz="1200" dirty="0"/>
              <a:t> 520 predictor</a:t>
            </a:r>
          </a:p>
          <a:p>
            <a:r>
              <a:rPr lang="en-US" sz="1200" dirty="0"/>
              <a:t>   4 classes: '0', '1', '2', '3' </a:t>
            </a:r>
          </a:p>
          <a:p>
            <a:endParaRPr lang="en-US" sz="1200" dirty="0"/>
          </a:p>
          <a:p>
            <a:r>
              <a:rPr lang="en-US" sz="1200" dirty="0"/>
              <a:t>Pre-processing: median imputation (196), remove (324) </a:t>
            </a:r>
          </a:p>
          <a:p>
            <a:r>
              <a:rPr lang="en-US" sz="1200" dirty="0"/>
              <a:t>Resampling: Cross-Validated (5 fold, repeated 1 times) </a:t>
            </a:r>
          </a:p>
          <a:p>
            <a:r>
              <a:rPr lang="en-US" sz="1200" dirty="0"/>
              <a:t>Summary of sample sizes: 3150, 3151, 3152, 3151, 3152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kmax</a:t>
            </a:r>
            <a:r>
              <a:rPr lang="en-US" sz="1200" dirty="0"/>
              <a:t>  	Accuracy  	 Kappa    </a:t>
            </a:r>
          </a:p>
          <a:p>
            <a:r>
              <a:rPr lang="en-US" sz="1200" dirty="0"/>
              <a:t>   5    	0.9111391 	 0.8811726</a:t>
            </a:r>
          </a:p>
          <a:p>
            <a:r>
              <a:rPr lang="en-US" sz="1200" dirty="0"/>
              <a:t>   7    	0.9157089  	0.8873319</a:t>
            </a:r>
          </a:p>
          <a:p>
            <a:r>
              <a:rPr lang="en-US" sz="1200" dirty="0"/>
              <a:t>   9    	0.9154551  	0.8869937</a:t>
            </a:r>
          </a:p>
          <a:p>
            <a:r>
              <a:rPr lang="en-US" sz="1200" dirty="0"/>
              <a:t>  11    	0.9154551  	0.8869956</a:t>
            </a:r>
          </a:p>
          <a:p>
            <a:r>
              <a:rPr lang="en-US" sz="1200" dirty="0"/>
              <a:t>  13    	0.9154551  	0.8869956</a:t>
            </a:r>
          </a:p>
          <a:p>
            <a:endParaRPr lang="en-US" sz="12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A6C03B-A4A6-4280-8D97-5A2B059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" y="1877001"/>
            <a:ext cx="6257925" cy="4876800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446062" y="263437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02490" y="273931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2713343" y="115338"/>
            <a:ext cx="357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kappa_KNNB1Floor Confusion Matrix</a:t>
            </a:r>
          </a:p>
          <a:p>
            <a:pPr lvl="2"/>
            <a:r>
              <a:rPr lang="en-US" sz="1000" dirty="0"/>
              <a:t> value     	ASE     	 z 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0.08894	0.01225  7.258 	3.915e-13</a:t>
            </a:r>
          </a:p>
          <a:p>
            <a:r>
              <a:rPr lang="en-US" sz="1000" dirty="0"/>
              <a:t>Weighted   	0.15751 	0.01364 11.548 	7.518e-31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chemeClr val="accent6"/>
                </a:solidFill>
              </a:rPr>
              <a:t>Accuracy	</a:t>
            </a:r>
            <a:endParaRPr lang="en-GB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7D1E0C-6E24-41B2-AAC9-7C865C4C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80060"/>
            <a:ext cx="4972323" cy="31077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74967E6-BE41-48C9-B889-C7DF12292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653790"/>
            <a:ext cx="10191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2nd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82E42B5-D401-4EFD-9C10-DE6D8E76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4" y="1459199"/>
            <a:ext cx="6304806" cy="4798203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474711" y="2257562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87810" y="245688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7326855" y="2662164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KNNB2Floor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7120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5 classes: '0', '1', '2', '3', '4'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(201), remove (319)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5695, 5697, 5697, 5696, 5695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0.9588484  	0.9474698</a:t>
            </a:r>
          </a:p>
          <a:p>
            <a:r>
              <a:rPr lang="en-GB" sz="1200" dirty="0"/>
              <a:t>   7    	0.9603923  	0.9494419</a:t>
            </a:r>
          </a:p>
          <a:p>
            <a:r>
              <a:rPr lang="en-GB" sz="1200" dirty="0"/>
              <a:t>   9   	0.9601116  	0.9490859</a:t>
            </a:r>
          </a:p>
          <a:p>
            <a:r>
              <a:rPr lang="en-GB" sz="1200" dirty="0"/>
              <a:t>  11    	0.9601116 	0.9490859</a:t>
            </a:r>
          </a:p>
          <a:p>
            <a:r>
              <a:rPr lang="en-GB" sz="1200" dirty="0"/>
              <a:t>  13    	0.9601116  	0.9490859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797937" y="82432"/>
            <a:ext cx="37247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kappa_KNNB2Floor Confusion Matrix</a:t>
            </a:r>
          </a:p>
          <a:p>
            <a:r>
              <a:rPr lang="en-GB" sz="1000" dirty="0"/>
              <a:t>           	value      	ASE     	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0.9607 	0.004529 212.1    0</a:t>
            </a:r>
          </a:p>
          <a:p>
            <a:r>
              <a:rPr lang="en-GB" sz="1000" dirty="0"/>
              <a:t>Weighted   	0.9759 	0.002948 331.0    0</a:t>
            </a:r>
          </a:p>
          <a:p>
            <a:endParaRPr lang="en-GB" sz="1000" dirty="0"/>
          </a:p>
          <a:p>
            <a:r>
              <a:rPr lang="en-GB" sz="1000" b="1" dirty="0">
                <a:solidFill>
                  <a:schemeClr val="accent6"/>
                </a:solidFill>
              </a:rPr>
              <a:t>Accuracy</a:t>
            </a:r>
            <a:r>
              <a:rPr lang="en-GB" sz="1000" dirty="0"/>
              <a:t>	</a:t>
            </a:r>
            <a:r>
              <a:rPr lang="en-US" sz="1000" dirty="0"/>
              <a:t>96.92243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371400" y="472240"/>
            <a:ext cx="58223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526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356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665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274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17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3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18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2 was misidentified as being floor 4 &amp; in 1 case floor 3 was misidentified as 4 </a:t>
            </a:r>
            <a:endParaRPr lang="en-GB" sz="1100" b="1" u="sng" dirty="0">
              <a:solidFill>
                <a:srgbClr val="FF0000"/>
              </a:solidFill>
            </a:endParaRPr>
          </a:p>
          <a:p>
            <a:endParaRPr lang="en-GB" sz="11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5" y="168557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2nd KNN-model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947041" y="904000"/>
            <a:ext cx="0" cy="34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11345" y="2495770"/>
            <a:ext cx="6021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run 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5.982871 	</a:t>
            </a:r>
            <a:r>
              <a:rPr lang="en-GB" dirty="0">
                <a:solidFill>
                  <a:schemeClr val="accent6"/>
                </a:solidFill>
              </a:rPr>
              <a:t>96.71153</a:t>
            </a:r>
            <a:r>
              <a:rPr lang="en-GB" dirty="0"/>
              <a:t> 	3.168045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5.982871 	</a:t>
            </a:r>
            <a:r>
              <a:rPr lang="en-GB" dirty="0">
                <a:solidFill>
                  <a:schemeClr val="accent6"/>
                </a:solidFill>
              </a:rPr>
              <a:t>97.21531 </a:t>
            </a:r>
            <a:r>
              <a:rPr lang="en-GB" dirty="0"/>
              <a:t>	2.983383</a:t>
            </a:r>
          </a:p>
          <a:p>
            <a:r>
              <a:rPr lang="en-GB" dirty="0">
                <a:solidFill>
                  <a:schemeClr val="accent1"/>
                </a:solidFill>
              </a:rPr>
              <a:t>B2 </a:t>
            </a:r>
            <a:r>
              <a:rPr lang="en-GB" dirty="0"/>
              <a:t>	4.940216 	</a:t>
            </a:r>
            <a:r>
              <a:rPr lang="en-GB" dirty="0">
                <a:solidFill>
                  <a:schemeClr val="accent6"/>
                </a:solidFill>
              </a:rPr>
              <a:t>96.81935</a:t>
            </a:r>
            <a:r>
              <a:rPr lang="en-GB" dirty="0"/>
              <a:t> 	2.552911</a:t>
            </a:r>
          </a:p>
          <a:p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096000" y="2473660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 run 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5.638730 	94.79819 	3.037719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6.618388 	</a:t>
            </a:r>
            <a:r>
              <a:rPr lang="en-GB" dirty="0">
                <a:solidFill>
                  <a:schemeClr val="accent6"/>
                </a:solidFill>
              </a:rPr>
              <a:t>98.19182 </a:t>
            </a:r>
            <a:r>
              <a:rPr lang="en-GB" dirty="0"/>
              <a:t>	3.328064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7.355603 	94.04222 	3.367550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3609305" y="4468689"/>
            <a:ext cx="194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r>
              <a:rPr lang="en-US" dirty="0"/>
              <a:t>B0 </a:t>
            </a:r>
            <a:r>
              <a:rPr lang="en-US" dirty="0">
                <a:solidFill>
                  <a:schemeClr val="accent2"/>
                </a:solidFill>
              </a:rPr>
              <a:t>91.29771</a:t>
            </a:r>
          </a:p>
          <a:p>
            <a:r>
              <a:rPr lang="en-US" dirty="0">
                <a:solidFill>
                  <a:srgbClr val="FF0000"/>
                </a:solidFill>
              </a:rPr>
              <a:t>B1 32.25558</a:t>
            </a:r>
          </a:p>
          <a:p>
            <a:r>
              <a:rPr lang="en-US" dirty="0"/>
              <a:t>B2 </a:t>
            </a:r>
            <a:r>
              <a:rPr lang="en-US" dirty="0">
                <a:solidFill>
                  <a:schemeClr val="accent6"/>
                </a:solidFill>
              </a:rPr>
              <a:t>96.92243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222133" y="4433911"/>
            <a:ext cx="4840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GB" dirty="0">
                <a:solidFill>
                  <a:schemeClr val="accent1"/>
                </a:solidFill>
              </a:rPr>
              <a:t>kappa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B0 Weighted  	0.883266749</a:t>
            </a:r>
          </a:p>
          <a:p>
            <a:r>
              <a:rPr lang="en-GB" dirty="0"/>
              <a:t>B0 ASE      	0.010453337</a:t>
            </a:r>
          </a:p>
          <a:p>
            <a:r>
              <a:rPr lang="en-GB" dirty="0">
                <a:solidFill>
                  <a:schemeClr val="accent1"/>
                </a:solidFill>
              </a:rPr>
              <a:t>B1 Weighted  	0.088937612</a:t>
            </a:r>
          </a:p>
          <a:p>
            <a:r>
              <a:rPr lang="en-GB" dirty="0"/>
              <a:t>B1 ASE       	0.012252931</a:t>
            </a:r>
          </a:p>
          <a:p>
            <a:r>
              <a:rPr lang="en-GB" dirty="0">
                <a:solidFill>
                  <a:schemeClr val="accent1"/>
                </a:solidFill>
              </a:rPr>
              <a:t>B2 Weighted  	</a:t>
            </a:r>
            <a:r>
              <a:rPr lang="en-GB" dirty="0">
                <a:solidFill>
                  <a:schemeClr val="accent6"/>
                </a:solidFill>
              </a:rPr>
              <a:t>0.960692577</a:t>
            </a:r>
          </a:p>
          <a:p>
            <a:r>
              <a:rPr lang="en-GB" dirty="0"/>
              <a:t>B2 ASE       	0.004528678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2D9D831-CC14-4206-9131-73C8DEF8D9EE}"/>
              </a:ext>
            </a:extLst>
          </p:cNvPr>
          <p:cNvSpPr/>
          <p:nvPr/>
        </p:nvSpPr>
        <p:spPr>
          <a:xfrm>
            <a:off x="200783" y="904000"/>
            <a:ext cx="6021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1</a:t>
            </a:r>
            <a:r>
              <a:rPr lang="en-GB" sz="1400" b="1" baseline="30000" dirty="0"/>
              <a:t>st</a:t>
            </a:r>
            <a:r>
              <a:rPr lang="en-GB" sz="1400" b="1" dirty="0"/>
              <a:t> run Latitude</a:t>
            </a:r>
          </a:p>
          <a:p>
            <a:r>
              <a:rPr lang="en-GB" sz="1400" dirty="0"/>
              <a:t>	</a:t>
            </a:r>
            <a:r>
              <a:rPr lang="en-GB" sz="1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B0</a:t>
            </a:r>
            <a:r>
              <a:rPr lang="en-GB" sz="1400" dirty="0"/>
              <a:t> 	6.700310  	</a:t>
            </a:r>
            <a:r>
              <a:rPr lang="en-GB" sz="1400" dirty="0">
                <a:solidFill>
                  <a:schemeClr val="accent6"/>
                </a:solidFill>
              </a:rPr>
              <a:t>96.02481 </a:t>
            </a:r>
            <a:r>
              <a:rPr lang="en-GB" sz="1400" dirty="0"/>
              <a:t>	</a:t>
            </a:r>
            <a:r>
              <a:rPr lang="en-GB" sz="1400" dirty="0">
                <a:solidFill>
                  <a:srgbClr val="C00000"/>
                </a:solidFill>
              </a:rPr>
              <a:t>4.025045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</a:t>
            </a:r>
            <a:r>
              <a:rPr lang="en-GB" sz="1400" dirty="0"/>
              <a:t> 	6.700310  	</a:t>
            </a:r>
            <a:r>
              <a:rPr lang="en-GB" sz="1400" dirty="0">
                <a:solidFill>
                  <a:schemeClr val="accent6"/>
                </a:solidFill>
              </a:rPr>
              <a:t>96.47526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4.448025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</a:t>
            </a:r>
            <a:r>
              <a:rPr lang="en-GB" sz="1400" dirty="0"/>
              <a:t> 	6.097803  	</a:t>
            </a:r>
            <a:r>
              <a:rPr lang="en-GB" sz="1400" dirty="0">
                <a:solidFill>
                  <a:schemeClr val="accent6"/>
                </a:solidFill>
              </a:rPr>
              <a:t>95.41785</a:t>
            </a:r>
            <a:r>
              <a:rPr lang="en-GB" sz="1400" dirty="0"/>
              <a:t> 	</a:t>
            </a:r>
            <a:r>
              <a:rPr lang="en-GB" sz="1400" dirty="0">
                <a:solidFill>
                  <a:schemeClr val="accent2"/>
                </a:solidFill>
              </a:rPr>
              <a:t>3.412185</a:t>
            </a:r>
          </a:p>
          <a:p>
            <a:endParaRPr lang="en-GB" sz="14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E5BA0DA-CD0A-40A8-A03D-5788F762BDEF}"/>
              </a:ext>
            </a:extLst>
          </p:cNvPr>
          <p:cNvSpPr/>
          <p:nvPr/>
        </p:nvSpPr>
        <p:spPr>
          <a:xfrm>
            <a:off x="6173754" y="865469"/>
            <a:ext cx="63768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1 </a:t>
            </a:r>
            <a:r>
              <a:rPr lang="en-GB" sz="1400" b="1" dirty="0" err="1"/>
              <a:t>st</a:t>
            </a:r>
            <a:r>
              <a:rPr lang="en-GB" sz="1400" b="1" dirty="0"/>
              <a:t> run Longitude</a:t>
            </a:r>
          </a:p>
          <a:p>
            <a:r>
              <a:rPr lang="en-GB" sz="1400" dirty="0"/>
              <a:t>	</a:t>
            </a:r>
            <a:r>
              <a:rPr lang="en-GB" sz="1400" b="1" dirty="0">
                <a:solidFill>
                  <a:schemeClr val="accent1"/>
                </a:solidFill>
              </a:rPr>
              <a:t>RMSE         	RSQ      	MAE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B0 </a:t>
            </a:r>
            <a:r>
              <a:rPr lang="en-GB" sz="1400" dirty="0"/>
              <a:t>	6.525668 	</a:t>
            </a:r>
            <a:r>
              <a:rPr lang="en-GB" sz="1400" dirty="0">
                <a:solidFill>
                  <a:schemeClr val="accent2"/>
                </a:solidFill>
              </a:rPr>
              <a:t>93.29991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4.147491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</a:t>
            </a:r>
            <a:r>
              <a:rPr lang="en-GB" sz="1400" dirty="0"/>
              <a:t> 	7.890551 	</a:t>
            </a:r>
            <a:r>
              <a:rPr lang="en-GB" sz="1400" dirty="0">
                <a:solidFill>
                  <a:schemeClr val="accent6"/>
                </a:solidFill>
              </a:rPr>
              <a:t>97.40207</a:t>
            </a:r>
            <a:r>
              <a:rPr lang="en-GB" sz="1400" dirty="0"/>
              <a:t> 	</a:t>
            </a:r>
            <a:r>
              <a:rPr lang="en-GB" sz="1400" dirty="0">
                <a:solidFill>
                  <a:srgbClr val="C00000"/>
                </a:solidFill>
              </a:rPr>
              <a:t>5.055423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 </a:t>
            </a:r>
            <a:r>
              <a:rPr lang="en-GB" sz="1400" dirty="0"/>
              <a:t>	9.278844 	</a:t>
            </a:r>
            <a:r>
              <a:rPr lang="en-GB" sz="1400" dirty="0">
                <a:solidFill>
                  <a:schemeClr val="accent2"/>
                </a:solidFill>
              </a:rPr>
              <a:t>90.12502 </a:t>
            </a:r>
            <a:r>
              <a:rPr lang="en-GB" sz="1400" dirty="0"/>
              <a:t>	</a:t>
            </a:r>
            <a:r>
              <a:rPr lang="en-GB" sz="1400" dirty="0">
                <a:solidFill>
                  <a:srgbClr val="C00000"/>
                </a:solidFill>
              </a:rPr>
              <a:t>4.939502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CFC2743-66D3-4303-9A6B-0FA34B49D508}"/>
              </a:ext>
            </a:extLst>
          </p:cNvPr>
          <p:cNvCxnSpPr>
            <a:cxnSpLocks/>
          </p:cNvCxnSpPr>
          <p:nvPr/>
        </p:nvCxnSpPr>
        <p:spPr>
          <a:xfrm flipH="1" flipV="1">
            <a:off x="3609307" y="4362230"/>
            <a:ext cx="5140246" cy="1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8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6929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Conclusions of 2nd KNN predictions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632012" y="1532416"/>
            <a:ext cx="95160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GB" dirty="0">
                <a:solidFill>
                  <a:schemeClr val="accent2"/>
                </a:solidFill>
              </a:rPr>
              <a:t>Focus is to </a:t>
            </a:r>
            <a:r>
              <a:rPr lang="en-GB" b="1" dirty="0">
                <a:solidFill>
                  <a:schemeClr val="accent2"/>
                </a:solidFill>
              </a:rPr>
              <a:t>improve</a:t>
            </a:r>
            <a:r>
              <a:rPr lang="en-GB" dirty="0">
                <a:solidFill>
                  <a:schemeClr val="accent2"/>
                </a:solidFill>
              </a:rPr>
              <a:t> the predictions for </a:t>
            </a:r>
            <a:r>
              <a:rPr lang="en-GB" b="1" dirty="0">
                <a:solidFill>
                  <a:schemeClr val="accent2"/>
                </a:solidFill>
              </a:rPr>
              <a:t>Building 1</a:t>
            </a:r>
            <a:r>
              <a:rPr lang="en-GB" dirty="0">
                <a:solidFill>
                  <a:schemeClr val="accent2"/>
                </a:solidFill>
              </a:rPr>
              <a:t>. </a:t>
            </a:r>
          </a:p>
          <a:p>
            <a:pPr algn="ctr">
              <a:buClr>
                <a:schemeClr val="accent2"/>
              </a:buClr>
            </a:pPr>
            <a:r>
              <a:rPr lang="en-GB" dirty="0">
                <a:solidFill>
                  <a:schemeClr val="accent2"/>
                </a:solidFill>
              </a:rPr>
              <a:t>And have a higher accuracy without downsizing the KPI’s for other Buildings.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Clr>
                <a:schemeClr val="accent2"/>
              </a:buClr>
            </a:pPr>
            <a:r>
              <a:rPr lang="en-GB" dirty="0"/>
              <a:t>Data represents data for Building 0, 1 &amp; 2. Building 1 is therefore in the middle and between 0 &amp; 2</a:t>
            </a:r>
          </a:p>
          <a:p>
            <a:pPr>
              <a:buClr>
                <a:schemeClr val="accent2"/>
              </a:buClr>
            </a:pPr>
            <a:r>
              <a:rPr lang="en-GB" dirty="0"/>
              <a:t>In building 1 its difficult to predict the correct floor and its often therefore predicted as a lower floor.</a:t>
            </a:r>
          </a:p>
          <a:p>
            <a:pPr>
              <a:buClr>
                <a:schemeClr val="accent2"/>
              </a:buClr>
            </a:pPr>
            <a:r>
              <a:rPr lang="en-GB" dirty="0"/>
              <a:t> </a:t>
            </a:r>
          </a:p>
          <a:p>
            <a:pPr>
              <a:buClr>
                <a:schemeClr val="accent2"/>
              </a:buClr>
            </a:pPr>
            <a:r>
              <a:rPr lang="en-GB" dirty="0"/>
              <a:t>Therefore:</a:t>
            </a:r>
          </a:p>
          <a:p>
            <a:pPr>
              <a:buClr>
                <a:schemeClr val="accent2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distribution of signals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signals per user for the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Check signal per phone for the buildings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Plot signals for the buildings to see coverage and if taken in or outside the room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3d plot signals per floor in the building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/>
              <a:t>Plot signal strength for good, medium and bad for the buildings</a:t>
            </a:r>
          </a:p>
        </p:txBody>
      </p:sp>
    </p:spTree>
    <p:extLst>
      <p:ext uri="{BB962C8B-B14F-4D97-AF65-F5344CB8AC3E}">
        <p14:creationId xmlns:p14="http://schemas.microsoft.com/office/powerpoint/2010/main" val="417257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8579AEC8-5BC4-49AA-AF88-89B018BD2D96}"/>
              </a:ext>
            </a:extLst>
          </p:cNvPr>
          <p:cNvSpPr/>
          <p:nvPr/>
        </p:nvSpPr>
        <p:spPr>
          <a:xfrm>
            <a:off x="0" y="197224"/>
            <a:ext cx="6624918" cy="5514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672A998-BFA3-47C4-8117-4192599CE606}"/>
              </a:ext>
            </a:extLst>
          </p:cNvPr>
          <p:cNvSpPr txBox="1"/>
          <p:nvPr/>
        </p:nvSpPr>
        <p:spPr>
          <a:xfrm>
            <a:off x="-1" y="137399"/>
            <a:ext cx="692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 manipulation executed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2487EAC-6FF0-489E-9FC9-A7D26F66736D}"/>
              </a:ext>
            </a:extLst>
          </p:cNvPr>
          <p:cNvSpPr txBox="1"/>
          <p:nvPr/>
        </p:nvSpPr>
        <p:spPr>
          <a:xfrm>
            <a:off x="124944" y="1639251"/>
            <a:ext cx="8015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Detected columns with only 100 values and removed them (using function x, select = unique length)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Detected rows with 100 values and removed them 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Set Floor, building ID, Relative position, user id &amp; phone id to factor. Left Timestamp as is (before converted)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GB" sz="2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400" dirty="0"/>
              <a:t>Changed WAP signals to absolute values</a:t>
            </a:r>
          </a:p>
          <a:p>
            <a:pPr marL="800100" lvl="1" indent="-34290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by adding +105 and after converting 100 to -105 and so that no signal is 0 and the highest is 104 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5C4C999-BD41-4D5E-A35E-3AF936206393}"/>
              </a:ext>
            </a:extLst>
          </p:cNvPr>
          <p:cNvGrpSpPr/>
          <p:nvPr/>
        </p:nvGrpSpPr>
        <p:grpSpPr>
          <a:xfrm>
            <a:off x="8063340" y="1799461"/>
            <a:ext cx="4432102" cy="3671455"/>
            <a:chOff x="6037316" y="1593272"/>
            <a:chExt cx="4432102" cy="3671455"/>
          </a:xfrm>
        </p:grpSpPr>
        <p:pic>
          <p:nvPicPr>
            <p:cNvPr id="12" name="Graphic 11" descr="Document">
              <a:extLst>
                <a:ext uri="{FF2B5EF4-FFF2-40B4-BE49-F238E27FC236}">
                  <a16:creationId xmlns:a16="http://schemas.microsoft.com/office/drawing/2014/main" id="{769BF17B-8136-4138-A474-215EA19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448013">
              <a:off x="6575126" y="1685315"/>
              <a:ext cx="1990482" cy="1990482"/>
            </a:xfrm>
            <a:prstGeom prst="rect">
              <a:avLst/>
            </a:prstGeom>
          </p:spPr>
        </p:pic>
        <p:pic>
          <p:nvPicPr>
            <p:cNvPr id="13" name="Graphic 12" descr="Tandwielen">
              <a:extLst>
                <a:ext uri="{FF2B5EF4-FFF2-40B4-BE49-F238E27FC236}">
                  <a16:creationId xmlns:a16="http://schemas.microsoft.com/office/drawing/2014/main" id="{64FA31E8-4A0F-4639-A40B-809A65F5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97963" y="1593272"/>
              <a:ext cx="3671455" cy="3671455"/>
            </a:xfrm>
            <a:prstGeom prst="rect">
              <a:avLst/>
            </a:prstGeom>
          </p:spPr>
        </p:pic>
        <p:sp>
          <p:nvSpPr>
            <p:cNvPr id="14" name="Pijl: ingekeept rechts 13">
              <a:extLst>
                <a:ext uri="{FF2B5EF4-FFF2-40B4-BE49-F238E27FC236}">
                  <a16:creationId xmlns:a16="http://schemas.microsoft.com/office/drawing/2014/main" id="{A6284334-5D54-4005-B9B0-BE54CEAA1796}"/>
                </a:ext>
              </a:extLst>
            </p:cNvPr>
            <p:cNvSpPr/>
            <p:nvPr/>
          </p:nvSpPr>
          <p:spPr>
            <a:xfrm rot="2151009">
              <a:off x="6037316" y="3139386"/>
              <a:ext cx="1394691" cy="923636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0816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88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Distribution of WAP signals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74F541-F418-41CB-817C-94E1845C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6" y="1106142"/>
            <a:ext cx="8594368" cy="56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02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Another check longitude / latitude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6027477" y="1510931"/>
            <a:ext cx="6420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did user log in (red is outside room, black is inside room)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" y="2111096"/>
            <a:ext cx="5451518" cy="344999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39B2FA-92DB-44A2-9748-59303596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0" y="2111096"/>
            <a:ext cx="5657817" cy="35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coverage per building per floor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86E0-F3B0-41E0-9D98-0778C1D5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8" y="1535131"/>
            <a:ext cx="4977441" cy="320768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BD9CB76-A08B-4A9F-9EE6-94C3CDB1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67" y="4170323"/>
            <a:ext cx="4691619" cy="24504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EA0AB34-1271-4E4B-B06E-1E91AD4E2F30}"/>
              </a:ext>
            </a:extLst>
          </p:cNvPr>
          <p:cNvSpPr txBox="1"/>
          <p:nvPr/>
        </p:nvSpPr>
        <p:spPr>
          <a:xfrm>
            <a:off x="4502864" y="4465816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Building 1 Log in Points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109F4F-7162-4D7E-9A64-235044A9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17" y="1820777"/>
            <a:ext cx="4631220" cy="262853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E804D-D49F-406A-A9D5-C8205C791256}"/>
              </a:ext>
            </a:extLst>
          </p:cNvPr>
          <p:cNvSpPr txBox="1"/>
          <p:nvPr/>
        </p:nvSpPr>
        <p:spPr>
          <a:xfrm>
            <a:off x="8410978" y="155280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Building 2 Log in Points</a:t>
            </a:r>
          </a:p>
        </p:txBody>
      </p:sp>
    </p:spTree>
    <p:extLst>
      <p:ext uri="{BB962C8B-B14F-4D97-AF65-F5344CB8AC3E}">
        <p14:creationId xmlns:p14="http://schemas.microsoft.com/office/powerpoint/2010/main" val="130224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2" y="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Signal check per building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1AA667-CD78-4294-8AD5-C84727B17DBD}"/>
              </a:ext>
            </a:extLst>
          </p:cNvPr>
          <p:cNvSpPr txBox="1"/>
          <p:nvPr/>
        </p:nvSpPr>
        <p:spPr>
          <a:xfrm>
            <a:off x="157232" y="1757528"/>
            <a:ext cx="26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Good Signal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931D7B3-EAB6-4E44-A253-872B4639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38" y="2327934"/>
            <a:ext cx="3917190" cy="258544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70FF56-A9E3-4DF1-BB3B-1386B5394DE5}"/>
              </a:ext>
            </a:extLst>
          </p:cNvPr>
          <p:cNvSpPr txBox="1"/>
          <p:nvPr/>
        </p:nvSpPr>
        <p:spPr>
          <a:xfrm>
            <a:off x="4227835" y="1850737"/>
            <a:ext cx="29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Medium Signal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5DD5FE6-B206-478B-86E7-A78D4AD52C1F}"/>
              </a:ext>
            </a:extLst>
          </p:cNvPr>
          <p:cNvSpPr txBox="1"/>
          <p:nvPr/>
        </p:nvSpPr>
        <p:spPr>
          <a:xfrm>
            <a:off x="8213528" y="1802032"/>
            <a:ext cx="29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Bad Signal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8462D40-6E63-4153-B119-363FDE74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17" y="2320605"/>
            <a:ext cx="3934105" cy="26000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8C500ED-ED13-4A29-A1A4-14CD2B21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0069"/>
            <a:ext cx="4105680" cy="26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6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0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680F10-2E02-4FB5-90F0-3A3D1EB3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19" y="1456141"/>
            <a:ext cx="7800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1EBB33-E1C1-438B-816B-F48F281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77" y="150848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C2D6-9D82-4EFF-A416-17F0B07F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DD0C5B5-C59F-4415-B37C-FC8F0F8368AD}"/>
              </a:ext>
            </a:extLst>
          </p:cNvPr>
          <p:cNvSpPr txBox="1"/>
          <p:nvPr/>
        </p:nvSpPr>
        <p:spPr>
          <a:xfrm>
            <a:off x="1047749" y="2238375"/>
            <a:ext cx="1070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feasibility of using "</a:t>
            </a:r>
            <a:r>
              <a:rPr lang="en-US" dirty="0" err="1"/>
              <a:t>wifi</a:t>
            </a:r>
            <a:r>
              <a:rPr lang="en-US" dirty="0"/>
              <a:t> fingerprinting" to determine a person's location in indoor spaces.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multiple machine learning models to see which produces the best result,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recommendation to the client that would like ultimately develop an indoor </a:t>
            </a:r>
            <a:r>
              <a:rPr lang="en-US" dirty="0" err="1"/>
              <a:t>locationing</a:t>
            </a:r>
            <a:r>
              <a:rPr lang="en-US" dirty="0"/>
              <a:t> app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76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Users linked to Building 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B2AE1EC-5895-497A-8F9A-9C993A9F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44" y="1366306"/>
            <a:ext cx="7715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How many locations have a user registered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9BA22D-826D-44F6-BE1A-0F01FA42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70" y="1489982"/>
            <a:ext cx="75723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5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Number of locations registered by Phone id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3FD702-09D1-41BB-9BCE-8EDD7906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71" y="1366306"/>
            <a:ext cx="7372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9800" y="220755"/>
            <a:ext cx="63419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3rd iteration with KNN-5 model + RF</a:t>
            </a:r>
          </a:p>
          <a:p>
            <a:endParaRPr lang="en-GB" sz="2800" dirty="0"/>
          </a:p>
          <a:p>
            <a:r>
              <a:rPr lang="en-GB" sz="2800" dirty="0"/>
              <a:t>Data partition 75/25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5,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 algn="ctr"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”, “</a:t>
            </a:r>
            <a:r>
              <a:rPr lang="en-GB" sz="1400" dirty="0" err="1"/>
              <a:t>medianImpute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00" y="137352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3rd KNN-model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927939" y="783895"/>
            <a:ext cx="0" cy="245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52405" y="1372622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288508" y="1400341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3.746984 	99.42940 	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953570" y="3918101"/>
            <a:ext cx="1942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98.09160</a:t>
            </a:r>
          </a:p>
          <a:p>
            <a:r>
              <a:rPr lang="en-US" dirty="0"/>
              <a:t>B1 </a:t>
            </a:r>
            <a:r>
              <a:rPr lang="en-US" dirty="0">
                <a:solidFill>
                  <a:srgbClr val="FF0000"/>
                </a:solidFill>
              </a:rPr>
              <a:t>36.22964</a:t>
            </a:r>
          </a:p>
          <a:p>
            <a:r>
              <a:rPr lang="en-US" dirty="0"/>
              <a:t>B2 98.94157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087131" y="330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B0</a:t>
            </a:r>
          </a:p>
          <a:p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44EA292-A2F5-40A8-9853-25184D0F51CA}"/>
              </a:ext>
            </a:extLst>
          </p:cNvPr>
          <p:cNvSpPr/>
          <p:nvPr/>
        </p:nvSpPr>
        <p:spPr>
          <a:xfrm>
            <a:off x="3104582" y="3871898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sv-SE" dirty="0"/>
              <a:t> </a:t>
            </a:r>
            <a:r>
              <a:rPr lang="sv-SE" dirty="0">
                <a:solidFill>
                  <a:schemeClr val="accent1"/>
                </a:solidFill>
              </a:rPr>
              <a:t>kappa</a:t>
            </a:r>
          </a:p>
          <a:p>
            <a:r>
              <a:rPr lang="sv-SE" dirty="0"/>
              <a:t>1  0.9969313489</a:t>
            </a:r>
          </a:p>
          <a:p>
            <a:r>
              <a:rPr lang="sv-SE" dirty="0"/>
              <a:t>2  0.0017695433</a:t>
            </a:r>
          </a:p>
          <a:p>
            <a:r>
              <a:rPr lang="sv-SE" dirty="0"/>
              <a:t>3 -0.0029030734</a:t>
            </a:r>
          </a:p>
          <a:p>
            <a:r>
              <a:rPr lang="sv-SE" dirty="0"/>
              <a:t>4  0.0016738360</a:t>
            </a:r>
          </a:p>
          <a:p>
            <a:r>
              <a:rPr lang="sv-SE" dirty="0"/>
              <a:t>5  0.9994596997</a:t>
            </a:r>
          </a:p>
          <a:p>
            <a:r>
              <a:rPr lang="sv-SE" dirty="0"/>
              <a:t>6  0.0005401941</a:t>
            </a:r>
            <a:endParaRPr lang="en-GB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B3868BF-814E-46C0-BFA4-71C6DD7B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96" y="3624248"/>
            <a:ext cx="3648075" cy="49530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A47B58C5-B33F-4AC0-BFE7-C4E7D08BF68F}"/>
              </a:ext>
            </a:extLst>
          </p:cNvPr>
          <p:cNvSpPr/>
          <p:nvPr/>
        </p:nvSpPr>
        <p:spPr>
          <a:xfrm>
            <a:off x="6062409" y="43431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B1</a:t>
            </a:r>
          </a:p>
          <a:p>
            <a:endParaRPr lang="en-GB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8FB8A13-F7E3-49C6-B8F8-C3D64A05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96" y="4795264"/>
            <a:ext cx="3724275" cy="55245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1BBD793-B953-4AC2-B15D-4F74F158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54" y="5991405"/>
            <a:ext cx="3600450" cy="571500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323B5FAB-563C-4DA3-8BAF-9DF2D2B43C7C}"/>
              </a:ext>
            </a:extLst>
          </p:cNvPr>
          <p:cNvSpPr/>
          <p:nvPr/>
        </p:nvSpPr>
        <p:spPr>
          <a:xfrm>
            <a:off x="6096000" y="55208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kappa B2</a:t>
            </a:r>
          </a:p>
          <a:p>
            <a:endParaRPr lang="en-GB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D5A8FDF9-DAE1-4713-89A9-C68A07CC01D0}"/>
              </a:ext>
            </a:extLst>
          </p:cNvPr>
          <p:cNvCxnSpPr>
            <a:cxnSpLocks/>
          </p:cNvCxnSpPr>
          <p:nvPr/>
        </p:nvCxnSpPr>
        <p:spPr>
          <a:xfrm flipH="1">
            <a:off x="387346" y="3236259"/>
            <a:ext cx="1150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DA286A4-A5B1-434B-A62F-4435C189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1" y="1922100"/>
            <a:ext cx="6429375" cy="49053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7038816" y="2549201"/>
            <a:ext cx="39314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KNNB0Floor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3939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4 classes: '0', '1', '2', '3'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(196), remove (324)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3151, 3151, 3151, 3152, 3151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0.9185105 	0.8910259</a:t>
            </a:r>
          </a:p>
          <a:p>
            <a:r>
              <a:rPr lang="en-GB" sz="1200" dirty="0"/>
              <a:t>   7    	0.9207948  	0.8941163</a:t>
            </a:r>
          </a:p>
          <a:p>
            <a:r>
              <a:rPr lang="en-GB" sz="1200" dirty="0"/>
              <a:t>   9    	0.9218100  	0.8954735</a:t>
            </a:r>
          </a:p>
          <a:p>
            <a:r>
              <a:rPr lang="en-GB" sz="1200" dirty="0"/>
              <a:t>  11    	0.9223176  	0.8961545</a:t>
            </a:r>
          </a:p>
          <a:p>
            <a:r>
              <a:rPr lang="en-GB" sz="1200" dirty="0"/>
              <a:t>  13   	0.9223176  	0.8961545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10613" y="277978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69705" y="292777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783144" y="176181"/>
            <a:ext cx="35741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kappa_KNNB0Floor Confusion Matrix</a:t>
            </a:r>
          </a:p>
          <a:p>
            <a:r>
              <a:rPr lang="en-GB" sz="1000" dirty="0"/>
              <a:t>            	value      	ASE    	 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0.8833 	0.010453  84.5 	0</a:t>
            </a:r>
          </a:p>
          <a:p>
            <a:r>
              <a:rPr lang="en-GB" sz="1000" dirty="0"/>
              <a:t>Weighted   	0.9242 	0.007019 131.7    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792624" y="244877"/>
            <a:ext cx="42698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259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337 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348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325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 </a:t>
            </a:r>
            <a:r>
              <a:rPr lang="en-GB" sz="1100" b="1" u="sng" dirty="0">
                <a:solidFill>
                  <a:srgbClr val="FF0000"/>
                </a:solidFill>
              </a:rPr>
              <a:t>9 cases floor 2 was misidentified as 3</a:t>
            </a:r>
          </a:p>
        </p:txBody>
      </p:sp>
    </p:spTree>
    <p:extLst>
      <p:ext uri="{BB962C8B-B14F-4D97-AF65-F5344CB8AC3E}">
        <p14:creationId xmlns:p14="http://schemas.microsoft.com/office/powerpoint/2010/main" val="448239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9761691-0FE2-4201-AE3A-FF677E23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2" y="1962150"/>
            <a:ext cx="6238875" cy="4895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7294515" y="169763"/>
            <a:ext cx="4341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338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369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346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223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95167" y="2842993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644211" y="2990984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2713343" y="115338"/>
            <a:ext cx="3574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kappa_KNNB1Floor Confusion Matrix</a:t>
            </a:r>
          </a:p>
          <a:p>
            <a:pPr lvl="2"/>
            <a:r>
              <a:rPr lang="en-US" sz="1000" dirty="0"/>
              <a:t> value     	ASE     	 z 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0.08894	0.01225  7.258 	3.915e-13</a:t>
            </a:r>
          </a:p>
          <a:p>
            <a:r>
              <a:rPr lang="en-US" sz="1000" dirty="0"/>
              <a:t>Weighted   	0.15751 	0.01364 11.548 	7.518e-31</a:t>
            </a:r>
          </a:p>
          <a:p>
            <a:r>
              <a:rPr lang="en-US" sz="1000" b="1" dirty="0">
                <a:solidFill>
                  <a:schemeClr val="accent6"/>
                </a:solidFill>
              </a:rPr>
              <a:t>	</a:t>
            </a:r>
            <a:endParaRPr lang="en-GB" sz="1000" b="1" dirty="0">
              <a:solidFill>
                <a:schemeClr val="accent6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5A48F5A-D10E-49DA-A766-C1CFA2CB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56" y="2668327"/>
            <a:ext cx="3781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2A30E58-95AF-407A-A7E2-2F3A905B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" y="1851463"/>
            <a:ext cx="6155463" cy="4776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3rd</a:t>
            </a:r>
            <a:r>
              <a:rPr lang="en-GB" dirty="0"/>
              <a:t> KNN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193911" y="2434960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367374" y="2708175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6473594" y="2434960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KNNB2Floor Model</a:t>
            </a:r>
          </a:p>
          <a:p>
            <a:r>
              <a:rPr lang="en-GB" sz="1200" dirty="0"/>
              <a:t>k-Nearest </a:t>
            </a:r>
            <a:r>
              <a:rPr lang="en-GB" sz="1200" dirty="0" err="1"/>
              <a:t>Neighbors</a:t>
            </a:r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7120 samples</a:t>
            </a:r>
          </a:p>
          <a:p>
            <a:r>
              <a:rPr lang="en-GB" sz="1200" dirty="0"/>
              <a:t> 520 predictor</a:t>
            </a:r>
          </a:p>
          <a:p>
            <a:r>
              <a:rPr lang="en-GB" sz="1200" dirty="0"/>
              <a:t>   5 classes: '0', '1', '2', '3', '4' </a:t>
            </a:r>
          </a:p>
          <a:p>
            <a:endParaRPr lang="en-GB" sz="1200" dirty="0"/>
          </a:p>
          <a:p>
            <a:r>
              <a:rPr lang="en-GB" sz="1200" dirty="0"/>
              <a:t>Pre-processing: median imputation (201), remove (319) </a:t>
            </a:r>
          </a:p>
          <a:p>
            <a:r>
              <a:rPr lang="en-GB" sz="1200" dirty="0"/>
              <a:t>Resampling: Cross-Validated (5 fold, repeated 1 times) </a:t>
            </a:r>
          </a:p>
          <a:p>
            <a:r>
              <a:rPr lang="en-GB" sz="1200" dirty="0"/>
              <a:t>Summary of sample sizes: 5695, 5697, 5697, 5696, 5695 </a:t>
            </a:r>
          </a:p>
          <a:p>
            <a:r>
              <a:rPr lang="en-GB" sz="1200" dirty="0"/>
              <a:t>Resampling results across tuning parameters:</a:t>
            </a:r>
          </a:p>
          <a:p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 err="1"/>
              <a:t>kmax</a:t>
            </a:r>
            <a:r>
              <a:rPr lang="en-GB" sz="1200" dirty="0"/>
              <a:t>  	Accuracy   	Kappa    </a:t>
            </a:r>
          </a:p>
          <a:p>
            <a:r>
              <a:rPr lang="en-GB" sz="1200" dirty="0"/>
              <a:t>   5    	0.9588484  	0.9474698</a:t>
            </a:r>
          </a:p>
          <a:p>
            <a:r>
              <a:rPr lang="en-GB" sz="1200" dirty="0"/>
              <a:t>   7    	0.9603923  	0.9494419</a:t>
            </a:r>
          </a:p>
          <a:p>
            <a:r>
              <a:rPr lang="en-GB" sz="1200" dirty="0"/>
              <a:t>   9   	0.9601116  	0.9490859</a:t>
            </a:r>
          </a:p>
          <a:p>
            <a:r>
              <a:rPr lang="en-GB" sz="1200" dirty="0"/>
              <a:t>  11    	0.9601116 	0.9490859</a:t>
            </a:r>
          </a:p>
          <a:p>
            <a:r>
              <a:rPr lang="en-GB" sz="1200" dirty="0"/>
              <a:t>  13    	0.9601116  	0.9490859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977231" y="172168"/>
            <a:ext cx="3724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kappa_KNNB2Floor Confusion Matrix</a:t>
            </a:r>
          </a:p>
          <a:p>
            <a:r>
              <a:rPr lang="en-GB" sz="1000" dirty="0"/>
              <a:t>           	value      	ASE     	z </a:t>
            </a:r>
            <a:r>
              <a:rPr lang="en-GB" sz="1000" dirty="0" err="1"/>
              <a:t>Pr</a:t>
            </a:r>
            <a:r>
              <a:rPr lang="en-GB" sz="1000" dirty="0"/>
              <a:t>(&gt;|z|)</a:t>
            </a:r>
          </a:p>
          <a:p>
            <a:r>
              <a:rPr lang="en-GB" sz="1000" dirty="0"/>
              <a:t>Unweighted 	0.9607 	0.004529 212.1    0</a:t>
            </a:r>
          </a:p>
          <a:p>
            <a:r>
              <a:rPr lang="en-GB" sz="1000" dirty="0"/>
              <a:t>Weighted   	0.9759 	0.002948 331.0    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522720" y="75217"/>
            <a:ext cx="58223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477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533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385</a:t>
            </a:r>
            <a:r>
              <a:rPr lang="en-GB" sz="1100" dirty="0">
                <a:solidFill>
                  <a:schemeClr val="accent6"/>
                </a:solidFill>
              </a:rPr>
              <a:t>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667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</a:t>
            </a:r>
            <a:r>
              <a:rPr lang="en-GB" sz="1100" b="1" dirty="0">
                <a:solidFill>
                  <a:schemeClr val="accent6"/>
                </a:solidFill>
              </a:rPr>
              <a:t>275</a:t>
            </a:r>
            <a:r>
              <a:rPr lang="en-GB" sz="1100" dirty="0">
                <a:solidFill>
                  <a:schemeClr val="accent6"/>
                </a:solidFill>
              </a:rPr>
              <a:t> predictions for floor 4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17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3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cases floor 0 was misidentified as being floor 1 &amp; in 18 cases floor 2 was misidentified as 1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4 cases floor 1 was misidentified as being floor 2 &amp; in </a:t>
            </a:r>
            <a:r>
              <a:rPr lang="en-GB" sz="1100" b="1" u="sng" dirty="0">
                <a:solidFill>
                  <a:srgbClr val="FF0000"/>
                </a:solidFill>
              </a:rPr>
              <a:t>9 cases floor 3 was misidentified as 2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5 case floor 1 was misidentified as being floor 3 &amp; in </a:t>
            </a:r>
            <a:r>
              <a:rPr lang="en-GB" sz="1100" b="1" u="sng" dirty="0">
                <a:solidFill>
                  <a:srgbClr val="FF0000"/>
                </a:solidFill>
              </a:rPr>
              <a:t>15 cases floor 2 was misidentified as 3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 floor 2 was misidentified as being floor 4 &amp; in 1 case floor 3 was misidentified as 4 </a:t>
            </a:r>
            <a:endParaRPr lang="en-GB" sz="1100" b="1" u="sng" dirty="0">
              <a:solidFill>
                <a:srgbClr val="FF0000"/>
              </a:solidFill>
            </a:endParaRPr>
          </a:p>
          <a:p>
            <a:endParaRPr lang="en-GB" sz="11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00" y="137352"/>
            <a:ext cx="11969309" cy="42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1st </a:t>
            </a:r>
            <a:r>
              <a:rPr lang="en-GB" b="1" dirty="0">
                <a:solidFill>
                  <a:schemeClr val="accent6"/>
                </a:solidFill>
              </a:rPr>
              <a:t>Random Forest </a:t>
            </a:r>
            <a:r>
              <a:rPr lang="en-GB" b="1" dirty="0">
                <a:solidFill>
                  <a:schemeClr val="accent1"/>
                </a:solidFill>
              </a:rPr>
              <a:t>model Lat/Long/Floor KPI summary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C7BECF7-49D2-487B-BEA4-9286713797E9}"/>
              </a:ext>
            </a:extLst>
          </p:cNvPr>
          <p:cNvCxnSpPr>
            <a:cxnSpLocks/>
          </p:cNvCxnSpPr>
          <p:nvPr/>
        </p:nvCxnSpPr>
        <p:spPr>
          <a:xfrm>
            <a:off x="5818328" y="720357"/>
            <a:ext cx="0" cy="271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932839B7-4A2B-4995-9D1B-3CA974B9A17F}"/>
              </a:ext>
            </a:extLst>
          </p:cNvPr>
          <p:cNvSpPr/>
          <p:nvPr/>
        </p:nvSpPr>
        <p:spPr>
          <a:xfrm>
            <a:off x="152405" y="1432109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 </a:t>
            </a:r>
            <a:r>
              <a:rPr lang="en-GB" dirty="0"/>
              <a:t>	3.650701 	98.32693 	1.846340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94A4916-831E-4E52-A1FD-D923DB7228D8}"/>
              </a:ext>
            </a:extLst>
          </p:cNvPr>
          <p:cNvSpPr/>
          <p:nvPr/>
        </p:nvSpPr>
        <p:spPr>
          <a:xfrm>
            <a:off x="6096000" y="1442388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3.245267 	98.82977 	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 </a:t>
            </a:r>
            <a:r>
              <a:rPr lang="en-GB" dirty="0"/>
              <a:t>	4.346220 	99.23230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E83E06C-FCC3-4233-83ED-1E821AC5E2D7}"/>
              </a:ext>
            </a:extLst>
          </p:cNvPr>
          <p:cNvSpPr/>
          <p:nvPr/>
        </p:nvSpPr>
        <p:spPr>
          <a:xfrm>
            <a:off x="994244" y="3776217"/>
            <a:ext cx="1942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accuracy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9894.15749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BAD08FE-6709-4652-818E-9E4A94EE94DD}"/>
              </a:ext>
            </a:extLst>
          </p:cNvPr>
          <p:cNvSpPr/>
          <p:nvPr/>
        </p:nvSpPr>
        <p:spPr>
          <a:xfrm>
            <a:off x="6062409" y="342900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Kappa		</a:t>
            </a:r>
            <a:r>
              <a:rPr lang="en-US" sz="1600" b="1" dirty="0">
                <a:solidFill>
                  <a:schemeClr val="accent1"/>
                </a:solidFill>
              </a:rPr>
              <a:t> Accuracy		ASE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dirty="0">
                <a:solidFill>
                  <a:schemeClr val="accent1"/>
                </a:solidFill>
              </a:rPr>
              <a:t>B0</a:t>
            </a:r>
            <a:r>
              <a:rPr lang="en-GB" sz="1600" dirty="0"/>
              <a:t> </a:t>
            </a:r>
            <a:r>
              <a:rPr lang="en-US" sz="1600" dirty="0"/>
              <a:t> 	    			</a:t>
            </a:r>
          </a:p>
          <a:p>
            <a:r>
              <a:rPr lang="en-US" sz="1600" dirty="0"/>
              <a:t>Unweighted 	0.9969 		0.001770 563.4     </a:t>
            </a:r>
          </a:p>
          <a:p>
            <a:r>
              <a:rPr lang="en-US" sz="1600" dirty="0"/>
              <a:t>Weighted   	0.9981 		0.001098 909.4        </a:t>
            </a:r>
          </a:p>
          <a:p>
            <a:endParaRPr lang="en-US" sz="1600" dirty="0"/>
          </a:p>
          <a:p>
            <a:r>
              <a:rPr lang="en-GB" sz="1600" dirty="0">
                <a:solidFill>
                  <a:schemeClr val="accent1"/>
                </a:solidFill>
              </a:rPr>
              <a:t>B1 </a:t>
            </a:r>
            <a:r>
              <a:rPr lang="en-GB" sz="1600" dirty="0"/>
              <a:t>					</a:t>
            </a:r>
          </a:p>
          <a:p>
            <a:r>
              <a:rPr lang="en-US" sz="1600" dirty="0"/>
              <a:t>Unweighted 	-0.002903 		0.001674</a:t>
            </a:r>
          </a:p>
          <a:p>
            <a:r>
              <a:rPr lang="en-US" sz="1600" dirty="0"/>
              <a:t>Weighted   	-0.003264 		0.001880</a:t>
            </a:r>
          </a:p>
          <a:p>
            <a:endParaRPr lang="en-US" sz="1600" dirty="0"/>
          </a:p>
          <a:p>
            <a:r>
              <a:rPr lang="en-GB" sz="1600" dirty="0">
                <a:solidFill>
                  <a:schemeClr val="accent1"/>
                </a:solidFill>
              </a:rPr>
              <a:t>B2</a:t>
            </a:r>
            <a:r>
              <a:rPr lang="en-GB" sz="1600" dirty="0"/>
              <a:t> 				</a:t>
            </a:r>
          </a:p>
          <a:p>
            <a:r>
              <a:rPr lang="en-GB" sz="1600" dirty="0"/>
              <a:t>Unweighted  	</a:t>
            </a:r>
            <a:r>
              <a:rPr lang="en-US" sz="1600" dirty="0"/>
              <a:t>0.9995 		0.0005402</a:t>
            </a:r>
          </a:p>
          <a:p>
            <a:r>
              <a:rPr lang="en-US" sz="1600" dirty="0"/>
              <a:t>Weighted      	0.9997 		0.0002822</a:t>
            </a: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44EA292-A2F5-40A8-9853-25184D0F51CA}"/>
              </a:ext>
            </a:extLst>
          </p:cNvPr>
          <p:cNvSpPr/>
          <p:nvPr/>
        </p:nvSpPr>
        <p:spPr>
          <a:xfrm>
            <a:off x="3202280" y="3776217"/>
            <a:ext cx="194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kappa</a:t>
            </a:r>
            <a:r>
              <a:rPr lang="en-US" dirty="0"/>
              <a:t>	</a:t>
            </a:r>
          </a:p>
          <a:p>
            <a:r>
              <a:rPr lang="sv-SE" dirty="0"/>
              <a:t>1  0.9969313489</a:t>
            </a:r>
          </a:p>
          <a:p>
            <a:r>
              <a:rPr lang="sv-SE" dirty="0"/>
              <a:t>2  0.0017695433</a:t>
            </a:r>
          </a:p>
          <a:p>
            <a:r>
              <a:rPr lang="sv-SE" dirty="0"/>
              <a:t>3 -0.0029030734</a:t>
            </a:r>
          </a:p>
          <a:p>
            <a:r>
              <a:rPr lang="sv-SE" dirty="0"/>
              <a:t>4  0.0016738360</a:t>
            </a:r>
          </a:p>
          <a:p>
            <a:r>
              <a:rPr lang="sv-SE" dirty="0"/>
              <a:t>5  0.9994596997</a:t>
            </a:r>
          </a:p>
          <a:p>
            <a:r>
              <a:rPr lang="sv-SE" dirty="0"/>
              <a:t>6  0.0005401941</a:t>
            </a:r>
            <a:endParaRPr lang="en-GB" dirty="0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98F6F8B-1110-46F2-AB71-9A473FC1E6F8}"/>
              </a:ext>
            </a:extLst>
          </p:cNvPr>
          <p:cNvCxnSpPr>
            <a:cxnSpLocks/>
          </p:cNvCxnSpPr>
          <p:nvPr/>
        </p:nvCxnSpPr>
        <p:spPr>
          <a:xfrm flipH="1">
            <a:off x="600635" y="3427948"/>
            <a:ext cx="11089341" cy="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8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338B8EE-C874-4124-AD87-74A31A36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7" y="1950992"/>
            <a:ext cx="6810375" cy="48577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5" y="49258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RF</a:t>
            </a:r>
            <a:r>
              <a:rPr lang="en-GB" dirty="0"/>
              <a:t> </a:t>
            </a:r>
            <a:r>
              <a:rPr lang="en-GB" b="1" dirty="0">
                <a:solidFill>
                  <a:schemeClr val="accent5"/>
                </a:solidFill>
              </a:rPr>
              <a:t>B0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E488BC6-E3CD-45F6-A406-C75F8C32DD95}"/>
              </a:ext>
            </a:extLst>
          </p:cNvPr>
          <p:cNvSpPr txBox="1"/>
          <p:nvPr/>
        </p:nvSpPr>
        <p:spPr>
          <a:xfrm>
            <a:off x="113345" y="1270037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551981A-E6D9-4242-B05A-97C437AA168D}"/>
              </a:ext>
            </a:extLst>
          </p:cNvPr>
          <p:cNvSpPr/>
          <p:nvPr/>
        </p:nvSpPr>
        <p:spPr>
          <a:xfrm>
            <a:off x="6978890" y="2585823"/>
            <a:ext cx="393142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RFB0Floor Model</a:t>
            </a:r>
          </a:p>
          <a:p>
            <a:r>
              <a:rPr lang="en-GB" sz="1200" dirty="0"/>
              <a:t>Confusion Matrix and Statistics</a:t>
            </a:r>
          </a:p>
          <a:p>
            <a:r>
              <a:rPr lang="en-GB" sz="1200" dirty="0"/>
              <a:t>                     </a:t>
            </a:r>
          </a:p>
          <a:p>
            <a:r>
              <a:rPr lang="en-GB" sz="1200" dirty="0"/>
              <a:t>predictions_RFB0Floor   	      0   1   2   3</a:t>
            </a:r>
          </a:p>
          <a:p>
            <a:r>
              <a:rPr lang="en-GB" sz="1200" dirty="0"/>
              <a:t>                    		0 258   0   0   0</a:t>
            </a:r>
          </a:p>
          <a:p>
            <a:r>
              <a:rPr lang="en-GB" sz="1200" dirty="0"/>
              <a:t>                    		1   2 343   1   0</a:t>
            </a:r>
          </a:p>
          <a:p>
            <a:r>
              <a:rPr lang="en-GB" sz="1200" dirty="0"/>
              <a:t>                    		2   0   0 359   0</a:t>
            </a:r>
          </a:p>
          <a:p>
            <a:r>
              <a:rPr lang="en-GB" sz="1200" dirty="0"/>
              <a:t>                    		3   0   0   0 347</a:t>
            </a:r>
          </a:p>
          <a:p>
            <a:endParaRPr lang="en-GB" sz="1200" dirty="0"/>
          </a:p>
          <a:p>
            <a:r>
              <a:rPr lang="en-GB" sz="1200" dirty="0"/>
              <a:t>Overall Statistics</a:t>
            </a:r>
          </a:p>
          <a:p>
            <a:r>
              <a:rPr lang="en-GB" sz="1200" dirty="0"/>
              <a:t>                                          </a:t>
            </a:r>
          </a:p>
          <a:p>
            <a:r>
              <a:rPr lang="en-GB" sz="1200" dirty="0"/>
              <a:t>               Accuracy : 0.9977          </a:t>
            </a:r>
          </a:p>
          <a:p>
            <a:r>
              <a:rPr lang="en-GB" sz="1200" dirty="0"/>
              <a:t>                 95% CI : (0.9933, 0.9995)</a:t>
            </a:r>
          </a:p>
          <a:p>
            <a:r>
              <a:rPr lang="en-GB" sz="1200" dirty="0"/>
              <a:t>    No Information Rate : 0.2748          </a:t>
            </a:r>
          </a:p>
          <a:p>
            <a:r>
              <a:rPr lang="en-GB" sz="1200" dirty="0"/>
              <a:t>    P-Value [</a:t>
            </a:r>
            <a:r>
              <a:rPr lang="en-GB" sz="1200" dirty="0" err="1"/>
              <a:t>Acc</a:t>
            </a:r>
            <a:r>
              <a:rPr lang="en-GB" sz="1200" dirty="0"/>
              <a:t> &gt; NIR] : &lt; 2.2e-16       </a:t>
            </a:r>
          </a:p>
          <a:p>
            <a:r>
              <a:rPr lang="en-GB" sz="1200" dirty="0"/>
              <a:t>                                          </a:t>
            </a:r>
          </a:p>
          <a:p>
            <a:r>
              <a:rPr lang="en-GB" sz="1200" dirty="0"/>
              <a:t>                  Kappa : 0.9969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710613" y="2779787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69705" y="2927777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0C4FDAB9-CCBC-4FB9-8ACF-16F5B185A424}"/>
              </a:ext>
            </a:extLst>
          </p:cNvPr>
          <p:cNvSpPr/>
          <p:nvPr/>
        </p:nvSpPr>
        <p:spPr>
          <a:xfrm>
            <a:off x="2521887" y="128757"/>
            <a:ext cx="35741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kappa_RFB0Floor Confusion Matrix</a:t>
            </a:r>
          </a:p>
          <a:p>
            <a:r>
              <a:rPr lang="en-US" sz="1000" dirty="0"/>
              <a:t>	value      ASE     	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0.9969   0.001770 563.4     	 0</a:t>
            </a:r>
          </a:p>
          <a:p>
            <a:r>
              <a:rPr lang="en-US" sz="1000" dirty="0"/>
              <a:t>Weighted   	0.9981   0.001098 909.4       	 0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659026" y="91579"/>
            <a:ext cx="5822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0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258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343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359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347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26 cases floor 1 was misidentified as 0 </a:t>
            </a:r>
            <a:r>
              <a:rPr lang="en-GB" sz="1100" dirty="0">
                <a:solidFill>
                  <a:schemeClr val="accent2"/>
                </a:solidFill>
              </a:rPr>
              <a:t>&amp; 1 times floor 2 was misidentified as 0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In 2 cases floor 0 was misidentified as being floor 1 &amp; in 1 case floor 2 was misidentified as 1</a:t>
            </a:r>
          </a:p>
        </p:txBody>
      </p:sp>
    </p:spTree>
    <p:extLst>
      <p:ext uri="{BB962C8B-B14F-4D97-AF65-F5344CB8AC3E}">
        <p14:creationId xmlns:p14="http://schemas.microsoft.com/office/powerpoint/2010/main" val="28654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B1A09-CE76-4285-80BD-3410AA02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14" y="0"/>
            <a:ext cx="10515600" cy="1325563"/>
          </a:xfrm>
        </p:spPr>
        <p:txBody>
          <a:bodyPr/>
          <a:lstStyle/>
          <a:p>
            <a:r>
              <a:rPr lang="en-GB" dirty="0"/>
              <a:t>Data summary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60D07DA-18DC-4D74-A46E-8739913A1AF0}"/>
              </a:ext>
            </a:extLst>
          </p:cNvPr>
          <p:cNvSpPr/>
          <p:nvPr/>
        </p:nvSpPr>
        <p:spPr>
          <a:xfrm>
            <a:off x="446014" y="1041348"/>
            <a:ext cx="111825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23654"/>
                </a:solidFill>
                <a:latin typeface="Arial" panose="020B0604020202020204" pitchFamily="34" charset="0"/>
              </a:rPr>
              <a:t>The data covers three buildings with 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4 or more floors and almost 110.000m2. It can be used for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classification, e.g. actual building and floor identification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regression, e.g. actual longitude and latitude estimation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It was created in 2013 by means of more than </a:t>
            </a:r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20 different users and 25 Android devices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The database consists of 19937 training/reference records (trainingData.csv file) and 1111 validation/test records (validationData.csv file).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529 attributes contain the </a:t>
            </a:r>
            <a:r>
              <a:rPr lang="en-US" sz="16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fingerprint, the coordinates where it was taken, and other useful information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sz="16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fingerprint can be characterized by the detected 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Wireless Access Points (WAPs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) and the corresponding 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Received Signal Strength Intensity (RSSI).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intensity values 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are represented as negative integer values ranging -104dBm (extremely poor signal) to 0dbM.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positive value 100 is used to denote when a WAP was not detected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During the database creation,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520 different WAPs were detected. Thus, the </a:t>
            </a:r>
            <a:r>
              <a:rPr lang="en-US" sz="16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fingerprint is composed by 520 intensity values.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Then the coordinates (latitude, longitude, floor) and Building ID are provided as the attributes to be predicted.</a:t>
            </a:r>
            <a:br>
              <a:rPr lang="en-US" sz="1600" dirty="0">
                <a:solidFill>
                  <a:schemeClr val="accent1"/>
                </a:solidFill>
              </a:rPr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Additional information has been provided.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The particular space (offices, labs, etc.) and the relative position (inside/outside the space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) where the capture was taken have been recorded. Outside means that the capture was taken in front of the door of the space.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Information about 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who (user), how (android device &amp; version) and when (timestamp) </a:t>
            </a:r>
            <a:r>
              <a:rPr lang="en-US" sz="1600" b="1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US" sz="1600" b="1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capture was taken is also recorded.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837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F9E280B-2CAF-44CC-8708-4A1DDDA7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" y="2136938"/>
            <a:ext cx="6442383" cy="47219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RF</a:t>
            </a:r>
            <a:r>
              <a:rPr lang="en-GB" b="1" dirty="0">
                <a:solidFill>
                  <a:schemeClr val="accent5"/>
                </a:solidFill>
              </a:rPr>
              <a:t>B1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433904" y="654303"/>
            <a:ext cx="57580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1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370 </a:t>
            </a:r>
            <a:r>
              <a:rPr lang="en-GB" sz="1100" dirty="0">
                <a:solidFill>
                  <a:schemeClr val="accent6"/>
                </a:solidFill>
              </a:rPr>
              <a:t>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0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endParaRPr lang="en-GB" sz="1100" dirty="0">
              <a:solidFill>
                <a:schemeClr val="accent6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In </a:t>
            </a:r>
            <a:r>
              <a:rPr lang="en-GB" sz="1100" b="1" u="sng" dirty="0">
                <a:solidFill>
                  <a:srgbClr val="FF0000"/>
                </a:solidFill>
              </a:rPr>
              <a:t>340 cases floor 1 was misidentified as 0 &amp; 349 times floor 2  + 227 times floor 3 was misidentified as 0</a:t>
            </a:r>
          </a:p>
          <a:p>
            <a:endParaRPr lang="en-GB" sz="1100" b="1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Other floors could hardly be predicted</a:t>
            </a:r>
            <a:endParaRPr lang="en-GB" sz="1100" b="1" u="sng" dirty="0">
              <a:solidFill>
                <a:srgbClr val="FF000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577DA5A-702E-4033-8425-6CF68E6FAFA5}"/>
              </a:ext>
            </a:extLst>
          </p:cNvPr>
          <p:cNvSpPr txBox="1"/>
          <p:nvPr/>
        </p:nvSpPr>
        <p:spPr>
          <a:xfrm>
            <a:off x="6625236" y="71558"/>
            <a:ext cx="59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Often floors are identified as 0, while being 1, 2 or 3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5836D54-2DA1-4B42-BA0C-82E4964DE566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BEACF82-45EA-4FDD-BCFF-8630047D7338}"/>
              </a:ext>
            </a:extLst>
          </p:cNvPr>
          <p:cNvSpPr/>
          <p:nvPr/>
        </p:nvSpPr>
        <p:spPr>
          <a:xfrm>
            <a:off x="7086085" y="2966073"/>
            <a:ext cx="5105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KNNB1Floor Model</a:t>
            </a:r>
          </a:p>
          <a:p>
            <a:r>
              <a:rPr lang="en-US" sz="1200" dirty="0"/>
              <a:t>Confusion Matrix and Statistics</a:t>
            </a:r>
          </a:p>
          <a:p>
            <a:endParaRPr lang="en-US" sz="1200" dirty="0"/>
          </a:p>
          <a:p>
            <a:r>
              <a:rPr lang="en-US" sz="1200" dirty="0"/>
              <a:t>                     </a:t>
            </a:r>
          </a:p>
          <a:p>
            <a:r>
              <a:rPr lang="en-US" sz="1200" dirty="0"/>
              <a:t>predictions_RFB1Floor   0   1   2   3</a:t>
            </a:r>
          </a:p>
          <a:p>
            <a:r>
              <a:rPr lang="en-US" sz="1200" dirty="0"/>
              <a:t>                    0   0   0   0   0</a:t>
            </a:r>
          </a:p>
          <a:p>
            <a:r>
              <a:rPr lang="en-US" sz="1200" dirty="0"/>
              <a:t>                    1 340 370 349 227</a:t>
            </a:r>
          </a:p>
          <a:p>
            <a:r>
              <a:rPr lang="en-US" sz="1200" dirty="0"/>
              <a:t>                    2   0   0   0   0</a:t>
            </a:r>
          </a:p>
          <a:p>
            <a:r>
              <a:rPr lang="en-US" sz="1200" dirty="0"/>
              <a:t>                    3   0   3   0   0</a:t>
            </a:r>
          </a:p>
          <a:p>
            <a:endParaRPr lang="en-US" sz="1200" dirty="0"/>
          </a:p>
          <a:p>
            <a:r>
              <a:rPr lang="en-US" sz="1200" dirty="0"/>
              <a:t>Overall Statistics</a:t>
            </a:r>
          </a:p>
          <a:p>
            <a:r>
              <a:rPr lang="en-US" sz="1200" dirty="0"/>
              <a:t>                                          </a:t>
            </a:r>
          </a:p>
          <a:p>
            <a:r>
              <a:rPr lang="en-US" sz="1200" dirty="0"/>
              <a:t>               Accuracy : 0.287           </a:t>
            </a:r>
          </a:p>
          <a:p>
            <a:r>
              <a:rPr lang="en-US" sz="1200" dirty="0"/>
              <a:t>                 95% CI : (0.2625, 0.3126)</a:t>
            </a:r>
          </a:p>
          <a:p>
            <a:r>
              <a:rPr lang="en-US" sz="1200" dirty="0"/>
              <a:t>    No Information Rate : 0.2894          </a:t>
            </a:r>
          </a:p>
          <a:p>
            <a:r>
              <a:rPr lang="en-US" sz="1200" dirty="0"/>
              <a:t>    P-Value [Acc &gt; NIR] : 0.5835          </a:t>
            </a:r>
          </a:p>
          <a:p>
            <a:r>
              <a:rPr lang="en-US" sz="1200" dirty="0"/>
              <a:t>                                          </a:t>
            </a:r>
          </a:p>
          <a:p>
            <a:r>
              <a:rPr lang="en-US" sz="1200" dirty="0"/>
              <a:t>                  Kappa : -0.0029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393419" y="2910105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285712" y="3058096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D2E6E0B-588B-4B6C-96A0-DB74001F4882}"/>
              </a:ext>
            </a:extLst>
          </p:cNvPr>
          <p:cNvSpPr/>
          <p:nvPr/>
        </p:nvSpPr>
        <p:spPr>
          <a:xfrm>
            <a:off x="1285712" y="50619"/>
            <a:ext cx="5981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	kappa_RFNB1Floor Confusion Matrix</a:t>
            </a:r>
          </a:p>
          <a:p>
            <a:pPr lvl="2"/>
            <a:r>
              <a:rPr lang="en-US" sz="1000" dirty="0"/>
              <a:t> 	value      	ASE      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pPr lvl="2"/>
            <a:r>
              <a:rPr lang="en-US" sz="1000" dirty="0"/>
              <a:t>Unweighted 	-0.002903 	0.001674	 -1.734  0.08285</a:t>
            </a:r>
          </a:p>
          <a:p>
            <a:pPr lvl="2"/>
            <a:r>
              <a:rPr lang="en-US" sz="1000" dirty="0"/>
              <a:t>Weighted   	-0.003264 	0.001880 	-1.736  0.0825031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323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F6B659C-E3D5-4B08-A03E-06F44E7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9" y="1920831"/>
            <a:ext cx="6395997" cy="50019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3" y="82432"/>
            <a:ext cx="10515600" cy="842587"/>
          </a:xfrm>
        </p:spPr>
        <p:txBody>
          <a:bodyPr/>
          <a:lstStyle/>
          <a:p>
            <a:r>
              <a:rPr lang="en-GB" baseline="30000" dirty="0"/>
              <a:t>1st</a:t>
            </a:r>
            <a:r>
              <a:rPr lang="en-GB" dirty="0"/>
              <a:t> RF </a:t>
            </a:r>
            <a:r>
              <a:rPr lang="en-GB" b="1" dirty="0">
                <a:solidFill>
                  <a:schemeClr val="accent5"/>
                </a:solidFill>
              </a:rPr>
              <a:t>B2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7E3EC66-A77E-45AD-B891-1BBE670BFBEF}"/>
              </a:ext>
            </a:extLst>
          </p:cNvPr>
          <p:cNvSpPr txBox="1"/>
          <p:nvPr/>
        </p:nvSpPr>
        <p:spPr>
          <a:xfrm>
            <a:off x="88500" y="925019"/>
            <a:ext cx="14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FLOOR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C97441E-2D41-490D-85F6-2FC8D758C33A}"/>
              </a:ext>
            </a:extLst>
          </p:cNvPr>
          <p:cNvCxnSpPr/>
          <p:nvPr/>
        </p:nvCxnSpPr>
        <p:spPr>
          <a:xfrm>
            <a:off x="1252634" y="2458206"/>
            <a:ext cx="4385387" cy="3620278"/>
          </a:xfrm>
          <a:prstGeom prst="line">
            <a:avLst/>
          </a:prstGeom>
          <a:ln w="15875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4AB4145-2F5A-471C-9D2E-D2C49EE5C36F}"/>
              </a:ext>
            </a:extLst>
          </p:cNvPr>
          <p:cNvCxnSpPr>
            <a:cxnSpLocks/>
          </p:cNvCxnSpPr>
          <p:nvPr/>
        </p:nvCxnSpPr>
        <p:spPr>
          <a:xfrm flipV="1">
            <a:off x="1489110" y="2851166"/>
            <a:ext cx="4031409" cy="3324297"/>
          </a:xfrm>
          <a:prstGeom prst="line">
            <a:avLst/>
          </a:prstGeom>
          <a:ln w="158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FD5A9D77-5CC7-47E5-B4B5-ECBCE4404D66}"/>
              </a:ext>
            </a:extLst>
          </p:cNvPr>
          <p:cNvSpPr/>
          <p:nvPr/>
        </p:nvSpPr>
        <p:spPr>
          <a:xfrm>
            <a:off x="7968851" y="2458206"/>
            <a:ext cx="4443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RFB2Floor Model</a:t>
            </a:r>
          </a:p>
          <a:p>
            <a:r>
              <a:rPr lang="en-GB" sz="1200" dirty="0"/>
              <a:t>Confusion Matrix and Statistics</a:t>
            </a:r>
          </a:p>
          <a:p>
            <a:r>
              <a:rPr lang="en-GB" sz="1200" dirty="0"/>
              <a:t>                     </a:t>
            </a:r>
          </a:p>
          <a:p>
            <a:r>
              <a:rPr lang="en-GB" sz="1200" dirty="0"/>
              <a:t>predictions_RFB2Floor   	       0   1   2   3   4</a:t>
            </a:r>
          </a:p>
          <a:p>
            <a:r>
              <a:rPr lang="en-GB" sz="1200" dirty="0"/>
              <a:t>                    		0 478   0   0   0   0</a:t>
            </a:r>
          </a:p>
          <a:p>
            <a:r>
              <a:rPr lang="en-GB" sz="1200" dirty="0"/>
              <a:t>                    		1   0 538   0   0   0</a:t>
            </a:r>
          </a:p>
          <a:p>
            <a:r>
              <a:rPr lang="en-GB" sz="1200" dirty="0"/>
              <a:t>                    		2   0   0 393   0   0</a:t>
            </a:r>
          </a:p>
          <a:p>
            <a:r>
              <a:rPr lang="en-GB" sz="1200" dirty="0"/>
              <a:t>                    		3   0   0   1 677   0</a:t>
            </a:r>
          </a:p>
          <a:p>
            <a:r>
              <a:rPr lang="en-GB" sz="1200" dirty="0"/>
              <a:t>                    		4   0   0   0   0 275</a:t>
            </a:r>
          </a:p>
          <a:p>
            <a:endParaRPr lang="en-GB" sz="1200" dirty="0"/>
          </a:p>
          <a:p>
            <a:r>
              <a:rPr lang="en-GB" sz="1200" dirty="0"/>
              <a:t>Overall Statistics</a:t>
            </a:r>
          </a:p>
          <a:p>
            <a:r>
              <a:rPr lang="en-GB" sz="1200" dirty="0"/>
              <a:t>                                     </a:t>
            </a:r>
          </a:p>
          <a:p>
            <a:r>
              <a:rPr lang="en-GB" sz="1200" dirty="0"/>
              <a:t>               Accuracy : 0.9996     </a:t>
            </a:r>
          </a:p>
          <a:p>
            <a:r>
              <a:rPr lang="en-GB" sz="1200" dirty="0"/>
              <a:t>                 95% CI : (0.9976, 1)</a:t>
            </a:r>
          </a:p>
          <a:p>
            <a:r>
              <a:rPr lang="en-GB" sz="1200" dirty="0"/>
              <a:t>    No Information Rate : 0.2866     </a:t>
            </a:r>
          </a:p>
          <a:p>
            <a:r>
              <a:rPr lang="en-GB" sz="1200" dirty="0"/>
              <a:t>    P-Value [</a:t>
            </a:r>
            <a:r>
              <a:rPr lang="en-GB" sz="1200" dirty="0" err="1"/>
              <a:t>Acc</a:t>
            </a:r>
            <a:r>
              <a:rPr lang="en-GB" sz="1200" dirty="0"/>
              <a:t> &gt; NIR] : &lt; 2.2e-16  </a:t>
            </a:r>
          </a:p>
          <a:p>
            <a:r>
              <a:rPr lang="en-GB" sz="1200" dirty="0"/>
              <a:t>                                     </a:t>
            </a:r>
          </a:p>
          <a:p>
            <a:r>
              <a:rPr lang="en-GB" sz="1200" dirty="0"/>
              <a:t>                  Kappa : 0.9995 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315F953-C0AA-4170-B70C-D881824612D6}"/>
              </a:ext>
            </a:extLst>
          </p:cNvPr>
          <p:cNvSpPr/>
          <p:nvPr/>
        </p:nvSpPr>
        <p:spPr>
          <a:xfrm>
            <a:off x="2797937" y="82432"/>
            <a:ext cx="37247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chemeClr val="accent1"/>
                </a:solidFill>
              </a:rPr>
              <a:t>kappa_RFB2Floor Confusion Matrix</a:t>
            </a:r>
          </a:p>
          <a:p>
            <a:r>
              <a:rPr lang="en-US" sz="1000" dirty="0"/>
              <a:t> 	value       ASE    		z </a:t>
            </a:r>
            <a:r>
              <a:rPr lang="en-US" sz="1000" dirty="0" err="1"/>
              <a:t>Pr</a:t>
            </a:r>
            <a:r>
              <a:rPr lang="en-US" sz="1000" dirty="0"/>
              <a:t>(&gt;|z|)</a:t>
            </a:r>
          </a:p>
          <a:p>
            <a:r>
              <a:rPr lang="en-US" sz="1000" dirty="0"/>
              <a:t>Unweighted 	0.9995 `  0.0005402 1850        	0</a:t>
            </a:r>
          </a:p>
          <a:p>
            <a:r>
              <a:rPr lang="en-US" sz="1000" dirty="0"/>
              <a:t>Weighted   	0.9997    0.0002822 3542        	0</a:t>
            </a:r>
            <a:endParaRPr lang="en-GB" sz="1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0E0DBD8-85A8-4541-B344-F58906144035}"/>
              </a:ext>
            </a:extLst>
          </p:cNvPr>
          <p:cNvSpPr txBox="1"/>
          <p:nvPr/>
        </p:nvSpPr>
        <p:spPr>
          <a:xfrm>
            <a:off x="6909325" y="19772"/>
            <a:ext cx="4540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accent1"/>
                </a:solidFill>
              </a:rPr>
              <a:t>In Building 2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478 </a:t>
            </a:r>
            <a:r>
              <a:rPr lang="en-GB" sz="1100" dirty="0">
                <a:solidFill>
                  <a:schemeClr val="accent6"/>
                </a:solidFill>
              </a:rPr>
              <a:t>predictions for floor 0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538</a:t>
            </a:r>
            <a:r>
              <a:rPr lang="en-GB" sz="1100" dirty="0">
                <a:solidFill>
                  <a:schemeClr val="accent6"/>
                </a:solidFill>
              </a:rPr>
              <a:t> predictions for floor 1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393</a:t>
            </a:r>
            <a:r>
              <a:rPr lang="en-GB" sz="1100" dirty="0">
                <a:solidFill>
                  <a:schemeClr val="accent6"/>
                </a:solidFill>
              </a:rPr>
              <a:t> predictions for floor 2 were True Positives</a:t>
            </a:r>
          </a:p>
          <a:p>
            <a:r>
              <a:rPr lang="en-GB" sz="1100" b="1" dirty="0">
                <a:solidFill>
                  <a:schemeClr val="accent6"/>
                </a:solidFill>
              </a:rPr>
              <a:t>	677 </a:t>
            </a:r>
            <a:r>
              <a:rPr lang="en-GB" sz="1100" dirty="0">
                <a:solidFill>
                  <a:schemeClr val="accent6"/>
                </a:solidFill>
              </a:rPr>
              <a:t>predictions for floor 3 were True Positives</a:t>
            </a:r>
          </a:p>
          <a:p>
            <a:r>
              <a:rPr lang="en-GB" sz="1100" dirty="0">
                <a:solidFill>
                  <a:schemeClr val="accent6"/>
                </a:solidFill>
              </a:rPr>
              <a:t>	275 predictions for floor 4 were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3748801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B85D-15AB-417D-8400-23D8053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32" y="104876"/>
            <a:ext cx="7057440" cy="853420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3</a:t>
            </a:r>
            <a:r>
              <a:rPr lang="en-GB" b="1" baseline="30000" dirty="0">
                <a:solidFill>
                  <a:schemeClr val="accent1"/>
                </a:solidFill>
              </a:rPr>
              <a:t>rd KNN-5 </a:t>
            </a:r>
            <a:r>
              <a:rPr lang="en-GB" b="1" baseline="30000" dirty="0">
                <a:solidFill>
                  <a:schemeClr val="accent2"/>
                </a:solidFill>
              </a:rPr>
              <a:t>model compared to </a:t>
            </a:r>
            <a:r>
              <a:rPr lang="en-GB" b="1" baseline="30000" dirty="0">
                <a:solidFill>
                  <a:schemeClr val="accent1"/>
                </a:solidFill>
              </a:rPr>
              <a:t>RF 1st model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D5ED4A9-1D6D-4726-999E-C31A0200D659}"/>
              </a:ext>
            </a:extLst>
          </p:cNvPr>
          <p:cNvSpPr/>
          <p:nvPr/>
        </p:nvSpPr>
        <p:spPr>
          <a:xfrm>
            <a:off x="123907" y="1097908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BB3533-5B86-4F9C-9C3F-37308080C02A}"/>
              </a:ext>
            </a:extLst>
          </p:cNvPr>
          <p:cNvSpPr/>
          <p:nvPr/>
        </p:nvSpPr>
        <p:spPr>
          <a:xfrm>
            <a:off x="6067501" y="1108973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3.746984 </a:t>
            </a:r>
            <a:r>
              <a:rPr lang="en-GB" b="1" dirty="0">
                <a:solidFill>
                  <a:schemeClr val="accent6"/>
                </a:solidFill>
              </a:rPr>
              <a:t>	99.42940 </a:t>
            </a:r>
            <a:r>
              <a:rPr lang="en-GB" dirty="0"/>
              <a:t>	</a:t>
            </a:r>
            <a:r>
              <a:rPr lang="en-GB" b="1" dirty="0">
                <a:solidFill>
                  <a:schemeClr val="accent6"/>
                </a:solidFill>
              </a:rPr>
              <a:t>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 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1FFC8-077F-44B5-85EA-4CD0C4175C20}"/>
              </a:ext>
            </a:extLst>
          </p:cNvPr>
          <p:cNvSpPr txBox="1"/>
          <p:nvPr/>
        </p:nvSpPr>
        <p:spPr>
          <a:xfrm>
            <a:off x="123907" y="709737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KPI’s KNN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767118-9468-4684-9315-CFCC89B96638}"/>
              </a:ext>
            </a:extLst>
          </p:cNvPr>
          <p:cNvSpPr txBox="1"/>
          <p:nvPr/>
        </p:nvSpPr>
        <p:spPr>
          <a:xfrm>
            <a:off x="123907" y="2736978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KPI’s Random Forest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50883-28C6-4553-9181-72D2C7389672}"/>
              </a:ext>
            </a:extLst>
          </p:cNvPr>
          <p:cNvSpPr/>
          <p:nvPr/>
        </p:nvSpPr>
        <p:spPr>
          <a:xfrm>
            <a:off x="123907" y="3015940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2.277268 	99.52439 	1.314716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2.277268 	</a:t>
            </a:r>
            <a:r>
              <a:rPr lang="en-GB" dirty="0">
                <a:solidFill>
                  <a:schemeClr val="accent6"/>
                </a:solidFill>
              </a:rPr>
              <a:t>99.59617</a:t>
            </a:r>
            <a:r>
              <a:rPr lang="en-GB" dirty="0"/>
              <a:t> 	2.151043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3.325760 	98.61151 	1.990321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A095D9-8704-4B51-8C3E-386675C27E0E}"/>
              </a:ext>
            </a:extLst>
          </p:cNvPr>
          <p:cNvSpPr/>
          <p:nvPr/>
        </p:nvSpPr>
        <p:spPr>
          <a:xfrm>
            <a:off x="6067501" y="3006074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98.82977 	</a:t>
            </a:r>
            <a:r>
              <a:rPr lang="en-GB" dirty="0">
                <a:solidFill>
                  <a:schemeClr val="accent6"/>
                </a:solidFill>
              </a:rPr>
              <a:t>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4.346220 	</a:t>
            </a:r>
            <a:r>
              <a:rPr lang="en-GB" dirty="0">
                <a:solidFill>
                  <a:schemeClr val="accent6"/>
                </a:solidFill>
              </a:rPr>
              <a:t>99.23230</a:t>
            </a:r>
            <a:r>
              <a:rPr lang="en-GB" dirty="0"/>
              <a:t>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189CC79-BC18-4523-8E91-0AF40C519874}"/>
              </a:ext>
            </a:extLst>
          </p:cNvPr>
          <p:cNvSpPr/>
          <p:nvPr/>
        </p:nvSpPr>
        <p:spPr>
          <a:xfrm>
            <a:off x="6329878" y="4826675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 </a:t>
            </a:r>
            <a:r>
              <a:rPr lang="en-US" b="1" dirty="0">
                <a:solidFill>
                  <a:schemeClr val="accent6"/>
                </a:solidFill>
              </a:rPr>
              <a:t>RF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  98.15749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429817F-C06E-4D0A-95F5-3773D1C50A0B}"/>
              </a:ext>
            </a:extLst>
          </p:cNvPr>
          <p:cNvSpPr/>
          <p:nvPr/>
        </p:nvSpPr>
        <p:spPr>
          <a:xfrm>
            <a:off x="467668" y="4733364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b="1" dirty="0">
                <a:solidFill>
                  <a:schemeClr val="accent2"/>
                </a:solidFill>
              </a:rPr>
              <a:t>KNN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98.09160</a:t>
            </a:r>
          </a:p>
          <a:p>
            <a:r>
              <a:rPr lang="en-US" dirty="0"/>
              <a:t>B1 </a:t>
            </a:r>
            <a:r>
              <a:rPr lang="en-US" b="1" dirty="0">
                <a:solidFill>
                  <a:schemeClr val="accent2"/>
                </a:solidFill>
              </a:rPr>
              <a:t>36.22964</a:t>
            </a:r>
          </a:p>
          <a:p>
            <a:r>
              <a:rPr lang="en-US" dirty="0"/>
              <a:t>B2 98.94157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71455B-C731-4D72-B88D-E831989D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62" y="4681860"/>
            <a:ext cx="2884087" cy="213433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68A3F7D-334C-4511-BE0A-F6A6120C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06" y="4483402"/>
            <a:ext cx="1942005" cy="237287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BB63D29-32E5-485B-B673-37242AECE0D6}"/>
              </a:ext>
            </a:extLst>
          </p:cNvPr>
          <p:cNvSpPr txBox="1"/>
          <p:nvPr/>
        </p:nvSpPr>
        <p:spPr>
          <a:xfrm>
            <a:off x="2700280" y="5120774"/>
            <a:ext cx="17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F386D63-7B6F-40C1-91FB-C5CAB0420DB3}"/>
              </a:ext>
            </a:extLst>
          </p:cNvPr>
          <p:cNvSpPr txBox="1"/>
          <p:nvPr/>
        </p:nvSpPr>
        <p:spPr>
          <a:xfrm>
            <a:off x="7612143" y="5212533"/>
            <a:ext cx="178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</p:spTree>
    <p:extLst>
      <p:ext uri="{BB962C8B-B14F-4D97-AF65-F5344CB8AC3E}">
        <p14:creationId xmlns:p14="http://schemas.microsoft.com/office/powerpoint/2010/main" val="896672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189CC79-BC18-4523-8E91-0AF40C519874}"/>
              </a:ext>
            </a:extLst>
          </p:cNvPr>
          <p:cNvSpPr/>
          <p:nvPr/>
        </p:nvSpPr>
        <p:spPr>
          <a:xfrm>
            <a:off x="5856379" y="1220641"/>
            <a:ext cx="194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RF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  99.77099</a:t>
            </a:r>
          </a:p>
          <a:p>
            <a:r>
              <a:rPr lang="en-US" dirty="0">
                <a:solidFill>
                  <a:srgbClr val="FF0000"/>
                </a:solidFill>
              </a:rPr>
              <a:t>B1   28.70442</a:t>
            </a:r>
          </a:p>
          <a:p>
            <a:r>
              <a:rPr lang="en-US" dirty="0"/>
              <a:t>B2   98.15749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429817F-C06E-4D0A-95F5-3773D1C50A0B}"/>
              </a:ext>
            </a:extLst>
          </p:cNvPr>
          <p:cNvSpPr/>
          <p:nvPr/>
        </p:nvSpPr>
        <p:spPr>
          <a:xfrm>
            <a:off x="2628729" y="3980449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KNN-11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98.09</a:t>
            </a:r>
            <a:r>
              <a:rPr lang="en-US" dirty="0"/>
              <a:t>160</a:t>
            </a:r>
          </a:p>
          <a:p>
            <a:r>
              <a:rPr lang="en-US" dirty="0"/>
              <a:t>B1 </a:t>
            </a:r>
            <a:r>
              <a:rPr lang="en-US" b="1" dirty="0">
                <a:solidFill>
                  <a:schemeClr val="accent6"/>
                </a:solidFill>
              </a:rPr>
              <a:t>98.99</a:t>
            </a:r>
            <a:r>
              <a:rPr lang="en-US" dirty="0"/>
              <a:t>147</a:t>
            </a:r>
          </a:p>
          <a:p>
            <a:r>
              <a:rPr lang="en-US" dirty="0"/>
              <a:t>B2 </a:t>
            </a:r>
            <a:r>
              <a:rPr lang="en-US" b="1" dirty="0">
                <a:solidFill>
                  <a:schemeClr val="accent6"/>
                </a:solidFill>
              </a:rPr>
              <a:t>98.94</a:t>
            </a:r>
            <a:r>
              <a:rPr lang="en-US" dirty="0"/>
              <a:t>157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71455B-C731-4D72-B88D-E831989D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80" y="1234010"/>
            <a:ext cx="3265593" cy="241666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BC16973-110F-4049-B214-DECBF4E68B9F}"/>
              </a:ext>
            </a:extLst>
          </p:cNvPr>
          <p:cNvSpPr txBox="1">
            <a:spLocks/>
          </p:cNvSpPr>
          <p:nvPr/>
        </p:nvSpPr>
        <p:spPr>
          <a:xfrm>
            <a:off x="1435373" y="110786"/>
            <a:ext cx="10515600" cy="85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accent2"/>
                </a:solidFill>
              </a:rPr>
              <a:t>KNN-5</a:t>
            </a:r>
            <a:r>
              <a:rPr lang="en-GB">
                <a:solidFill>
                  <a:schemeClr val="accent1"/>
                </a:solidFill>
              </a:rPr>
              <a:t> </a:t>
            </a:r>
            <a:r>
              <a:rPr lang="en-GB" baseline="30000">
                <a:solidFill>
                  <a:schemeClr val="accent1"/>
                </a:solidFill>
              </a:rPr>
              <a:t>compared to</a:t>
            </a:r>
            <a:r>
              <a:rPr lang="en-GB" baseline="30000">
                <a:solidFill>
                  <a:schemeClr val="accent2"/>
                </a:solidFill>
              </a:rPr>
              <a:t> </a:t>
            </a:r>
            <a:r>
              <a:rPr lang="en-GB" baseline="30000">
                <a:solidFill>
                  <a:schemeClr val="accent6"/>
                </a:solidFill>
              </a:rPr>
              <a:t>RF 1st model</a:t>
            </a:r>
            <a:r>
              <a:rPr lang="en-GB" baseline="30000">
                <a:solidFill>
                  <a:schemeClr val="accent2"/>
                </a:solidFill>
              </a:rPr>
              <a:t> </a:t>
            </a:r>
            <a:r>
              <a:rPr lang="en-GB" baseline="30000">
                <a:solidFill>
                  <a:schemeClr val="accent1"/>
                </a:solidFill>
              </a:rPr>
              <a:t>compared to </a:t>
            </a:r>
            <a:r>
              <a:rPr lang="en-GB">
                <a:solidFill>
                  <a:schemeClr val="accent2"/>
                </a:solidFill>
              </a:rPr>
              <a:t>KNN-11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8FA784E-C9A3-4B96-B061-507C2AB369EF}"/>
              </a:ext>
            </a:extLst>
          </p:cNvPr>
          <p:cNvSpPr txBox="1"/>
          <p:nvPr/>
        </p:nvSpPr>
        <p:spPr>
          <a:xfrm>
            <a:off x="7556512" y="1757847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Kappa -&gt;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DDCC72D-D589-402F-84DD-143F483B638C}"/>
              </a:ext>
            </a:extLst>
          </p:cNvPr>
          <p:cNvCxnSpPr/>
          <p:nvPr/>
        </p:nvCxnSpPr>
        <p:spPr>
          <a:xfrm>
            <a:off x="5853953" y="627529"/>
            <a:ext cx="1111623" cy="6064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2EE0614E-3294-4138-A50E-CA4832D601BE}"/>
              </a:ext>
            </a:extLst>
          </p:cNvPr>
          <p:cNvSpPr/>
          <p:nvPr/>
        </p:nvSpPr>
        <p:spPr>
          <a:xfrm>
            <a:off x="294361" y="1268344"/>
            <a:ext cx="1942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US" dirty="0">
                <a:solidFill>
                  <a:schemeClr val="accent2"/>
                </a:solidFill>
              </a:rPr>
              <a:t>KNN-5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B0 91.29771</a:t>
            </a:r>
          </a:p>
          <a:p>
            <a:r>
              <a:rPr lang="en-US" dirty="0">
                <a:solidFill>
                  <a:srgbClr val="FF0000"/>
                </a:solidFill>
              </a:rPr>
              <a:t>B1 32.25558</a:t>
            </a:r>
          </a:p>
          <a:p>
            <a:r>
              <a:rPr lang="en-US" dirty="0"/>
              <a:t>B2 96.92243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4FEC358-8BCF-43C2-8340-2E8D5524D5CB}"/>
              </a:ext>
            </a:extLst>
          </p:cNvPr>
          <p:cNvSpPr/>
          <p:nvPr/>
        </p:nvSpPr>
        <p:spPr>
          <a:xfrm>
            <a:off x="5045547" y="3980449"/>
            <a:ext cx="3295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KNN-11	</a:t>
            </a:r>
            <a:r>
              <a:rPr lang="en-US" dirty="0">
                <a:solidFill>
                  <a:schemeClr val="accent1"/>
                </a:solidFill>
              </a:rPr>
              <a:t>Kappa</a:t>
            </a:r>
            <a:endParaRPr lang="en-US" dirty="0"/>
          </a:p>
          <a:p>
            <a:endParaRPr lang="en-US" dirty="0"/>
          </a:p>
          <a:p>
            <a:r>
              <a:rPr lang="en-US" dirty="0"/>
              <a:t>B0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B1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B2 </a:t>
            </a:r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2D6475B-F884-4AC3-9CD1-BB6D64529110}"/>
              </a:ext>
            </a:extLst>
          </p:cNvPr>
          <p:cNvSpPr/>
          <p:nvPr/>
        </p:nvSpPr>
        <p:spPr>
          <a:xfrm>
            <a:off x="5783316" y="430500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0.9744 		0.005067 	192.3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0.9836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dirty="0"/>
              <a:t>		0.003328 	295.5        0</a:t>
            </a:r>
            <a:endParaRPr lang="en-GB" sz="14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B8A64A4-7EDC-4A71-AA9B-C2F47796326E}"/>
              </a:ext>
            </a:extLst>
          </p:cNvPr>
          <p:cNvSpPr/>
          <p:nvPr/>
        </p:nvSpPr>
        <p:spPr>
          <a:xfrm>
            <a:off x="5800823" y="5134611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0.9864 		0.003749 	263.1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0.9914</a:t>
            </a:r>
            <a:r>
              <a:rPr lang="en-US" sz="1400" dirty="0"/>
              <a:t> 		0.002376	 417.2       0</a:t>
            </a:r>
            <a:endParaRPr lang="en-GB" sz="14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BF17D43-283E-4F20-A1FF-1EA879E821E2}"/>
              </a:ext>
            </a:extLst>
          </p:cNvPr>
          <p:cNvSpPr/>
          <p:nvPr/>
        </p:nvSpPr>
        <p:spPr>
          <a:xfrm>
            <a:off x="5800823" y="592825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 value      				ASE     	z </a:t>
            </a:r>
            <a:r>
              <a:rPr lang="en-US" sz="1400" dirty="0" err="1"/>
              <a:t>Pr</a:t>
            </a:r>
            <a:r>
              <a:rPr lang="en-US" sz="1400" dirty="0"/>
              <a:t>(&gt;|z|)</a:t>
            </a:r>
          </a:p>
          <a:p>
            <a:r>
              <a:rPr lang="en-US" sz="1400" dirty="0"/>
              <a:t>Unweighted 	0.9865 		0.002688 	367.1        0</a:t>
            </a:r>
          </a:p>
          <a:p>
            <a:r>
              <a:rPr lang="en-US" sz="1400" dirty="0"/>
              <a:t>Weighted   		</a:t>
            </a:r>
            <a:r>
              <a:rPr lang="en-US" b="1" dirty="0">
                <a:solidFill>
                  <a:schemeClr val="accent6"/>
                </a:solidFill>
              </a:rPr>
              <a:t>0.9910</a:t>
            </a:r>
            <a:r>
              <a:rPr lang="en-US" sz="1400" dirty="0"/>
              <a:t> 		0.001951 	507.9        0</a:t>
            </a:r>
            <a:endParaRPr lang="en-GB" sz="1400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732E2823-21FC-4EE3-9F1F-279CC8C7C876}"/>
              </a:ext>
            </a:extLst>
          </p:cNvPr>
          <p:cNvCxnSpPr/>
          <p:nvPr/>
        </p:nvCxnSpPr>
        <p:spPr>
          <a:xfrm>
            <a:off x="5595457" y="746620"/>
            <a:ext cx="58723" cy="307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5C84857C-28EC-412F-9548-8AAC889A90A3}"/>
              </a:ext>
            </a:extLst>
          </p:cNvPr>
          <p:cNvCxnSpPr/>
          <p:nvPr/>
        </p:nvCxnSpPr>
        <p:spPr>
          <a:xfrm>
            <a:off x="1919876" y="3816991"/>
            <a:ext cx="995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84C0C9EF-34F9-4C74-A875-15D31AE7CE17}"/>
              </a:ext>
            </a:extLst>
          </p:cNvPr>
          <p:cNvSpPr/>
          <p:nvPr/>
        </p:nvSpPr>
        <p:spPr>
          <a:xfrm>
            <a:off x="2243109" y="1281173"/>
            <a:ext cx="32082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FLOOR </a:t>
            </a:r>
            <a:r>
              <a:rPr lang="en-GB" dirty="0">
                <a:solidFill>
                  <a:schemeClr val="accent1"/>
                </a:solidFill>
              </a:rPr>
              <a:t>kappa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r>
              <a:rPr lang="en-GB" sz="1400" dirty="0">
                <a:solidFill>
                  <a:schemeClr val="accent1"/>
                </a:solidFill>
              </a:rPr>
              <a:t>B0 Weighted  	0.883266749</a:t>
            </a:r>
          </a:p>
          <a:p>
            <a:r>
              <a:rPr lang="en-GB" sz="1400" dirty="0"/>
              <a:t>B0 ASE      		0.010453337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B1 Weighted  	0.088937612</a:t>
            </a:r>
          </a:p>
          <a:p>
            <a:r>
              <a:rPr lang="en-GB" sz="1400" dirty="0"/>
              <a:t>B1 ASE       		0.012252931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B2 Weighted  	0.960692577</a:t>
            </a:r>
          </a:p>
          <a:p>
            <a:r>
              <a:rPr lang="en-GB" sz="1400" dirty="0"/>
              <a:t>B2 ASE       		0.004528678</a:t>
            </a:r>
          </a:p>
        </p:txBody>
      </p:sp>
    </p:spTree>
    <p:extLst>
      <p:ext uri="{BB962C8B-B14F-4D97-AF65-F5344CB8AC3E}">
        <p14:creationId xmlns:p14="http://schemas.microsoft.com/office/powerpoint/2010/main" val="1649225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EB85D-15AB-417D-8400-23D8053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59" y="110786"/>
            <a:ext cx="10906014" cy="85342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Train</a:t>
            </a:r>
            <a:r>
              <a:rPr lang="en-GB" dirty="0">
                <a:solidFill>
                  <a:schemeClr val="accent2"/>
                </a:solidFill>
              </a:rPr>
              <a:t> KNN-5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</a:t>
            </a:r>
            <a:r>
              <a:rPr lang="en-GB" baseline="30000" dirty="0">
                <a:solidFill>
                  <a:schemeClr val="accent2"/>
                </a:solidFill>
              </a:rPr>
              <a:t> </a:t>
            </a:r>
            <a:r>
              <a:rPr lang="en-GB" baseline="30000" dirty="0">
                <a:solidFill>
                  <a:schemeClr val="accent6"/>
                </a:solidFill>
              </a:rPr>
              <a:t>RF 1st model</a:t>
            </a:r>
            <a:r>
              <a:rPr lang="en-GB" baseline="30000" dirty="0">
                <a:solidFill>
                  <a:schemeClr val="accent2"/>
                </a:solidFill>
              </a:rPr>
              <a:t> </a:t>
            </a:r>
            <a:r>
              <a:rPr lang="en-GB" baseline="30000" dirty="0">
                <a:solidFill>
                  <a:schemeClr val="accent1"/>
                </a:solidFill>
              </a:rPr>
              <a:t>compared to </a:t>
            </a:r>
            <a:r>
              <a:rPr lang="en-GB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D5ED4A9-1D6D-4726-999E-C31A0200D659}"/>
              </a:ext>
            </a:extLst>
          </p:cNvPr>
          <p:cNvSpPr/>
          <p:nvPr/>
        </p:nvSpPr>
        <p:spPr>
          <a:xfrm>
            <a:off x="123907" y="1097908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4.200349 	98.38193 	2.067570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4.200349 	98.62613 	1.977748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3.650701 	98.32693 	1.846340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BB3533-5B86-4F9C-9C3F-37308080C02A}"/>
              </a:ext>
            </a:extLst>
          </p:cNvPr>
          <p:cNvSpPr/>
          <p:nvPr/>
        </p:nvSpPr>
        <p:spPr>
          <a:xfrm>
            <a:off x="6067501" y="1108973"/>
            <a:ext cx="5943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98.27749 	1.613786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3.746984 </a:t>
            </a:r>
            <a:r>
              <a:rPr lang="en-GB" b="1" dirty="0">
                <a:solidFill>
                  <a:schemeClr val="accent6"/>
                </a:solidFill>
              </a:rPr>
              <a:t>	99.42940 </a:t>
            </a:r>
            <a:r>
              <a:rPr lang="en-GB" dirty="0"/>
              <a:t>	</a:t>
            </a:r>
            <a:r>
              <a:rPr lang="en-GB" b="1" dirty="0">
                <a:solidFill>
                  <a:schemeClr val="accent6"/>
                </a:solidFill>
              </a:rPr>
              <a:t>1.248799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 4.269281 	97.96087 	1.841995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1FFC8-077F-44B5-85EA-4CD0C4175C20}"/>
              </a:ext>
            </a:extLst>
          </p:cNvPr>
          <p:cNvSpPr txBox="1"/>
          <p:nvPr/>
        </p:nvSpPr>
        <p:spPr>
          <a:xfrm>
            <a:off x="123907" y="899454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KNN-5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767118-9468-4684-9315-CFCC89B96638}"/>
              </a:ext>
            </a:extLst>
          </p:cNvPr>
          <p:cNvSpPr txBox="1"/>
          <p:nvPr/>
        </p:nvSpPr>
        <p:spPr>
          <a:xfrm>
            <a:off x="123907" y="2808982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Random Forest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50883-28C6-4553-9181-72D2C7389672}"/>
              </a:ext>
            </a:extLst>
          </p:cNvPr>
          <p:cNvSpPr/>
          <p:nvPr/>
        </p:nvSpPr>
        <p:spPr>
          <a:xfrm>
            <a:off x="123907" y="3015940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 </a:t>
            </a: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2.277268 	99.52439 	1.314716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2.277268 	</a:t>
            </a:r>
            <a:r>
              <a:rPr lang="en-GB" dirty="0">
                <a:solidFill>
                  <a:schemeClr val="accent6"/>
                </a:solidFill>
              </a:rPr>
              <a:t>99.59617</a:t>
            </a:r>
            <a:r>
              <a:rPr lang="en-GB" dirty="0"/>
              <a:t> 	2.151043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3.325760 	98.61151 	1.990321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2A095D9-8704-4B51-8C3E-386675C27E0E}"/>
              </a:ext>
            </a:extLst>
          </p:cNvPr>
          <p:cNvSpPr/>
          <p:nvPr/>
        </p:nvSpPr>
        <p:spPr>
          <a:xfrm>
            <a:off x="6067501" y="3006074"/>
            <a:ext cx="5654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3.245267 	98.82977 	</a:t>
            </a:r>
            <a:r>
              <a:rPr lang="en-GB" dirty="0">
                <a:solidFill>
                  <a:schemeClr val="accent6"/>
                </a:solidFill>
              </a:rPr>
              <a:t>1.739514</a:t>
            </a: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4.346220 	</a:t>
            </a:r>
            <a:r>
              <a:rPr lang="en-GB" dirty="0">
                <a:solidFill>
                  <a:schemeClr val="accent6"/>
                </a:solidFill>
              </a:rPr>
              <a:t>99.23230</a:t>
            </a:r>
            <a:r>
              <a:rPr lang="en-GB" dirty="0"/>
              <a:t> 	2.420201</a:t>
            </a:r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4.437505 	97.79701 	2.424726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FFA2C38-4D10-4540-B9C3-252635360183}"/>
              </a:ext>
            </a:extLst>
          </p:cNvPr>
          <p:cNvSpPr txBox="1"/>
          <p:nvPr/>
        </p:nvSpPr>
        <p:spPr>
          <a:xfrm>
            <a:off x="123907" y="4816370"/>
            <a:ext cx="1102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1E170E3-B3E2-451C-BE5C-908105437BEE}"/>
              </a:ext>
            </a:extLst>
          </p:cNvPr>
          <p:cNvSpPr/>
          <p:nvPr/>
        </p:nvSpPr>
        <p:spPr>
          <a:xfrm>
            <a:off x="123907" y="5048642"/>
            <a:ext cx="6021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Latitude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</a:t>
            </a:r>
            <a:r>
              <a:rPr lang="en-US" dirty="0"/>
              <a:t>4.2003490 	0.9840869 	2.06757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</a:t>
            </a:r>
            <a:r>
              <a:rPr lang="en-US" dirty="0"/>
              <a:t>4.8582787 	0.9819695 	2.0469997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	</a:t>
            </a:r>
            <a:r>
              <a:rPr lang="en-US" dirty="0"/>
              <a:t>3.6507010 	0.9833021 	</a:t>
            </a:r>
            <a:r>
              <a:rPr lang="en-US" dirty="0">
                <a:solidFill>
                  <a:schemeClr val="accent6"/>
                </a:solidFill>
              </a:rPr>
              <a:t>1.8463397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5326F9A-3175-4CDE-B02D-5D5260148B94}"/>
              </a:ext>
            </a:extLst>
          </p:cNvPr>
          <p:cNvSpPr/>
          <p:nvPr/>
        </p:nvSpPr>
        <p:spPr>
          <a:xfrm>
            <a:off x="5955110" y="5073495"/>
            <a:ext cx="5995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Longitude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b="1" dirty="0">
                <a:solidFill>
                  <a:schemeClr val="accent1"/>
                </a:solidFill>
              </a:rPr>
              <a:t>RMSE         	RSQ      		MAE</a:t>
            </a:r>
          </a:p>
          <a:p>
            <a:r>
              <a:rPr lang="en-GB" dirty="0">
                <a:solidFill>
                  <a:schemeClr val="accent1"/>
                </a:solidFill>
              </a:rPr>
              <a:t>B0</a:t>
            </a:r>
            <a:r>
              <a:rPr lang="en-GB" dirty="0"/>
              <a:t> 	</a:t>
            </a:r>
            <a:r>
              <a:rPr lang="en-US" dirty="0"/>
              <a:t>3.2758884   	0.9825139 	</a:t>
            </a:r>
            <a:r>
              <a:rPr lang="en-US" dirty="0">
                <a:solidFill>
                  <a:schemeClr val="accent6"/>
                </a:solidFill>
              </a:rPr>
              <a:t>1.56748</a:t>
            </a:r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B1</a:t>
            </a:r>
            <a:r>
              <a:rPr lang="en-GB" dirty="0"/>
              <a:t> 	</a:t>
            </a:r>
            <a:r>
              <a:rPr lang="en-US" dirty="0"/>
              <a:t>4.7377253	</a:t>
            </a:r>
            <a:r>
              <a:rPr lang="en-US" dirty="0">
                <a:solidFill>
                  <a:schemeClr val="accent6"/>
                </a:solidFill>
              </a:rPr>
              <a:t>0.9909077</a:t>
            </a:r>
            <a:r>
              <a:rPr lang="en-US" dirty="0"/>
              <a:t> 	1.83818 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B2</a:t>
            </a:r>
            <a:r>
              <a:rPr lang="en-GB" dirty="0"/>
              <a:t> 	</a:t>
            </a:r>
            <a:r>
              <a:rPr lang="en-US" dirty="0"/>
              <a:t>4.9858825 	0.9731629 	</a:t>
            </a:r>
            <a:r>
              <a:rPr lang="en-US" dirty="0">
                <a:solidFill>
                  <a:schemeClr val="accent6"/>
                </a:solidFill>
              </a:rPr>
              <a:t>1.79484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2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43B9C31-494C-4800-8C93-097C7A8182D5}"/>
              </a:ext>
            </a:extLst>
          </p:cNvPr>
          <p:cNvSpPr txBox="1"/>
          <p:nvPr/>
        </p:nvSpPr>
        <p:spPr>
          <a:xfrm>
            <a:off x="6012110" y="489120"/>
            <a:ext cx="63419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Predict with KNN-11 on validation data</a:t>
            </a:r>
          </a:p>
          <a:p>
            <a:endParaRPr lang="en-GB" sz="2800" dirty="0"/>
          </a:p>
          <a:p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Subset of all observations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Per building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800" dirty="0"/>
              <a:t> For Latitude, Longitude, Floor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800" dirty="0"/>
          </a:p>
          <a:p>
            <a:pPr algn="ctr"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/>
              <a:t>10fold CV, number = 10, repeat = 2</a:t>
            </a:r>
          </a:p>
          <a:p>
            <a:pPr>
              <a:buClr>
                <a:schemeClr val="accent1"/>
              </a:buClr>
            </a:pPr>
            <a:endParaRPr lang="en-GB" sz="1400" dirty="0"/>
          </a:p>
          <a:p>
            <a:pPr>
              <a:buClr>
                <a:schemeClr val="accent1"/>
              </a:buClr>
            </a:pPr>
            <a:r>
              <a:rPr lang="en-GB" sz="1400" dirty="0" err="1"/>
              <a:t>TuneLength</a:t>
            </a:r>
            <a:r>
              <a:rPr lang="en-GB" sz="1400" dirty="0"/>
              <a:t> = 10, </a:t>
            </a:r>
            <a:r>
              <a:rPr lang="en-GB" sz="1400" dirty="0" err="1"/>
              <a:t>verboseIter</a:t>
            </a:r>
            <a:r>
              <a:rPr lang="en-GB" sz="1400" dirty="0"/>
              <a:t> = True, </a:t>
            </a:r>
          </a:p>
          <a:p>
            <a:pPr>
              <a:buClr>
                <a:schemeClr val="accent1"/>
              </a:buClr>
            </a:pPr>
            <a:r>
              <a:rPr lang="en-GB" sz="1400" dirty="0" err="1"/>
              <a:t>preProcess</a:t>
            </a:r>
            <a:r>
              <a:rPr lang="en-GB" sz="1400" dirty="0"/>
              <a:t> = c(“</a:t>
            </a:r>
            <a:r>
              <a:rPr lang="en-GB" sz="1400" dirty="0" err="1"/>
              <a:t>zv</a:t>
            </a:r>
            <a:r>
              <a:rPr lang="en-GB" sz="1400" dirty="0"/>
              <a:t>”)</a:t>
            </a:r>
          </a:p>
        </p:txBody>
      </p:sp>
      <p:pic>
        <p:nvPicPr>
          <p:cNvPr id="6" name="Graphic 5" descr="Rotje">
            <a:extLst>
              <a:ext uri="{FF2B5EF4-FFF2-40B4-BE49-F238E27FC236}">
                <a16:creationId xmlns:a16="http://schemas.microsoft.com/office/drawing/2014/main" id="{6E41CCD6-59D6-4A91-909F-C3372DAA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9647" y="833718"/>
            <a:ext cx="618564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8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37" y="317945"/>
            <a:ext cx="10515600" cy="95194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Latitude / Longitude KPI’s prediction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B567696-4E28-4E2C-B67E-C7C595314FFF}"/>
              </a:ext>
            </a:extLst>
          </p:cNvPr>
          <p:cNvSpPr/>
          <p:nvPr/>
        </p:nvSpPr>
        <p:spPr>
          <a:xfrm>
            <a:off x="849631" y="1786300"/>
            <a:ext cx="116331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Latitude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	 	RSQ      	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B0 </a:t>
            </a:r>
            <a:r>
              <a:rPr lang="en-GB" sz="2800" dirty="0"/>
              <a:t>		12.01272 		85.79767 		6.694701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</a:t>
            </a:r>
            <a:r>
              <a:rPr lang="en-GB" sz="2800" dirty="0"/>
              <a:t> 		13.02912 		86.19981 		7.625970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B2</a:t>
            </a:r>
            <a:r>
              <a:rPr lang="en-GB" sz="2800" dirty="0"/>
              <a:t> 		13.81677 		76.50689 		8.547353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7C20A4-EAC9-457D-830D-BCE06AFF8FD6}"/>
              </a:ext>
            </a:extLst>
          </p:cNvPr>
          <p:cNvSpPr/>
          <p:nvPr/>
        </p:nvSpPr>
        <p:spPr>
          <a:xfrm>
            <a:off x="849631" y="4118590"/>
            <a:ext cx="10326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Longitude</a:t>
            </a:r>
            <a:r>
              <a:rPr lang="en-GB" sz="2800" dirty="0"/>
              <a:t>	</a:t>
            </a:r>
            <a:r>
              <a:rPr lang="en-GB" sz="2800" b="1" dirty="0">
                <a:solidFill>
                  <a:schemeClr val="accent1"/>
                </a:solidFill>
              </a:rPr>
              <a:t>RMSE      		RSQ      	     	MAE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B0  </a:t>
            </a:r>
            <a:r>
              <a:rPr lang="en-GB" sz="2800" dirty="0"/>
              <a:t>		9.356922 		87.15947 		5.698902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B1 </a:t>
            </a:r>
            <a:r>
              <a:rPr lang="en-GB" sz="2800" dirty="0"/>
              <a:t>		11.776899 		93.36969 		7.411041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B2 </a:t>
            </a:r>
            <a:r>
              <a:rPr lang="en-GB" sz="2800" dirty="0"/>
              <a:t>		13.740808 		80.83327      	8.785949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27861F-C0FB-4D68-9DBD-AA08B565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12.32565 85.04809 6.809100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4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1" y="163789"/>
            <a:ext cx="10515600" cy="951947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KPI’s Floor prediction based on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CFD75A-EB82-4DE7-AE83-7798DC7C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 r="4820"/>
          <a:stretch/>
        </p:blipFill>
        <p:spPr>
          <a:xfrm>
            <a:off x="4256345" y="1573961"/>
            <a:ext cx="1513952" cy="95194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57972-66DF-4D62-90CC-36A29BF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68" y="3595677"/>
            <a:ext cx="3848100" cy="1781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816649-A558-4D5E-B7F3-5ACF6D6B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54" y="3683226"/>
            <a:ext cx="3733289" cy="16430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FE7550-3701-4C85-97D7-7EF969BB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2" y="3802289"/>
            <a:ext cx="3600450" cy="1524000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0E178A03-A2E7-449B-998E-4E0804E1A90F}"/>
              </a:ext>
            </a:extLst>
          </p:cNvPr>
          <p:cNvSpPr/>
          <p:nvPr/>
        </p:nvSpPr>
        <p:spPr>
          <a:xfrm>
            <a:off x="1767093" y="3949271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71F929B-BC8E-4530-9797-D5C322BBD44C}"/>
              </a:ext>
            </a:extLst>
          </p:cNvPr>
          <p:cNvSpPr/>
          <p:nvPr/>
        </p:nvSpPr>
        <p:spPr>
          <a:xfrm>
            <a:off x="2106449" y="4108370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8B533B3-FB43-4DC4-BB9A-BC04D37B7E21}"/>
              </a:ext>
            </a:extLst>
          </p:cNvPr>
          <p:cNvSpPr/>
          <p:nvPr/>
        </p:nvSpPr>
        <p:spPr>
          <a:xfrm>
            <a:off x="2444724" y="4281972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783B6A7-72C4-43C4-A1D6-93E0DCC05D35}"/>
              </a:ext>
            </a:extLst>
          </p:cNvPr>
          <p:cNvSpPr/>
          <p:nvPr/>
        </p:nvSpPr>
        <p:spPr>
          <a:xfrm>
            <a:off x="2106450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8640C05-C0AB-48F2-A0F2-A57BE258A689}"/>
              </a:ext>
            </a:extLst>
          </p:cNvPr>
          <p:cNvSpPr/>
          <p:nvPr/>
        </p:nvSpPr>
        <p:spPr>
          <a:xfrm>
            <a:off x="1750315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DE5A7D7-35DE-4A2F-B909-FF84AC760987}"/>
              </a:ext>
            </a:extLst>
          </p:cNvPr>
          <p:cNvSpPr/>
          <p:nvPr/>
        </p:nvSpPr>
        <p:spPr>
          <a:xfrm>
            <a:off x="1793301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D0FA962-0616-4768-AA15-DCF875F9062D}"/>
              </a:ext>
            </a:extLst>
          </p:cNvPr>
          <p:cNvSpPr/>
          <p:nvPr/>
        </p:nvSpPr>
        <p:spPr>
          <a:xfrm>
            <a:off x="5935251" y="4393405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C8A7165-781E-4A8B-92D9-EB4351F4CF07}"/>
              </a:ext>
            </a:extLst>
          </p:cNvPr>
          <p:cNvSpPr/>
          <p:nvPr/>
        </p:nvSpPr>
        <p:spPr>
          <a:xfrm>
            <a:off x="10719280" y="4263943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0566951-D392-4E0A-96F9-7081A97EF79F}"/>
              </a:ext>
            </a:extLst>
          </p:cNvPr>
          <p:cNvSpPr/>
          <p:nvPr/>
        </p:nvSpPr>
        <p:spPr>
          <a:xfrm>
            <a:off x="5656740" y="421733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CF7C38A-0CF4-473E-B7F4-4A33528BE9FE}"/>
              </a:ext>
            </a:extLst>
          </p:cNvPr>
          <p:cNvSpPr/>
          <p:nvPr/>
        </p:nvSpPr>
        <p:spPr>
          <a:xfrm>
            <a:off x="10046718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B7A52E6-46B7-42E8-994E-8F6FB2B811DF}"/>
              </a:ext>
            </a:extLst>
          </p:cNvPr>
          <p:cNvSpPr/>
          <p:nvPr/>
        </p:nvSpPr>
        <p:spPr>
          <a:xfrm>
            <a:off x="10028787" y="394215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92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43"/>
            <a:ext cx="6740484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predicted (1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) long/</a:t>
            </a:r>
            <a:r>
              <a:rPr lang="en-GB" b="1" dirty="0" err="1">
                <a:solidFill>
                  <a:schemeClr val="accent1"/>
                </a:solidFill>
              </a:rPr>
              <a:t>lat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26" y="3905927"/>
            <a:ext cx="4637260" cy="29194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7D2D639-F6F3-437C-BB76-7E59968F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7" y="1395076"/>
            <a:ext cx="3948453" cy="250269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BE6475-07F7-469C-A3AC-2F2B947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98" y="1365572"/>
            <a:ext cx="3980316" cy="25115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257F0B8-EB0B-4DB1-8E28-F96820F9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82" y="1395076"/>
            <a:ext cx="3747781" cy="2376771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F1E53B12-0A49-45B1-9441-727E0C17168D}"/>
              </a:ext>
            </a:extLst>
          </p:cNvPr>
          <p:cNvSpPr/>
          <p:nvPr/>
        </p:nvSpPr>
        <p:spPr>
          <a:xfrm rot="20257874">
            <a:off x="754904" y="1902745"/>
            <a:ext cx="1662112" cy="730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2F462109-EF47-4050-9326-648C54EBB4F8}"/>
              </a:ext>
            </a:extLst>
          </p:cNvPr>
          <p:cNvSpPr/>
          <p:nvPr/>
        </p:nvSpPr>
        <p:spPr>
          <a:xfrm rot="19219012">
            <a:off x="2685303" y="2140892"/>
            <a:ext cx="1210470" cy="693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6E99F3A-C842-480D-8323-21CC7BFE0E3B}"/>
              </a:ext>
            </a:extLst>
          </p:cNvPr>
          <p:cNvSpPr/>
          <p:nvPr/>
        </p:nvSpPr>
        <p:spPr>
          <a:xfrm>
            <a:off x="4912719" y="1834273"/>
            <a:ext cx="2740612" cy="1376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4EA1F44-D623-4311-916F-7DBA58855DEE}"/>
              </a:ext>
            </a:extLst>
          </p:cNvPr>
          <p:cNvSpPr/>
          <p:nvPr/>
        </p:nvSpPr>
        <p:spPr>
          <a:xfrm rot="1398406">
            <a:off x="9314193" y="1875582"/>
            <a:ext cx="1928098" cy="10618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012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1" y="163789"/>
            <a:ext cx="10515600" cy="951947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KPI’s Floor prediction based on </a:t>
            </a:r>
            <a:r>
              <a:rPr lang="en-GB" b="1" dirty="0">
                <a:solidFill>
                  <a:schemeClr val="accent2"/>
                </a:solidFill>
              </a:rPr>
              <a:t>KNN-11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CFD75A-EB82-4DE7-AE83-7798DC7C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 r="4820"/>
          <a:stretch/>
        </p:blipFill>
        <p:spPr>
          <a:xfrm>
            <a:off x="4256345" y="1573961"/>
            <a:ext cx="1513952" cy="95194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57972-66DF-4D62-90CC-36A29BF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668" y="3595677"/>
            <a:ext cx="3848100" cy="17811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816649-A558-4D5E-B7F3-5ACF6D6B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54" y="3683226"/>
            <a:ext cx="3733289" cy="164306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FE7550-3701-4C85-97D7-7EF969BB0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2" y="3802289"/>
            <a:ext cx="3600450" cy="1524000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0E178A03-A2E7-449B-998E-4E0804E1A90F}"/>
              </a:ext>
            </a:extLst>
          </p:cNvPr>
          <p:cNvSpPr/>
          <p:nvPr/>
        </p:nvSpPr>
        <p:spPr>
          <a:xfrm>
            <a:off x="1767093" y="3949271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71F929B-BC8E-4530-9797-D5C322BBD44C}"/>
              </a:ext>
            </a:extLst>
          </p:cNvPr>
          <p:cNvSpPr/>
          <p:nvPr/>
        </p:nvSpPr>
        <p:spPr>
          <a:xfrm>
            <a:off x="2106449" y="4108370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8B533B3-FB43-4DC4-BB9A-BC04D37B7E21}"/>
              </a:ext>
            </a:extLst>
          </p:cNvPr>
          <p:cNvSpPr/>
          <p:nvPr/>
        </p:nvSpPr>
        <p:spPr>
          <a:xfrm>
            <a:off x="2444724" y="4281972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783B6A7-72C4-43C4-A1D6-93E0DCC05D35}"/>
              </a:ext>
            </a:extLst>
          </p:cNvPr>
          <p:cNvSpPr/>
          <p:nvPr/>
        </p:nvSpPr>
        <p:spPr>
          <a:xfrm>
            <a:off x="2106450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8640C05-C0AB-48F2-A0F2-A57BE258A689}"/>
              </a:ext>
            </a:extLst>
          </p:cNvPr>
          <p:cNvSpPr/>
          <p:nvPr/>
        </p:nvSpPr>
        <p:spPr>
          <a:xfrm>
            <a:off x="1750315" y="4443968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DE5A7D7-35DE-4A2F-B909-FF84AC760987}"/>
              </a:ext>
            </a:extLst>
          </p:cNvPr>
          <p:cNvSpPr/>
          <p:nvPr/>
        </p:nvSpPr>
        <p:spPr>
          <a:xfrm>
            <a:off x="1793301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D0FA962-0616-4768-AA15-DCF875F9062D}"/>
              </a:ext>
            </a:extLst>
          </p:cNvPr>
          <p:cNvSpPr/>
          <p:nvPr/>
        </p:nvSpPr>
        <p:spPr>
          <a:xfrm>
            <a:off x="5935251" y="4393405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C8A7165-781E-4A8B-92D9-EB4351F4CF07}"/>
              </a:ext>
            </a:extLst>
          </p:cNvPr>
          <p:cNvSpPr/>
          <p:nvPr/>
        </p:nvSpPr>
        <p:spPr>
          <a:xfrm>
            <a:off x="10719280" y="4263943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0566951-D392-4E0A-96F9-7081A97EF79F}"/>
              </a:ext>
            </a:extLst>
          </p:cNvPr>
          <p:cNvSpPr/>
          <p:nvPr/>
        </p:nvSpPr>
        <p:spPr>
          <a:xfrm>
            <a:off x="5656740" y="421733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CF7C38A-0CF4-473E-B7F4-4A33528BE9FE}"/>
              </a:ext>
            </a:extLst>
          </p:cNvPr>
          <p:cNvSpPr/>
          <p:nvPr/>
        </p:nvSpPr>
        <p:spPr>
          <a:xfrm>
            <a:off x="10046718" y="4265194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B7A52E6-46B7-42E8-994E-8F6FB2B811DF}"/>
              </a:ext>
            </a:extLst>
          </p:cNvPr>
          <p:cNvSpPr/>
          <p:nvPr/>
        </p:nvSpPr>
        <p:spPr>
          <a:xfrm>
            <a:off x="10028787" y="3942157"/>
            <a:ext cx="321497" cy="18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0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9D854B94-081A-4EB4-BBFE-632AF7680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7140"/>
              </p:ext>
            </p:extLst>
          </p:nvPr>
        </p:nvGraphicFramePr>
        <p:xfrm>
          <a:off x="0" y="2895600"/>
          <a:ext cx="12192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84">
                  <a:extLst>
                    <a:ext uri="{9D8B030D-6E8A-4147-A177-3AD203B41FA5}">
                      <a16:colId xmlns:a16="http://schemas.microsoft.com/office/drawing/2014/main" val="3995522305"/>
                    </a:ext>
                  </a:extLst>
                </a:gridCol>
                <a:gridCol w="927337">
                  <a:extLst>
                    <a:ext uri="{9D8B030D-6E8A-4147-A177-3AD203B41FA5}">
                      <a16:colId xmlns:a16="http://schemas.microsoft.com/office/drawing/2014/main" val="1724172512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851262455"/>
                    </a:ext>
                  </a:extLst>
                </a:gridCol>
                <a:gridCol w="1201271">
                  <a:extLst>
                    <a:ext uri="{9D8B030D-6E8A-4147-A177-3AD203B41FA5}">
                      <a16:colId xmlns:a16="http://schemas.microsoft.com/office/drawing/2014/main" val="2464260050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301026218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3704233074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4114754565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28688990"/>
                    </a:ext>
                  </a:extLst>
                </a:gridCol>
                <a:gridCol w="977153">
                  <a:extLst>
                    <a:ext uri="{9D8B030D-6E8A-4147-A177-3AD203B41FA5}">
                      <a16:colId xmlns:a16="http://schemas.microsoft.com/office/drawing/2014/main" val="3446793178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344022443"/>
                    </a:ext>
                  </a:extLst>
                </a:gridCol>
                <a:gridCol w="950261">
                  <a:extLst>
                    <a:ext uri="{9D8B030D-6E8A-4147-A177-3AD203B41FA5}">
                      <a16:colId xmlns:a16="http://schemas.microsoft.com/office/drawing/2014/main" val="369137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WAP </a:t>
                      </a:r>
                    </a:p>
                    <a:p>
                      <a:r>
                        <a:rPr lang="en-GB" sz="1200" dirty="0"/>
                        <a:t>001-519</a:t>
                      </a:r>
                    </a:p>
                    <a:p>
                      <a:r>
                        <a:rPr lang="en-GB" sz="1200" dirty="0"/>
                        <a:t>(RSSI levels)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WAP520 (RSSI -</a:t>
                      </a:r>
                    </a:p>
                    <a:p>
                      <a:r>
                        <a:rPr lang="en-GB" sz="1200" dirty="0"/>
                        <a:t>intensity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521 (Neg. real-</a:t>
                      </a:r>
                    </a:p>
                    <a:p>
                      <a:r>
                        <a:rPr lang="en-GB" sz="12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 (Pos. real-</a:t>
                      </a:r>
                    </a:p>
                    <a:p>
                      <a:r>
                        <a:rPr lang="en-GB" sz="1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523 (Integer value Altitude</a:t>
                      </a:r>
                    </a:p>
                    <a:p>
                      <a:r>
                        <a:rPr lang="en-GB" sz="1200" dirty="0"/>
                        <a:t>Floor 0-4)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524 (cat. Integer)</a:t>
                      </a:r>
                    </a:p>
                    <a:p>
                      <a:r>
                        <a:rPr lang="en-GB" sz="1200" dirty="0"/>
                        <a:t>Building</a:t>
                      </a:r>
                    </a:p>
                    <a:p>
                      <a:r>
                        <a:rPr lang="en-GB" sz="120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525 space</a:t>
                      </a:r>
                    </a:p>
                    <a:p>
                      <a:r>
                        <a:rPr lang="en-GB" sz="1200" dirty="0"/>
                        <a:t>Id (cat.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526 Relative position for the space (cat.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 User id.</a:t>
                      </a:r>
                    </a:p>
                    <a:p>
                      <a:r>
                        <a:rPr lang="en-GB" sz="1200" dirty="0"/>
                        <a:t>Cat.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528 Phone ID.</a:t>
                      </a:r>
                    </a:p>
                    <a:p>
                      <a:r>
                        <a:rPr lang="en-GB" sz="1200" dirty="0"/>
                        <a:t>Android ID</a:t>
                      </a:r>
                    </a:p>
                    <a:p>
                      <a:r>
                        <a:rPr lang="en-GB" sz="1200" dirty="0"/>
                        <a:t>Cat.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529 Time stamp </a:t>
                      </a:r>
                    </a:p>
                    <a:p>
                      <a:r>
                        <a:rPr lang="en-GB" sz="1200" dirty="0"/>
                        <a:t>Integer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-104</a:t>
                      </a:r>
                      <a:r>
                        <a:rPr lang="en-GB" sz="1100" dirty="0"/>
                        <a:t>.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GB" sz="1100" dirty="0"/>
                        <a:t> (= 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GB" sz="1100" dirty="0"/>
                        <a:t>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extremely good</a:t>
                      </a:r>
                      <a:r>
                        <a:rPr lang="en-GB" sz="1100" dirty="0"/>
                        <a:t>)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104</a:t>
                      </a:r>
                      <a:r>
                        <a:rPr lang="en-GB" sz="1100" dirty="0"/>
                        <a:t>.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GB" sz="1100" dirty="0"/>
                        <a:t> (= </a:t>
                      </a:r>
                      <a:r>
                        <a:rPr lang="en-GB" sz="1100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GB" sz="1100" dirty="0"/>
                        <a:t> – </a:t>
                      </a:r>
                      <a:r>
                        <a:rPr lang="en-GB" sz="1100" dirty="0">
                          <a:solidFill>
                            <a:schemeClr val="accent6"/>
                          </a:solidFill>
                        </a:rPr>
                        <a:t>extremely good</a:t>
                      </a:r>
                      <a:r>
                        <a:rPr lang="en-GB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-7695.9387549299299000 </a:t>
                      </a:r>
                    </a:p>
                    <a:p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4864745.7450159714 </a:t>
                      </a:r>
                    </a:p>
                    <a:p>
                      <a:pPr marL="0" algn="l" defTabSz="914400" rtl="0" eaLnBrk="1" latinLnBrk="0" hangingPunct="1"/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nl-NL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Altitude in floors </a:t>
                      </a:r>
                    </a:p>
                    <a:p>
                      <a:r>
                        <a:rPr lang="en-GB" sz="1100" dirty="0"/>
                        <a:t>Inside the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Office, Corridor,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 – inside space,</a:t>
                      </a:r>
                    </a:p>
                    <a:p>
                      <a:r>
                        <a:rPr lang="en-GB" sz="1100" dirty="0"/>
                        <a:t>2 – outside space </a:t>
                      </a:r>
                      <a:r>
                        <a:rPr lang="en-GB" sz="1100" b="1" dirty="0"/>
                        <a:t>in front of the door of the space (corridor)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nb-NO" sz="800" dirty="0"/>
                        <a:t>0 USER0000 </a:t>
                      </a:r>
                    </a:p>
                    <a:p>
                      <a:r>
                        <a:rPr lang="nb-NO" sz="800" dirty="0"/>
                        <a:t>(Validation user –</a:t>
                      </a:r>
                    </a:p>
                    <a:p>
                      <a:r>
                        <a:rPr lang="nb-NO" sz="800" dirty="0"/>
                        <a:t>N/A)</a:t>
                      </a:r>
                    </a:p>
                    <a:p>
                      <a:r>
                        <a:rPr lang="nb-NO" sz="800" b="1" dirty="0"/>
                        <a:t>ID USER      HEIGHT</a:t>
                      </a:r>
                    </a:p>
                    <a:p>
                      <a:r>
                        <a:rPr lang="nb-NO" sz="800" dirty="0"/>
                        <a:t>1 USER0001 170</a:t>
                      </a:r>
                    </a:p>
                    <a:p>
                      <a:r>
                        <a:rPr lang="nb-NO" sz="800" dirty="0"/>
                        <a:t>2 USER0002 176</a:t>
                      </a:r>
                    </a:p>
                    <a:p>
                      <a:r>
                        <a:rPr lang="nb-NO" sz="800" dirty="0"/>
                        <a:t>3 USER0003 172</a:t>
                      </a:r>
                    </a:p>
                    <a:p>
                      <a:r>
                        <a:rPr lang="nb-NO" sz="800" dirty="0"/>
                        <a:t>4 USER0004 174</a:t>
                      </a:r>
                    </a:p>
                    <a:p>
                      <a:r>
                        <a:rPr lang="nb-NO" sz="800" dirty="0"/>
                        <a:t>5 USER0005 184</a:t>
                      </a:r>
                    </a:p>
                    <a:p>
                      <a:r>
                        <a:rPr lang="nb-NO" sz="800" dirty="0"/>
                        <a:t>6 USER0006 180</a:t>
                      </a:r>
                    </a:p>
                    <a:p>
                      <a:r>
                        <a:rPr lang="nb-NO" sz="800" dirty="0"/>
                        <a:t>7 USER0007 160</a:t>
                      </a:r>
                    </a:p>
                    <a:p>
                      <a:r>
                        <a:rPr lang="nb-NO" sz="800" dirty="0"/>
                        <a:t>8 USER0008 176</a:t>
                      </a:r>
                    </a:p>
                    <a:p>
                      <a:r>
                        <a:rPr lang="nb-NO" sz="800" dirty="0"/>
                        <a:t>9 USER0009 177</a:t>
                      </a:r>
                    </a:p>
                    <a:p>
                      <a:r>
                        <a:rPr lang="nb-NO" sz="800" dirty="0"/>
                        <a:t>10 USER0010 186</a:t>
                      </a:r>
                    </a:p>
                    <a:p>
                      <a:r>
                        <a:rPr lang="nb-NO" sz="800" dirty="0"/>
                        <a:t>11 USER0011 176</a:t>
                      </a:r>
                    </a:p>
                    <a:p>
                      <a:r>
                        <a:rPr lang="nb-NO" sz="800" dirty="0"/>
                        <a:t>12 USER0012 158</a:t>
                      </a:r>
                    </a:p>
                    <a:p>
                      <a:r>
                        <a:rPr lang="nb-NO" sz="800" dirty="0"/>
                        <a:t>13 USER0013 174</a:t>
                      </a:r>
                    </a:p>
                    <a:p>
                      <a:r>
                        <a:rPr lang="nb-NO" sz="800" dirty="0"/>
                        <a:t>14 USER0014 173</a:t>
                      </a:r>
                    </a:p>
                    <a:p>
                      <a:r>
                        <a:rPr lang="nb-NO" sz="800" dirty="0"/>
                        <a:t>15 USER0015 174</a:t>
                      </a:r>
                    </a:p>
                    <a:p>
                      <a:r>
                        <a:rPr lang="nb-NO" sz="800" dirty="0"/>
                        <a:t>16 USER0016 171</a:t>
                      </a:r>
                    </a:p>
                    <a:p>
                      <a:r>
                        <a:rPr lang="nb-NO" sz="800" dirty="0"/>
                        <a:t>17 USER0017 166</a:t>
                      </a:r>
                    </a:p>
                    <a:p>
                      <a:r>
                        <a:rPr lang="nb-NO" sz="800" dirty="0"/>
                        <a:t>18 USER0018 162</a:t>
                      </a:r>
                      <a:r>
                        <a:rPr lang="en-GB" sz="800" dirty="0"/>
                        <a:t>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GB" sz="800" dirty="0"/>
                        <a:t>0 </a:t>
                      </a:r>
                      <a:r>
                        <a:rPr lang="en-GB" sz="800" dirty="0" err="1"/>
                        <a:t>Celkon</a:t>
                      </a:r>
                      <a:r>
                        <a:rPr lang="en-GB" sz="800" dirty="0"/>
                        <a:t> A27 4.0.4(6577) 0</a:t>
                      </a:r>
                    </a:p>
                    <a:p>
                      <a:r>
                        <a:rPr lang="en-GB" sz="800" dirty="0"/>
                        <a:t>1 GT-I8160 2.3.6 8</a:t>
                      </a:r>
                    </a:p>
                    <a:p>
                      <a:r>
                        <a:rPr lang="en-GB" sz="800" dirty="0"/>
                        <a:t>2 GT-I8160 4.1.2 0</a:t>
                      </a:r>
                    </a:p>
                    <a:p>
                      <a:r>
                        <a:rPr lang="en-GB" sz="800" dirty="0"/>
                        <a:t>3 GT-I9100 4.0.4 5</a:t>
                      </a:r>
                    </a:p>
                    <a:p>
                      <a:r>
                        <a:rPr lang="en-GB" sz="800" dirty="0"/>
                        <a:t>4 GT-I9300 4.1.2 0</a:t>
                      </a:r>
                    </a:p>
                    <a:p>
                      <a:r>
                        <a:rPr lang="en-GB" sz="800" dirty="0"/>
                        <a:t>5 GT-I9505 4.2.2 0</a:t>
                      </a:r>
                    </a:p>
                    <a:p>
                      <a:r>
                        <a:rPr lang="en-GB" sz="800" dirty="0"/>
                        <a:t>6 GT-S5360 2.3.6 7</a:t>
                      </a:r>
                    </a:p>
                    <a:p>
                      <a:r>
                        <a:rPr lang="en-GB" sz="800" dirty="0"/>
                        <a:t>7 GT-S6500 2.3.6 14</a:t>
                      </a:r>
                    </a:p>
                    <a:p>
                      <a:r>
                        <a:rPr lang="en-GB" sz="800" dirty="0"/>
                        <a:t>8 Galaxy Nexus 4.2.2 10</a:t>
                      </a:r>
                    </a:p>
                    <a:p>
                      <a:r>
                        <a:rPr lang="en-GB" sz="800" dirty="0"/>
                        <a:t>9 Galaxy Nexus 4.3 0</a:t>
                      </a:r>
                    </a:p>
                    <a:p>
                      <a:r>
                        <a:rPr lang="en-GB" sz="800" dirty="0"/>
                        <a:t>10 HTC Desire HD 2.3.5 18</a:t>
                      </a:r>
                    </a:p>
                    <a:p>
                      <a:r>
                        <a:rPr lang="en-GB" sz="800" dirty="0"/>
                        <a:t>11 HTC One 4.1.2 15</a:t>
                      </a:r>
                    </a:p>
                    <a:p>
                      <a:r>
                        <a:rPr lang="en-GB" sz="800" dirty="0"/>
                        <a:t>12 HTC One 4.2.2 0</a:t>
                      </a:r>
                    </a:p>
                    <a:p>
                      <a:r>
                        <a:rPr lang="en-GB" sz="800" dirty="0"/>
                        <a:t>13 HTC Wildfire S 2.3.5 0,11</a:t>
                      </a:r>
                    </a:p>
                    <a:p>
                      <a:r>
                        <a:rPr lang="en-GB" sz="800" dirty="0"/>
                        <a:t>14 LT22i 4.0.4 0,1,9,16</a:t>
                      </a:r>
                    </a:p>
                    <a:p>
                      <a:r>
                        <a:rPr lang="en-GB" sz="800" dirty="0"/>
                        <a:t>15 LT22i 4.1.2 0</a:t>
                      </a:r>
                    </a:p>
                    <a:p>
                      <a:r>
                        <a:rPr lang="en-GB" sz="800" dirty="0"/>
                        <a:t>16 LT26i 4.0.4 3</a:t>
                      </a:r>
                    </a:p>
                    <a:p>
                      <a:r>
                        <a:rPr lang="en-GB" sz="800" dirty="0"/>
                        <a:t>17 M1005D 4.0.4 13</a:t>
                      </a:r>
                    </a:p>
                    <a:p>
                      <a:r>
                        <a:rPr lang="en-GB" sz="800" dirty="0"/>
                        <a:t>18 MT11i 2.3.4 4</a:t>
                      </a:r>
                    </a:p>
                    <a:p>
                      <a:r>
                        <a:rPr lang="en-GB" sz="800" dirty="0"/>
                        <a:t>19 Nexus 4 4.2.2 6</a:t>
                      </a:r>
                    </a:p>
                    <a:p>
                      <a:r>
                        <a:rPr lang="en-GB" sz="800" dirty="0"/>
                        <a:t>20 Nexus 4 4.3 0</a:t>
                      </a:r>
                    </a:p>
                    <a:p>
                      <a:r>
                        <a:rPr lang="en-GB" sz="800" dirty="0"/>
                        <a:t>21 Nexus S 4.1.2 0</a:t>
                      </a:r>
                    </a:p>
                    <a:p>
                      <a:r>
                        <a:rPr lang="en-GB" sz="800" dirty="0"/>
                        <a:t>22 Orange Monte Carlo 2.3.5 17</a:t>
                      </a:r>
                    </a:p>
                    <a:p>
                      <a:r>
                        <a:rPr lang="en-GB" sz="800" dirty="0"/>
                        <a:t>23 Transformer TF101 4.0.3 2</a:t>
                      </a:r>
                    </a:p>
                    <a:p>
                      <a:r>
                        <a:rPr lang="en-GB" sz="800" dirty="0"/>
                        <a:t>24 </a:t>
                      </a:r>
                      <a:r>
                        <a:rPr lang="en-GB" sz="800" dirty="0" err="1"/>
                        <a:t>bq</a:t>
                      </a:r>
                      <a:r>
                        <a:rPr lang="en-GB" sz="800" dirty="0"/>
                        <a:t> Curie 4.1.1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12:02:22</a:t>
                      </a:r>
                    </a:p>
                    <a:p>
                      <a:r>
                        <a:rPr lang="en-GB" sz="1100" dirty="0"/>
                        <a:t>PM GMT +02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2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</a:rPr>
                        <a:t>+100  (not detected)</a:t>
                      </a:r>
                    </a:p>
                    <a:p>
                      <a:endParaRPr lang="en-GB" sz="11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</a:rPr>
                        <a:t>+100  (not detected)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+100 = artificial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+100 = artificial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-7299.786516730871000</a:t>
                      </a:r>
                      <a:endParaRPr lang="en-GB" sz="900" dirty="0"/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4865017.3646842018</a:t>
                      </a:r>
                      <a:endParaRPr lang="en-GB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UNIX Time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89407"/>
                  </a:ext>
                </a:extLst>
              </a:tr>
            </a:tbl>
          </a:graphicData>
        </a:graphic>
      </p:graphicFrame>
      <p:sp>
        <p:nvSpPr>
          <p:cNvPr id="6" name="Rechteraccolade 5">
            <a:extLst>
              <a:ext uri="{FF2B5EF4-FFF2-40B4-BE49-F238E27FC236}">
                <a16:creationId xmlns:a16="http://schemas.microsoft.com/office/drawing/2014/main" id="{7DE25F36-7438-4BD9-A08E-5ED3DD1638B1}"/>
              </a:ext>
            </a:extLst>
          </p:cNvPr>
          <p:cNvSpPr/>
          <p:nvPr/>
        </p:nvSpPr>
        <p:spPr>
          <a:xfrm rot="16200000">
            <a:off x="894390" y="1969135"/>
            <a:ext cx="419450" cy="1400961"/>
          </a:xfrm>
          <a:prstGeom prst="rightBrace">
            <a:avLst>
              <a:gd name="adj1" fmla="val 8333"/>
              <a:gd name="adj2" fmla="val 47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2C92490-8A49-4DF9-85C2-B48A845D2BCB}"/>
              </a:ext>
            </a:extLst>
          </p:cNvPr>
          <p:cNvSpPr txBox="1"/>
          <p:nvPr/>
        </p:nvSpPr>
        <p:spPr>
          <a:xfrm>
            <a:off x="485151" y="2089337"/>
            <a:ext cx="158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Fingerprint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167EF721-36E3-4678-903C-D946452FD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73043"/>
              </p:ext>
            </p:extLst>
          </p:nvPr>
        </p:nvGraphicFramePr>
        <p:xfrm>
          <a:off x="8756213" y="104804"/>
          <a:ext cx="2972265" cy="1901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755">
                  <a:extLst>
                    <a:ext uri="{9D8B030D-6E8A-4147-A177-3AD203B41FA5}">
                      <a16:colId xmlns:a16="http://schemas.microsoft.com/office/drawing/2014/main" val="2439135974"/>
                    </a:ext>
                  </a:extLst>
                </a:gridCol>
                <a:gridCol w="990755">
                  <a:extLst>
                    <a:ext uri="{9D8B030D-6E8A-4147-A177-3AD203B41FA5}">
                      <a16:colId xmlns:a16="http://schemas.microsoft.com/office/drawing/2014/main" val="1073211730"/>
                    </a:ext>
                  </a:extLst>
                </a:gridCol>
                <a:gridCol w="990755">
                  <a:extLst>
                    <a:ext uri="{9D8B030D-6E8A-4147-A177-3AD203B41FA5}">
                      <a16:colId xmlns:a16="http://schemas.microsoft.com/office/drawing/2014/main" val="939793585"/>
                    </a:ext>
                  </a:extLst>
                </a:gridCol>
              </a:tblGrid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Building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Building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74294"/>
                  </a:ext>
                </a:extLst>
              </a:tr>
              <a:tr h="435580">
                <a:tc>
                  <a:txBody>
                    <a:bodyPr/>
                    <a:lstStyle/>
                    <a:p>
                      <a:r>
                        <a:rPr lang="en-GB" sz="1050" dirty="0"/>
                        <a:t>Floor 1, space id 111, Rel. Pos.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1</a:t>
                      </a:r>
                    </a:p>
                    <a:p>
                      <a:r>
                        <a:rPr lang="en-GB" sz="1050" dirty="0"/>
                        <a:t>space id 111, Rel. Pos.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2.1</a:t>
                      </a:r>
                    </a:p>
                    <a:p>
                      <a:r>
                        <a:rPr lang="en-GB" sz="1050" dirty="0"/>
                        <a:t>space id 111, Rel. Pos.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77538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44215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3…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50004"/>
                  </a:ext>
                </a:extLst>
              </a:tr>
              <a:tr h="332497"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Floor 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21274"/>
                  </a:ext>
                </a:extLst>
              </a:tr>
            </a:tbl>
          </a:graphicData>
        </a:graphic>
      </p:graphicFrame>
      <p:sp>
        <p:nvSpPr>
          <p:cNvPr id="10" name="Rechteraccolade 9">
            <a:extLst>
              <a:ext uri="{FF2B5EF4-FFF2-40B4-BE49-F238E27FC236}">
                <a16:creationId xmlns:a16="http://schemas.microsoft.com/office/drawing/2014/main" id="{9F1205C6-8273-4A54-B1CD-7FEE93B4BB4C}"/>
              </a:ext>
            </a:extLst>
          </p:cNvPr>
          <p:cNvSpPr/>
          <p:nvPr/>
        </p:nvSpPr>
        <p:spPr>
          <a:xfrm rot="16200000">
            <a:off x="2913015" y="1614012"/>
            <a:ext cx="1141143" cy="1400961"/>
          </a:xfrm>
          <a:prstGeom prst="rightBrace">
            <a:avLst>
              <a:gd name="adj1" fmla="val 8333"/>
              <a:gd name="adj2" fmla="val 4976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7C0BA94-224C-43EA-A751-671FB97D81AD}"/>
              </a:ext>
            </a:extLst>
          </p:cNvPr>
          <p:cNvSpPr txBox="1"/>
          <p:nvPr/>
        </p:nvSpPr>
        <p:spPr>
          <a:xfrm>
            <a:off x="2400940" y="1772155"/>
            <a:ext cx="546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Predicting attributes for estimating position of user 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15F03B2-4B7F-42B5-8289-FCFBC8B96D3A}"/>
              </a:ext>
            </a:extLst>
          </p:cNvPr>
          <p:cNvSpPr txBox="1"/>
          <p:nvPr/>
        </p:nvSpPr>
        <p:spPr>
          <a:xfrm>
            <a:off x="76998" y="100282"/>
            <a:ext cx="4459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accent5"/>
                </a:solidFill>
              </a:rPr>
              <a:t>21049 records = single record with 529 numeric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18 users, 20 (25 –Android)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19.937 training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1.111 test records </a:t>
            </a:r>
            <a:r>
              <a:rPr lang="en-GB" sz="1200" dirty="0">
                <a:solidFill>
                  <a:srgbClr val="FF0000"/>
                </a:solidFill>
              </a:rPr>
              <a:t>(</a:t>
            </a:r>
            <a:r>
              <a:rPr lang="en-GB" sz="1200" b="1" dirty="0">
                <a:solidFill>
                  <a:srgbClr val="FF0000"/>
                </a:solidFill>
              </a:rPr>
              <a:t>525 </a:t>
            </a:r>
            <a:r>
              <a:rPr lang="en-GB" sz="1200" dirty="0">
                <a:solidFill>
                  <a:srgbClr val="FF0000"/>
                </a:solidFill>
              </a:rPr>
              <a:t>&amp;</a:t>
            </a:r>
            <a:r>
              <a:rPr lang="en-GB" sz="1200" b="1" dirty="0">
                <a:solidFill>
                  <a:srgbClr val="FF0000"/>
                </a:solidFill>
              </a:rPr>
              <a:t> 526 &amp; 527 </a:t>
            </a:r>
            <a:r>
              <a:rPr lang="en-GB" sz="1200" dirty="0">
                <a:solidFill>
                  <a:srgbClr val="FF0000"/>
                </a:solidFill>
              </a:rPr>
              <a:t>empty with default value 0 in both fields and to simulate real localization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529 attributes, integer/real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933 reference points (places)</a:t>
            </a:r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36D31CDC-EC9C-404B-80A8-4A0F65BFB2B4}"/>
              </a:ext>
            </a:extLst>
          </p:cNvPr>
          <p:cNvSpPr/>
          <p:nvPr/>
        </p:nvSpPr>
        <p:spPr>
          <a:xfrm rot="16200000">
            <a:off x="4084579" y="730676"/>
            <a:ext cx="759697" cy="3585885"/>
          </a:xfrm>
          <a:prstGeom prst="rightBrace">
            <a:avLst>
              <a:gd name="adj1" fmla="val 8333"/>
              <a:gd name="adj2" fmla="val 478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E2F28FE-6140-4E78-B8F7-F0ACFEC325AC}"/>
              </a:ext>
            </a:extLst>
          </p:cNvPr>
          <p:cNvSpPr txBox="1"/>
          <p:nvPr/>
        </p:nvSpPr>
        <p:spPr>
          <a:xfrm>
            <a:off x="2952877" y="1372320"/>
            <a:ext cx="158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Regression </a:t>
            </a:r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BB5C89F9-953D-426A-BCB1-B515882041E2}"/>
              </a:ext>
            </a:extLst>
          </p:cNvPr>
          <p:cNvSpPr/>
          <p:nvPr/>
        </p:nvSpPr>
        <p:spPr>
          <a:xfrm rot="5400000">
            <a:off x="10047279" y="628386"/>
            <a:ext cx="395611" cy="2972265"/>
          </a:xfrm>
          <a:prstGeom prst="rightBrace">
            <a:avLst>
              <a:gd name="adj1" fmla="val 8333"/>
              <a:gd name="adj2" fmla="val 4787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4FCB66C-5912-42FB-B289-AAE88F485311}"/>
              </a:ext>
            </a:extLst>
          </p:cNvPr>
          <p:cNvSpPr txBox="1"/>
          <p:nvPr/>
        </p:nvSpPr>
        <p:spPr>
          <a:xfrm>
            <a:off x="8426818" y="2258557"/>
            <a:ext cx="391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Space id like office, corridor, classroom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48DBABA-3D70-468D-BD10-EFABD47AF27A}"/>
              </a:ext>
            </a:extLst>
          </p:cNvPr>
          <p:cNvSpPr txBox="1"/>
          <p:nvPr/>
        </p:nvSpPr>
        <p:spPr>
          <a:xfrm>
            <a:off x="4649144" y="90420"/>
            <a:ext cx="3406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Infrastructure less approach by WAP’s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WLAN access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-45dBm to 0dBm </a:t>
            </a:r>
            <a:r>
              <a:rPr lang="en-GB" sz="1400" dirty="0"/>
              <a:t>is insignificant and cover only 1.7% of total RSSI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-95dBm is also insignificant </a:t>
            </a:r>
            <a:r>
              <a:rPr lang="en-GB" sz="1400" dirty="0"/>
              <a:t>(2.3% of total RSSI measures)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C18323B8-DFCF-4628-8155-41F93FD5D6B7}"/>
              </a:ext>
            </a:extLst>
          </p:cNvPr>
          <p:cNvCxnSpPr/>
          <p:nvPr/>
        </p:nvCxnSpPr>
        <p:spPr>
          <a:xfrm>
            <a:off x="1920386" y="5809127"/>
            <a:ext cx="3648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25CF6808-E04C-42A5-A4AE-69E35406C0E9}"/>
              </a:ext>
            </a:extLst>
          </p:cNvPr>
          <p:cNvSpPr txBox="1"/>
          <p:nvPr/>
        </p:nvSpPr>
        <p:spPr>
          <a:xfrm>
            <a:off x="2904568" y="5567080"/>
            <a:ext cx="311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Real world coordinates</a:t>
            </a:r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4FDC1AEE-DA3B-4903-BFF1-C554CC47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5" y="5885393"/>
            <a:ext cx="3648635" cy="56829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8663CC9-9020-4536-90A0-4C1A4AA37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52"/>
          <a:stretch/>
        </p:blipFill>
        <p:spPr>
          <a:xfrm>
            <a:off x="5618396" y="5646343"/>
            <a:ext cx="1987896" cy="807348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51A41B71-A016-4E78-AF37-3732CC47B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489" y="4637536"/>
            <a:ext cx="2683243" cy="691824"/>
          </a:xfrm>
          <a:prstGeom prst="rect">
            <a:avLst/>
          </a:prstGeom>
        </p:spPr>
      </p:pic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ED5DEF6-8277-483E-AB2A-738C399A799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29112" y="1003210"/>
            <a:ext cx="4826620" cy="14814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6372311-702D-457A-880E-654EA747511B}"/>
              </a:ext>
            </a:extLst>
          </p:cNvPr>
          <p:cNvCxnSpPr>
            <a:cxnSpLocks/>
          </p:cNvCxnSpPr>
          <p:nvPr/>
        </p:nvCxnSpPr>
        <p:spPr>
          <a:xfrm>
            <a:off x="1804596" y="973611"/>
            <a:ext cx="1466847" cy="19063"/>
          </a:xfrm>
          <a:prstGeom prst="line">
            <a:avLst/>
          </a:prstGeom>
          <a:ln w="222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hteraccolade 38">
            <a:extLst>
              <a:ext uri="{FF2B5EF4-FFF2-40B4-BE49-F238E27FC236}">
                <a16:creationId xmlns:a16="http://schemas.microsoft.com/office/drawing/2014/main" id="{4E8C6997-8D4C-4F3B-BA31-F1126354DEF0}"/>
              </a:ext>
            </a:extLst>
          </p:cNvPr>
          <p:cNvSpPr/>
          <p:nvPr/>
        </p:nvSpPr>
        <p:spPr>
          <a:xfrm rot="16200000">
            <a:off x="7842750" y="1700893"/>
            <a:ext cx="425963" cy="1993467"/>
          </a:xfrm>
          <a:prstGeom prst="righ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714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43"/>
            <a:ext cx="6740484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Check predicted (1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) long/</a:t>
            </a:r>
            <a:r>
              <a:rPr lang="en-GB" b="1" dirty="0" err="1">
                <a:solidFill>
                  <a:schemeClr val="accent1"/>
                </a:solidFill>
              </a:rPr>
              <a:t>lat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A4B7C7-00BE-4F1B-A51D-D6224AAC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26" y="3905927"/>
            <a:ext cx="4637260" cy="29194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07D2D639-F6F3-437C-BB76-7E59968F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7" y="1395076"/>
            <a:ext cx="3948453" cy="250269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0BE6475-07F7-469C-A3AC-2F2B9471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98" y="1365572"/>
            <a:ext cx="3980316" cy="25115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257F0B8-EB0B-4DB1-8E28-F96820F9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82" y="1395076"/>
            <a:ext cx="3747781" cy="2376771"/>
          </a:xfrm>
          <a:prstGeom prst="rect">
            <a:avLst/>
          </a:prstGeom>
        </p:spPr>
      </p:pic>
      <p:sp>
        <p:nvSpPr>
          <p:cNvPr id="3" name="Ovaal 2">
            <a:extLst>
              <a:ext uri="{FF2B5EF4-FFF2-40B4-BE49-F238E27FC236}">
                <a16:creationId xmlns:a16="http://schemas.microsoft.com/office/drawing/2014/main" id="{F1E53B12-0A49-45B1-9441-727E0C17168D}"/>
              </a:ext>
            </a:extLst>
          </p:cNvPr>
          <p:cNvSpPr/>
          <p:nvPr/>
        </p:nvSpPr>
        <p:spPr>
          <a:xfrm rot="20257874">
            <a:off x="754904" y="1902745"/>
            <a:ext cx="1662112" cy="7307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2F462109-EF47-4050-9326-648C54EBB4F8}"/>
              </a:ext>
            </a:extLst>
          </p:cNvPr>
          <p:cNvSpPr/>
          <p:nvPr/>
        </p:nvSpPr>
        <p:spPr>
          <a:xfrm rot="19219012">
            <a:off x="2685303" y="2140892"/>
            <a:ext cx="1210470" cy="693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6E99F3A-C842-480D-8323-21CC7BFE0E3B}"/>
              </a:ext>
            </a:extLst>
          </p:cNvPr>
          <p:cNvSpPr/>
          <p:nvPr/>
        </p:nvSpPr>
        <p:spPr>
          <a:xfrm>
            <a:off x="4912719" y="1834273"/>
            <a:ext cx="2740612" cy="1376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4EA1F44-D623-4311-916F-7DBA58855DEE}"/>
              </a:ext>
            </a:extLst>
          </p:cNvPr>
          <p:cNvSpPr/>
          <p:nvPr/>
        </p:nvSpPr>
        <p:spPr>
          <a:xfrm rot="1398406">
            <a:off x="9314193" y="1875582"/>
            <a:ext cx="1928098" cy="106184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417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2nd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1186E0-F3B0-41E0-9D98-0778C1D5C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" r="2102" b="7638"/>
          <a:stretch/>
        </p:blipFill>
        <p:spPr>
          <a:xfrm>
            <a:off x="165570" y="2130804"/>
            <a:ext cx="5505388" cy="325492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8F72FE6-3923-4DEC-9E49-3EFCD8C2A13B}"/>
              </a:ext>
            </a:extLst>
          </p:cNvPr>
          <p:cNvSpPr txBox="1"/>
          <p:nvPr/>
        </p:nvSpPr>
        <p:spPr>
          <a:xfrm>
            <a:off x="1270904" y="1287602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70F1746-3C56-4997-A5C0-6D4241D6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5" y="1813085"/>
            <a:ext cx="5511245" cy="37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5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2nd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B1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D9CB76-A08B-4A9F-9EE6-94C3CDB1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618"/>
            <a:ext cx="5829176" cy="36447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EA0AB34-1271-4E4B-B06E-1E91AD4E2F30}"/>
              </a:ext>
            </a:extLst>
          </p:cNvPr>
          <p:cNvSpPr txBox="1"/>
          <p:nvPr/>
        </p:nvSpPr>
        <p:spPr>
          <a:xfrm>
            <a:off x="1191433" y="193440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Building 1 Log in Points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373949F-B01C-4279-862A-649F2E27E2C0}"/>
              </a:ext>
            </a:extLst>
          </p:cNvPr>
          <p:cNvSpPr txBox="1"/>
          <p:nvPr/>
        </p:nvSpPr>
        <p:spPr>
          <a:xfrm>
            <a:off x="1196788" y="1382630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25777C6-0AC6-4C0A-8A75-8D127B54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24" y="1946639"/>
            <a:ext cx="5869283" cy="39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3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B2D2-3DCB-42B9-B892-12D70F9F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5" y="40743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2nd Predicted check coverage per floor </a:t>
            </a:r>
            <a:r>
              <a:rPr lang="en-GB" b="1" dirty="0">
                <a:solidFill>
                  <a:schemeClr val="accent2"/>
                </a:solidFill>
              </a:rPr>
              <a:t>B2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D109F4F-7162-4D7E-9A64-235044A9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" y="2968868"/>
            <a:ext cx="5333480" cy="302711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96E804D-D49F-406A-A9D5-C8205C791256}"/>
              </a:ext>
            </a:extLst>
          </p:cNvPr>
          <p:cNvSpPr txBox="1"/>
          <p:nvPr/>
        </p:nvSpPr>
        <p:spPr>
          <a:xfrm>
            <a:off x="478035" y="234546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Building 2 Log in Points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8EA2002-340A-4B34-AC6E-F9F87DB62735}"/>
              </a:ext>
            </a:extLst>
          </p:cNvPr>
          <p:cNvSpPr txBox="1"/>
          <p:nvPr/>
        </p:nvSpPr>
        <p:spPr>
          <a:xfrm>
            <a:off x="1313329" y="1432847"/>
            <a:ext cx="9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Training							Validation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87A776C-5469-4134-9F1B-4A7E6A08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5" y="2112193"/>
            <a:ext cx="5338519" cy="38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668B9-9E14-42CB-AEF1-435C3843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49126"/>
            <a:ext cx="10515600" cy="969735"/>
          </a:xfrm>
        </p:spPr>
        <p:txBody>
          <a:bodyPr/>
          <a:lstStyle/>
          <a:p>
            <a:r>
              <a:rPr lang="en-GB" dirty="0"/>
              <a:t>Example of 7754 </a:t>
            </a:r>
            <a:r>
              <a:rPr lang="en-GB" dirty="0" err="1"/>
              <a:t>th</a:t>
            </a:r>
            <a:r>
              <a:rPr lang="en-GB" dirty="0"/>
              <a:t> record (table II)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8C572DCB-0F0A-4D31-BB99-9079EE09C0CB}"/>
              </a:ext>
            </a:extLst>
          </p:cNvPr>
          <p:cNvGrpSpPr/>
          <p:nvPr/>
        </p:nvGrpSpPr>
        <p:grpSpPr>
          <a:xfrm>
            <a:off x="823912" y="1069466"/>
            <a:ext cx="10544175" cy="2428652"/>
            <a:chOff x="765641" y="1565848"/>
            <a:chExt cx="10544175" cy="2428652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2B427C4E-274E-4A6C-921F-031953F81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467"/>
            <a:stretch/>
          </p:blipFill>
          <p:spPr>
            <a:xfrm>
              <a:off x="765641" y="1565848"/>
              <a:ext cx="10544175" cy="2428652"/>
            </a:xfrm>
            <a:prstGeom prst="rect">
              <a:avLst/>
            </a:prstGeom>
          </p:spPr>
        </p:pic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826D22DD-FE7E-4503-8FD9-9FA82E786025}"/>
                </a:ext>
              </a:extLst>
            </p:cNvPr>
            <p:cNvSpPr/>
            <p:nvPr/>
          </p:nvSpPr>
          <p:spPr>
            <a:xfrm>
              <a:off x="6651812" y="1846729"/>
              <a:ext cx="681317" cy="23353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GB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F0B87765-8439-4B36-A97F-AC27FCCA3DD6}"/>
                </a:ext>
              </a:extLst>
            </p:cNvPr>
            <p:cNvSpPr txBox="1"/>
            <p:nvPr/>
          </p:nvSpPr>
          <p:spPr>
            <a:xfrm>
              <a:off x="1143000" y="229309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CF55EA2-6B09-4837-AE0F-69560C3D8E3B}"/>
                </a:ext>
              </a:extLst>
            </p:cNvPr>
            <p:cNvSpPr txBox="1"/>
            <p:nvPr/>
          </p:nvSpPr>
          <p:spPr>
            <a:xfrm>
              <a:off x="3038475" y="229309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2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A4ED7B03-7954-40DA-8F2D-2F8EB8A72746}"/>
                </a:ext>
              </a:extLst>
            </p:cNvPr>
            <p:cNvSpPr txBox="1"/>
            <p:nvPr/>
          </p:nvSpPr>
          <p:spPr>
            <a:xfrm>
              <a:off x="4048125" y="229309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3</a:t>
              </a: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65B00C30-92BE-48D2-BAEC-F646780A442C}"/>
                </a:ext>
              </a:extLst>
            </p:cNvPr>
            <p:cNvSpPr txBox="1"/>
            <p:nvPr/>
          </p:nvSpPr>
          <p:spPr>
            <a:xfrm>
              <a:off x="4877220" y="2308865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4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CB6BBD67-4C49-4B38-BCC8-E7B8E1E473AE}"/>
                </a:ext>
              </a:extLst>
            </p:cNvPr>
            <p:cNvSpPr txBox="1"/>
            <p:nvPr/>
          </p:nvSpPr>
          <p:spPr>
            <a:xfrm>
              <a:off x="5686425" y="2308899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218BD669-0E6B-4CC9-A766-07D73AEB019C}"/>
                </a:ext>
              </a:extLst>
            </p:cNvPr>
            <p:cNvSpPr txBox="1"/>
            <p:nvPr/>
          </p:nvSpPr>
          <p:spPr>
            <a:xfrm>
              <a:off x="6596902" y="2299374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6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255F47F8-9BA8-4246-A91E-F9200B595EEB}"/>
                </a:ext>
              </a:extLst>
            </p:cNvPr>
            <p:cNvSpPr txBox="1"/>
            <p:nvPr/>
          </p:nvSpPr>
          <p:spPr>
            <a:xfrm>
              <a:off x="7406107" y="2308865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7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FBE27119-C3F6-4190-8AD4-1AB9535072CA}"/>
                </a:ext>
              </a:extLst>
            </p:cNvPr>
            <p:cNvSpPr txBox="1"/>
            <p:nvPr/>
          </p:nvSpPr>
          <p:spPr>
            <a:xfrm>
              <a:off x="8122024" y="2312680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8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7E572E2-49A1-49DA-A8DC-378E7594AA9B}"/>
                </a:ext>
              </a:extLst>
            </p:cNvPr>
            <p:cNvSpPr txBox="1"/>
            <p:nvPr/>
          </p:nvSpPr>
          <p:spPr>
            <a:xfrm>
              <a:off x="8915402" y="2308865"/>
              <a:ext cx="23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9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51C727C2-F44A-4406-B669-FF399254C70D}"/>
                </a:ext>
              </a:extLst>
            </p:cNvPr>
            <p:cNvSpPr txBox="1"/>
            <p:nvPr/>
          </p:nvSpPr>
          <p:spPr>
            <a:xfrm>
              <a:off x="9708780" y="2340531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10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30DEFB66-50BC-4EF7-94F6-CCE73B2E405F}"/>
                </a:ext>
              </a:extLst>
            </p:cNvPr>
            <p:cNvSpPr txBox="1"/>
            <p:nvPr/>
          </p:nvSpPr>
          <p:spPr>
            <a:xfrm>
              <a:off x="2212605" y="3607356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11</a:t>
              </a: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72697AF0-CEC2-4E7A-BEC5-B030D19AF5D4}"/>
                </a:ext>
              </a:extLst>
            </p:cNvPr>
            <p:cNvSpPr txBox="1"/>
            <p:nvPr/>
          </p:nvSpPr>
          <p:spPr>
            <a:xfrm>
              <a:off x="4356150" y="3614862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12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496AEA3B-B7DF-4260-959E-43195F4E56FD}"/>
                </a:ext>
              </a:extLst>
            </p:cNvPr>
            <p:cNvSpPr txBox="1"/>
            <p:nvPr/>
          </p:nvSpPr>
          <p:spPr>
            <a:xfrm>
              <a:off x="6697334" y="3625168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13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F6C714BF-8B57-4CA0-B58F-2CDDB419ED77}"/>
                </a:ext>
              </a:extLst>
            </p:cNvPr>
            <p:cNvSpPr txBox="1"/>
            <p:nvPr/>
          </p:nvSpPr>
          <p:spPr>
            <a:xfrm>
              <a:off x="7524043" y="3625168"/>
              <a:ext cx="473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14</a:t>
              </a:r>
            </a:p>
          </p:txBody>
        </p: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BC44CB40-C1B6-4E68-86DD-11FD11137C65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4785894" y="2219325"/>
              <a:ext cx="2739276" cy="45887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chte verbindingslijn met pijl 25">
              <a:extLst>
                <a:ext uri="{FF2B5EF4-FFF2-40B4-BE49-F238E27FC236}">
                  <a16:creationId xmlns:a16="http://schemas.microsoft.com/office/drawing/2014/main" id="{967294B1-C864-49CF-B2B3-ADEBF8C11D24}"/>
                </a:ext>
              </a:extLst>
            </p:cNvPr>
            <p:cNvCxnSpPr/>
            <p:nvPr/>
          </p:nvCxnSpPr>
          <p:spPr>
            <a:xfrm>
              <a:off x="5353050" y="2219325"/>
              <a:ext cx="1243852" cy="209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A7BB8963-D09B-418B-B940-164E7D3B0A95}"/>
                </a:ext>
              </a:extLst>
            </p:cNvPr>
            <p:cNvCxnSpPr/>
            <p:nvPr/>
          </p:nvCxnSpPr>
          <p:spPr>
            <a:xfrm flipH="1">
              <a:off x="5438775" y="2219325"/>
              <a:ext cx="923925" cy="6762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>
              <a:extLst>
                <a:ext uri="{FF2B5EF4-FFF2-40B4-BE49-F238E27FC236}">
                  <a16:creationId xmlns:a16="http://schemas.microsoft.com/office/drawing/2014/main" id="{A902F031-51AB-45EF-AEAF-285549553A2A}"/>
                </a:ext>
              </a:extLst>
            </p:cNvPr>
            <p:cNvCxnSpPr/>
            <p:nvPr/>
          </p:nvCxnSpPr>
          <p:spPr>
            <a:xfrm flipH="1">
              <a:off x="6257925" y="2219325"/>
              <a:ext cx="1386307" cy="6762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A0100228-8EAA-414A-B789-E7FB5BD63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3" t="5773" r="6117" b="10370"/>
          <a:stretch/>
        </p:blipFill>
        <p:spPr>
          <a:xfrm>
            <a:off x="6749437" y="4015345"/>
            <a:ext cx="4940674" cy="2793529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97EC3219-8407-4310-8DBF-9DEF12FFFC60}"/>
              </a:ext>
            </a:extLst>
          </p:cNvPr>
          <p:cNvGrpSpPr/>
          <p:nvPr/>
        </p:nvGrpSpPr>
        <p:grpSpPr>
          <a:xfrm>
            <a:off x="344300" y="3548723"/>
            <a:ext cx="5869503" cy="3289851"/>
            <a:chOff x="344300" y="3548723"/>
            <a:chExt cx="5869503" cy="3289851"/>
          </a:xfrm>
        </p:grpSpPr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0545E944-6763-4BB1-878A-A938C80AF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55" r="3566"/>
            <a:stretch/>
          </p:blipFill>
          <p:spPr>
            <a:xfrm>
              <a:off x="344300" y="3548723"/>
              <a:ext cx="4826420" cy="3289851"/>
            </a:xfrm>
            <a:prstGeom prst="rect">
              <a:avLst/>
            </a:prstGeom>
          </p:spPr>
        </p:pic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073D9B67-8837-46FF-99D7-30DF1D8DA506}"/>
                </a:ext>
              </a:extLst>
            </p:cNvPr>
            <p:cNvSpPr txBox="1"/>
            <p:nvPr/>
          </p:nvSpPr>
          <p:spPr>
            <a:xfrm>
              <a:off x="879804" y="3592746"/>
              <a:ext cx="5333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In average 8-25 WAP’s are detected on a single capture </a:t>
              </a:r>
            </a:p>
            <a:p>
              <a:r>
                <a:rPr lang="en-GB" dirty="0">
                  <a:solidFill>
                    <a:schemeClr val="accent1"/>
                  </a:solidFill>
                </a:rPr>
                <a:t>		and differs depending on 			environment and on device</a:t>
              </a:r>
            </a:p>
          </p:txBody>
        </p: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5563D15C-8C9B-4C3D-AC6C-26DB41B22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725" y="5364564"/>
              <a:ext cx="0" cy="52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BC106C52-B760-472A-97E1-AD90A2766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598" y="4791075"/>
              <a:ext cx="0" cy="1076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B5715E55-504B-4E93-B8B5-4FD1EE219CB3}"/>
                </a:ext>
              </a:extLst>
            </p:cNvPr>
            <p:cNvCxnSpPr/>
            <p:nvPr/>
          </p:nvCxnSpPr>
          <p:spPr>
            <a:xfrm>
              <a:off x="2200275" y="3962078"/>
              <a:ext cx="0" cy="1905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>
              <a:extLst>
                <a:ext uri="{FF2B5EF4-FFF2-40B4-BE49-F238E27FC236}">
                  <a16:creationId xmlns:a16="http://schemas.microsoft.com/office/drawing/2014/main" id="{9EEC49A2-5C38-4CA0-BC23-14B80F24A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523" y="4610100"/>
              <a:ext cx="0" cy="1278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45">
              <a:extLst>
                <a:ext uri="{FF2B5EF4-FFF2-40B4-BE49-F238E27FC236}">
                  <a16:creationId xmlns:a16="http://schemas.microsoft.com/office/drawing/2014/main" id="{39598F60-9E43-4EE5-B9B1-6BE597305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075" y="5364564"/>
              <a:ext cx="0" cy="52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4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(</a:t>
            </a:r>
            <a:r>
              <a:rPr lang="en-GB" dirty="0" err="1"/>
              <a:t>trainingData</a:t>
            </a:r>
            <a:r>
              <a:rPr lang="en-GB" dirty="0"/>
              <a:t> [ ,521:529])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E0C5EC-47EB-4B18-92EC-00A8B8A79889}"/>
              </a:ext>
            </a:extLst>
          </p:cNvPr>
          <p:cNvSpPr txBox="1"/>
          <p:nvPr/>
        </p:nvSpPr>
        <p:spPr>
          <a:xfrm>
            <a:off x="0" y="169068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LONGITUDE        	LATITUDE           	FLOOR         		BUILDINGID      	SPACEID          		RELATIVEPOSITION     	USERID      </a:t>
            </a:r>
          </a:p>
          <a:p>
            <a:r>
              <a:rPr lang="en-GB" sz="1200" dirty="0"/>
              <a:t> Min.   :-7691  	 	Min.   :4864746  	 Min.   :0.000   	Min.   :0.000   		Length:19937       	Min.   :1.000    	Min.   : 1.000  </a:t>
            </a:r>
          </a:p>
          <a:p>
            <a:r>
              <a:rPr lang="en-GB" sz="1200" dirty="0"/>
              <a:t> 1st Qu.:-7595   	</a:t>
            </a:r>
            <a:r>
              <a:rPr lang="en-GB" sz="1200" dirty="0" err="1"/>
              <a:t>st</a:t>
            </a:r>
            <a:r>
              <a:rPr lang="en-GB" sz="1200" dirty="0"/>
              <a:t> Qu.:4864821   	1st Qu.:1.000   	1st Qu.:0.000   	Class :character   	1st Qu.:2.000    	1st Qu.: 5.000  </a:t>
            </a:r>
          </a:p>
          <a:p>
            <a:r>
              <a:rPr lang="en-GB" sz="1200" dirty="0"/>
              <a:t> Median :-7423   	Median :4864852   	Median :2.000   	Median :1.000   	Mode  :character   	Median :2.000    	Median :11.000  </a:t>
            </a:r>
          </a:p>
          <a:p>
            <a:r>
              <a:rPr lang="en-GB" sz="1200" dirty="0"/>
              <a:t> Mean   :-7464   	Mean   :4864871   	Mean   :1.675   	Mean   :1.213         	Mean   :1.833    			Mean   : 9.068  </a:t>
            </a:r>
          </a:p>
          <a:p>
            <a:r>
              <a:rPr lang="en-GB" sz="1200" dirty="0"/>
              <a:t> 3rd Qu.:-7359   	3rd Qu.:4864930   	3rd Qu.:3.000   	3rd Qu.:2.000               	3rd Qu.:2.000   	 		3rd Qu.:13.000  </a:t>
            </a:r>
          </a:p>
          <a:p>
            <a:r>
              <a:rPr lang="en-GB" sz="1200" dirty="0"/>
              <a:t> Max.   :-7301   	Max.   :4865017   	Max.   :4.000   		Max.   :2.000    	Max.   :2.000    			Max.   :18.000  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	 PHONEID        	</a:t>
            </a:r>
          </a:p>
          <a:p>
            <a:r>
              <a:rPr lang="en-GB" sz="1200" dirty="0"/>
              <a:t>	 Min.   : 1.00   		</a:t>
            </a:r>
          </a:p>
          <a:p>
            <a:r>
              <a:rPr lang="en-GB" sz="1200" dirty="0"/>
              <a:t>	 1st Qu.: 8.00   	</a:t>
            </a:r>
          </a:p>
          <a:p>
            <a:r>
              <a:rPr lang="en-GB" sz="1200" dirty="0"/>
              <a:t> 	Median :13.00  	</a:t>
            </a:r>
          </a:p>
          <a:p>
            <a:r>
              <a:rPr lang="en-GB" sz="1200" dirty="0"/>
              <a:t>	 Mean   :13.02   	</a:t>
            </a:r>
          </a:p>
          <a:p>
            <a:r>
              <a:rPr lang="en-GB" sz="1200" dirty="0"/>
              <a:t> 	3rd Qu.:14.00  	</a:t>
            </a:r>
          </a:p>
          <a:p>
            <a:r>
              <a:rPr lang="en-GB" sz="1200" dirty="0"/>
              <a:t>	 Max.   :24.00   	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6FA49A7-610D-406E-A10F-ED7EF6FA4741}"/>
              </a:ext>
            </a:extLst>
          </p:cNvPr>
          <p:cNvSpPr txBox="1"/>
          <p:nvPr/>
        </p:nvSpPr>
        <p:spPr>
          <a:xfrm>
            <a:off x="2600506" y="3168015"/>
            <a:ext cx="3747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TIMESTAMP</a:t>
            </a:r>
          </a:p>
          <a:p>
            <a:r>
              <a:rPr lang="fr-FR" sz="1200" dirty="0"/>
              <a:t>Min:	"2013-05-30 10:15:24" </a:t>
            </a:r>
          </a:p>
          <a:p>
            <a:r>
              <a:rPr lang="fr-FR" sz="1200" dirty="0"/>
              <a:t>1st </a:t>
            </a:r>
            <a:r>
              <a:rPr lang="fr-FR" sz="1200" dirty="0" err="1"/>
              <a:t>Qu</a:t>
            </a:r>
            <a:r>
              <a:rPr lang="fr-FR" sz="1200" dirty="0"/>
              <a:t>:	"2013-06-12 16:50:18" </a:t>
            </a:r>
          </a:p>
          <a:p>
            <a:r>
              <a:rPr lang="fr-FR" sz="1200" dirty="0" err="1"/>
              <a:t>Median</a:t>
            </a:r>
            <a:r>
              <a:rPr lang="fr-FR" sz="1200" dirty="0"/>
              <a:t>	"2013-06-20 08:12:52" </a:t>
            </a:r>
          </a:p>
          <a:p>
            <a:r>
              <a:rPr lang="fr-FR" sz="1200" dirty="0" err="1"/>
              <a:t>Mean</a:t>
            </a:r>
            <a:r>
              <a:rPr lang="fr-FR" sz="1200" dirty="0"/>
              <a:t>:	"2013-06-16 22:20:50" </a:t>
            </a:r>
          </a:p>
          <a:p>
            <a:r>
              <a:rPr lang="fr-FR" sz="1200" dirty="0"/>
              <a:t>3rd </a:t>
            </a:r>
            <a:r>
              <a:rPr lang="fr-FR" sz="1200" dirty="0" err="1"/>
              <a:t>Qu</a:t>
            </a:r>
            <a:r>
              <a:rPr lang="fr-FR" sz="1200" dirty="0"/>
              <a:t>:	"2013-06-20 09:37:26"  </a:t>
            </a:r>
          </a:p>
          <a:p>
            <a:r>
              <a:rPr lang="fr-FR" sz="1200" dirty="0"/>
              <a:t>Max:	"2013-06-20 14:15:45"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177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FF737-D456-4FAE-9735-509B60F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24" y="1"/>
            <a:ext cx="10515600" cy="211124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Plot longitude / latitude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Training					Validation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7610E26-6B4A-47EE-896C-1A98699E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4" y="1962237"/>
            <a:ext cx="5596128" cy="4043201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63877EF0-846E-4545-B1DD-29D7A0C8B7A9}"/>
              </a:ext>
            </a:extLst>
          </p:cNvPr>
          <p:cNvGrpSpPr/>
          <p:nvPr/>
        </p:nvGrpSpPr>
        <p:grpSpPr>
          <a:xfrm>
            <a:off x="6150999" y="2193076"/>
            <a:ext cx="5596128" cy="3581521"/>
            <a:chOff x="6306833" y="528491"/>
            <a:chExt cx="5596128" cy="3581521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10FD882-F5D6-418F-ABF5-89912B74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833" y="528491"/>
              <a:ext cx="5596128" cy="3581521"/>
            </a:xfrm>
            <a:prstGeom prst="rect">
              <a:avLst/>
            </a:prstGeom>
          </p:spPr>
        </p:pic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CA2C305E-5836-40D6-9F07-D49DC390A3B9}"/>
                </a:ext>
              </a:extLst>
            </p:cNvPr>
            <p:cNvSpPr/>
            <p:nvPr/>
          </p:nvSpPr>
          <p:spPr>
            <a:xfrm rot="1963076">
              <a:off x="9423553" y="1737276"/>
              <a:ext cx="734768" cy="13536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F4991BE6-0DB7-444F-B008-422189EFB1F1}"/>
                </a:ext>
              </a:extLst>
            </p:cNvPr>
            <p:cNvSpPr/>
            <p:nvPr/>
          </p:nvSpPr>
          <p:spPr>
            <a:xfrm rot="1963076">
              <a:off x="10187621" y="2637494"/>
              <a:ext cx="247892" cy="255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0139C28E-AB88-45AC-B09F-74EE19CFCB6F}"/>
                </a:ext>
              </a:extLst>
            </p:cNvPr>
            <p:cNvSpPr/>
            <p:nvPr/>
          </p:nvSpPr>
          <p:spPr>
            <a:xfrm rot="7449292">
              <a:off x="8831276" y="1469807"/>
              <a:ext cx="291367" cy="13536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135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4FA4E-54FC-4D95-B397-36B00736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207"/>
            <a:ext cx="10515600" cy="1325563"/>
          </a:xfrm>
        </p:spPr>
        <p:txBody>
          <a:bodyPr/>
          <a:lstStyle/>
          <a:p>
            <a:r>
              <a:rPr lang="en-GB" b="1" baseline="30000" dirty="0"/>
              <a:t>test</a:t>
            </a:r>
            <a:r>
              <a:rPr lang="en-GB" dirty="0">
                <a:solidFill>
                  <a:schemeClr val="accent1"/>
                </a:solidFill>
              </a:rPr>
              <a:t> KNN-5 </a:t>
            </a:r>
            <a:r>
              <a:rPr lang="en-GB" dirty="0"/>
              <a:t>in EDA </a:t>
            </a:r>
            <a:r>
              <a:rPr lang="en-GB" dirty="0" err="1"/>
              <a:t>fase</a:t>
            </a:r>
            <a:endParaRPr lang="en-GB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E0C5EC-47EB-4B18-92EC-00A8B8A79889}"/>
              </a:ext>
            </a:extLst>
          </p:cNvPr>
          <p:cNvSpPr txBox="1"/>
          <p:nvPr/>
        </p:nvSpPr>
        <p:spPr>
          <a:xfrm>
            <a:off x="1946712" y="1138883"/>
            <a:ext cx="7061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Fit_long</a:t>
            </a:r>
            <a:endParaRPr lang="en-US" dirty="0"/>
          </a:p>
          <a:p>
            <a:r>
              <a:rPr lang="en-US" dirty="0"/>
              <a:t>k-Nearest Neighbors 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1502</a:t>
            </a:r>
            <a:r>
              <a:rPr lang="en-US" dirty="0"/>
              <a:t> samples</a:t>
            </a:r>
          </a:p>
          <a:p>
            <a:r>
              <a:rPr lang="en-US" dirty="0"/>
              <a:t> 529 predictor</a:t>
            </a:r>
          </a:p>
          <a:p>
            <a:endParaRPr lang="en-US" dirty="0"/>
          </a:p>
          <a:p>
            <a:r>
              <a:rPr lang="en-US" dirty="0"/>
              <a:t>Pre-processing: median imputation (525), remove (122) </a:t>
            </a:r>
          </a:p>
          <a:p>
            <a:r>
              <a:rPr lang="en-US" dirty="0"/>
              <a:t>Resampling: </a:t>
            </a:r>
            <a:r>
              <a:rPr lang="en-US" dirty="0">
                <a:solidFill>
                  <a:schemeClr val="accent6"/>
                </a:solidFill>
              </a:rPr>
              <a:t>Cross-Validated (10 fold, repeated 1 times) </a:t>
            </a:r>
          </a:p>
          <a:p>
            <a:r>
              <a:rPr lang="en-US" dirty="0"/>
              <a:t>Summary of sample sizes: 1352, 1353, 1352, 1351, 1351, 1352, ... </a:t>
            </a:r>
          </a:p>
          <a:p>
            <a:r>
              <a:rPr lang="en-US" dirty="0"/>
              <a:t>Resampling results across tuning parameters: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k  	RMSE      		</a:t>
            </a:r>
            <a:r>
              <a:rPr lang="en-US" dirty="0" err="1">
                <a:solidFill>
                  <a:schemeClr val="accent1"/>
                </a:solidFill>
              </a:rPr>
              <a:t>Rsquared</a:t>
            </a:r>
            <a:r>
              <a:rPr lang="en-US" dirty="0">
                <a:solidFill>
                  <a:schemeClr val="accent1"/>
                </a:solidFill>
              </a:rPr>
              <a:t>   	MAE     </a:t>
            </a:r>
          </a:p>
          <a:p>
            <a:r>
              <a:rPr lang="en-US" dirty="0"/>
              <a:t>  5  	13.25943  	0.9885509  	7.446795</a:t>
            </a:r>
          </a:p>
          <a:p>
            <a:r>
              <a:rPr lang="en-US" dirty="0"/>
              <a:t>  7  	15.20129  	0.9849412  	8.750156</a:t>
            </a:r>
          </a:p>
          <a:p>
            <a:r>
              <a:rPr lang="en-US" dirty="0"/>
              <a:t>  9  	16.84683 	0.9814590  	9.967150</a:t>
            </a:r>
          </a:p>
          <a:p>
            <a:endParaRPr lang="en-US" dirty="0"/>
          </a:p>
          <a:p>
            <a:r>
              <a:rPr lang="en-US" dirty="0"/>
              <a:t>RMSE was used to select the optimal model using the smallest value.</a:t>
            </a:r>
          </a:p>
          <a:p>
            <a:r>
              <a:rPr lang="en-US" dirty="0"/>
              <a:t>The final value used for the model was k = 5.</a:t>
            </a:r>
            <a:endParaRPr lang="en-GB" dirty="0"/>
          </a:p>
          <a:p>
            <a:endParaRPr lang="en-GB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D74BB02-D11B-4468-ABA5-4F3A54BF4CC8}"/>
              </a:ext>
            </a:extLst>
          </p:cNvPr>
          <p:cNvSpPr/>
          <p:nvPr/>
        </p:nvSpPr>
        <p:spPr>
          <a:xfrm>
            <a:off x="6304820" y="4118582"/>
            <a:ext cx="1398495" cy="1407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8522EEA-04BC-4117-A1CD-174D6585D459}"/>
              </a:ext>
            </a:extLst>
          </p:cNvPr>
          <p:cNvSpPr/>
          <p:nvPr/>
        </p:nvSpPr>
        <p:spPr>
          <a:xfrm>
            <a:off x="2639186" y="4118581"/>
            <a:ext cx="1398495" cy="1407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04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6958</Words>
  <Application>Microsoft Office PowerPoint</Application>
  <PresentationFormat>Breedbeeld</PresentationFormat>
  <Paragraphs>1084</Paragraphs>
  <Slides>53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Lucida Console</vt:lpstr>
      <vt:lpstr>Wingdings</vt:lpstr>
      <vt:lpstr>Kantoorthema</vt:lpstr>
      <vt:lpstr>Voor aanzicht</vt:lpstr>
      <vt:lpstr>PowerPoint-presentatie</vt:lpstr>
      <vt:lpstr>Goal</vt:lpstr>
      <vt:lpstr>Data summary</vt:lpstr>
      <vt:lpstr>PowerPoint-presentatie</vt:lpstr>
      <vt:lpstr>Example of 7754 th record (table II)</vt:lpstr>
      <vt:lpstr>Summary (trainingData [ ,521:529])</vt:lpstr>
      <vt:lpstr>Plot longitude / latitude     Training     Validation</vt:lpstr>
      <vt:lpstr>test KNN-5 in EDA fase</vt:lpstr>
      <vt:lpstr>PowerPoint-presentatie</vt:lpstr>
      <vt:lpstr>1st KNN-model results for Lat/Long </vt:lpstr>
      <vt:lpstr>1st KNN-model Lat/Long summary </vt:lpstr>
      <vt:lpstr>1st KNN Floor B0 CF</vt:lpstr>
      <vt:lpstr>1st KNN Floor B1 CF</vt:lpstr>
      <vt:lpstr>1st KNN Floor B2 Confusion Matrix</vt:lpstr>
      <vt:lpstr>PowerPoint-presentatie</vt:lpstr>
      <vt:lpstr>2nd KNN-model summary training KPI’s </vt:lpstr>
      <vt:lpstr>2nd KNN B0</vt:lpstr>
      <vt:lpstr>2nd KNN B1</vt:lpstr>
      <vt:lpstr>2nd KNN B2</vt:lpstr>
      <vt:lpstr>2nd KNN-model Lat/Long/Floor KPI summary </vt:lpstr>
      <vt:lpstr>Conclusions of 2nd KNN predictions</vt:lpstr>
      <vt:lpstr>PowerPoint-presentatie</vt:lpstr>
      <vt:lpstr>Distribution of WAP signals</vt:lpstr>
      <vt:lpstr>Another check longitude / latitude</vt:lpstr>
      <vt:lpstr>Check coverage per building per floor</vt:lpstr>
      <vt:lpstr>Signal check per building</vt:lpstr>
      <vt:lpstr>Users linked to Building 0</vt:lpstr>
      <vt:lpstr>Users linked to Building 1</vt:lpstr>
      <vt:lpstr>Users linked to Building 2</vt:lpstr>
      <vt:lpstr>How many locations have a user registered</vt:lpstr>
      <vt:lpstr>Number of locations registered by Phone id</vt:lpstr>
      <vt:lpstr>PowerPoint-presentatie</vt:lpstr>
      <vt:lpstr>3rd KNN-model Lat/Long/Floor KPI summary </vt:lpstr>
      <vt:lpstr>3rd KNN B0</vt:lpstr>
      <vt:lpstr>3rd KNN B1</vt:lpstr>
      <vt:lpstr>3rd KNN B2</vt:lpstr>
      <vt:lpstr>1st Random Forest model Lat/Long/Floor KPI summary </vt:lpstr>
      <vt:lpstr>1st RF B0</vt:lpstr>
      <vt:lpstr>1st RFB1</vt:lpstr>
      <vt:lpstr>1st RF B2</vt:lpstr>
      <vt:lpstr>3rd KNN-5 model compared to RF 1st model</vt:lpstr>
      <vt:lpstr>PowerPoint-presentatie</vt:lpstr>
      <vt:lpstr>Train KNN-5 compared to RF 1st model compared to KNN-11</vt:lpstr>
      <vt:lpstr>PowerPoint-presentatie</vt:lpstr>
      <vt:lpstr>Latitude / Longitude KPI’s prediction KNN-11</vt:lpstr>
      <vt:lpstr>KPI’s Floor prediction based on KNN-11</vt:lpstr>
      <vt:lpstr>Check predicted (1st) long/lat</vt:lpstr>
      <vt:lpstr>KPI’s Floor prediction based on KNN-11</vt:lpstr>
      <vt:lpstr>Check predicted (1st) long/lat</vt:lpstr>
      <vt:lpstr>2nd Predicted check coverage per floor B0</vt:lpstr>
      <vt:lpstr>2nd Predicted check coverage per floor B1</vt:lpstr>
      <vt:lpstr>2nd Predicted check coverage per floor B2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 aanzicht</dc:title>
  <dc:creator>Natasja Fortuin</dc:creator>
  <cp:lastModifiedBy>Natasja Fortuin</cp:lastModifiedBy>
  <cp:revision>33</cp:revision>
  <dcterms:created xsi:type="dcterms:W3CDTF">2019-12-16T10:16:09Z</dcterms:created>
  <dcterms:modified xsi:type="dcterms:W3CDTF">2019-12-17T16:00:14Z</dcterms:modified>
</cp:coreProperties>
</file>