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2" r:id="rId6"/>
    <p:sldId id="260" r:id="rId7"/>
    <p:sldId id="261" r:id="rId8"/>
    <p:sldId id="265" r:id="rId9"/>
    <p:sldId id="266" r:id="rId10"/>
    <p:sldId id="267" r:id="rId11"/>
    <p:sldId id="264" r:id="rId12"/>
    <p:sldId id="268"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26/11/2019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26/11/2019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A9120B09-F6CA-437E-B1DE-587311BBB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385158" y="324944"/>
            <a:ext cx="5596128" cy="4043201"/>
          </a:xfrm>
          <a:prstGeom prst="rect">
            <a:avLst/>
          </a:prstGeom>
        </p:spPr>
      </p:pic>
      <p:pic>
        <p:nvPicPr>
          <p:cNvPr id="5" name="Afbeelding 4">
            <a:extLst>
              <a:ext uri="{FF2B5EF4-FFF2-40B4-BE49-F238E27FC236}">
                <a16:creationId xmlns:a16="http://schemas.microsoft.com/office/drawing/2014/main" id="{F7566291-2045-4881-84E9-11F52D2F387C}"/>
              </a:ext>
            </a:extLst>
          </p:cNvPr>
          <p:cNvPicPr>
            <a:picLocks noChangeAspect="1"/>
          </p:cNvPicPr>
          <p:nvPr/>
        </p:nvPicPr>
        <p:blipFill>
          <a:blip r:embed="rId3"/>
          <a:stretch>
            <a:fillRect/>
          </a:stretch>
        </p:blipFill>
        <p:spPr>
          <a:xfrm>
            <a:off x="6210714" y="555784"/>
            <a:ext cx="5596128" cy="3581521"/>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2217834" y="5545745"/>
            <a:ext cx="7985759" cy="868823"/>
          </a:xfrm>
        </p:spPr>
        <p:txBody>
          <a:bodyPr vert="horz" lIns="91440" tIns="45720" rIns="91440" bIns="45720" rtlCol="0" anchor="ctr">
            <a:normAutofit/>
          </a:bodyPr>
          <a:lstStyle/>
          <a:p>
            <a:pPr algn="ctr"/>
            <a:r>
              <a:rPr lang="en-US" sz="3100" dirty="0">
                <a:solidFill>
                  <a:schemeClr val="bg1"/>
                </a:solidFill>
              </a:rPr>
              <a:t>Plot long / </a:t>
            </a:r>
            <a:r>
              <a:rPr lang="en-US" sz="3100" dirty="0" err="1">
                <a:solidFill>
                  <a:schemeClr val="bg1"/>
                </a:solidFill>
              </a:rPr>
              <a:t>lat</a:t>
            </a:r>
            <a:r>
              <a:rPr lang="en-US" sz="3100" dirty="0">
                <a:solidFill>
                  <a:schemeClr val="bg1"/>
                </a:solidFill>
              </a:rPr>
              <a:t> – Training vs Validation</a:t>
            </a:r>
          </a:p>
        </p:txBody>
      </p:sp>
    </p:spTree>
    <p:extLst>
      <p:ext uri="{BB962C8B-B14F-4D97-AF65-F5344CB8AC3E}">
        <p14:creationId xmlns:p14="http://schemas.microsoft.com/office/powerpoint/2010/main" val="146753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Notes 2</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3139321"/>
          </a:xfrm>
          <a:prstGeom prst="rect">
            <a:avLst/>
          </a:prstGeom>
          <a:noFill/>
        </p:spPr>
        <p:txBody>
          <a:bodyPr wrap="square" rtlCol="0">
            <a:spAutoFit/>
          </a:bodyPr>
          <a:lstStyle/>
          <a:p>
            <a:r>
              <a:rPr lang="en-GB" dirty="0"/>
              <a:t>Sample 10% of data</a:t>
            </a:r>
          </a:p>
          <a:p>
            <a:r>
              <a:rPr lang="en-GB" dirty="0"/>
              <a:t>Create new test / train</a:t>
            </a:r>
          </a:p>
          <a:p>
            <a:r>
              <a:rPr lang="en-GB" dirty="0" err="1"/>
              <a:t>Houdt</a:t>
            </a:r>
            <a:r>
              <a:rPr lang="en-GB" dirty="0"/>
              <a:t> Validation </a:t>
            </a:r>
            <a:r>
              <a:rPr lang="en-GB" dirty="0" err="1"/>
              <a:t>geisoleerd</a:t>
            </a:r>
            <a:endParaRPr lang="en-GB" dirty="0"/>
          </a:p>
          <a:p>
            <a:r>
              <a:rPr lang="en-GB" dirty="0"/>
              <a:t>Pre-process apart en </a:t>
            </a:r>
            <a:r>
              <a:rPr lang="en-GB" dirty="0" err="1"/>
              <a:t>veel</a:t>
            </a:r>
            <a:r>
              <a:rPr lang="en-GB" dirty="0"/>
              <a:t> scripts voor de </a:t>
            </a:r>
            <a:r>
              <a:rPr lang="en-GB" dirty="0" err="1"/>
              <a:t>verschillende</a:t>
            </a:r>
            <a:r>
              <a:rPr lang="en-GB" dirty="0"/>
              <a:t> </a:t>
            </a:r>
            <a:r>
              <a:rPr lang="en-GB" dirty="0" err="1"/>
              <a:t>modellen</a:t>
            </a:r>
            <a:endParaRPr lang="en-GB" dirty="0"/>
          </a:p>
          <a:p>
            <a:r>
              <a:rPr lang="en-GB" dirty="0" err="1"/>
              <a:t>Voorspel</a:t>
            </a:r>
            <a:r>
              <a:rPr lang="en-GB" dirty="0"/>
              <a:t> building /space </a:t>
            </a:r>
            <a:r>
              <a:rPr lang="en-GB" dirty="0" err="1"/>
              <a:t>obv</a:t>
            </a:r>
            <a:r>
              <a:rPr lang="en-GB" dirty="0"/>
              <a:t> longitude / latitude</a:t>
            </a:r>
          </a:p>
          <a:p>
            <a:r>
              <a:rPr lang="en-GB" dirty="0" err="1"/>
              <a:t>Isoleer</a:t>
            </a:r>
            <a:r>
              <a:rPr lang="en-GB" dirty="0"/>
              <a:t> </a:t>
            </a:r>
            <a:r>
              <a:rPr lang="en-GB" dirty="0" err="1"/>
              <a:t>eventueel</a:t>
            </a:r>
            <a:r>
              <a:rPr lang="en-GB" dirty="0"/>
              <a:t> </a:t>
            </a:r>
            <a:r>
              <a:rPr lang="en-GB" dirty="0" err="1"/>
              <a:t>alleen</a:t>
            </a:r>
            <a:r>
              <a:rPr lang="en-GB" dirty="0"/>
              <a:t> 1 </a:t>
            </a:r>
            <a:r>
              <a:rPr lang="en-GB" dirty="0" err="1"/>
              <a:t>gebouw</a:t>
            </a:r>
            <a:r>
              <a:rPr lang="en-GB" dirty="0"/>
              <a:t> en </a:t>
            </a:r>
            <a:r>
              <a:rPr lang="en-GB" dirty="0" err="1"/>
              <a:t>locatie</a:t>
            </a:r>
            <a:endParaRPr lang="en-GB" dirty="0"/>
          </a:p>
          <a:p>
            <a:r>
              <a:rPr lang="en-GB" dirty="0" err="1"/>
              <a:t>Knn</a:t>
            </a:r>
            <a:r>
              <a:rPr lang="en-GB" dirty="0"/>
              <a:t> </a:t>
            </a:r>
            <a:r>
              <a:rPr lang="en-GB" dirty="0" err="1"/>
              <a:t>classificatie</a:t>
            </a:r>
            <a:r>
              <a:rPr lang="en-GB" dirty="0"/>
              <a:t> en </a:t>
            </a:r>
            <a:r>
              <a:rPr lang="en-GB" dirty="0" err="1"/>
              <a:t>regressie</a:t>
            </a:r>
            <a:r>
              <a:rPr lang="en-GB" dirty="0"/>
              <a:t> analyses</a:t>
            </a:r>
          </a:p>
          <a:p>
            <a:r>
              <a:rPr lang="en-US" dirty="0"/>
              <a:t> (Phone Id: 13, 14) are used to implement SRL-KNN algorithm</a:t>
            </a:r>
          </a:p>
          <a:p>
            <a:r>
              <a:rPr lang="en-US" dirty="0"/>
              <a:t>Building to factor</a:t>
            </a:r>
            <a:endParaRPr lang="en-GB" dirty="0"/>
          </a:p>
          <a:p>
            <a:endParaRPr lang="en-GB" dirty="0"/>
          </a:p>
          <a:p>
            <a:endParaRPr lang="en-GB" dirty="0"/>
          </a:p>
        </p:txBody>
      </p:sp>
    </p:spTree>
    <p:extLst>
      <p:ext uri="{BB962C8B-B14F-4D97-AF65-F5344CB8AC3E}">
        <p14:creationId xmlns:p14="http://schemas.microsoft.com/office/powerpoint/2010/main" val="46173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1</a:t>
            </a:r>
            <a:r>
              <a:rPr lang="en-GB" baseline="30000" dirty="0"/>
              <a:t>st</a:t>
            </a:r>
            <a:r>
              <a:rPr lang="en-GB" dirty="0"/>
              <a:t> KNN</a:t>
            </a:r>
          </a:p>
        </p:txBody>
      </p:sp>
      <p:sp>
        <p:nvSpPr>
          <p:cNvPr id="3" name="Tekstvak 2">
            <a:extLst>
              <a:ext uri="{FF2B5EF4-FFF2-40B4-BE49-F238E27FC236}">
                <a16:creationId xmlns:a16="http://schemas.microsoft.com/office/drawing/2014/main" id="{11E0C5EC-47EB-4B18-92EC-00A8B8A79889}"/>
              </a:ext>
            </a:extLst>
          </p:cNvPr>
          <p:cNvSpPr txBox="1"/>
          <p:nvPr/>
        </p:nvSpPr>
        <p:spPr>
          <a:xfrm>
            <a:off x="533400" y="1577788"/>
            <a:ext cx="10515600"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k  RMSE      </a:t>
            </a:r>
            <a:r>
              <a:rPr lang="en-US" dirty="0" err="1"/>
              <a:t>Rsquared</a:t>
            </a:r>
            <a:r>
              <a:rPr lang="en-US" dirty="0"/>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Tree>
    <p:extLst>
      <p:ext uri="{BB962C8B-B14F-4D97-AF65-F5344CB8AC3E}">
        <p14:creationId xmlns:p14="http://schemas.microsoft.com/office/powerpoint/2010/main" val="28069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1"/>
            <a:ext cx="11512904" cy="893240"/>
          </a:xfrm>
        </p:spPr>
        <p:txBody>
          <a:bodyPr>
            <a:normAutofit fontScale="90000"/>
          </a:bodyPr>
          <a:lstStyle/>
          <a:p>
            <a:r>
              <a:rPr lang="en-GB" dirty="0"/>
              <a:t>Data collected by 18 users &amp; 20 (25) Android devices</a:t>
            </a:r>
          </a:p>
        </p:txBody>
      </p:sp>
      <p:pic>
        <p:nvPicPr>
          <p:cNvPr id="5" name="Afbeelding 4">
            <a:extLst>
              <a:ext uri="{FF2B5EF4-FFF2-40B4-BE49-F238E27FC236}">
                <a16:creationId xmlns:a16="http://schemas.microsoft.com/office/drawing/2014/main" id="{FB0F8405-BF76-4FA3-A2E3-9CDA626B13D7}"/>
              </a:ext>
            </a:extLst>
          </p:cNvPr>
          <p:cNvPicPr>
            <a:picLocks noChangeAspect="1"/>
          </p:cNvPicPr>
          <p:nvPr/>
        </p:nvPicPr>
        <p:blipFill rotWithShape="1">
          <a:blip r:embed="rId2"/>
          <a:srcRect b="10856"/>
          <a:stretch/>
        </p:blipFill>
        <p:spPr>
          <a:xfrm>
            <a:off x="5693051" y="921565"/>
            <a:ext cx="6265867" cy="2830949"/>
          </a:xfrm>
          <a:prstGeom prst="rect">
            <a:avLst/>
          </a:prstGeom>
        </p:spPr>
      </p:pic>
      <p:pic>
        <p:nvPicPr>
          <p:cNvPr id="4" name="Afbeelding 3">
            <a:extLst>
              <a:ext uri="{FF2B5EF4-FFF2-40B4-BE49-F238E27FC236}">
                <a16:creationId xmlns:a16="http://schemas.microsoft.com/office/drawing/2014/main" id="{7FFF1A8D-B048-4B88-9593-BF2B2EAED6CD}"/>
              </a:ext>
            </a:extLst>
          </p:cNvPr>
          <p:cNvPicPr>
            <a:picLocks noChangeAspect="1"/>
          </p:cNvPicPr>
          <p:nvPr/>
        </p:nvPicPr>
        <p:blipFill>
          <a:blip r:embed="rId3"/>
          <a:stretch>
            <a:fillRect/>
          </a:stretch>
        </p:blipFill>
        <p:spPr>
          <a:xfrm>
            <a:off x="10051491" y="5549252"/>
            <a:ext cx="2140509" cy="1230916"/>
          </a:xfrm>
          <a:prstGeom prst="rect">
            <a:avLst/>
          </a:prstGeom>
        </p:spPr>
      </p:pic>
      <p:pic>
        <p:nvPicPr>
          <p:cNvPr id="8" name="Afbeelding 7">
            <a:extLst>
              <a:ext uri="{FF2B5EF4-FFF2-40B4-BE49-F238E27FC236}">
                <a16:creationId xmlns:a16="http://schemas.microsoft.com/office/drawing/2014/main" id="{F253A75B-2125-41D0-A7B7-385BCE4829B1}"/>
              </a:ext>
            </a:extLst>
          </p:cNvPr>
          <p:cNvPicPr>
            <a:picLocks noChangeAspect="1"/>
          </p:cNvPicPr>
          <p:nvPr/>
        </p:nvPicPr>
        <p:blipFill>
          <a:blip r:embed="rId4"/>
          <a:stretch>
            <a:fillRect/>
          </a:stretch>
        </p:blipFill>
        <p:spPr>
          <a:xfrm>
            <a:off x="589183" y="921565"/>
            <a:ext cx="4331900" cy="5729567"/>
          </a:xfrm>
          <a:prstGeom prst="rect">
            <a:avLst/>
          </a:prstGeom>
        </p:spPr>
      </p:pic>
      <p:pic>
        <p:nvPicPr>
          <p:cNvPr id="9" name="Afbeelding 8">
            <a:extLst>
              <a:ext uri="{FF2B5EF4-FFF2-40B4-BE49-F238E27FC236}">
                <a16:creationId xmlns:a16="http://schemas.microsoft.com/office/drawing/2014/main" id="{08A2198B-40C4-416F-88EF-26D1FE611D4D}"/>
              </a:ext>
            </a:extLst>
          </p:cNvPr>
          <p:cNvPicPr>
            <a:picLocks noChangeAspect="1"/>
          </p:cNvPicPr>
          <p:nvPr/>
        </p:nvPicPr>
        <p:blipFill>
          <a:blip r:embed="rId5"/>
          <a:stretch>
            <a:fillRect/>
          </a:stretch>
        </p:blipFill>
        <p:spPr>
          <a:xfrm>
            <a:off x="5174691" y="3860307"/>
            <a:ext cx="4876800" cy="2790825"/>
          </a:xfrm>
          <a:prstGeom prst="rect">
            <a:avLst/>
          </a:prstGeom>
        </p:spPr>
      </p:pic>
    </p:spTree>
    <p:extLst>
      <p:ext uri="{BB962C8B-B14F-4D97-AF65-F5344CB8AC3E}">
        <p14:creationId xmlns:p14="http://schemas.microsoft.com/office/powerpoint/2010/main" val="1610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Plot longitude / latitude - Training</a:t>
            </a:r>
          </a:p>
        </p:txBody>
      </p:sp>
      <p:sp>
        <p:nvSpPr>
          <p:cNvPr id="3" name="Tekstvak 2">
            <a:extLst>
              <a:ext uri="{FF2B5EF4-FFF2-40B4-BE49-F238E27FC236}">
                <a16:creationId xmlns:a16="http://schemas.microsoft.com/office/drawing/2014/main" id="{11E0C5EC-47EB-4B18-92EC-00A8B8A79889}"/>
              </a:ext>
            </a:extLst>
          </p:cNvPr>
          <p:cNvSpPr txBox="1"/>
          <p:nvPr/>
        </p:nvSpPr>
        <p:spPr>
          <a:xfrm>
            <a:off x="838200" y="2106706"/>
            <a:ext cx="10515600" cy="646331"/>
          </a:xfrm>
          <a:prstGeom prst="rect">
            <a:avLst/>
          </a:prstGeom>
          <a:noFill/>
        </p:spPr>
        <p:txBody>
          <a:bodyPr wrap="square" rtlCol="0">
            <a:spAutoFit/>
          </a:bodyPr>
          <a:lstStyle/>
          <a:p>
            <a:endParaRPr lang="en-GB" dirty="0"/>
          </a:p>
          <a:p>
            <a:endParaRPr lang="en-GB" dirty="0"/>
          </a:p>
        </p:txBody>
      </p:sp>
      <p:pic>
        <p:nvPicPr>
          <p:cNvPr id="4" name="Afbeelding 3">
            <a:extLst>
              <a:ext uri="{FF2B5EF4-FFF2-40B4-BE49-F238E27FC236}">
                <a16:creationId xmlns:a16="http://schemas.microsoft.com/office/drawing/2014/main" id="{758A450B-9A96-4C3E-9A59-4D02EA0E13BD}"/>
              </a:ext>
            </a:extLst>
          </p:cNvPr>
          <p:cNvPicPr>
            <a:picLocks noChangeAspect="1"/>
          </p:cNvPicPr>
          <p:nvPr/>
        </p:nvPicPr>
        <p:blipFill>
          <a:blip r:embed="rId2"/>
          <a:stretch>
            <a:fillRect/>
          </a:stretch>
        </p:blipFill>
        <p:spPr>
          <a:xfrm>
            <a:off x="4400550" y="1463675"/>
            <a:ext cx="6953250" cy="5029200"/>
          </a:xfrm>
          <a:prstGeom prst="rect">
            <a:avLst/>
          </a:prstGeom>
        </p:spPr>
      </p:pic>
    </p:spTree>
    <p:extLst>
      <p:ext uri="{BB962C8B-B14F-4D97-AF65-F5344CB8AC3E}">
        <p14:creationId xmlns:p14="http://schemas.microsoft.com/office/powerpoint/2010/main" val="202059841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1489</Words>
  <Application>Microsoft Office PowerPoint</Application>
  <PresentationFormat>Breedbeeld</PresentationFormat>
  <Paragraphs>209</Paragraphs>
  <Slides>12</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12</vt:i4>
      </vt:variant>
    </vt:vector>
  </HeadingPairs>
  <TitlesOfParts>
    <vt:vector size="17" baseType="lpstr">
      <vt:lpstr>Arial</vt:lpstr>
      <vt:lpstr>Avenir Next LT Pro</vt:lpstr>
      <vt:lpstr>Calibri</vt:lpstr>
      <vt:lpstr>Calibri Light</vt:lpstr>
      <vt:lpstr>Kantoorthema</vt:lpstr>
      <vt:lpstr>Voor aanzicht</vt:lpstr>
      <vt:lpstr>PowerPoint-presentatie</vt:lpstr>
      <vt:lpstr>Goal</vt:lpstr>
      <vt:lpstr>Data summary</vt:lpstr>
      <vt:lpstr>Data collected by 18 users &amp; 20 (25) Android devices</vt:lpstr>
      <vt:lpstr>PowerPoint-presentatie</vt:lpstr>
      <vt:lpstr>Example of 7754 th record (table II)</vt:lpstr>
      <vt:lpstr>Summary (Workfile[,521:529])</vt:lpstr>
      <vt:lpstr>Plot longitude / latitude - Training</vt:lpstr>
      <vt:lpstr>Plot long / lat – Training vs Validation</vt:lpstr>
      <vt:lpstr>Notes 2</vt:lpstr>
      <vt:lpstr>1st 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4</cp:revision>
  <dcterms:created xsi:type="dcterms:W3CDTF">2019-11-26T11:14:19Z</dcterms:created>
  <dcterms:modified xsi:type="dcterms:W3CDTF">2019-11-26T14:13:09Z</dcterms:modified>
</cp:coreProperties>
</file>