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3" r:id="rId4"/>
    <p:sldId id="259" r:id="rId5"/>
    <p:sldId id="262" r:id="rId6"/>
    <p:sldId id="260" r:id="rId7"/>
    <p:sldId id="261" r:id="rId8"/>
    <p:sldId id="265" r:id="rId9"/>
    <p:sldId id="266" r:id="rId10"/>
    <p:sldId id="267" r:id="rId11"/>
    <p:sldId id="268" r:id="rId12"/>
    <p:sldId id="273" r:id="rId13"/>
    <p:sldId id="274" r:id="rId14"/>
    <p:sldId id="269" r:id="rId15"/>
    <p:sldId id="272" r:id="rId16"/>
    <p:sldId id="271" r:id="rId17"/>
    <p:sldId id="275" r:id="rId1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D2B74-7E78-447B-9A06-7CAE12F36BA0}"/>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GB"/>
          </a:p>
        </p:txBody>
      </p:sp>
      <p:sp>
        <p:nvSpPr>
          <p:cNvPr id="3" name="Ondertitel 2">
            <a:extLst>
              <a:ext uri="{FF2B5EF4-FFF2-40B4-BE49-F238E27FC236}">
                <a16:creationId xmlns:a16="http://schemas.microsoft.com/office/drawing/2014/main" id="{0A39AD79-1769-4CB1-AEBB-29BC190D83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GB"/>
          </a:p>
        </p:txBody>
      </p:sp>
      <p:sp>
        <p:nvSpPr>
          <p:cNvPr id="4" name="Tijdelijke aanduiding voor datum 3">
            <a:extLst>
              <a:ext uri="{FF2B5EF4-FFF2-40B4-BE49-F238E27FC236}">
                <a16:creationId xmlns:a16="http://schemas.microsoft.com/office/drawing/2014/main" id="{FF2FCF0F-B62C-437B-B9F2-99FBE3282675}"/>
              </a:ext>
            </a:extLst>
          </p:cNvPr>
          <p:cNvSpPr>
            <a:spLocks noGrp="1"/>
          </p:cNvSpPr>
          <p:nvPr>
            <p:ph type="dt" sz="half" idx="10"/>
          </p:nvPr>
        </p:nvSpPr>
        <p:spPr/>
        <p:txBody>
          <a:bodyPr/>
          <a:lstStyle/>
          <a:p>
            <a:fld id="{AE182ABF-C602-4EB8-A052-2B7C8A1BDF7F}" type="datetimeFigureOut">
              <a:rPr lang="en-GB" smtClean="0"/>
              <a:t>02/12/2019</a:t>
            </a:fld>
            <a:endParaRPr lang="en-GB"/>
          </a:p>
        </p:txBody>
      </p:sp>
      <p:sp>
        <p:nvSpPr>
          <p:cNvPr id="5" name="Tijdelijke aanduiding voor voettekst 4">
            <a:extLst>
              <a:ext uri="{FF2B5EF4-FFF2-40B4-BE49-F238E27FC236}">
                <a16:creationId xmlns:a16="http://schemas.microsoft.com/office/drawing/2014/main" id="{9CEDC6BF-2AD1-4EE0-8FBC-D3628109AE70}"/>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D2418322-6270-4DCC-9F76-F8C0ACA6309D}"/>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415771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A3F9B8-7869-4FD4-88C6-4E29CCE7FCB9}"/>
              </a:ext>
            </a:extLst>
          </p:cNvPr>
          <p:cNvSpPr>
            <a:spLocks noGrp="1"/>
          </p:cNvSpPr>
          <p:nvPr>
            <p:ph type="title"/>
          </p:nvPr>
        </p:nvSpPr>
        <p:spPr/>
        <p:txBody>
          <a:bodyPr/>
          <a:lstStyle/>
          <a:p>
            <a:r>
              <a:rPr lang="nl-NL"/>
              <a:t>Klik om stijl te bewerken</a:t>
            </a:r>
            <a:endParaRPr lang="en-GB"/>
          </a:p>
        </p:txBody>
      </p:sp>
      <p:sp>
        <p:nvSpPr>
          <p:cNvPr id="3" name="Tijdelijke aanduiding voor verticale tekst 2">
            <a:extLst>
              <a:ext uri="{FF2B5EF4-FFF2-40B4-BE49-F238E27FC236}">
                <a16:creationId xmlns:a16="http://schemas.microsoft.com/office/drawing/2014/main" id="{89F0E397-9534-4058-8A0B-4C2898D1B39C}"/>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916E9FDB-7407-4427-967D-DB496E283CD5}"/>
              </a:ext>
            </a:extLst>
          </p:cNvPr>
          <p:cNvSpPr>
            <a:spLocks noGrp="1"/>
          </p:cNvSpPr>
          <p:nvPr>
            <p:ph type="dt" sz="half" idx="10"/>
          </p:nvPr>
        </p:nvSpPr>
        <p:spPr/>
        <p:txBody>
          <a:bodyPr/>
          <a:lstStyle/>
          <a:p>
            <a:fld id="{AE182ABF-C602-4EB8-A052-2B7C8A1BDF7F}" type="datetimeFigureOut">
              <a:rPr lang="en-GB" smtClean="0"/>
              <a:t>02/12/2019</a:t>
            </a:fld>
            <a:endParaRPr lang="en-GB"/>
          </a:p>
        </p:txBody>
      </p:sp>
      <p:sp>
        <p:nvSpPr>
          <p:cNvPr id="5" name="Tijdelijke aanduiding voor voettekst 4">
            <a:extLst>
              <a:ext uri="{FF2B5EF4-FFF2-40B4-BE49-F238E27FC236}">
                <a16:creationId xmlns:a16="http://schemas.microsoft.com/office/drawing/2014/main" id="{4DADFFAD-06B6-4087-BD0D-D730D41921CA}"/>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74DF4C5D-81E5-4AF6-8D21-7581F5D75F22}"/>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70689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50B662AF-1089-43B1-8816-C4349B8BE91E}"/>
              </a:ext>
            </a:extLst>
          </p:cNvPr>
          <p:cNvSpPr>
            <a:spLocks noGrp="1"/>
          </p:cNvSpPr>
          <p:nvPr>
            <p:ph type="title" orient="vert"/>
          </p:nvPr>
        </p:nvSpPr>
        <p:spPr>
          <a:xfrm>
            <a:off x="8724900" y="365125"/>
            <a:ext cx="2628900" cy="5811838"/>
          </a:xfrm>
        </p:spPr>
        <p:txBody>
          <a:bodyPr vert="eaVert"/>
          <a:lstStyle/>
          <a:p>
            <a:r>
              <a:rPr lang="nl-NL"/>
              <a:t>Klik om stijl te bewerken</a:t>
            </a:r>
            <a:endParaRPr lang="en-GB"/>
          </a:p>
        </p:txBody>
      </p:sp>
      <p:sp>
        <p:nvSpPr>
          <p:cNvPr id="3" name="Tijdelijke aanduiding voor verticale tekst 2">
            <a:extLst>
              <a:ext uri="{FF2B5EF4-FFF2-40B4-BE49-F238E27FC236}">
                <a16:creationId xmlns:a16="http://schemas.microsoft.com/office/drawing/2014/main" id="{3AB2C8F4-F144-43BD-B196-FF1C8239E071}"/>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497A3FEE-8BF7-4A7B-B765-EAC93CA45EBD}"/>
              </a:ext>
            </a:extLst>
          </p:cNvPr>
          <p:cNvSpPr>
            <a:spLocks noGrp="1"/>
          </p:cNvSpPr>
          <p:nvPr>
            <p:ph type="dt" sz="half" idx="10"/>
          </p:nvPr>
        </p:nvSpPr>
        <p:spPr/>
        <p:txBody>
          <a:bodyPr/>
          <a:lstStyle/>
          <a:p>
            <a:fld id="{AE182ABF-C602-4EB8-A052-2B7C8A1BDF7F}" type="datetimeFigureOut">
              <a:rPr lang="en-GB" smtClean="0"/>
              <a:t>02/12/2019</a:t>
            </a:fld>
            <a:endParaRPr lang="en-GB"/>
          </a:p>
        </p:txBody>
      </p:sp>
      <p:sp>
        <p:nvSpPr>
          <p:cNvPr id="5" name="Tijdelijke aanduiding voor voettekst 4">
            <a:extLst>
              <a:ext uri="{FF2B5EF4-FFF2-40B4-BE49-F238E27FC236}">
                <a16:creationId xmlns:a16="http://schemas.microsoft.com/office/drawing/2014/main" id="{F534AEFF-6ED3-4435-8063-38C037634783}"/>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52DF8A12-E663-42D8-8D8A-445919DAC6C9}"/>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615911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384F9-C51A-4619-9579-267B76ABB749}"/>
              </a:ext>
            </a:extLst>
          </p:cNvPr>
          <p:cNvSpPr>
            <a:spLocks noGrp="1"/>
          </p:cNvSpPr>
          <p:nvPr>
            <p:ph type="title"/>
          </p:nvPr>
        </p:nvSpPr>
        <p:spPr/>
        <p:txBody>
          <a:body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5B4E7AE2-6C91-4E83-9DFB-12D4B637A220}"/>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DFDCA169-E467-466F-8911-34F4DD60C853}"/>
              </a:ext>
            </a:extLst>
          </p:cNvPr>
          <p:cNvSpPr>
            <a:spLocks noGrp="1"/>
          </p:cNvSpPr>
          <p:nvPr>
            <p:ph type="dt" sz="half" idx="10"/>
          </p:nvPr>
        </p:nvSpPr>
        <p:spPr/>
        <p:txBody>
          <a:bodyPr/>
          <a:lstStyle/>
          <a:p>
            <a:fld id="{AE182ABF-C602-4EB8-A052-2B7C8A1BDF7F}" type="datetimeFigureOut">
              <a:rPr lang="en-GB" smtClean="0"/>
              <a:t>02/12/2019</a:t>
            </a:fld>
            <a:endParaRPr lang="en-GB"/>
          </a:p>
        </p:txBody>
      </p:sp>
      <p:sp>
        <p:nvSpPr>
          <p:cNvPr id="5" name="Tijdelijke aanduiding voor voettekst 4">
            <a:extLst>
              <a:ext uri="{FF2B5EF4-FFF2-40B4-BE49-F238E27FC236}">
                <a16:creationId xmlns:a16="http://schemas.microsoft.com/office/drawing/2014/main" id="{987B1191-499A-4D08-998A-2114DB511115}"/>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2A747EE7-4372-4FC7-8CFB-BB599407CD08}"/>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1833673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41E4-0A30-4FC5-9542-A2271DA3682D}"/>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7D73FE5D-67CC-450C-84E1-9B2ECC752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3D003D04-75D1-4E68-8B6F-2078EDB58DB1}"/>
              </a:ext>
            </a:extLst>
          </p:cNvPr>
          <p:cNvSpPr>
            <a:spLocks noGrp="1"/>
          </p:cNvSpPr>
          <p:nvPr>
            <p:ph type="dt" sz="half" idx="10"/>
          </p:nvPr>
        </p:nvSpPr>
        <p:spPr/>
        <p:txBody>
          <a:bodyPr/>
          <a:lstStyle/>
          <a:p>
            <a:fld id="{AE182ABF-C602-4EB8-A052-2B7C8A1BDF7F}" type="datetimeFigureOut">
              <a:rPr lang="en-GB" smtClean="0"/>
              <a:t>02/12/2019</a:t>
            </a:fld>
            <a:endParaRPr lang="en-GB"/>
          </a:p>
        </p:txBody>
      </p:sp>
      <p:sp>
        <p:nvSpPr>
          <p:cNvPr id="5" name="Tijdelijke aanduiding voor voettekst 4">
            <a:extLst>
              <a:ext uri="{FF2B5EF4-FFF2-40B4-BE49-F238E27FC236}">
                <a16:creationId xmlns:a16="http://schemas.microsoft.com/office/drawing/2014/main" id="{486EC915-0908-4519-9CB0-00FA3D572765}"/>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0CAFD0D3-9F2A-4B02-85CD-0CE98CB52BF1}"/>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079118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ED12FA-8452-4EBD-B440-DA09643A8664}"/>
              </a:ext>
            </a:extLst>
          </p:cNvPr>
          <p:cNvSpPr>
            <a:spLocks noGrp="1"/>
          </p:cNvSpPr>
          <p:nvPr>
            <p:ph type="title"/>
          </p:nvPr>
        </p:nvSpPr>
        <p:spPr/>
        <p:txBody>
          <a:body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424DE59C-AA52-42AC-ADE5-C8285577CC89}"/>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inhoud 3">
            <a:extLst>
              <a:ext uri="{FF2B5EF4-FFF2-40B4-BE49-F238E27FC236}">
                <a16:creationId xmlns:a16="http://schemas.microsoft.com/office/drawing/2014/main" id="{8299D27A-536B-4B74-9FD8-B39B1121B5E3}"/>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ijdelijke aanduiding voor datum 4">
            <a:extLst>
              <a:ext uri="{FF2B5EF4-FFF2-40B4-BE49-F238E27FC236}">
                <a16:creationId xmlns:a16="http://schemas.microsoft.com/office/drawing/2014/main" id="{757CF3A4-0CC9-4A96-B278-C907FD9AF885}"/>
              </a:ext>
            </a:extLst>
          </p:cNvPr>
          <p:cNvSpPr>
            <a:spLocks noGrp="1"/>
          </p:cNvSpPr>
          <p:nvPr>
            <p:ph type="dt" sz="half" idx="10"/>
          </p:nvPr>
        </p:nvSpPr>
        <p:spPr/>
        <p:txBody>
          <a:bodyPr/>
          <a:lstStyle/>
          <a:p>
            <a:fld id="{AE182ABF-C602-4EB8-A052-2B7C8A1BDF7F}" type="datetimeFigureOut">
              <a:rPr lang="en-GB" smtClean="0"/>
              <a:t>02/12/2019</a:t>
            </a:fld>
            <a:endParaRPr lang="en-GB"/>
          </a:p>
        </p:txBody>
      </p:sp>
      <p:sp>
        <p:nvSpPr>
          <p:cNvPr id="6" name="Tijdelijke aanduiding voor voettekst 5">
            <a:extLst>
              <a:ext uri="{FF2B5EF4-FFF2-40B4-BE49-F238E27FC236}">
                <a16:creationId xmlns:a16="http://schemas.microsoft.com/office/drawing/2014/main" id="{6CE7C848-4780-4AF1-B1CC-E92522864661}"/>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D90A8C7F-5434-4BF9-A078-AD44646B0039}"/>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3190198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89485B-6DFC-48EC-9C7D-83C5854662F3}"/>
              </a:ext>
            </a:extLst>
          </p:cNvPr>
          <p:cNvSpPr>
            <a:spLocks noGrp="1"/>
          </p:cNvSpPr>
          <p:nvPr>
            <p:ph type="title"/>
          </p:nvPr>
        </p:nvSpPr>
        <p:spPr>
          <a:xfrm>
            <a:off x="839788" y="365125"/>
            <a:ext cx="10515600" cy="1325563"/>
          </a:xfrm>
        </p:spPr>
        <p:txBody>
          <a:body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EAE47D9D-B79F-4AFC-9BA5-41B8A7925C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82672C0B-83DE-468B-9728-74EDF53A4700}"/>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ijdelijke aanduiding voor tekst 4">
            <a:extLst>
              <a:ext uri="{FF2B5EF4-FFF2-40B4-BE49-F238E27FC236}">
                <a16:creationId xmlns:a16="http://schemas.microsoft.com/office/drawing/2014/main" id="{861E8F3A-69D1-460A-BA1B-43E3FC5321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52178B18-F7CE-4588-943F-0A0402EA80CC}"/>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7" name="Tijdelijke aanduiding voor datum 6">
            <a:extLst>
              <a:ext uri="{FF2B5EF4-FFF2-40B4-BE49-F238E27FC236}">
                <a16:creationId xmlns:a16="http://schemas.microsoft.com/office/drawing/2014/main" id="{916C344B-E37A-40FF-9D3D-6B7F60E44395}"/>
              </a:ext>
            </a:extLst>
          </p:cNvPr>
          <p:cNvSpPr>
            <a:spLocks noGrp="1"/>
          </p:cNvSpPr>
          <p:nvPr>
            <p:ph type="dt" sz="half" idx="10"/>
          </p:nvPr>
        </p:nvSpPr>
        <p:spPr/>
        <p:txBody>
          <a:bodyPr/>
          <a:lstStyle/>
          <a:p>
            <a:fld id="{AE182ABF-C602-4EB8-A052-2B7C8A1BDF7F}" type="datetimeFigureOut">
              <a:rPr lang="en-GB" smtClean="0"/>
              <a:t>02/12/2019</a:t>
            </a:fld>
            <a:endParaRPr lang="en-GB"/>
          </a:p>
        </p:txBody>
      </p:sp>
      <p:sp>
        <p:nvSpPr>
          <p:cNvPr id="8" name="Tijdelijke aanduiding voor voettekst 7">
            <a:extLst>
              <a:ext uri="{FF2B5EF4-FFF2-40B4-BE49-F238E27FC236}">
                <a16:creationId xmlns:a16="http://schemas.microsoft.com/office/drawing/2014/main" id="{362CDB22-C279-4F5E-BFC8-DE2F2B4482FE}"/>
              </a:ext>
            </a:extLst>
          </p:cNvPr>
          <p:cNvSpPr>
            <a:spLocks noGrp="1"/>
          </p:cNvSpPr>
          <p:nvPr>
            <p:ph type="ftr" sz="quarter" idx="11"/>
          </p:nvPr>
        </p:nvSpPr>
        <p:spPr/>
        <p:txBody>
          <a:bodyPr/>
          <a:lstStyle/>
          <a:p>
            <a:endParaRPr lang="en-GB"/>
          </a:p>
        </p:txBody>
      </p:sp>
      <p:sp>
        <p:nvSpPr>
          <p:cNvPr id="9" name="Tijdelijke aanduiding voor dianummer 8">
            <a:extLst>
              <a:ext uri="{FF2B5EF4-FFF2-40B4-BE49-F238E27FC236}">
                <a16:creationId xmlns:a16="http://schemas.microsoft.com/office/drawing/2014/main" id="{B5DB38BD-7942-44BB-B8F8-76ABB43D303A}"/>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3612739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52371B-C26A-4C3F-9808-B10DAE3266FB}"/>
              </a:ext>
            </a:extLst>
          </p:cNvPr>
          <p:cNvSpPr>
            <a:spLocks noGrp="1"/>
          </p:cNvSpPr>
          <p:nvPr>
            <p:ph type="title"/>
          </p:nvPr>
        </p:nvSpPr>
        <p:spPr/>
        <p:txBody>
          <a:bodyPr/>
          <a:lstStyle/>
          <a:p>
            <a:r>
              <a:rPr lang="nl-NL"/>
              <a:t>Klik om stijl te bewerken</a:t>
            </a:r>
            <a:endParaRPr lang="en-GB"/>
          </a:p>
        </p:txBody>
      </p:sp>
      <p:sp>
        <p:nvSpPr>
          <p:cNvPr id="3" name="Tijdelijke aanduiding voor datum 2">
            <a:extLst>
              <a:ext uri="{FF2B5EF4-FFF2-40B4-BE49-F238E27FC236}">
                <a16:creationId xmlns:a16="http://schemas.microsoft.com/office/drawing/2014/main" id="{52C0E44B-EA17-4117-9373-B99F581B68D2}"/>
              </a:ext>
            </a:extLst>
          </p:cNvPr>
          <p:cNvSpPr>
            <a:spLocks noGrp="1"/>
          </p:cNvSpPr>
          <p:nvPr>
            <p:ph type="dt" sz="half" idx="10"/>
          </p:nvPr>
        </p:nvSpPr>
        <p:spPr/>
        <p:txBody>
          <a:bodyPr/>
          <a:lstStyle/>
          <a:p>
            <a:fld id="{AE182ABF-C602-4EB8-A052-2B7C8A1BDF7F}" type="datetimeFigureOut">
              <a:rPr lang="en-GB" smtClean="0"/>
              <a:t>02/12/2019</a:t>
            </a:fld>
            <a:endParaRPr lang="en-GB"/>
          </a:p>
        </p:txBody>
      </p:sp>
      <p:sp>
        <p:nvSpPr>
          <p:cNvPr id="4" name="Tijdelijke aanduiding voor voettekst 3">
            <a:extLst>
              <a:ext uri="{FF2B5EF4-FFF2-40B4-BE49-F238E27FC236}">
                <a16:creationId xmlns:a16="http://schemas.microsoft.com/office/drawing/2014/main" id="{D01F6F05-8AA5-4DEA-9DED-1A1579B2C285}"/>
              </a:ext>
            </a:extLst>
          </p:cNvPr>
          <p:cNvSpPr>
            <a:spLocks noGrp="1"/>
          </p:cNvSpPr>
          <p:nvPr>
            <p:ph type="ftr" sz="quarter" idx="11"/>
          </p:nvPr>
        </p:nvSpPr>
        <p:spPr/>
        <p:txBody>
          <a:bodyPr/>
          <a:lstStyle/>
          <a:p>
            <a:endParaRPr lang="en-GB"/>
          </a:p>
        </p:txBody>
      </p:sp>
      <p:sp>
        <p:nvSpPr>
          <p:cNvPr id="5" name="Tijdelijke aanduiding voor dianummer 4">
            <a:extLst>
              <a:ext uri="{FF2B5EF4-FFF2-40B4-BE49-F238E27FC236}">
                <a16:creationId xmlns:a16="http://schemas.microsoft.com/office/drawing/2014/main" id="{50799D53-76BC-4F3B-81EC-7064E7320E14}"/>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532731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F632D428-EBDD-44F4-B5F7-B73AC2088AC2}"/>
              </a:ext>
            </a:extLst>
          </p:cNvPr>
          <p:cNvSpPr>
            <a:spLocks noGrp="1"/>
          </p:cNvSpPr>
          <p:nvPr>
            <p:ph type="dt" sz="half" idx="10"/>
          </p:nvPr>
        </p:nvSpPr>
        <p:spPr/>
        <p:txBody>
          <a:bodyPr/>
          <a:lstStyle/>
          <a:p>
            <a:fld id="{AE182ABF-C602-4EB8-A052-2B7C8A1BDF7F}" type="datetimeFigureOut">
              <a:rPr lang="en-GB" smtClean="0"/>
              <a:t>02/12/2019</a:t>
            </a:fld>
            <a:endParaRPr lang="en-GB"/>
          </a:p>
        </p:txBody>
      </p:sp>
      <p:sp>
        <p:nvSpPr>
          <p:cNvPr id="3" name="Tijdelijke aanduiding voor voettekst 2">
            <a:extLst>
              <a:ext uri="{FF2B5EF4-FFF2-40B4-BE49-F238E27FC236}">
                <a16:creationId xmlns:a16="http://schemas.microsoft.com/office/drawing/2014/main" id="{75B8AA4B-3555-4EE8-A35C-0B6DA0633B6B}"/>
              </a:ext>
            </a:extLst>
          </p:cNvPr>
          <p:cNvSpPr>
            <a:spLocks noGrp="1"/>
          </p:cNvSpPr>
          <p:nvPr>
            <p:ph type="ftr" sz="quarter" idx="11"/>
          </p:nvPr>
        </p:nvSpPr>
        <p:spPr/>
        <p:txBody>
          <a:bodyPr/>
          <a:lstStyle/>
          <a:p>
            <a:endParaRPr lang="en-GB"/>
          </a:p>
        </p:txBody>
      </p:sp>
      <p:sp>
        <p:nvSpPr>
          <p:cNvPr id="4" name="Tijdelijke aanduiding voor dianummer 3">
            <a:extLst>
              <a:ext uri="{FF2B5EF4-FFF2-40B4-BE49-F238E27FC236}">
                <a16:creationId xmlns:a16="http://schemas.microsoft.com/office/drawing/2014/main" id="{BEC46566-C142-4DE4-B1F5-50C54036DE2D}"/>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3013540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02FAC2-0B4E-478F-8920-692A5F34380C}"/>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1E653A0F-C503-4B9D-A161-569B95AD43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tekst 3">
            <a:extLst>
              <a:ext uri="{FF2B5EF4-FFF2-40B4-BE49-F238E27FC236}">
                <a16:creationId xmlns:a16="http://schemas.microsoft.com/office/drawing/2014/main" id="{BBE5F109-517E-4503-B3BB-C70BFD031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588F418E-23B4-438A-8F3A-41E10E1F11C5}"/>
              </a:ext>
            </a:extLst>
          </p:cNvPr>
          <p:cNvSpPr>
            <a:spLocks noGrp="1"/>
          </p:cNvSpPr>
          <p:nvPr>
            <p:ph type="dt" sz="half" idx="10"/>
          </p:nvPr>
        </p:nvSpPr>
        <p:spPr/>
        <p:txBody>
          <a:bodyPr/>
          <a:lstStyle/>
          <a:p>
            <a:fld id="{AE182ABF-C602-4EB8-A052-2B7C8A1BDF7F}" type="datetimeFigureOut">
              <a:rPr lang="en-GB" smtClean="0"/>
              <a:t>02/12/2019</a:t>
            </a:fld>
            <a:endParaRPr lang="en-GB"/>
          </a:p>
        </p:txBody>
      </p:sp>
      <p:sp>
        <p:nvSpPr>
          <p:cNvPr id="6" name="Tijdelijke aanduiding voor voettekst 5">
            <a:extLst>
              <a:ext uri="{FF2B5EF4-FFF2-40B4-BE49-F238E27FC236}">
                <a16:creationId xmlns:a16="http://schemas.microsoft.com/office/drawing/2014/main" id="{EFDFC752-546D-4B76-BB94-3636989B8CA0}"/>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5C74A81C-9711-48F3-8956-3F62E2657C8F}"/>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321896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218883-F1C8-4303-9878-AB593A128D58}"/>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GB"/>
          </a:p>
        </p:txBody>
      </p:sp>
      <p:sp>
        <p:nvSpPr>
          <p:cNvPr id="3" name="Tijdelijke aanduiding voor afbeelding 2">
            <a:extLst>
              <a:ext uri="{FF2B5EF4-FFF2-40B4-BE49-F238E27FC236}">
                <a16:creationId xmlns:a16="http://schemas.microsoft.com/office/drawing/2014/main" id="{384B7769-788C-4E01-A456-069D784F9E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ijdelijke aanduiding voor tekst 3">
            <a:extLst>
              <a:ext uri="{FF2B5EF4-FFF2-40B4-BE49-F238E27FC236}">
                <a16:creationId xmlns:a16="http://schemas.microsoft.com/office/drawing/2014/main" id="{63CBB494-8131-439A-810F-CA64376B6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7FBC5614-2AD4-4A36-963C-0195405F19E9}"/>
              </a:ext>
            </a:extLst>
          </p:cNvPr>
          <p:cNvSpPr>
            <a:spLocks noGrp="1"/>
          </p:cNvSpPr>
          <p:nvPr>
            <p:ph type="dt" sz="half" idx="10"/>
          </p:nvPr>
        </p:nvSpPr>
        <p:spPr/>
        <p:txBody>
          <a:bodyPr/>
          <a:lstStyle/>
          <a:p>
            <a:fld id="{AE182ABF-C602-4EB8-A052-2B7C8A1BDF7F}" type="datetimeFigureOut">
              <a:rPr lang="en-GB" smtClean="0"/>
              <a:t>02/12/2019</a:t>
            </a:fld>
            <a:endParaRPr lang="en-GB"/>
          </a:p>
        </p:txBody>
      </p:sp>
      <p:sp>
        <p:nvSpPr>
          <p:cNvPr id="6" name="Tijdelijke aanduiding voor voettekst 5">
            <a:extLst>
              <a:ext uri="{FF2B5EF4-FFF2-40B4-BE49-F238E27FC236}">
                <a16:creationId xmlns:a16="http://schemas.microsoft.com/office/drawing/2014/main" id="{0EC8F607-E0EA-4AE0-93CE-74028BD61264}"/>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9742BA53-2892-4569-8F5E-232C33E369FC}"/>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4217421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380520C-B224-4369-AF79-AABC5E83B4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33CD35C2-AAF5-4194-92BD-6066381A51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82F510B6-B8F0-4FBA-A35A-AE7B31E609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182ABF-C602-4EB8-A052-2B7C8A1BDF7F}" type="datetimeFigureOut">
              <a:rPr lang="en-GB" smtClean="0"/>
              <a:t>02/12/2019</a:t>
            </a:fld>
            <a:endParaRPr lang="en-GB"/>
          </a:p>
        </p:txBody>
      </p:sp>
      <p:sp>
        <p:nvSpPr>
          <p:cNvPr id="5" name="Tijdelijke aanduiding voor voettekst 4">
            <a:extLst>
              <a:ext uri="{FF2B5EF4-FFF2-40B4-BE49-F238E27FC236}">
                <a16:creationId xmlns:a16="http://schemas.microsoft.com/office/drawing/2014/main" id="{F2C62AFB-4001-42A3-8CE7-A7CFE3C181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Tijdelijke aanduiding voor dianummer 5">
            <a:extLst>
              <a:ext uri="{FF2B5EF4-FFF2-40B4-BE49-F238E27FC236}">
                <a16:creationId xmlns:a16="http://schemas.microsoft.com/office/drawing/2014/main" id="{2A948998-C271-46F3-BF2C-22B7A510AA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81003-8BC0-4E0E-99DB-CDA8FDFAFEC4}" type="slidenum">
              <a:rPr lang="en-GB" smtClean="0"/>
              <a:t>‹nr.›</a:t>
            </a:fld>
            <a:endParaRPr lang="en-GB"/>
          </a:p>
        </p:txBody>
      </p:sp>
    </p:spTree>
    <p:extLst>
      <p:ext uri="{BB962C8B-B14F-4D97-AF65-F5344CB8AC3E}">
        <p14:creationId xmlns:p14="http://schemas.microsoft.com/office/powerpoint/2010/main" val="2801205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Afbeelding 2" descr="Afbeelding met weg, buiten, gebouw, spel&#10;&#10;Automatisch gegenereerde beschrijving">
            <a:extLst>
              <a:ext uri="{FF2B5EF4-FFF2-40B4-BE49-F238E27FC236}">
                <a16:creationId xmlns:a16="http://schemas.microsoft.com/office/drawing/2014/main" id="{860883AC-2A5D-4B84-A1A3-55C265A47A13}"/>
              </a:ext>
            </a:extLst>
          </p:cNvPr>
          <p:cNvPicPr>
            <a:picLocks noChangeAspect="1"/>
          </p:cNvPicPr>
          <p:nvPr/>
        </p:nvPicPr>
        <p:blipFill rotWithShape="1">
          <a:blip r:embed="rId2"/>
          <a:srcRect r="444"/>
          <a:stretch/>
        </p:blipFill>
        <p:spPr>
          <a:xfrm>
            <a:off x="20" y="10"/>
            <a:ext cx="12191980" cy="6857990"/>
          </a:xfrm>
          <a:prstGeom prst="rect">
            <a:avLst/>
          </a:prstGeom>
        </p:spPr>
      </p:pic>
      <p:sp>
        <p:nvSpPr>
          <p:cNvPr id="16" name="Rectangle 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7092AA1-02EE-4964-8806-AF0284C74645}"/>
              </a:ext>
            </a:extLst>
          </p:cNvPr>
          <p:cNvSpPr>
            <a:spLocks noGrp="1"/>
          </p:cNvSpPr>
          <p:nvPr>
            <p:ph type="title"/>
          </p:nvPr>
        </p:nvSpPr>
        <p:spPr>
          <a:xfrm>
            <a:off x="523875" y="5317240"/>
            <a:ext cx="11210925" cy="744836"/>
          </a:xfrm>
        </p:spPr>
        <p:txBody>
          <a:bodyPr>
            <a:normAutofit/>
          </a:bodyPr>
          <a:lstStyle/>
          <a:p>
            <a:pPr algn="ctr"/>
            <a:r>
              <a:rPr lang="en-GB" sz="3600">
                <a:solidFill>
                  <a:schemeClr val="tx1">
                    <a:lumMod val="85000"/>
                    <a:lumOff val="15000"/>
                  </a:schemeClr>
                </a:solidFill>
              </a:rPr>
              <a:t>Voor aanzicht</a:t>
            </a:r>
          </a:p>
        </p:txBody>
      </p:sp>
      <p:cxnSp>
        <p:nvCxnSpPr>
          <p:cNvPr id="10" name="Straight Connector 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619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A9120B09-F6CA-437E-B1DE-587311BBB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4638503"/>
            <a:ext cx="8384770" cy="1332634"/>
          </a:xfrm>
          <a:prstGeom prst="rect">
            <a:avLst/>
          </a:prstGeom>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Rounded Corners 1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562823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Afbeelding 3">
            <a:extLst>
              <a:ext uri="{FF2B5EF4-FFF2-40B4-BE49-F238E27FC236}">
                <a16:creationId xmlns:a16="http://schemas.microsoft.com/office/drawing/2014/main" id="{758A450B-9A96-4C3E-9A59-4D02EA0E13BD}"/>
              </a:ext>
            </a:extLst>
          </p:cNvPr>
          <p:cNvPicPr>
            <a:picLocks noChangeAspect="1"/>
          </p:cNvPicPr>
          <p:nvPr/>
        </p:nvPicPr>
        <p:blipFill>
          <a:blip r:embed="rId2"/>
          <a:stretch>
            <a:fillRect/>
          </a:stretch>
        </p:blipFill>
        <p:spPr>
          <a:xfrm>
            <a:off x="385158" y="324944"/>
            <a:ext cx="5596128" cy="4043201"/>
          </a:xfrm>
          <a:prstGeom prst="rect">
            <a:avLst/>
          </a:prstGeom>
        </p:spPr>
      </p:pic>
      <p:pic>
        <p:nvPicPr>
          <p:cNvPr id="5" name="Afbeelding 4">
            <a:extLst>
              <a:ext uri="{FF2B5EF4-FFF2-40B4-BE49-F238E27FC236}">
                <a16:creationId xmlns:a16="http://schemas.microsoft.com/office/drawing/2014/main" id="{F7566291-2045-4881-84E9-11F52D2F387C}"/>
              </a:ext>
            </a:extLst>
          </p:cNvPr>
          <p:cNvPicPr>
            <a:picLocks noChangeAspect="1"/>
          </p:cNvPicPr>
          <p:nvPr/>
        </p:nvPicPr>
        <p:blipFill>
          <a:blip r:embed="rId3"/>
          <a:stretch>
            <a:fillRect/>
          </a:stretch>
        </p:blipFill>
        <p:spPr>
          <a:xfrm>
            <a:off x="6210714" y="555784"/>
            <a:ext cx="5596128" cy="3581521"/>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2217834" y="5545745"/>
            <a:ext cx="7985759" cy="868823"/>
          </a:xfrm>
        </p:spPr>
        <p:txBody>
          <a:bodyPr vert="horz" lIns="91440" tIns="45720" rIns="91440" bIns="45720" rtlCol="0" anchor="ctr">
            <a:normAutofit/>
          </a:bodyPr>
          <a:lstStyle/>
          <a:p>
            <a:pPr algn="ctr"/>
            <a:r>
              <a:rPr lang="en-US" sz="3100" dirty="0">
                <a:solidFill>
                  <a:schemeClr val="bg1"/>
                </a:solidFill>
              </a:rPr>
              <a:t>Plot long / </a:t>
            </a:r>
            <a:r>
              <a:rPr lang="en-US" sz="3100" dirty="0" err="1">
                <a:solidFill>
                  <a:schemeClr val="bg1"/>
                </a:solidFill>
              </a:rPr>
              <a:t>lat</a:t>
            </a:r>
            <a:r>
              <a:rPr lang="en-US" sz="3100" dirty="0">
                <a:solidFill>
                  <a:schemeClr val="bg1"/>
                </a:solidFill>
              </a:rPr>
              <a:t> – Training vs Validation</a:t>
            </a:r>
          </a:p>
        </p:txBody>
      </p:sp>
    </p:spTree>
    <p:extLst>
      <p:ext uri="{BB962C8B-B14F-4D97-AF65-F5344CB8AC3E}">
        <p14:creationId xmlns:p14="http://schemas.microsoft.com/office/powerpoint/2010/main" val="1467532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533400" y="85207"/>
            <a:ext cx="10515600" cy="1325563"/>
          </a:xfrm>
        </p:spPr>
        <p:txBody>
          <a:bodyPr/>
          <a:lstStyle/>
          <a:p>
            <a:r>
              <a:rPr lang="en-GB" baseline="30000" dirty="0"/>
              <a:t>test</a:t>
            </a:r>
            <a:r>
              <a:rPr lang="en-GB" dirty="0"/>
              <a:t> KNN in EDA </a:t>
            </a:r>
            <a:r>
              <a:rPr lang="en-GB" dirty="0" err="1"/>
              <a:t>fase</a:t>
            </a:r>
            <a:endParaRPr lang="en-GB" dirty="0"/>
          </a:p>
        </p:txBody>
      </p:sp>
      <p:sp>
        <p:nvSpPr>
          <p:cNvPr id="3" name="Tekstvak 2">
            <a:extLst>
              <a:ext uri="{FF2B5EF4-FFF2-40B4-BE49-F238E27FC236}">
                <a16:creationId xmlns:a16="http://schemas.microsoft.com/office/drawing/2014/main" id="{11E0C5EC-47EB-4B18-92EC-00A8B8A79889}"/>
              </a:ext>
            </a:extLst>
          </p:cNvPr>
          <p:cNvSpPr txBox="1"/>
          <p:nvPr/>
        </p:nvSpPr>
        <p:spPr>
          <a:xfrm>
            <a:off x="1597089" y="1129919"/>
            <a:ext cx="7061719" cy="5355312"/>
          </a:xfrm>
          <a:prstGeom prst="rect">
            <a:avLst/>
          </a:prstGeom>
          <a:noFill/>
        </p:spPr>
        <p:txBody>
          <a:bodyPr wrap="square" rtlCol="0">
            <a:spAutoFit/>
          </a:bodyPr>
          <a:lstStyle/>
          <a:p>
            <a:r>
              <a:rPr lang="en-US" dirty="0" err="1"/>
              <a:t>Fit_long</a:t>
            </a:r>
            <a:endParaRPr lang="en-US" dirty="0"/>
          </a:p>
          <a:p>
            <a:r>
              <a:rPr lang="en-US" dirty="0"/>
              <a:t>k-Nearest Neighbors </a:t>
            </a:r>
          </a:p>
          <a:p>
            <a:endParaRPr lang="en-US" dirty="0"/>
          </a:p>
          <a:p>
            <a:r>
              <a:rPr lang="en-US" dirty="0"/>
              <a:t>1502 samples</a:t>
            </a:r>
          </a:p>
          <a:p>
            <a:r>
              <a:rPr lang="en-US" dirty="0"/>
              <a:t> 529 predictor</a:t>
            </a:r>
          </a:p>
          <a:p>
            <a:endParaRPr lang="en-US" dirty="0"/>
          </a:p>
          <a:p>
            <a:r>
              <a:rPr lang="en-US" dirty="0"/>
              <a:t>Pre-processing: median imputation (525), remove (122) </a:t>
            </a:r>
          </a:p>
          <a:p>
            <a:r>
              <a:rPr lang="en-US" dirty="0"/>
              <a:t>Resampling: Cross-Validated (10 fold, repeated 1 times) </a:t>
            </a:r>
          </a:p>
          <a:p>
            <a:r>
              <a:rPr lang="en-US" dirty="0"/>
              <a:t>Summary of sample sizes: 1352, 1353, 1352, 1351, 1351, 1352, ... </a:t>
            </a:r>
          </a:p>
          <a:p>
            <a:r>
              <a:rPr lang="en-US" dirty="0"/>
              <a:t>Resampling results across tuning parameters:</a:t>
            </a:r>
          </a:p>
          <a:p>
            <a:endParaRPr lang="en-US" dirty="0"/>
          </a:p>
          <a:p>
            <a:r>
              <a:rPr lang="en-US" dirty="0"/>
              <a:t>  k  RMSE      </a:t>
            </a:r>
            <a:r>
              <a:rPr lang="en-US" dirty="0" err="1"/>
              <a:t>Rsquared</a:t>
            </a:r>
            <a:r>
              <a:rPr lang="en-US" dirty="0"/>
              <a:t>   MAE     </a:t>
            </a:r>
          </a:p>
          <a:p>
            <a:r>
              <a:rPr lang="en-US" dirty="0"/>
              <a:t>  5  13.25943  0.9885509  7.446795</a:t>
            </a:r>
          </a:p>
          <a:p>
            <a:r>
              <a:rPr lang="en-US" dirty="0"/>
              <a:t>  7  15.20129  0.9849412  8.750156</a:t>
            </a:r>
          </a:p>
          <a:p>
            <a:r>
              <a:rPr lang="en-US" dirty="0"/>
              <a:t>  9  16.84683  0.9814590  9.967150</a:t>
            </a:r>
          </a:p>
          <a:p>
            <a:endParaRPr lang="en-US" dirty="0"/>
          </a:p>
          <a:p>
            <a:r>
              <a:rPr lang="en-US" dirty="0"/>
              <a:t>RMSE was used to select the optimal model using the smallest value.</a:t>
            </a:r>
          </a:p>
          <a:p>
            <a:r>
              <a:rPr lang="en-US" dirty="0"/>
              <a:t>The final value used for the model was k = 5.</a:t>
            </a:r>
            <a:endParaRPr lang="en-GB" dirty="0"/>
          </a:p>
          <a:p>
            <a:endParaRPr lang="en-GB" dirty="0"/>
          </a:p>
        </p:txBody>
      </p:sp>
    </p:spTree>
    <p:extLst>
      <p:ext uri="{BB962C8B-B14F-4D97-AF65-F5344CB8AC3E}">
        <p14:creationId xmlns:p14="http://schemas.microsoft.com/office/powerpoint/2010/main" val="280690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74645" y="83975"/>
            <a:ext cx="4318518" cy="427977"/>
          </a:xfrm>
        </p:spPr>
        <p:txBody>
          <a:bodyPr>
            <a:normAutofit fontScale="90000"/>
          </a:bodyPr>
          <a:lstStyle/>
          <a:p>
            <a:r>
              <a:rPr lang="en-GB" dirty="0"/>
              <a:t>1</a:t>
            </a:r>
            <a:r>
              <a:rPr lang="en-GB" baseline="30000" dirty="0"/>
              <a:t>st</a:t>
            </a:r>
            <a:r>
              <a:rPr lang="en-GB" dirty="0"/>
              <a:t> KNN-model </a:t>
            </a:r>
          </a:p>
        </p:txBody>
      </p:sp>
      <p:sp>
        <p:nvSpPr>
          <p:cNvPr id="4" name="Rechthoek 3">
            <a:extLst>
              <a:ext uri="{FF2B5EF4-FFF2-40B4-BE49-F238E27FC236}">
                <a16:creationId xmlns:a16="http://schemas.microsoft.com/office/drawing/2014/main" id="{0A75E72C-784D-4300-A09B-D45CBBBAB74A}"/>
              </a:ext>
            </a:extLst>
          </p:cNvPr>
          <p:cNvSpPr/>
          <p:nvPr/>
        </p:nvSpPr>
        <p:spPr>
          <a:xfrm>
            <a:off x="944722" y="819176"/>
            <a:ext cx="3306146" cy="2862322"/>
          </a:xfrm>
          <a:prstGeom prst="rect">
            <a:avLst/>
          </a:prstGeom>
        </p:spPr>
        <p:txBody>
          <a:bodyPr wrap="square">
            <a:spAutoFit/>
          </a:bodyPr>
          <a:lstStyle/>
          <a:p>
            <a:r>
              <a:rPr lang="en-GB" sz="1000" noProof="1"/>
              <a:t>Fit_lat_B0 &lt;- train(LATITUDE ~., </a:t>
            </a:r>
          </a:p>
          <a:p>
            <a:r>
              <a:rPr lang="en-GB" sz="1000" noProof="1"/>
              <a:t>                  data = training_B0_lat,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Fit_lat_B0</a:t>
            </a:r>
          </a:p>
          <a:p>
            <a:r>
              <a:rPr lang="en-GB" sz="1000" noProof="1"/>
              <a:t>saveRDS(Fit_lat_B0, file = "KNN_Fit_lat_B0.rds")</a:t>
            </a:r>
          </a:p>
          <a:p>
            <a:r>
              <a:rPr lang="en-GB" sz="1000" noProof="1"/>
              <a:t>#k   RMSE       Rsquared   MAE      </a:t>
            </a:r>
          </a:p>
          <a:p>
            <a:r>
              <a:rPr lang="en-GB" sz="1000" noProof="1"/>
              <a:t>#5   6.460450  0.9588620  3.660657</a:t>
            </a:r>
          </a:p>
          <a:p>
            <a:endParaRPr lang="en-GB" sz="1000" noProof="1"/>
          </a:p>
          <a:p>
            <a:r>
              <a:rPr lang="en-GB" sz="1000" noProof="1"/>
              <a:t>#Fit_lat_B0 postresample----</a:t>
            </a:r>
          </a:p>
          <a:p>
            <a:r>
              <a:rPr lang="en-GB" sz="1000" noProof="1"/>
              <a:t>postResample(pred = predict(object = Fit_lat_B0, </a:t>
            </a:r>
          </a:p>
          <a:p>
            <a:r>
              <a:rPr lang="en-GB" sz="1000" noProof="1"/>
              <a:t>                            newdata = testing_B0_lat), </a:t>
            </a:r>
          </a:p>
          <a:p>
            <a:r>
              <a:rPr lang="en-GB" sz="1000" noProof="1"/>
              <a:t>                            obs = testing_B0_lat$LATITUDE)</a:t>
            </a:r>
          </a:p>
          <a:p>
            <a:r>
              <a:rPr lang="en-GB" sz="1000" noProof="1"/>
              <a:t>#   RMSE     Rsquared MAE </a:t>
            </a:r>
          </a:p>
          <a:p>
            <a:r>
              <a:rPr lang="en-GB" sz="1000" noProof="1"/>
              <a:t>#   6.7003103 0.9609583 4.0250448</a:t>
            </a:r>
          </a:p>
        </p:txBody>
      </p:sp>
      <p:sp>
        <p:nvSpPr>
          <p:cNvPr id="5" name="Rechthoek 4">
            <a:extLst>
              <a:ext uri="{FF2B5EF4-FFF2-40B4-BE49-F238E27FC236}">
                <a16:creationId xmlns:a16="http://schemas.microsoft.com/office/drawing/2014/main" id="{5F8E857D-AA8D-4463-A5D7-0A99FC98D02D}"/>
              </a:ext>
            </a:extLst>
          </p:cNvPr>
          <p:cNvSpPr/>
          <p:nvPr/>
        </p:nvSpPr>
        <p:spPr>
          <a:xfrm>
            <a:off x="4675414" y="819176"/>
            <a:ext cx="3023119" cy="2862322"/>
          </a:xfrm>
          <a:prstGeom prst="rect">
            <a:avLst/>
          </a:prstGeom>
        </p:spPr>
        <p:txBody>
          <a:bodyPr wrap="square">
            <a:spAutoFit/>
          </a:bodyPr>
          <a:lstStyle/>
          <a:p>
            <a:r>
              <a:rPr lang="en-GB" sz="1000" noProof="1"/>
              <a:t>Fit_lat_B1 &lt;- train(LATITUDE~., </a:t>
            </a:r>
          </a:p>
          <a:p>
            <a:r>
              <a:rPr lang="en-GB" sz="1000" noProof="1"/>
              <a:t>                    data = training_B1_lat,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Fit_lat_B1</a:t>
            </a:r>
          </a:p>
          <a:p>
            <a:r>
              <a:rPr lang="en-GB" sz="1000" noProof="1"/>
              <a:t>saveRDS(Fit_lat_B1, file = "KNN_Fit_lat_B1.rds")</a:t>
            </a:r>
          </a:p>
          <a:p>
            <a:r>
              <a:rPr lang="en-GB" sz="1000" noProof="1"/>
              <a:t>#k   RMSE       Rsquared   MAE      </a:t>
            </a:r>
          </a:p>
          <a:p>
            <a:r>
              <a:rPr lang="en-GB" sz="1000" noProof="1"/>
              <a:t>#5   8.241445  0.9482391  4.979434</a:t>
            </a:r>
          </a:p>
          <a:p>
            <a:endParaRPr lang="en-GB" sz="1000" noProof="1"/>
          </a:p>
          <a:p>
            <a:r>
              <a:rPr lang="en-GB" sz="1000" noProof="1"/>
              <a:t>#Fit_lat_B1 postresample----</a:t>
            </a:r>
          </a:p>
          <a:p>
            <a:r>
              <a:rPr lang="en-GB" sz="1000" noProof="1"/>
              <a:t>postResample(pred = predict(object = Fit_lat_B1, </a:t>
            </a:r>
          </a:p>
          <a:p>
            <a:r>
              <a:rPr lang="en-GB" sz="1000" noProof="1"/>
              <a:t>                            newdata = testing_B1_lat), </a:t>
            </a:r>
          </a:p>
          <a:p>
            <a:r>
              <a:rPr lang="en-GB" sz="1000" noProof="1"/>
              <a:t>             obs = testing_B1_lat$LATITUDE)</a:t>
            </a:r>
          </a:p>
          <a:p>
            <a:r>
              <a:rPr lang="en-GB" sz="1000" noProof="1"/>
              <a:t>#   RMSE     Rsquared MAE </a:t>
            </a:r>
          </a:p>
          <a:p>
            <a:r>
              <a:rPr lang="en-GB" sz="1000" noProof="1"/>
              <a:t>#   6.7663285 0.9645302 4.4480253</a:t>
            </a:r>
          </a:p>
        </p:txBody>
      </p:sp>
      <p:sp>
        <p:nvSpPr>
          <p:cNvPr id="6" name="Rechthoek 5">
            <a:extLst>
              <a:ext uri="{FF2B5EF4-FFF2-40B4-BE49-F238E27FC236}">
                <a16:creationId xmlns:a16="http://schemas.microsoft.com/office/drawing/2014/main" id="{64DC00B1-F460-4B45-9002-AD9FCA4FF483}"/>
              </a:ext>
            </a:extLst>
          </p:cNvPr>
          <p:cNvSpPr/>
          <p:nvPr/>
        </p:nvSpPr>
        <p:spPr>
          <a:xfrm>
            <a:off x="8298805" y="819176"/>
            <a:ext cx="3217506" cy="2862322"/>
          </a:xfrm>
          <a:prstGeom prst="rect">
            <a:avLst/>
          </a:prstGeom>
        </p:spPr>
        <p:txBody>
          <a:bodyPr wrap="square">
            <a:spAutoFit/>
          </a:bodyPr>
          <a:lstStyle/>
          <a:p>
            <a:r>
              <a:rPr lang="en-GB" sz="1000" noProof="1"/>
              <a:t>Fit_lat_B2 &lt;- train(LATITUDE~., </a:t>
            </a:r>
          </a:p>
          <a:p>
            <a:r>
              <a:rPr lang="en-GB" sz="1000" noProof="1"/>
              <a:t>                    data = training_B2_lat,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Fit_lat_B2</a:t>
            </a:r>
          </a:p>
          <a:p>
            <a:r>
              <a:rPr lang="en-GB" sz="1000" noProof="1"/>
              <a:t>saveRDS(Fit_lat_B2, file = "KNN_Fit_lat_B2.rds")</a:t>
            </a:r>
          </a:p>
          <a:p>
            <a:r>
              <a:rPr lang="en-GB" sz="1000" noProof="1"/>
              <a:t>#k   RMSE       Rsquared   MAE      </a:t>
            </a:r>
          </a:p>
          <a:p>
            <a:r>
              <a:rPr lang="en-GB" sz="1000" noProof="1"/>
              <a:t>#5   7.088801  0.9365169  3.989857</a:t>
            </a:r>
          </a:p>
          <a:p>
            <a:endParaRPr lang="en-GB" sz="1000" noProof="1"/>
          </a:p>
          <a:p>
            <a:r>
              <a:rPr lang="en-GB" sz="1000" noProof="1"/>
              <a:t>#Fit_lat_B2 postresample----</a:t>
            </a:r>
          </a:p>
          <a:p>
            <a:r>
              <a:rPr lang="en-GB" sz="1000" noProof="1"/>
              <a:t>postResample(pred = predict(object = Fit_lat_B2, </a:t>
            </a:r>
          </a:p>
          <a:p>
            <a:r>
              <a:rPr lang="en-GB" sz="1000" noProof="1"/>
              <a:t>                            newdata = testing_B2_lat), </a:t>
            </a:r>
          </a:p>
          <a:p>
            <a:r>
              <a:rPr lang="en-GB" sz="1000" noProof="1"/>
              <a:t>             obs = testing_B2_lat$LATITUDE)</a:t>
            </a:r>
          </a:p>
          <a:p>
            <a:r>
              <a:rPr lang="en-GB" sz="1000" noProof="1"/>
              <a:t>#   RMSE      Rsquared  MAE </a:t>
            </a:r>
          </a:p>
          <a:p>
            <a:r>
              <a:rPr lang="en-GB" sz="1000" noProof="1"/>
              <a:t>#   6.0978035 0.9547484 3.4121850 </a:t>
            </a:r>
          </a:p>
        </p:txBody>
      </p:sp>
      <p:sp>
        <p:nvSpPr>
          <p:cNvPr id="7" name="Rechthoek 6">
            <a:extLst>
              <a:ext uri="{FF2B5EF4-FFF2-40B4-BE49-F238E27FC236}">
                <a16:creationId xmlns:a16="http://schemas.microsoft.com/office/drawing/2014/main" id="{F7472CC3-788A-41C7-8EFE-EFE69CCFAA05}"/>
              </a:ext>
            </a:extLst>
          </p:cNvPr>
          <p:cNvSpPr/>
          <p:nvPr/>
        </p:nvSpPr>
        <p:spPr>
          <a:xfrm>
            <a:off x="751112" y="3839750"/>
            <a:ext cx="3205068" cy="2862322"/>
          </a:xfrm>
          <a:prstGeom prst="rect">
            <a:avLst/>
          </a:prstGeom>
        </p:spPr>
        <p:txBody>
          <a:bodyPr wrap="square">
            <a:spAutoFit/>
          </a:bodyPr>
          <a:lstStyle/>
          <a:p>
            <a:r>
              <a:rPr lang="en-GB" sz="1000" noProof="1"/>
              <a:t>Fit_long_B0 &lt;- train(LONGITUDE~., </a:t>
            </a:r>
          </a:p>
          <a:p>
            <a:r>
              <a:rPr lang="en-GB" sz="1000" noProof="1"/>
              <a:t>                    data = training_B0_long,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Fit_long_B0</a:t>
            </a:r>
          </a:p>
          <a:p>
            <a:r>
              <a:rPr lang="en-GB" sz="1000" noProof="1"/>
              <a:t>saveRDS(Fit_long_B0, file = "KNN_Fit_long_B0.rds")</a:t>
            </a:r>
          </a:p>
          <a:p>
            <a:r>
              <a:rPr lang="en-GB" sz="1000" noProof="1"/>
              <a:t>#k   RMSE       Rsquared   MAE      </a:t>
            </a:r>
          </a:p>
          <a:p>
            <a:r>
              <a:rPr lang="en-GB" sz="1000" noProof="1"/>
              <a:t>#5   7.311088  0.9158382  4.482322</a:t>
            </a:r>
          </a:p>
          <a:p>
            <a:endParaRPr lang="en-GB" sz="1000" noProof="1"/>
          </a:p>
          <a:p>
            <a:r>
              <a:rPr lang="en-GB" sz="1000" noProof="1"/>
              <a:t>#Fit_long_B0 postresample----</a:t>
            </a:r>
          </a:p>
          <a:p>
            <a:r>
              <a:rPr lang="en-GB" sz="1000" noProof="1"/>
              <a:t>postResample(pred = predict(object = Fit_long_B0, </a:t>
            </a:r>
          </a:p>
          <a:p>
            <a:r>
              <a:rPr lang="en-GB" sz="1000" noProof="1"/>
              <a:t>                            newdata = testing_B0_long), </a:t>
            </a:r>
          </a:p>
          <a:p>
            <a:r>
              <a:rPr lang="en-GB" sz="1000" noProof="1"/>
              <a:t>             obs = testing_B0_long$LONGITUDE)</a:t>
            </a:r>
          </a:p>
          <a:p>
            <a:r>
              <a:rPr lang="en-GB" sz="1000" noProof="1"/>
              <a:t>#   RMSE      Rsquared  MAE </a:t>
            </a:r>
          </a:p>
          <a:p>
            <a:r>
              <a:rPr lang="en-GB" sz="1000" noProof="1"/>
              <a:t>#   6.5256682 0.9337054 4.1474910 </a:t>
            </a:r>
          </a:p>
        </p:txBody>
      </p:sp>
      <p:sp>
        <p:nvSpPr>
          <p:cNvPr id="8" name="Rechthoek 7">
            <a:extLst>
              <a:ext uri="{FF2B5EF4-FFF2-40B4-BE49-F238E27FC236}">
                <a16:creationId xmlns:a16="http://schemas.microsoft.com/office/drawing/2014/main" id="{71A0F26E-8544-4347-9757-6E7ABC5701EC}"/>
              </a:ext>
            </a:extLst>
          </p:cNvPr>
          <p:cNvSpPr/>
          <p:nvPr/>
        </p:nvSpPr>
        <p:spPr>
          <a:xfrm>
            <a:off x="4493465" y="3839750"/>
            <a:ext cx="3205068" cy="2862322"/>
          </a:xfrm>
          <a:prstGeom prst="rect">
            <a:avLst/>
          </a:prstGeom>
        </p:spPr>
        <p:txBody>
          <a:bodyPr wrap="square">
            <a:spAutoFit/>
          </a:bodyPr>
          <a:lstStyle/>
          <a:p>
            <a:r>
              <a:rPr lang="en-GB" sz="1000" noProof="1"/>
              <a:t>Fit_long_B1 &lt;- train(LONGITUDE~., </a:t>
            </a:r>
          </a:p>
          <a:p>
            <a:r>
              <a:rPr lang="en-GB" sz="1000" noProof="1"/>
              <a:t>                    data = training_B1_long,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Fit_long_B1</a:t>
            </a:r>
          </a:p>
          <a:p>
            <a:r>
              <a:rPr lang="en-GB" sz="1000" noProof="1"/>
              <a:t>saveRDS(Fit_long_B1, file = "KNN_Fit_long_B1.rds")</a:t>
            </a:r>
          </a:p>
          <a:p>
            <a:r>
              <a:rPr lang="en-GB" sz="1000" noProof="1"/>
              <a:t>#k  RMSE       Rsquared   MAE      </a:t>
            </a:r>
          </a:p>
          <a:p>
            <a:r>
              <a:rPr lang="en-GB" sz="1000" noProof="1"/>
              <a:t>#5  8.538631  0.9698672  5.201769</a:t>
            </a:r>
          </a:p>
          <a:p>
            <a:endParaRPr lang="en-GB" sz="1000" noProof="1"/>
          </a:p>
          <a:p>
            <a:r>
              <a:rPr lang="en-GB" sz="1000" noProof="1"/>
              <a:t>#Fit_long_B1 postresample----</a:t>
            </a:r>
          </a:p>
          <a:p>
            <a:r>
              <a:rPr lang="en-GB" sz="1000" noProof="1"/>
              <a:t>postResample(pred = predict(object = Fit_long_B1, </a:t>
            </a:r>
          </a:p>
          <a:p>
            <a:r>
              <a:rPr lang="en-GB" sz="1000" noProof="1"/>
              <a:t>                            newdata = testing_B1_long), </a:t>
            </a:r>
          </a:p>
          <a:p>
            <a:r>
              <a:rPr lang="en-GB" sz="1000" noProof="1"/>
              <a:t>             obs = testing_B1_long$LONGITUDE)</a:t>
            </a:r>
          </a:p>
          <a:p>
            <a:r>
              <a:rPr lang="en-GB" sz="1000" noProof="1"/>
              <a:t>#   RMSE      Rsquared  MAE </a:t>
            </a:r>
          </a:p>
          <a:p>
            <a:r>
              <a:rPr lang="en-GB" sz="1000" noProof="1"/>
              <a:t>#   7.890551 0.974103 5.055423</a:t>
            </a:r>
          </a:p>
        </p:txBody>
      </p:sp>
      <p:sp>
        <p:nvSpPr>
          <p:cNvPr id="9" name="Rechthoek 8">
            <a:extLst>
              <a:ext uri="{FF2B5EF4-FFF2-40B4-BE49-F238E27FC236}">
                <a16:creationId xmlns:a16="http://schemas.microsoft.com/office/drawing/2014/main" id="{300A61DF-1C10-4FDB-821B-290468FF20E6}"/>
              </a:ext>
            </a:extLst>
          </p:cNvPr>
          <p:cNvSpPr/>
          <p:nvPr/>
        </p:nvSpPr>
        <p:spPr>
          <a:xfrm>
            <a:off x="8204722" y="3734248"/>
            <a:ext cx="3635049" cy="2862322"/>
          </a:xfrm>
          <a:prstGeom prst="rect">
            <a:avLst/>
          </a:prstGeom>
        </p:spPr>
        <p:txBody>
          <a:bodyPr wrap="square">
            <a:spAutoFit/>
          </a:bodyPr>
          <a:lstStyle/>
          <a:p>
            <a:r>
              <a:rPr lang="en-GB" sz="1000" noProof="1"/>
              <a:t>Fit_long_B2 &lt;- train(LONGITUDE~., </a:t>
            </a:r>
          </a:p>
          <a:p>
            <a:r>
              <a:rPr lang="en-GB" sz="1000" noProof="1"/>
              <a:t>                    data = training_B2_long,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Fit_long_B2</a:t>
            </a:r>
          </a:p>
          <a:p>
            <a:r>
              <a:rPr lang="en-GB" sz="1000" noProof="1"/>
              <a:t>saveRDS(Fit_long_B2, file = "KNN_Fit_long_B2.rds")</a:t>
            </a:r>
          </a:p>
          <a:p>
            <a:r>
              <a:rPr lang="en-GB" sz="1000" noProof="1"/>
              <a:t>#k   RMSE       Rsquared   MAE      </a:t>
            </a:r>
          </a:p>
          <a:p>
            <a:r>
              <a:rPr lang="en-GB" sz="1000" noProof="1"/>
              <a:t>#5   9.455415  0.8973102  5.114687</a:t>
            </a:r>
          </a:p>
          <a:p>
            <a:endParaRPr lang="en-GB" sz="1000" noProof="1"/>
          </a:p>
          <a:p>
            <a:r>
              <a:rPr lang="en-GB" sz="1000" noProof="1"/>
              <a:t>#Fit_long_B2 postresample----</a:t>
            </a:r>
          </a:p>
          <a:p>
            <a:r>
              <a:rPr lang="en-GB" sz="1000" noProof="1"/>
              <a:t>postResample(pred = predict(object = Fit_long_B2, </a:t>
            </a:r>
          </a:p>
          <a:p>
            <a:r>
              <a:rPr lang="en-GB" sz="1000" noProof="1"/>
              <a:t>                            newdata = testing_B2_long), </a:t>
            </a:r>
          </a:p>
          <a:p>
            <a:r>
              <a:rPr lang="en-GB" sz="1000" noProof="1"/>
              <a:t>             obs = testing_B2_long$LONGITUDE)</a:t>
            </a:r>
          </a:p>
          <a:p>
            <a:r>
              <a:rPr lang="en-GB" sz="1000" noProof="1"/>
              <a:t>#   RMSE      Rsquared  MAE </a:t>
            </a:r>
          </a:p>
          <a:p>
            <a:r>
              <a:rPr lang="en-GB" sz="1000" noProof="1"/>
              <a:t>#   9.2788440 0.9006733 4.9395021</a:t>
            </a:r>
          </a:p>
        </p:txBody>
      </p:sp>
      <p:cxnSp>
        <p:nvCxnSpPr>
          <p:cNvPr id="11" name="Rechte verbindingslijn 10">
            <a:extLst>
              <a:ext uri="{FF2B5EF4-FFF2-40B4-BE49-F238E27FC236}">
                <a16:creationId xmlns:a16="http://schemas.microsoft.com/office/drawing/2014/main" id="{FD9CACFF-B165-49BB-BB3E-813F8CBF74DE}"/>
              </a:ext>
            </a:extLst>
          </p:cNvPr>
          <p:cNvCxnSpPr/>
          <p:nvPr/>
        </p:nvCxnSpPr>
        <p:spPr>
          <a:xfrm>
            <a:off x="205273" y="3734248"/>
            <a:ext cx="116344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DC7BECF7-49D2-487B-BEA4-9286713797E9}"/>
              </a:ext>
            </a:extLst>
          </p:cNvPr>
          <p:cNvCxnSpPr/>
          <p:nvPr/>
        </p:nvCxnSpPr>
        <p:spPr>
          <a:xfrm>
            <a:off x="3956180" y="643812"/>
            <a:ext cx="0" cy="6058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C276B4A1-2C3A-4649-B9F8-A1E6EA6FF48E}"/>
              </a:ext>
            </a:extLst>
          </p:cNvPr>
          <p:cNvCxnSpPr/>
          <p:nvPr/>
        </p:nvCxnSpPr>
        <p:spPr>
          <a:xfrm>
            <a:off x="7850155" y="643812"/>
            <a:ext cx="0" cy="605826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hthoek 14">
            <a:extLst>
              <a:ext uri="{FF2B5EF4-FFF2-40B4-BE49-F238E27FC236}">
                <a16:creationId xmlns:a16="http://schemas.microsoft.com/office/drawing/2014/main" id="{09D174BA-7E28-47C9-BC46-C4EF4E7391FE}"/>
              </a:ext>
            </a:extLst>
          </p:cNvPr>
          <p:cNvSpPr/>
          <p:nvPr/>
        </p:nvSpPr>
        <p:spPr>
          <a:xfrm>
            <a:off x="9725609" y="37322"/>
            <a:ext cx="2578359" cy="923330"/>
          </a:xfrm>
          <a:prstGeom prst="rect">
            <a:avLst/>
          </a:prstGeom>
        </p:spPr>
        <p:txBody>
          <a:bodyPr wrap="square">
            <a:spAutoFit/>
          </a:bodyPr>
          <a:lstStyle/>
          <a:p>
            <a:r>
              <a:rPr lang="en-GB" sz="900" b="1" dirty="0">
                <a:solidFill>
                  <a:schemeClr val="accent1"/>
                </a:solidFill>
              </a:rPr>
              <a:t>Sample: 7500, </a:t>
            </a:r>
            <a:r>
              <a:rPr lang="en-GB" sz="900" b="1" dirty="0" err="1">
                <a:solidFill>
                  <a:schemeClr val="accent1"/>
                </a:solidFill>
              </a:rPr>
              <a:t>DataPartition</a:t>
            </a:r>
            <a:r>
              <a:rPr lang="en-GB" sz="900" b="1" dirty="0">
                <a:solidFill>
                  <a:schemeClr val="accent1"/>
                </a:solidFill>
              </a:rPr>
              <a:t>: .75</a:t>
            </a:r>
          </a:p>
          <a:p>
            <a:r>
              <a:rPr lang="en-GB" sz="900" b="1" dirty="0">
                <a:solidFill>
                  <a:schemeClr val="accent1"/>
                </a:solidFill>
              </a:rPr>
              <a:t>method = "</a:t>
            </a:r>
            <a:r>
              <a:rPr lang="en-GB" sz="900" b="1" dirty="0" err="1">
                <a:solidFill>
                  <a:schemeClr val="accent1"/>
                </a:solidFill>
              </a:rPr>
              <a:t>kknn</a:t>
            </a:r>
            <a:r>
              <a:rPr lang="en-GB" sz="900" b="1" dirty="0">
                <a:solidFill>
                  <a:schemeClr val="accent1"/>
                </a:solidFill>
              </a:rPr>
              <a:t>", </a:t>
            </a:r>
          </a:p>
          <a:p>
            <a:r>
              <a:rPr lang="en-GB" sz="900" b="1" dirty="0">
                <a:solidFill>
                  <a:schemeClr val="accent1"/>
                </a:solidFill>
              </a:rPr>
              <a:t>                  </a:t>
            </a:r>
            <a:r>
              <a:rPr lang="en-GB" sz="900" b="1" dirty="0" err="1">
                <a:solidFill>
                  <a:schemeClr val="accent1"/>
                </a:solidFill>
              </a:rPr>
              <a:t>trControl</a:t>
            </a:r>
            <a:r>
              <a:rPr lang="en-GB" sz="900" b="1" dirty="0">
                <a:solidFill>
                  <a:schemeClr val="accent1"/>
                </a:solidFill>
              </a:rPr>
              <a:t>=</a:t>
            </a:r>
            <a:r>
              <a:rPr lang="en-GB" sz="900" b="1" dirty="0" err="1">
                <a:solidFill>
                  <a:schemeClr val="accent1"/>
                </a:solidFill>
              </a:rPr>
              <a:t>fitControl</a:t>
            </a:r>
            <a:r>
              <a:rPr lang="en-GB" sz="900" b="1" dirty="0">
                <a:solidFill>
                  <a:schemeClr val="accent1"/>
                </a:solidFill>
              </a:rPr>
              <a:t>, </a:t>
            </a:r>
          </a:p>
          <a:p>
            <a:r>
              <a:rPr lang="en-GB" sz="900" b="1" dirty="0">
                <a:solidFill>
                  <a:schemeClr val="accent1"/>
                </a:solidFill>
              </a:rPr>
              <a:t>                  </a:t>
            </a:r>
            <a:r>
              <a:rPr lang="en-GB" sz="900" b="1" dirty="0" err="1">
                <a:solidFill>
                  <a:schemeClr val="accent1"/>
                </a:solidFill>
              </a:rPr>
              <a:t>tuneLength</a:t>
            </a:r>
            <a:r>
              <a:rPr lang="en-GB" sz="900" b="1" dirty="0">
                <a:solidFill>
                  <a:schemeClr val="accent1"/>
                </a:solidFill>
              </a:rPr>
              <a:t> = 5,</a:t>
            </a:r>
          </a:p>
          <a:p>
            <a:r>
              <a:rPr lang="en-GB" sz="900" b="1" dirty="0">
                <a:solidFill>
                  <a:schemeClr val="accent1"/>
                </a:solidFill>
              </a:rPr>
              <a:t>                  </a:t>
            </a:r>
            <a:r>
              <a:rPr lang="en-GB" sz="900" b="1" dirty="0" err="1">
                <a:solidFill>
                  <a:schemeClr val="accent1"/>
                </a:solidFill>
              </a:rPr>
              <a:t>verboseIter</a:t>
            </a:r>
            <a:r>
              <a:rPr lang="en-GB" sz="900" b="1" dirty="0">
                <a:solidFill>
                  <a:schemeClr val="accent1"/>
                </a:solidFill>
              </a:rPr>
              <a:t> = TRUE,</a:t>
            </a:r>
          </a:p>
          <a:p>
            <a:r>
              <a:rPr lang="en-GB" sz="900" b="1" dirty="0">
                <a:solidFill>
                  <a:schemeClr val="accent1"/>
                </a:solidFill>
              </a:rPr>
              <a:t>                  </a:t>
            </a:r>
            <a:r>
              <a:rPr lang="en-GB" sz="900" b="1" dirty="0" err="1">
                <a:solidFill>
                  <a:schemeClr val="accent1"/>
                </a:solidFill>
              </a:rPr>
              <a:t>preProcess</a:t>
            </a:r>
            <a:r>
              <a:rPr lang="en-GB" sz="900" b="1" dirty="0">
                <a:solidFill>
                  <a:schemeClr val="accent1"/>
                </a:solidFill>
              </a:rPr>
              <a:t> = c("</a:t>
            </a:r>
            <a:r>
              <a:rPr lang="en-GB" sz="900" b="1" dirty="0" err="1">
                <a:solidFill>
                  <a:schemeClr val="accent1"/>
                </a:solidFill>
              </a:rPr>
              <a:t>zv</a:t>
            </a:r>
            <a:r>
              <a:rPr lang="en-GB" sz="900" b="1" dirty="0">
                <a:solidFill>
                  <a:schemeClr val="accent1"/>
                </a:solidFill>
              </a:rPr>
              <a:t>", "</a:t>
            </a:r>
            <a:r>
              <a:rPr lang="en-GB" sz="900" b="1" dirty="0" err="1">
                <a:solidFill>
                  <a:schemeClr val="accent1"/>
                </a:solidFill>
              </a:rPr>
              <a:t>medianImpute</a:t>
            </a:r>
            <a:r>
              <a:rPr lang="en-GB" sz="900" b="1" dirty="0">
                <a:solidFill>
                  <a:schemeClr val="accent1"/>
                </a:solidFill>
              </a:rPr>
              <a:t>"))</a:t>
            </a:r>
          </a:p>
        </p:txBody>
      </p:sp>
    </p:spTree>
    <p:extLst>
      <p:ext uri="{BB962C8B-B14F-4D97-AF65-F5344CB8AC3E}">
        <p14:creationId xmlns:p14="http://schemas.microsoft.com/office/powerpoint/2010/main" val="4182314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74645" y="83975"/>
            <a:ext cx="4318518" cy="427977"/>
          </a:xfrm>
        </p:spPr>
        <p:txBody>
          <a:bodyPr>
            <a:normAutofit fontScale="90000"/>
          </a:bodyPr>
          <a:lstStyle/>
          <a:p>
            <a:r>
              <a:rPr lang="en-GB" dirty="0"/>
              <a:t>1</a:t>
            </a:r>
            <a:r>
              <a:rPr lang="en-GB" baseline="30000" dirty="0"/>
              <a:t>st</a:t>
            </a:r>
            <a:r>
              <a:rPr lang="en-GB" dirty="0"/>
              <a:t> KNN-model </a:t>
            </a:r>
          </a:p>
        </p:txBody>
      </p:sp>
      <p:cxnSp>
        <p:nvCxnSpPr>
          <p:cNvPr id="13" name="Rechte verbindingslijn 12">
            <a:extLst>
              <a:ext uri="{FF2B5EF4-FFF2-40B4-BE49-F238E27FC236}">
                <a16:creationId xmlns:a16="http://schemas.microsoft.com/office/drawing/2014/main" id="{DC7BECF7-49D2-487B-BEA4-9286713797E9}"/>
              </a:ext>
            </a:extLst>
          </p:cNvPr>
          <p:cNvCxnSpPr/>
          <p:nvPr/>
        </p:nvCxnSpPr>
        <p:spPr>
          <a:xfrm>
            <a:off x="6018246" y="511952"/>
            <a:ext cx="0" cy="605826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hthoek 2">
            <a:extLst>
              <a:ext uri="{FF2B5EF4-FFF2-40B4-BE49-F238E27FC236}">
                <a16:creationId xmlns:a16="http://schemas.microsoft.com/office/drawing/2014/main" id="{932839B7-4A2B-4995-9D1B-3CA974B9A17F}"/>
              </a:ext>
            </a:extLst>
          </p:cNvPr>
          <p:cNvSpPr/>
          <p:nvPr/>
        </p:nvSpPr>
        <p:spPr>
          <a:xfrm>
            <a:off x="74650" y="878392"/>
            <a:ext cx="6021350" cy="1754326"/>
          </a:xfrm>
          <a:prstGeom prst="rect">
            <a:avLst/>
          </a:prstGeom>
        </p:spPr>
        <p:txBody>
          <a:bodyPr wrap="square">
            <a:spAutoFit/>
          </a:bodyPr>
          <a:lstStyle/>
          <a:p>
            <a:r>
              <a:rPr lang="en-GB" dirty="0" err="1"/>
              <a:t>Combi_StatSum_Lat</a:t>
            </a:r>
            <a:endParaRPr lang="en-GB" dirty="0"/>
          </a:p>
          <a:p>
            <a:r>
              <a:rPr lang="en-GB" dirty="0"/>
              <a:t>#	RMSE         	RSQ      		MAE</a:t>
            </a:r>
          </a:p>
          <a:p>
            <a:r>
              <a:rPr lang="en-GB" dirty="0"/>
              <a:t>#B0 	6.700310  	</a:t>
            </a:r>
            <a:r>
              <a:rPr lang="en-GB" dirty="0">
                <a:solidFill>
                  <a:schemeClr val="accent6"/>
                </a:solidFill>
              </a:rPr>
              <a:t>96.02481 </a:t>
            </a:r>
            <a:r>
              <a:rPr lang="en-GB" dirty="0"/>
              <a:t>	</a:t>
            </a:r>
            <a:r>
              <a:rPr lang="en-GB" dirty="0">
                <a:solidFill>
                  <a:srgbClr val="C00000"/>
                </a:solidFill>
              </a:rPr>
              <a:t>4.025045</a:t>
            </a:r>
          </a:p>
          <a:p>
            <a:r>
              <a:rPr lang="en-GB" dirty="0"/>
              <a:t>#B1 	6.700310  	</a:t>
            </a:r>
            <a:r>
              <a:rPr lang="en-GB" dirty="0">
                <a:solidFill>
                  <a:schemeClr val="accent6"/>
                </a:solidFill>
              </a:rPr>
              <a:t>96.47526</a:t>
            </a:r>
            <a:r>
              <a:rPr lang="en-GB" dirty="0"/>
              <a:t> 	</a:t>
            </a:r>
            <a:r>
              <a:rPr lang="en-GB" dirty="0">
                <a:solidFill>
                  <a:srgbClr val="C00000"/>
                </a:solidFill>
              </a:rPr>
              <a:t>4.448025</a:t>
            </a:r>
          </a:p>
          <a:p>
            <a:r>
              <a:rPr lang="en-GB" dirty="0"/>
              <a:t>#B2 	6.097803  	</a:t>
            </a:r>
            <a:r>
              <a:rPr lang="en-GB" dirty="0">
                <a:solidFill>
                  <a:schemeClr val="accent6"/>
                </a:solidFill>
              </a:rPr>
              <a:t>95.41785</a:t>
            </a:r>
            <a:r>
              <a:rPr lang="en-GB" dirty="0"/>
              <a:t> 	</a:t>
            </a:r>
            <a:r>
              <a:rPr lang="en-GB" dirty="0">
                <a:solidFill>
                  <a:schemeClr val="accent2"/>
                </a:solidFill>
              </a:rPr>
              <a:t>3.412185</a:t>
            </a:r>
          </a:p>
          <a:p>
            <a:endParaRPr lang="en-GB" dirty="0"/>
          </a:p>
        </p:txBody>
      </p:sp>
      <p:sp>
        <p:nvSpPr>
          <p:cNvPr id="10" name="Rechthoek 9">
            <a:extLst>
              <a:ext uri="{FF2B5EF4-FFF2-40B4-BE49-F238E27FC236}">
                <a16:creationId xmlns:a16="http://schemas.microsoft.com/office/drawing/2014/main" id="{194A4916-831E-4E52-A1FD-D923DB7228D8}"/>
              </a:ext>
            </a:extLst>
          </p:cNvPr>
          <p:cNvSpPr/>
          <p:nvPr/>
        </p:nvSpPr>
        <p:spPr>
          <a:xfrm>
            <a:off x="6173755" y="878392"/>
            <a:ext cx="5654348" cy="1477328"/>
          </a:xfrm>
          <a:prstGeom prst="rect">
            <a:avLst/>
          </a:prstGeom>
        </p:spPr>
        <p:txBody>
          <a:bodyPr wrap="square">
            <a:spAutoFit/>
          </a:bodyPr>
          <a:lstStyle/>
          <a:p>
            <a:r>
              <a:rPr lang="en-GB" dirty="0" err="1"/>
              <a:t>Combi_StatSum_Long</a:t>
            </a:r>
            <a:endParaRPr lang="en-GB" dirty="0"/>
          </a:p>
          <a:p>
            <a:r>
              <a:rPr lang="en-GB" dirty="0"/>
              <a:t>#	RMSE         	RSQ      		MAE</a:t>
            </a:r>
          </a:p>
          <a:p>
            <a:r>
              <a:rPr lang="en-GB" dirty="0"/>
              <a:t>#B0 	6.525668 	</a:t>
            </a:r>
            <a:r>
              <a:rPr lang="en-GB" dirty="0">
                <a:solidFill>
                  <a:schemeClr val="accent2"/>
                </a:solidFill>
              </a:rPr>
              <a:t>93.29991</a:t>
            </a:r>
            <a:r>
              <a:rPr lang="en-GB" dirty="0"/>
              <a:t> 	</a:t>
            </a:r>
            <a:r>
              <a:rPr lang="en-GB" dirty="0">
                <a:solidFill>
                  <a:srgbClr val="C00000"/>
                </a:solidFill>
              </a:rPr>
              <a:t>4.147491</a:t>
            </a:r>
          </a:p>
          <a:p>
            <a:r>
              <a:rPr lang="en-GB" dirty="0"/>
              <a:t>#B1 	7.890551 	</a:t>
            </a:r>
            <a:r>
              <a:rPr lang="en-GB" dirty="0">
                <a:solidFill>
                  <a:schemeClr val="accent6"/>
                </a:solidFill>
              </a:rPr>
              <a:t>97.40207</a:t>
            </a:r>
            <a:r>
              <a:rPr lang="en-GB" dirty="0"/>
              <a:t> 	</a:t>
            </a:r>
            <a:r>
              <a:rPr lang="en-GB" dirty="0">
                <a:solidFill>
                  <a:srgbClr val="C00000"/>
                </a:solidFill>
              </a:rPr>
              <a:t>5.055423</a:t>
            </a:r>
          </a:p>
          <a:p>
            <a:r>
              <a:rPr lang="en-GB" dirty="0"/>
              <a:t>#B2 	9.278844 	</a:t>
            </a:r>
            <a:r>
              <a:rPr lang="en-GB" dirty="0">
                <a:solidFill>
                  <a:schemeClr val="accent2"/>
                </a:solidFill>
              </a:rPr>
              <a:t>90.12502 </a:t>
            </a:r>
            <a:r>
              <a:rPr lang="en-GB" dirty="0"/>
              <a:t>	</a:t>
            </a:r>
            <a:r>
              <a:rPr lang="en-GB" dirty="0">
                <a:solidFill>
                  <a:srgbClr val="C00000"/>
                </a:solidFill>
              </a:rPr>
              <a:t>4.939502</a:t>
            </a:r>
          </a:p>
        </p:txBody>
      </p:sp>
    </p:spTree>
    <p:extLst>
      <p:ext uri="{BB962C8B-B14F-4D97-AF65-F5344CB8AC3E}">
        <p14:creationId xmlns:p14="http://schemas.microsoft.com/office/powerpoint/2010/main" val="4033287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914400" y="146050"/>
            <a:ext cx="10515600" cy="1325563"/>
          </a:xfrm>
        </p:spPr>
        <p:txBody>
          <a:bodyPr/>
          <a:lstStyle/>
          <a:p>
            <a:r>
              <a:rPr lang="en-GB" dirty="0"/>
              <a:t>1</a:t>
            </a:r>
            <a:r>
              <a:rPr lang="en-GB" baseline="30000" dirty="0"/>
              <a:t>st</a:t>
            </a:r>
            <a:r>
              <a:rPr lang="en-GB" dirty="0"/>
              <a:t> KNN Floor </a:t>
            </a:r>
            <a:r>
              <a:rPr lang="en-GB" b="1" dirty="0">
                <a:solidFill>
                  <a:schemeClr val="accent5"/>
                </a:solidFill>
              </a:rPr>
              <a:t>B0</a:t>
            </a:r>
            <a:r>
              <a:rPr lang="en-GB" dirty="0"/>
              <a:t> Confusion Matrix</a:t>
            </a:r>
          </a:p>
        </p:txBody>
      </p:sp>
      <p:pic>
        <p:nvPicPr>
          <p:cNvPr id="6" name="Afbeelding 5">
            <a:extLst>
              <a:ext uri="{FF2B5EF4-FFF2-40B4-BE49-F238E27FC236}">
                <a16:creationId xmlns:a16="http://schemas.microsoft.com/office/drawing/2014/main" id="{1AF75DA5-349E-4CD5-AC1D-5E7731CDE715}"/>
              </a:ext>
            </a:extLst>
          </p:cNvPr>
          <p:cNvPicPr>
            <a:picLocks noChangeAspect="1"/>
          </p:cNvPicPr>
          <p:nvPr/>
        </p:nvPicPr>
        <p:blipFill>
          <a:blip r:embed="rId2"/>
          <a:stretch>
            <a:fillRect/>
          </a:stretch>
        </p:blipFill>
        <p:spPr>
          <a:xfrm>
            <a:off x="10063162" y="437356"/>
            <a:ext cx="1114425" cy="742950"/>
          </a:xfrm>
          <a:prstGeom prst="rect">
            <a:avLst/>
          </a:prstGeom>
        </p:spPr>
      </p:pic>
      <p:pic>
        <p:nvPicPr>
          <p:cNvPr id="8" name="Afbeelding 7">
            <a:extLst>
              <a:ext uri="{FF2B5EF4-FFF2-40B4-BE49-F238E27FC236}">
                <a16:creationId xmlns:a16="http://schemas.microsoft.com/office/drawing/2014/main" id="{67DFF743-D37C-4E22-9616-0FCA6CD79495}"/>
              </a:ext>
            </a:extLst>
          </p:cNvPr>
          <p:cNvPicPr>
            <a:picLocks noChangeAspect="1"/>
          </p:cNvPicPr>
          <p:nvPr/>
        </p:nvPicPr>
        <p:blipFill>
          <a:blip r:embed="rId3"/>
          <a:stretch>
            <a:fillRect/>
          </a:stretch>
        </p:blipFill>
        <p:spPr>
          <a:xfrm>
            <a:off x="0" y="1646398"/>
            <a:ext cx="6619875" cy="4981575"/>
          </a:xfrm>
          <a:prstGeom prst="rect">
            <a:avLst/>
          </a:prstGeom>
        </p:spPr>
      </p:pic>
      <p:cxnSp>
        <p:nvCxnSpPr>
          <p:cNvPr id="12" name="Rechte verbindingslijn 11">
            <a:extLst>
              <a:ext uri="{FF2B5EF4-FFF2-40B4-BE49-F238E27FC236}">
                <a16:creationId xmlns:a16="http://schemas.microsoft.com/office/drawing/2014/main" id="{6C97441E-2D41-490D-85F6-2FC8D758C33A}"/>
              </a:ext>
            </a:extLst>
          </p:cNvPr>
          <p:cNvCxnSpPr/>
          <p:nvPr/>
        </p:nvCxnSpPr>
        <p:spPr>
          <a:xfrm>
            <a:off x="2033685" y="2549784"/>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818204" y="2714625"/>
            <a:ext cx="3819525" cy="3114676"/>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22" name="Tekstvak 21">
            <a:extLst>
              <a:ext uri="{FF2B5EF4-FFF2-40B4-BE49-F238E27FC236}">
                <a16:creationId xmlns:a16="http://schemas.microsoft.com/office/drawing/2014/main" id="{10E0DBD8-85A8-4541-B344-F58906144035}"/>
              </a:ext>
            </a:extLst>
          </p:cNvPr>
          <p:cNvSpPr txBox="1"/>
          <p:nvPr/>
        </p:nvSpPr>
        <p:spPr>
          <a:xfrm>
            <a:off x="6288834" y="2265395"/>
            <a:ext cx="5822301" cy="1785104"/>
          </a:xfrm>
          <a:prstGeom prst="rect">
            <a:avLst/>
          </a:prstGeom>
          <a:noFill/>
        </p:spPr>
        <p:txBody>
          <a:bodyPr wrap="square" rtlCol="0">
            <a:spAutoFit/>
          </a:bodyPr>
          <a:lstStyle/>
          <a:p>
            <a:r>
              <a:rPr lang="en-GB" sz="1100" b="1" dirty="0">
                <a:solidFill>
                  <a:schemeClr val="accent1"/>
                </a:solidFill>
              </a:rPr>
              <a:t>In Building 0</a:t>
            </a:r>
          </a:p>
          <a:p>
            <a:r>
              <a:rPr lang="en-GB" sz="1100" b="1" dirty="0">
                <a:solidFill>
                  <a:schemeClr val="accent6"/>
                </a:solidFill>
              </a:rPr>
              <a:t>	79 </a:t>
            </a:r>
            <a:r>
              <a:rPr lang="en-GB" sz="1100" dirty="0">
                <a:solidFill>
                  <a:schemeClr val="accent6"/>
                </a:solidFill>
              </a:rPr>
              <a:t>predictions for floor 0 were True Positives</a:t>
            </a:r>
          </a:p>
          <a:p>
            <a:r>
              <a:rPr lang="en-GB" sz="1100" b="1" dirty="0">
                <a:solidFill>
                  <a:schemeClr val="accent6"/>
                </a:solidFill>
              </a:rPr>
              <a:t>	120</a:t>
            </a:r>
            <a:r>
              <a:rPr lang="en-GB" sz="1100" dirty="0">
                <a:solidFill>
                  <a:schemeClr val="accent6"/>
                </a:solidFill>
              </a:rPr>
              <a:t> predictions for floor 1 were True Positives</a:t>
            </a:r>
          </a:p>
          <a:p>
            <a:r>
              <a:rPr lang="en-GB" sz="1100" b="1" dirty="0">
                <a:solidFill>
                  <a:schemeClr val="accent6"/>
                </a:solidFill>
              </a:rPr>
              <a:t>	116</a:t>
            </a:r>
            <a:r>
              <a:rPr lang="en-GB" sz="1100" dirty="0">
                <a:solidFill>
                  <a:schemeClr val="accent6"/>
                </a:solidFill>
              </a:rPr>
              <a:t> predictions for floor 2 were True Positives</a:t>
            </a:r>
          </a:p>
          <a:p>
            <a:r>
              <a:rPr lang="en-GB" sz="1100" b="1" dirty="0">
                <a:solidFill>
                  <a:schemeClr val="accent6"/>
                </a:solidFill>
              </a:rPr>
              <a:t>	119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12 cases floor 1 was misidentified as 0 </a:t>
            </a:r>
            <a:r>
              <a:rPr lang="en-GB" sz="1100" dirty="0">
                <a:solidFill>
                  <a:schemeClr val="accent2"/>
                </a:solidFill>
              </a:rPr>
              <a:t>&amp; 1 times floor 2 was misidentified as 0</a:t>
            </a:r>
          </a:p>
          <a:p>
            <a:r>
              <a:rPr lang="en-GB" sz="1100" dirty="0">
                <a:solidFill>
                  <a:schemeClr val="accent2"/>
                </a:solidFill>
              </a:rPr>
              <a:t>In 5 cases floor 0 was misidentified as being floor 1 &amp; in 4 cases floor 2 was misidentified as 1</a:t>
            </a:r>
          </a:p>
          <a:p>
            <a:r>
              <a:rPr lang="en-GB" sz="1100" dirty="0">
                <a:solidFill>
                  <a:schemeClr val="accent2"/>
                </a:solidFill>
              </a:rPr>
              <a:t>In 8 cases floor 1 was misidentified as being floor 2 &amp; in </a:t>
            </a:r>
            <a:r>
              <a:rPr lang="en-GB" sz="1100" b="1" u="sng" dirty="0">
                <a:solidFill>
                  <a:srgbClr val="FF0000"/>
                </a:solidFill>
              </a:rPr>
              <a:t>13 cases floor 3 was misidentified as 2</a:t>
            </a:r>
          </a:p>
          <a:p>
            <a:r>
              <a:rPr lang="en-GB" sz="1100" dirty="0">
                <a:solidFill>
                  <a:schemeClr val="accent2"/>
                </a:solidFill>
              </a:rPr>
              <a:t>In 1 case floor 1 was misidentified as being floor 3 &amp; in </a:t>
            </a:r>
            <a:r>
              <a:rPr lang="en-GB" sz="1100" b="1" u="sng" dirty="0">
                <a:solidFill>
                  <a:srgbClr val="FF0000"/>
                </a:solidFill>
              </a:rPr>
              <a:t>15 cases floor 2 was misidentified as 3</a:t>
            </a:r>
          </a:p>
        </p:txBody>
      </p:sp>
      <p:sp>
        <p:nvSpPr>
          <p:cNvPr id="24" name="Tekstvak 23">
            <a:extLst>
              <a:ext uri="{FF2B5EF4-FFF2-40B4-BE49-F238E27FC236}">
                <a16:creationId xmlns:a16="http://schemas.microsoft.com/office/drawing/2014/main" id="{F577DA5A-702E-4033-8425-6CF68E6FAFA5}"/>
              </a:ext>
            </a:extLst>
          </p:cNvPr>
          <p:cNvSpPr txBox="1"/>
          <p:nvPr/>
        </p:nvSpPr>
        <p:spPr>
          <a:xfrm>
            <a:off x="6288834" y="1438152"/>
            <a:ext cx="5915609" cy="369332"/>
          </a:xfrm>
          <a:prstGeom prst="rect">
            <a:avLst/>
          </a:prstGeom>
          <a:noFill/>
        </p:spPr>
        <p:txBody>
          <a:bodyPr wrap="square" rtlCol="0">
            <a:spAutoFit/>
          </a:bodyPr>
          <a:lstStyle/>
          <a:p>
            <a:r>
              <a:rPr lang="en-GB" dirty="0">
                <a:solidFill>
                  <a:schemeClr val="accent2"/>
                </a:solidFill>
              </a:rPr>
              <a:t>Kknn-5 can be optimized for floor Building 0 esp. floor 1, 2, 3 </a:t>
            </a:r>
          </a:p>
        </p:txBody>
      </p:sp>
    </p:spTree>
    <p:extLst>
      <p:ext uri="{BB962C8B-B14F-4D97-AF65-F5344CB8AC3E}">
        <p14:creationId xmlns:p14="http://schemas.microsoft.com/office/powerpoint/2010/main" val="641481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914400" y="146050"/>
            <a:ext cx="10515600" cy="1325563"/>
          </a:xfrm>
        </p:spPr>
        <p:txBody>
          <a:bodyPr/>
          <a:lstStyle/>
          <a:p>
            <a:r>
              <a:rPr lang="en-GB" dirty="0"/>
              <a:t>1</a:t>
            </a:r>
            <a:r>
              <a:rPr lang="en-GB" baseline="30000" dirty="0"/>
              <a:t>st</a:t>
            </a:r>
            <a:r>
              <a:rPr lang="en-GB" dirty="0"/>
              <a:t> KNN Floor </a:t>
            </a:r>
            <a:r>
              <a:rPr lang="en-GB" b="1" dirty="0">
                <a:solidFill>
                  <a:schemeClr val="accent5"/>
                </a:solidFill>
              </a:rPr>
              <a:t>B1</a:t>
            </a:r>
            <a:r>
              <a:rPr lang="en-GB" dirty="0"/>
              <a:t> Confusion Matrix</a:t>
            </a:r>
          </a:p>
        </p:txBody>
      </p:sp>
      <p:pic>
        <p:nvPicPr>
          <p:cNvPr id="3" name="Afbeelding 2">
            <a:extLst>
              <a:ext uri="{FF2B5EF4-FFF2-40B4-BE49-F238E27FC236}">
                <a16:creationId xmlns:a16="http://schemas.microsoft.com/office/drawing/2014/main" id="{6AC093FC-6E7D-47F1-A809-1609FF2E24AF}"/>
              </a:ext>
            </a:extLst>
          </p:cNvPr>
          <p:cNvPicPr>
            <a:picLocks noChangeAspect="1"/>
          </p:cNvPicPr>
          <p:nvPr/>
        </p:nvPicPr>
        <p:blipFill>
          <a:blip r:embed="rId2"/>
          <a:stretch>
            <a:fillRect/>
          </a:stretch>
        </p:blipFill>
        <p:spPr>
          <a:xfrm>
            <a:off x="10063162" y="437356"/>
            <a:ext cx="1114425" cy="742950"/>
          </a:xfrm>
          <a:prstGeom prst="rect">
            <a:avLst/>
          </a:prstGeom>
        </p:spPr>
      </p:pic>
      <p:pic>
        <p:nvPicPr>
          <p:cNvPr id="8" name="Afbeelding 7">
            <a:extLst>
              <a:ext uri="{FF2B5EF4-FFF2-40B4-BE49-F238E27FC236}">
                <a16:creationId xmlns:a16="http://schemas.microsoft.com/office/drawing/2014/main" id="{60F19F32-33F9-4D2A-A547-44D3F10237BD}"/>
              </a:ext>
            </a:extLst>
          </p:cNvPr>
          <p:cNvPicPr>
            <a:picLocks noChangeAspect="1"/>
          </p:cNvPicPr>
          <p:nvPr/>
        </p:nvPicPr>
        <p:blipFill>
          <a:blip r:embed="rId3"/>
          <a:stretch>
            <a:fillRect/>
          </a:stretch>
        </p:blipFill>
        <p:spPr>
          <a:xfrm>
            <a:off x="103997" y="1790352"/>
            <a:ext cx="6315075" cy="4781550"/>
          </a:xfrm>
          <a:prstGeom prst="rect">
            <a:avLst/>
          </a:prstGeom>
        </p:spPr>
      </p:pic>
      <p:cxnSp>
        <p:nvCxnSpPr>
          <p:cNvPr id="9" name="Rechte verbindingslijn 8">
            <a:extLst>
              <a:ext uri="{FF2B5EF4-FFF2-40B4-BE49-F238E27FC236}">
                <a16:creationId xmlns:a16="http://schemas.microsoft.com/office/drawing/2014/main" id="{AE3D9B3B-2375-4CA1-B809-F7F578C9DF6C}"/>
              </a:ext>
            </a:extLst>
          </p:cNvPr>
          <p:cNvCxnSpPr/>
          <p:nvPr/>
        </p:nvCxnSpPr>
        <p:spPr>
          <a:xfrm>
            <a:off x="1623138" y="2629775"/>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0" name="Rechte verbindingslijn 9">
            <a:extLst>
              <a:ext uri="{FF2B5EF4-FFF2-40B4-BE49-F238E27FC236}">
                <a16:creationId xmlns:a16="http://schemas.microsoft.com/office/drawing/2014/main" id="{1838DD00-2020-46BD-86D8-88DFACA81A06}"/>
              </a:ext>
            </a:extLst>
          </p:cNvPr>
          <p:cNvCxnSpPr>
            <a:cxnSpLocks/>
          </p:cNvCxnSpPr>
          <p:nvPr/>
        </p:nvCxnSpPr>
        <p:spPr>
          <a:xfrm flipV="1">
            <a:off x="1426318" y="2882576"/>
            <a:ext cx="3819525" cy="3114676"/>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11" name="Tekstvak 10">
            <a:extLst>
              <a:ext uri="{FF2B5EF4-FFF2-40B4-BE49-F238E27FC236}">
                <a16:creationId xmlns:a16="http://schemas.microsoft.com/office/drawing/2014/main" id="{09874539-7E6C-4CCD-AE61-B8C522A83224}"/>
              </a:ext>
            </a:extLst>
          </p:cNvPr>
          <p:cNvSpPr txBox="1"/>
          <p:nvPr/>
        </p:nvSpPr>
        <p:spPr>
          <a:xfrm>
            <a:off x="6279503" y="2330710"/>
            <a:ext cx="5912498" cy="1785104"/>
          </a:xfrm>
          <a:prstGeom prst="rect">
            <a:avLst/>
          </a:prstGeom>
          <a:noFill/>
        </p:spPr>
        <p:txBody>
          <a:bodyPr wrap="square" rtlCol="0">
            <a:spAutoFit/>
          </a:bodyPr>
          <a:lstStyle/>
          <a:p>
            <a:r>
              <a:rPr lang="en-GB" sz="1100" b="1" dirty="0">
                <a:solidFill>
                  <a:schemeClr val="accent1"/>
                </a:solidFill>
              </a:rPr>
              <a:t>In Building 1</a:t>
            </a:r>
          </a:p>
          <a:p>
            <a:r>
              <a:rPr lang="en-GB" sz="1100" b="1" dirty="0">
                <a:solidFill>
                  <a:schemeClr val="accent6"/>
                </a:solidFill>
              </a:rPr>
              <a:t>	114 </a:t>
            </a:r>
            <a:r>
              <a:rPr lang="en-GB" sz="1100" dirty="0">
                <a:solidFill>
                  <a:schemeClr val="accent6"/>
                </a:solidFill>
              </a:rPr>
              <a:t>predictions for floor 0 were True Positives</a:t>
            </a:r>
          </a:p>
          <a:p>
            <a:r>
              <a:rPr lang="en-GB" sz="1100" b="1" dirty="0">
                <a:solidFill>
                  <a:schemeClr val="accent6"/>
                </a:solidFill>
              </a:rPr>
              <a:t>	38</a:t>
            </a:r>
            <a:r>
              <a:rPr lang="en-GB" sz="1100" dirty="0">
                <a:solidFill>
                  <a:schemeClr val="accent6"/>
                </a:solidFill>
              </a:rPr>
              <a:t> predictions for floor 1 were True Positives</a:t>
            </a:r>
          </a:p>
          <a:p>
            <a:r>
              <a:rPr lang="en-GB" sz="1100" b="1" dirty="0">
                <a:solidFill>
                  <a:schemeClr val="accent6"/>
                </a:solidFill>
              </a:rPr>
              <a:t>	25</a:t>
            </a:r>
            <a:r>
              <a:rPr lang="en-GB" sz="1100" dirty="0">
                <a:solidFill>
                  <a:schemeClr val="accent6"/>
                </a:solidFill>
              </a:rPr>
              <a:t> predictions for floor 2 were True Positives</a:t>
            </a:r>
          </a:p>
          <a:p>
            <a:r>
              <a:rPr lang="en-GB" sz="1100" b="1" dirty="0">
                <a:solidFill>
                  <a:schemeClr val="accent6"/>
                </a:solidFill>
              </a:rPr>
              <a:t>	12 </a:t>
            </a:r>
            <a:r>
              <a:rPr lang="en-GB" sz="1100" dirty="0">
                <a:solidFill>
                  <a:schemeClr val="accent6"/>
                </a:solidFill>
              </a:rPr>
              <a:t>predictions for floor 3 were True Positives</a:t>
            </a:r>
          </a:p>
          <a:p>
            <a:endParaRPr lang="en-GB" sz="1100" dirty="0">
              <a:solidFill>
                <a:schemeClr val="accent6"/>
              </a:solidFill>
            </a:endParaRPr>
          </a:p>
          <a:p>
            <a:r>
              <a:rPr lang="en-GB" sz="1100" b="1" u="sng" dirty="0">
                <a:solidFill>
                  <a:schemeClr val="accent2"/>
                </a:solidFill>
              </a:rPr>
              <a:t>In </a:t>
            </a:r>
            <a:r>
              <a:rPr lang="en-GB" sz="1100" b="1" u="sng" dirty="0">
                <a:solidFill>
                  <a:srgbClr val="FF0000"/>
                </a:solidFill>
              </a:rPr>
              <a:t>77 cases floor 1 was misidentified as 0, 95 were </a:t>
            </a:r>
            <a:r>
              <a:rPr lang="en-GB" sz="1100" b="1" u="sng" dirty="0" err="1">
                <a:solidFill>
                  <a:srgbClr val="FF0000"/>
                </a:solidFill>
              </a:rPr>
              <a:t>identied</a:t>
            </a:r>
            <a:r>
              <a:rPr lang="en-GB" sz="1100" b="1" u="sng" dirty="0">
                <a:solidFill>
                  <a:srgbClr val="FF0000"/>
                </a:solidFill>
              </a:rPr>
              <a:t> as floor 2 and 55 as floor 3 instead of 0</a:t>
            </a:r>
            <a:endParaRPr lang="en-GB" sz="1100" dirty="0">
              <a:solidFill>
                <a:schemeClr val="accent2"/>
              </a:solidFill>
            </a:endParaRPr>
          </a:p>
          <a:p>
            <a:r>
              <a:rPr lang="en-GB" sz="1100" dirty="0">
                <a:solidFill>
                  <a:schemeClr val="accent2"/>
                </a:solidFill>
              </a:rPr>
              <a:t>In 14 cases floor 0 was misidentified as being floor 1 &amp; in 6 cases floor 2 was misidentified as 1</a:t>
            </a:r>
          </a:p>
          <a:p>
            <a:r>
              <a:rPr lang="en-GB" sz="1100" dirty="0">
                <a:solidFill>
                  <a:schemeClr val="accent2"/>
                </a:solidFill>
              </a:rPr>
              <a:t>In </a:t>
            </a:r>
            <a:r>
              <a:rPr lang="en-GB" sz="1100" u="sng" dirty="0">
                <a:solidFill>
                  <a:srgbClr val="FF0000"/>
                </a:solidFill>
              </a:rPr>
              <a:t>20 cases </a:t>
            </a:r>
            <a:r>
              <a:rPr lang="en-GB" sz="1100" dirty="0">
                <a:solidFill>
                  <a:schemeClr val="accent2"/>
                </a:solidFill>
              </a:rPr>
              <a:t>floor 1 was misidentified as being floor 2 &amp; in </a:t>
            </a:r>
            <a:r>
              <a:rPr lang="en-GB" sz="1100" b="1" u="sng" dirty="0">
                <a:solidFill>
                  <a:srgbClr val="FF0000"/>
                </a:solidFill>
              </a:rPr>
              <a:t>19 cases floor 3 was misidentified as 2</a:t>
            </a:r>
          </a:p>
          <a:p>
            <a:r>
              <a:rPr lang="en-GB" sz="1100" dirty="0">
                <a:solidFill>
                  <a:schemeClr val="accent2"/>
                </a:solidFill>
              </a:rPr>
              <a:t>In 3 case floor 1 was misidentified as being floor 3 &amp; in </a:t>
            </a:r>
            <a:r>
              <a:rPr lang="en-GB" sz="1100" b="1" u="sng" dirty="0">
                <a:solidFill>
                  <a:srgbClr val="FF0000"/>
                </a:solidFill>
              </a:rPr>
              <a:t>9 cases floor 2 was misidentified as floor 3</a:t>
            </a:r>
          </a:p>
        </p:txBody>
      </p:sp>
      <p:sp>
        <p:nvSpPr>
          <p:cNvPr id="12" name="Tekstvak 11">
            <a:extLst>
              <a:ext uri="{FF2B5EF4-FFF2-40B4-BE49-F238E27FC236}">
                <a16:creationId xmlns:a16="http://schemas.microsoft.com/office/drawing/2014/main" id="{4B4D5192-7D00-4266-8A96-C6119F4240CC}"/>
              </a:ext>
            </a:extLst>
          </p:cNvPr>
          <p:cNvSpPr txBox="1"/>
          <p:nvPr/>
        </p:nvSpPr>
        <p:spPr>
          <a:xfrm>
            <a:off x="6279503" y="1314379"/>
            <a:ext cx="5402424" cy="646331"/>
          </a:xfrm>
          <a:prstGeom prst="rect">
            <a:avLst/>
          </a:prstGeom>
          <a:noFill/>
        </p:spPr>
        <p:txBody>
          <a:bodyPr wrap="square" rtlCol="0">
            <a:spAutoFit/>
          </a:bodyPr>
          <a:lstStyle/>
          <a:p>
            <a:r>
              <a:rPr lang="en-GB" dirty="0">
                <a:solidFill>
                  <a:srgbClr val="FF0000"/>
                </a:solidFill>
              </a:rPr>
              <a:t>B1 predictions for floor has an accuracy of 38.8% &amp; esp. floor 1,2,3 is not predicted well</a:t>
            </a:r>
          </a:p>
        </p:txBody>
      </p:sp>
    </p:spTree>
    <p:extLst>
      <p:ext uri="{BB962C8B-B14F-4D97-AF65-F5344CB8AC3E}">
        <p14:creationId xmlns:p14="http://schemas.microsoft.com/office/powerpoint/2010/main" val="2965516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914400" y="146050"/>
            <a:ext cx="10515600" cy="1325563"/>
          </a:xfrm>
        </p:spPr>
        <p:txBody>
          <a:bodyPr/>
          <a:lstStyle/>
          <a:p>
            <a:r>
              <a:rPr lang="en-GB" dirty="0"/>
              <a:t>1</a:t>
            </a:r>
            <a:r>
              <a:rPr lang="en-GB" baseline="30000" dirty="0"/>
              <a:t>st</a:t>
            </a:r>
            <a:r>
              <a:rPr lang="en-GB" dirty="0"/>
              <a:t> KNN Floor </a:t>
            </a:r>
            <a:r>
              <a:rPr lang="en-GB" b="1" dirty="0">
                <a:solidFill>
                  <a:schemeClr val="accent5"/>
                </a:solidFill>
              </a:rPr>
              <a:t>B2 </a:t>
            </a:r>
            <a:r>
              <a:rPr lang="en-GB" dirty="0"/>
              <a:t>Confusion Matrix</a:t>
            </a:r>
          </a:p>
        </p:txBody>
      </p:sp>
      <p:pic>
        <p:nvPicPr>
          <p:cNvPr id="3" name="Afbeelding 2">
            <a:extLst>
              <a:ext uri="{FF2B5EF4-FFF2-40B4-BE49-F238E27FC236}">
                <a16:creationId xmlns:a16="http://schemas.microsoft.com/office/drawing/2014/main" id="{FFA4FA0F-A961-44C5-AE2F-E9486452D866}"/>
              </a:ext>
            </a:extLst>
          </p:cNvPr>
          <p:cNvPicPr>
            <a:picLocks noChangeAspect="1"/>
          </p:cNvPicPr>
          <p:nvPr/>
        </p:nvPicPr>
        <p:blipFill>
          <a:blip r:embed="rId2"/>
          <a:stretch>
            <a:fillRect/>
          </a:stretch>
        </p:blipFill>
        <p:spPr>
          <a:xfrm>
            <a:off x="10720387" y="581025"/>
            <a:ext cx="1114425" cy="742950"/>
          </a:xfrm>
          <a:prstGeom prst="rect">
            <a:avLst/>
          </a:prstGeom>
        </p:spPr>
      </p:pic>
      <p:pic>
        <p:nvPicPr>
          <p:cNvPr id="8" name="Afbeelding 7">
            <a:extLst>
              <a:ext uri="{FF2B5EF4-FFF2-40B4-BE49-F238E27FC236}">
                <a16:creationId xmlns:a16="http://schemas.microsoft.com/office/drawing/2014/main" id="{BDB74218-009F-4058-8825-7A792CDDD203}"/>
              </a:ext>
            </a:extLst>
          </p:cNvPr>
          <p:cNvPicPr>
            <a:picLocks noChangeAspect="1"/>
          </p:cNvPicPr>
          <p:nvPr/>
        </p:nvPicPr>
        <p:blipFill>
          <a:blip r:embed="rId3"/>
          <a:stretch>
            <a:fillRect/>
          </a:stretch>
        </p:blipFill>
        <p:spPr>
          <a:xfrm>
            <a:off x="118093" y="1819065"/>
            <a:ext cx="5934558" cy="4462074"/>
          </a:xfrm>
          <a:prstGeom prst="rect">
            <a:avLst/>
          </a:prstGeom>
        </p:spPr>
      </p:pic>
      <p:sp>
        <p:nvSpPr>
          <p:cNvPr id="9" name="Tekstvak 8">
            <a:extLst>
              <a:ext uri="{FF2B5EF4-FFF2-40B4-BE49-F238E27FC236}">
                <a16:creationId xmlns:a16="http://schemas.microsoft.com/office/drawing/2014/main" id="{8058F086-7F99-4404-B1E2-D743485BDCE0}"/>
              </a:ext>
            </a:extLst>
          </p:cNvPr>
          <p:cNvSpPr txBox="1"/>
          <p:nvPr/>
        </p:nvSpPr>
        <p:spPr>
          <a:xfrm>
            <a:off x="6096000" y="2367171"/>
            <a:ext cx="5912498" cy="2123658"/>
          </a:xfrm>
          <a:prstGeom prst="rect">
            <a:avLst/>
          </a:prstGeom>
          <a:noFill/>
        </p:spPr>
        <p:txBody>
          <a:bodyPr wrap="square" rtlCol="0">
            <a:spAutoFit/>
          </a:bodyPr>
          <a:lstStyle/>
          <a:p>
            <a:r>
              <a:rPr lang="en-GB" sz="1100" b="1" dirty="0">
                <a:solidFill>
                  <a:schemeClr val="accent1"/>
                </a:solidFill>
              </a:rPr>
              <a:t>In Building 2</a:t>
            </a:r>
          </a:p>
          <a:p>
            <a:r>
              <a:rPr lang="en-GB" sz="1100" b="1" dirty="0">
                <a:solidFill>
                  <a:schemeClr val="accent6"/>
                </a:solidFill>
              </a:rPr>
              <a:t>	180 </a:t>
            </a:r>
            <a:r>
              <a:rPr lang="en-GB" sz="1100" dirty="0">
                <a:solidFill>
                  <a:schemeClr val="accent6"/>
                </a:solidFill>
              </a:rPr>
              <a:t>predictions for floor 0 were True Positives</a:t>
            </a:r>
          </a:p>
          <a:p>
            <a:r>
              <a:rPr lang="en-GB" sz="1100" b="1" dirty="0">
                <a:solidFill>
                  <a:schemeClr val="accent6"/>
                </a:solidFill>
              </a:rPr>
              <a:t>	179</a:t>
            </a:r>
            <a:r>
              <a:rPr lang="en-GB" sz="1100" dirty="0">
                <a:solidFill>
                  <a:schemeClr val="accent6"/>
                </a:solidFill>
              </a:rPr>
              <a:t> predictions for floor 1 were True Positives</a:t>
            </a:r>
          </a:p>
          <a:p>
            <a:r>
              <a:rPr lang="en-GB" sz="1100" b="1" dirty="0">
                <a:solidFill>
                  <a:schemeClr val="accent6"/>
                </a:solidFill>
              </a:rPr>
              <a:t>	127</a:t>
            </a:r>
            <a:r>
              <a:rPr lang="en-GB" sz="1100" dirty="0">
                <a:solidFill>
                  <a:schemeClr val="accent6"/>
                </a:solidFill>
              </a:rPr>
              <a:t> predictions for floor 2 were True Positives</a:t>
            </a:r>
          </a:p>
          <a:p>
            <a:r>
              <a:rPr lang="en-GB" sz="1100" b="1" dirty="0">
                <a:solidFill>
                  <a:schemeClr val="accent6"/>
                </a:solidFill>
              </a:rPr>
              <a:t>	251 </a:t>
            </a:r>
            <a:r>
              <a:rPr lang="en-GB" sz="1100" dirty="0">
                <a:solidFill>
                  <a:schemeClr val="accent6"/>
                </a:solidFill>
              </a:rPr>
              <a:t>predictions for floor 3 were True Positives</a:t>
            </a:r>
          </a:p>
          <a:p>
            <a:r>
              <a:rPr lang="en-GB" sz="1100" dirty="0">
                <a:solidFill>
                  <a:schemeClr val="accent6"/>
                </a:solidFill>
              </a:rPr>
              <a:t>	</a:t>
            </a:r>
            <a:r>
              <a:rPr lang="en-GB" sz="1100" b="1" dirty="0">
                <a:solidFill>
                  <a:schemeClr val="accent6"/>
                </a:solidFill>
              </a:rPr>
              <a:t>93</a:t>
            </a:r>
            <a:r>
              <a:rPr lang="en-GB" sz="1100" dirty="0">
                <a:solidFill>
                  <a:schemeClr val="accent6"/>
                </a:solidFill>
              </a:rPr>
              <a:t> predictions for floor 4 were True Positives</a:t>
            </a:r>
          </a:p>
          <a:p>
            <a:endParaRPr lang="en-GB" sz="1100" dirty="0">
              <a:solidFill>
                <a:schemeClr val="accent6"/>
              </a:solidFill>
            </a:endParaRPr>
          </a:p>
          <a:p>
            <a:r>
              <a:rPr lang="en-GB" sz="1100" dirty="0">
                <a:solidFill>
                  <a:schemeClr val="accent2"/>
                </a:solidFill>
              </a:rPr>
              <a:t>In 10 cases floor 1 was misidentified as 0, 1 was identified as floor 2 and 3 as floor 3 instead of 0</a:t>
            </a:r>
          </a:p>
          <a:p>
            <a:r>
              <a:rPr lang="en-GB" sz="1100" dirty="0">
                <a:solidFill>
                  <a:schemeClr val="accent2"/>
                </a:solidFill>
              </a:rPr>
              <a:t>In 3 cases floor 0 was misidentified as being floor 1 &amp; in 8 cases floor 2 was misidentified as 1</a:t>
            </a:r>
          </a:p>
          <a:p>
            <a:r>
              <a:rPr lang="en-GB" sz="1100" dirty="0">
                <a:solidFill>
                  <a:schemeClr val="accent2"/>
                </a:solidFill>
              </a:rPr>
              <a:t>In 1 case floor 1 was misidentified as being floor 2 &amp; in 3 cases floor 3 as 2 &amp; 2 cases floor 4 as 2 </a:t>
            </a:r>
          </a:p>
          <a:p>
            <a:r>
              <a:rPr lang="en-GB" sz="1100" dirty="0">
                <a:solidFill>
                  <a:schemeClr val="accent2"/>
                </a:solidFill>
              </a:rPr>
              <a:t>In 4 cases floor 1 was misidentified as being floor 3 &amp; in 6 cases floor 4 was misidentified as floor 3</a:t>
            </a:r>
          </a:p>
          <a:p>
            <a:r>
              <a:rPr lang="en-GB" sz="1100" dirty="0">
                <a:solidFill>
                  <a:schemeClr val="accent2"/>
                </a:solidFill>
              </a:rPr>
              <a:t>In 3 cases floor 3 was misidentified as being floor 4 .</a:t>
            </a:r>
          </a:p>
        </p:txBody>
      </p:sp>
      <p:cxnSp>
        <p:nvCxnSpPr>
          <p:cNvPr id="10" name="Rechte verbindingslijn 9">
            <a:extLst>
              <a:ext uri="{FF2B5EF4-FFF2-40B4-BE49-F238E27FC236}">
                <a16:creationId xmlns:a16="http://schemas.microsoft.com/office/drawing/2014/main" id="{6D690E93-4C5B-481C-B5AC-AF19E288E1FA}"/>
              </a:ext>
            </a:extLst>
          </p:cNvPr>
          <p:cNvCxnSpPr/>
          <p:nvPr/>
        </p:nvCxnSpPr>
        <p:spPr>
          <a:xfrm>
            <a:off x="1111220" y="2368518"/>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1" name="Rechte verbindingslijn 10">
            <a:extLst>
              <a:ext uri="{FF2B5EF4-FFF2-40B4-BE49-F238E27FC236}">
                <a16:creationId xmlns:a16="http://schemas.microsoft.com/office/drawing/2014/main" id="{2FA7D3EB-6F5E-4DE9-8742-8D7A2E0E775B}"/>
              </a:ext>
            </a:extLst>
          </p:cNvPr>
          <p:cNvCxnSpPr>
            <a:cxnSpLocks/>
          </p:cNvCxnSpPr>
          <p:nvPr/>
        </p:nvCxnSpPr>
        <p:spPr>
          <a:xfrm flipV="1">
            <a:off x="1110441" y="2658641"/>
            <a:ext cx="3819525" cy="3114676"/>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E036B72F-77CF-41FD-AEF8-2BD10B35FB4B}"/>
              </a:ext>
            </a:extLst>
          </p:cNvPr>
          <p:cNvSpPr txBox="1"/>
          <p:nvPr/>
        </p:nvSpPr>
        <p:spPr>
          <a:xfrm>
            <a:off x="6052651" y="1574284"/>
            <a:ext cx="5402424" cy="369332"/>
          </a:xfrm>
          <a:prstGeom prst="rect">
            <a:avLst/>
          </a:prstGeom>
          <a:noFill/>
        </p:spPr>
        <p:txBody>
          <a:bodyPr wrap="square" rtlCol="0">
            <a:spAutoFit/>
          </a:bodyPr>
          <a:lstStyle/>
          <a:p>
            <a:r>
              <a:rPr lang="en-GB" dirty="0">
                <a:solidFill>
                  <a:schemeClr val="accent2"/>
                </a:solidFill>
              </a:rPr>
              <a:t>Kknn-5 was working fine for predictions in Building 2</a:t>
            </a:r>
          </a:p>
        </p:txBody>
      </p:sp>
    </p:spTree>
    <p:extLst>
      <p:ext uri="{BB962C8B-B14F-4D97-AF65-F5344CB8AC3E}">
        <p14:creationId xmlns:p14="http://schemas.microsoft.com/office/powerpoint/2010/main" val="4172853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p:txBody>
          <a:bodyPr/>
          <a:lstStyle/>
          <a:p>
            <a:r>
              <a:rPr lang="en-GB" dirty="0"/>
              <a:t>Conclusions of 1</a:t>
            </a:r>
            <a:r>
              <a:rPr lang="en-GB" baseline="30000" dirty="0"/>
              <a:t>st</a:t>
            </a:r>
            <a:r>
              <a:rPr lang="en-GB" dirty="0"/>
              <a:t> KNN predictions</a:t>
            </a:r>
          </a:p>
        </p:txBody>
      </p:sp>
      <p:sp>
        <p:nvSpPr>
          <p:cNvPr id="3" name="Tekstvak 2">
            <a:extLst>
              <a:ext uri="{FF2B5EF4-FFF2-40B4-BE49-F238E27FC236}">
                <a16:creationId xmlns:a16="http://schemas.microsoft.com/office/drawing/2014/main" id="{541AA667-CD78-4294-8AD5-C84727B17DBD}"/>
              </a:ext>
            </a:extLst>
          </p:cNvPr>
          <p:cNvSpPr txBox="1"/>
          <p:nvPr/>
        </p:nvSpPr>
        <p:spPr>
          <a:xfrm>
            <a:off x="942392" y="2043404"/>
            <a:ext cx="10730204" cy="1477328"/>
          </a:xfrm>
          <a:prstGeom prst="rect">
            <a:avLst/>
          </a:prstGeom>
          <a:noFill/>
        </p:spPr>
        <p:txBody>
          <a:bodyPr wrap="square" rtlCol="0">
            <a:spAutoFit/>
          </a:bodyPr>
          <a:lstStyle/>
          <a:p>
            <a:r>
              <a:rPr lang="en-GB" dirty="0"/>
              <a:t>First focus is to improve the predictions for Building 1 and have a higher accuracy without downsizing the KPI’s for other Buildings.</a:t>
            </a:r>
          </a:p>
          <a:p>
            <a:endParaRPr lang="en-GB" dirty="0"/>
          </a:p>
          <a:p>
            <a:r>
              <a:rPr lang="en-GB" dirty="0"/>
              <a:t>Plan of attack:</a:t>
            </a:r>
          </a:p>
          <a:p>
            <a:r>
              <a:rPr lang="en-GB" dirty="0"/>
              <a:t> </a:t>
            </a:r>
          </a:p>
        </p:txBody>
      </p:sp>
    </p:spTree>
    <p:extLst>
      <p:ext uri="{BB962C8B-B14F-4D97-AF65-F5344CB8AC3E}">
        <p14:creationId xmlns:p14="http://schemas.microsoft.com/office/powerpoint/2010/main" val="4172570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D4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Afbeelding 3">
            <a:extLst>
              <a:ext uri="{FF2B5EF4-FFF2-40B4-BE49-F238E27FC236}">
                <a16:creationId xmlns:a16="http://schemas.microsoft.com/office/drawing/2014/main" id="{F57D1E0C-6E24-41B2-AAC9-7C865C4C45CA}"/>
              </a:ext>
            </a:extLst>
          </p:cNvPr>
          <p:cNvPicPr>
            <a:picLocks noChangeAspect="1"/>
          </p:cNvPicPr>
          <p:nvPr/>
        </p:nvPicPr>
        <p:blipFill>
          <a:blip r:embed="rId2"/>
          <a:stretch>
            <a:fillRect/>
          </a:stretch>
        </p:blipFill>
        <p:spPr>
          <a:xfrm>
            <a:off x="3190875" y="480060"/>
            <a:ext cx="4972323" cy="3107702"/>
          </a:xfrm>
          <a:prstGeom prst="rect">
            <a:avLst/>
          </a:prstGeom>
        </p:spPr>
      </p:pic>
      <p:pic>
        <p:nvPicPr>
          <p:cNvPr id="6" name="Afbeelding 5">
            <a:extLst>
              <a:ext uri="{FF2B5EF4-FFF2-40B4-BE49-F238E27FC236}">
                <a16:creationId xmlns:a16="http://schemas.microsoft.com/office/drawing/2014/main" id="{F74967E6-BE41-48C9-B889-C7DF12292482}"/>
              </a:ext>
            </a:extLst>
          </p:cNvPr>
          <p:cNvPicPr>
            <a:picLocks noChangeAspect="1"/>
          </p:cNvPicPr>
          <p:nvPr/>
        </p:nvPicPr>
        <p:blipFill>
          <a:blip r:embed="rId3"/>
          <a:stretch>
            <a:fillRect/>
          </a:stretch>
        </p:blipFill>
        <p:spPr>
          <a:xfrm>
            <a:off x="904875" y="3653790"/>
            <a:ext cx="10191750" cy="2724150"/>
          </a:xfrm>
          <a:prstGeom prst="rect">
            <a:avLst/>
          </a:prstGeom>
        </p:spPr>
      </p:pic>
    </p:spTree>
    <p:extLst>
      <p:ext uri="{BB962C8B-B14F-4D97-AF65-F5344CB8AC3E}">
        <p14:creationId xmlns:p14="http://schemas.microsoft.com/office/powerpoint/2010/main" val="453243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14C2D6-9D82-4EFF-A416-17F0B07F4DD4}"/>
              </a:ext>
            </a:extLst>
          </p:cNvPr>
          <p:cNvSpPr>
            <a:spLocks noGrp="1"/>
          </p:cNvSpPr>
          <p:nvPr>
            <p:ph type="title"/>
          </p:nvPr>
        </p:nvSpPr>
        <p:spPr/>
        <p:txBody>
          <a:bodyPr/>
          <a:lstStyle/>
          <a:p>
            <a:r>
              <a:rPr lang="en-GB" dirty="0"/>
              <a:t>Goal</a:t>
            </a:r>
          </a:p>
        </p:txBody>
      </p:sp>
      <p:sp>
        <p:nvSpPr>
          <p:cNvPr id="3" name="Tekstvak 2">
            <a:extLst>
              <a:ext uri="{FF2B5EF4-FFF2-40B4-BE49-F238E27FC236}">
                <a16:creationId xmlns:a16="http://schemas.microsoft.com/office/drawing/2014/main" id="{7DD0C5B5-C59F-4415-B37C-FC8F0F8368AD}"/>
              </a:ext>
            </a:extLst>
          </p:cNvPr>
          <p:cNvSpPr txBox="1"/>
          <p:nvPr/>
        </p:nvSpPr>
        <p:spPr>
          <a:xfrm>
            <a:off x="1047749" y="2238375"/>
            <a:ext cx="10706101"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Test the accuracy (kappa.. of localization algorithms on RSSI levels or for</a:t>
            </a:r>
          </a:p>
          <a:p>
            <a:pPr marL="285750" indent="-285750">
              <a:buFont typeface="Arial" panose="020B0604020202020204" pitchFamily="34" charset="0"/>
              <a:buChar char="•"/>
            </a:pPr>
            <a:r>
              <a:rPr lang="en-GB" dirty="0"/>
              <a:t>Performing a comparison of localization algorithms under the same experimental framework</a:t>
            </a:r>
          </a:p>
          <a:p>
            <a:endParaRPr lang="en-GB" dirty="0"/>
          </a:p>
          <a:p>
            <a:r>
              <a:rPr lang="en-GB" b="1" u="sng" dirty="0"/>
              <a:t>Or </a:t>
            </a:r>
            <a:r>
              <a:rPr lang="en-GB" b="1" u="sng" dirty="0" err="1"/>
              <a:t>f.e</a:t>
            </a:r>
            <a:r>
              <a:rPr lang="en-GB" b="1" u="sng" dirty="0"/>
              <a:t>.</a:t>
            </a:r>
          </a:p>
          <a:p>
            <a:r>
              <a:rPr lang="en-GB" dirty="0"/>
              <a:t>How the internal structure of the building is related with the WLAN access points and, therefore, how the number and position of these points can be optimised without being out of WIFI range. Why? for hardware reduction and installation efforts or to reduce the redundant access points keeping a complete coverage. </a:t>
            </a:r>
          </a:p>
          <a:p>
            <a:endParaRPr lang="en-GB" dirty="0"/>
          </a:p>
          <a:p>
            <a:r>
              <a:rPr lang="en-GB" dirty="0"/>
              <a:t>Detection of low coverage places to optimize data and internet coverage</a:t>
            </a:r>
          </a:p>
        </p:txBody>
      </p:sp>
    </p:spTree>
    <p:extLst>
      <p:ext uri="{BB962C8B-B14F-4D97-AF65-F5344CB8AC3E}">
        <p14:creationId xmlns:p14="http://schemas.microsoft.com/office/powerpoint/2010/main" val="3257176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CB1A09-CE76-4285-80BD-3410AA02504E}"/>
              </a:ext>
            </a:extLst>
          </p:cNvPr>
          <p:cNvSpPr>
            <a:spLocks noGrp="1"/>
          </p:cNvSpPr>
          <p:nvPr>
            <p:ph type="title"/>
          </p:nvPr>
        </p:nvSpPr>
        <p:spPr>
          <a:xfrm>
            <a:off x="446014" y="0"/>
            <a:ext cx="10515600" cy="1325563"/>
          </a:xfrm>
        </p:spPr>
        <p:txBody>
          <a:bodyPr/>
          <a:lstStyle/>
          <a:p>
            <a:r>
              <a:rPr lang="en-GB" dirty="0"/>
              <a:t>Data summary</a:t>
            </a:r>
          </a:p>
        </p:txBody>
      </p:sp>
      <p:sp>
        <p:nvSpPr>
          <p:cNvPr id="3" name="Rechthoek 2">
            <a:extLst>
              <a:ext uri="{FF2B5EF4-FFF2-40B4-BE49-F238E27FC236}">
                <a16:creationId xmlns:a16="http://schemas.microsoft.com/office/drawing/2014/main" id="{960D07DA-18DC-4D74-A46E-8739913A1AF0}"/>
              </a:ext>
            </a:extLst>
          </p:cNvPr>
          <p:cNvSpPr/>
          <p:nvPr/>
        </p:nvSpPr>
        <p:spPr>
          <a:xfrm>
            <a:off x="446014" y="1041348"/>
            <a:ext cx="11182525" cy="5509200"/>
          </a:xfrm>
          <a:prstGeom prst="rect">
            <a:avLst/>
          </a:prstGeom>
        </p:spPr>
        <p:txBody>
          <a:bodyPr wrap="square">
            <a:spAutoFit/>
          </a:bodyPr>
          <a:lstStyle/>
          <a:p>
            <a:r>
              <a:rPr lang="en-US" sz="1600" dirty="0">
                <a:solidFill>
                  <a:srgbClr val="123654"/>
                </a:solidFill>
                <a:latin typeface="Arial" panose="020B0604020202020204" pitchFamily="34" charset="0"/>
              </a:rPr>
              <a:t>The data covers three buildings with </a:t>
            </a:r>
            <a:r>
              <a:rPr lang="en-US" sz="1600" b="0" i="0" dirty="0">
                <a:solidFill>
                  <a:srgbClr val="123654"/>
                </a:solidFill>
                <a:effectLst/>
                <a:latin typeface="Arial" panose="020B0604020202020204" pitchFamily="34" charset="0"/>
              </a:rPr>
              <a:t>4 or more floors and almost 110.000m2. It can be used for </a:t>
            </a:r>
            <a:r>
              <a:rPr lang="en-US" sz="1600" b="0" i="0" dirty="0">
                <a:solidFill>
                  <a:schemeClr val="accent2"/>
                </a:solidFill>
                <a:effectLst/>
                <a:latin typeface="Arial" panose="020B0604020202020204" pitchFamily="34" charset="0"/>
              </a:rPr>
              <a:t>classification, e.g. actual building and floor identification</a:t>
            </a:r>
            <a:r>
              <a:rPr lang="en-US" sz="1600" b="0" i="0" dirty="0">
                <a:solidFill>
                  <a:srgbClr val="123654"/>
                </a:solidFill>
                <a:effectLst/>
                <a:latin typeface="Arial" panose="020B0604020202020204" pitchFamily="34" charset="0"/>
              </a:rPr>
              <a:t>, or </a:t>
            </a:r>
            <a:r>
              <a:rPr lang="en-US" sz="1600" b="0" i="0" dirty="0">
                <a:solidFill>
                  <a:schemeClr val="accent1"/>
                </a:solidFill>
                <a:effectLst/>
                <a:latin typeface="Arial" panose="020B0604020202020204" pitchFamily="34" charset="0"/>
              </a:rPr>
              <a:t>regression, e.g. actual longitude and latitude estimation</a:t>
            </a:r>
            <a:r>
              <a:rPr lang="en-US" sz="1600" b="0" i="0" dirty="0">
                <a:solidFill>
                  <a:srgbClr val="123654"/>
                </a:solidFill>
                <a:effectLst/>
                <a:latin typeface="Arial" panose="020B0604020202020204" pitchFamily="34" charset="0"/>
              </a:rPr>
              <a:t>. It was created in 2013 by means of more than </a:t>
            </a:r>
            <a:r>
              <a:rPr lang="en-US" sz="1600" b="0" i="0" dirty="0">
                <a:solidFill>
                  <a:schemeClr val="accent6"/>
                </a:solidFill>
                <a:effectLst/>
                <a:latin typeface="Arial" panose="020B0604020202020204" pitchFamily="34" charset="0"/>
              </a:rPr>
              <a:t>20 different users and 25 Android devices</a:t>
            </a:r>
            <a:r>
              <a:rPr lang="en-US" sz="1600" b="0" i="0" dirty="0">
                <a:solidFill>
                  <a:srgbClr val="123654"/>
                </a:solidFill>
                <a:effectLst/>
                <a:latin typeface="Arial" panose="020B0604020202020204" pitchFamily="34" charset="0"/>
              </a:rPr>
              <a:t>. The database consists of 19937 training/reference records (trainingData.csv file) and 1111 validation/test records (validationData.csv file).</a:t>
            </a:r>
            <a:br>
              <a:rPr lang="en-US" sz="1600" dirty="0"/>
            </a:br>
            <a:br>
              <a:rPr lang="en-US" sz="1600" dirty="0"/>
            </a:br>
            <a:r>
              <a:rPr lang="en-US" sz="1600" b="0" i="0" dirty="0">
                <a:solidFill>
                  <a:srgbClr val="123654"/>
                </a:solidFill>
                <a:effectLst/>
                <a:latin typeface="Arial" panose="020B0604020202020204" pitchFamily="34" charset="0"/>
              </a:rPr>
              <a:t>The </a:t>
            </a:r>
            <a:r>
              <a:rPr lang="en-US" sz="1600" b="1" i="0" dirty="0">
                <a:solidFill>
                  <a:srgbClr val="123654"/>
                </a:solidFill>
                <a:effectLst/>
                <a:latin typeface="Arial" panose="020B0604020202020204" pitchFamily="34" charset="0"/>
              </a:rPr>
              <a:t>529 attributes contain the </a:t>
            </a:r>
            <a:r>
              <a:rPr lang="en-US" sz="1600" b="1" i="0" dirty="0" err="1">
                <a:solidFill>
                  <a:srgbClr val="123654"/>
                </a:solidFill>
                <a:effectLst/>
                <a:latin typeface="Arial" panose="020B0604020202020204" pitchFamily="34" charset="0"/>
              </a:rPr>
              <a:t>WiFi</a:t>
            </a:r>
            <a:r>
              <a:rPr lang="en-US" sz="1600" b="1" i="0" dirty="0">
                <a:solidFill>
                  <a:srgbClr val="123654"/>
                </a:solidFill>
                <a:effectLst/>
                <a:latin typeface="Arial" panose="020B0604020202020204" pitchFamily="34" charset="0"/>
              </a:rPr>
              <a:t> fingerprint, the coordinates where it was taken, and other useful information</a:t>
            </a:r>
            <a:r>
              <a:rPr lang="en-US" sz="1600" b="0" i="0" dirty="0">
                <a:solidFill>
                  <a:srgbClr val="123654"/>
                </a:solidFill>
                <a:effectLst/>
                <a:latin typeface="Arial" panose="020B0604020202020204" pitchFamily="34" charset="0"/>
              </a:rPr>
              <a:t>.</a:t>
            </a:r>
            <a:br>
              <a:rPr lang="en-US" sz="1600" dirty="0"/>
            </a:br>
            <a:br>
              <a:rPr lang="en-US" sz="1600" dirty="0"/>
            </a:br>
            <a:r>
              <a:rPr lang="en-US" sz="1600" b="0" i="0" dirty="0">
                <a:solidFill>
                  <a:srgbClr val="123654"/>
                </a:solidFill>
                <a:effectLst/>
                <a:latin typeface="Arial" panose="020B0604020202020204" pitchFamily="34" charset="0"/>
              </a:rPr>
              <a:t>Each </a:t>
            </a:r>
            <a:r>
              <a:rPr lang="en-US" sz="1600" b="0" i="0" dirty="0" err="1">
                <a:solidFill>
                  <a:srgbClr val="123654"/>
                </a:solidFill>
                <a:effectLst/>
                <a:latin typeface="Arial" panose="020B0604020202020204" pitchFamily="34" charset="0"/>
              </a:rPr>
              <a:t>WiFi</a:t>
            </a:r>
            <a:r>
              <a:rPr lang="en-US" sz="1600" b="0" i="0" dirty="0">
                <a:solidFill>
                  <a:srgbClr val="123654"/>
                </a:solidFill>
                <a:effectLst/>
                <a:latin typeface="Arial" panose="020B0604020202020204" pitchFamily="34" charset="0"/>
              </a:rPr>
              <a:t> fingerprint can be characterized by the detected </a:t>
            </a:r>
            <a:r>
              <a:rPr lang="en-US" sz="1600" b="0" i="0" dirty="0">
                <a:solidFill>
                  <a:schemeClr val="accent2">
                    <a:lumMod val="75000"/>
                  </a:schemeClr>
                </a:solidFill>
                <a:effectLst/>
                <a:latin typeface="Arial" panose="020B0604020202020204" pitchFamily="34" charset="0"/>
              </a:rPr>
              <a:t>Wireless Access Points (WAPs</a:t>
            </a:r>
            <a:r>
              <a:rPr lang="en-US" sz="1600" b="0" i="0" dirty="0">
                <a:solidFill>
                  <a:srgbClr val="123654"/>
                </a:solidFill>
                <a:effectLst/>
                <a:latin typeface="Arial" panose="020B0604020202020204" pitchFamily="34" charset="0"/>
              </a:rPr>
              <a:t>) and the corresponding </a:t>
            </a:r>
            <a:r>
              <a:rPr lang="en-US" sz="1600" b="0" i="0" dirty="0">
                <a:solidFill>
                  <a:schemeClr val="accent2">
                    <a:lumMod val="75000"/>
                  </a:schemeClr>
                </a:solidFill>
                <a:effectLst/>
                <a:latin typeface="Arial" panose="020B0604020202020204" pitchFamily="34" charset="0"/>
              </a:rPr>
              <a:t>Received Signal Strength Intensity (RSSI). </a:t>
            </a:r>
            <a:r>
              <a:rPr lang="en-US" sz="1600" b="1" i="0" dirty="0">
                <a:solidFill>
                  <a:srgbClr val="123654"/>
                </a:solidFill>
                <a:effectLst/>
                <a:latin typeface="Arial" panose="020B0604020202020204" pitchFamily="34" charset="0"/>
              </a:rPr>
              <a:t>The intensity values </a:t>
            </a:r>
            <a:r>
              <a:rPr lang="en-US" sz="1600" b="0" i="0" dirty="0">
                <a:solidFill>
                  <a:srgbClr val="123654"/>
                </a:solidFill>
                <a:effectLst/>
                <a:latin typeface="Arial" panose="020B0604020202020204" pitchFamily="34" charset="0"/>
              </a:rPr>
              <a:t>are represented as negative integer values ranging -104dBm (extremely poor signal) to 0dbM. The </a:t>
            </a:r>
            <a:r>
              <a:rPr lang="en-US" sz="1600" b="1" i="0" dirty="0">
                <a:solidFill>
                  <a:srgbClr val="FF0000"/>
                </a:solidFill>
                <a:effectLst/>
                <a:latin typeface="Arial" panose="020B0604020202020204" pitchFamily="34" charset="0"/>
              </a:rPr>
              <a:t>positive value 100 is used to denote when a WAP was not detected</a:t>
            </a:r>
            <a:r>
              <a:rPr lang="en-US" sz="1600" b="0" i="0" dirty="0">
                <a:solidFill>
                  <a:srgbClr val="123654"/>
                </a:solidFill>
                <a:effectLst/>
                <a:latin typeface="Arial" panose="020B0604020202020204" pitchFamily="34" charset="0"/>
              </a:rPr>
              <a:t>. During the database creation, </a:t>
            </a:r>
            <a:r>
              <a:rPr lang="en-US" sz="1600" b="1" i="0" dirty="0">
                <a:solidFill>
                  <a:srgbClr val="123654"/>
                </a:solidFill>
                <a:effectLst/>
                <a:latin typeface="Arial" panose="020B0604020202020204" pitchFamily="34" charset="0"/>
              </a:rPr>
              <a:t>520 different WAPs were detected. Thus, the </a:t>
            </a:r>
            <a:r>
              <a:rPr lang="en-US" sz="1600" b="1" i="0" dirty="0" err="1">
                <a:solidFill>
                  <a:srgbClr val="123654"/>
                </a:solidFill>
                <a:effectLst/>
                <a:latin typeface="Arial" panose="020B0604020202020204" pitchFamily="34" charset="0"/>
              </a:rPr>
              <a:t>WiFi</a:t>
            </a:r>
            <a:r>
              <a:rPr lang="en-US" sz="1600" b="1" i="0" dirty="0">
                <a:solidFill>
                  <a:srgbClr val="123654"/>
                </a:solidFill>
                <a:effectLst/>
                <a:latin typeface="Arial" panose="020B0604020202020204" pitchFamily="34" charset="0"/>
              </a:rPr>
              <a:t> fingerprint is composed by 520 intensity values.</a:t>
            </a:r>
            <a:br>
              <a:rPr lang="en-US" sz="1600" dirty="0"/>
            </a:br>
            <a:br>
              <a:rPr lang="en-US" sz="1600" dirty="0"/>
            </a:br>
            <a:r>
              <a:rPr lang="en-US" sz="1600" b="0" i="0" dirty="0">
                <a:solidFill>
                  <a:schemeClr val="accent1"/>
                </a:solidFill>
                <a:effectLst/>
                <a:latin typeface="Arial" panose="020B0604020202020204" pitchFamily="34" charset="0"/>
              </a:rPr>
              <a:t>Then the coordinates (latitude, longitude, floor) and Building ID are provided as the attributes to be predicted.</a:t>
            </a:r>
            <a:br>
              <a:rPr lang="en-US" sz="1600" dirty="0">
                <a:solidFill>
                  <a:schemeClr val="accent1"/>
                </a:solidFill>
              </a:rPr>
            </a:br>
            <a:br>
              <a:rPr lang="en-US" sz="1600" dirty="0"/>
            </a:br>
            <a:r>
              <a:rPr lang="en-US" sz="1600" b="0" i="0" dirty="0">
                <a:solidFill>
                  <a:srgbClr val="123654"/>
                </a:solidFill>
                <a:effectLst/>
                <a:latin typeface="Arial" panose="020B0604020202020204" pitchFamily="34" charset="0"/>
              </a:rPr>
              <a:t>Additional information has been provided.</a:t>
            </a:r>
            <a:br>
              <a:rPr lang="en-US" sz="1600" dirty="0"/>
            </a:br>
            <a:br>
              <a:rPr lang="en-US" sz="1600" dirty="0"/>
            </a:br>
            <a:r>
              <a:rPr lang="en-US" sz="1600" b="1" i="0" dirty="0">
                <a:solidFill>
                  <a:srgbClr val="123654"/>
                </a:solidFill>
                <a:effectLst/>
                <a:latin typeface="Arial" panose="020B0604020202020204" pitchFamily="34" charset="0"/>
              </a:rPr>
              <a:t>The particular space (offices, labs, etc.) and the relative position (inside/outside the space</a:t>
            </a:r>
            <a:r>
              <a:rPr lang="en-US" sz="1600" b="0" i="0" dirty="0">
                <a:solidFill>
                  <a:srgbClr val="123654"/>
                </a:solidFill>
                <a:effectLst/>
                <a:latin typeface="Arial" panose="020B0604020202020204" pitchFamily="34" charset="0"/>
              </a:rPr>
              <a:t>) where the capture was taken have been recorded. Outside means that the capture was taken in front of the door of the space.</a:t>
            </a:r>
            <a:br>
              <a:rPr lang="en-US" sz="1600" dirty="0"/>
            </a:br>
            <a:br>
              <a:rPr lang="en-US" sz="1600" dirty="0"/>
            </a:br>
            <a:r>
              <a:rPr lang="en-US" sz="1600" b="0" i="0" dirty="0">
                <a:solidFill>
                  <a:srgbClr val="123654"/>
                </a:solidFill>
                <a:effectLst/>
                <a:latin typeface="Arial" panose="020B0604020202020204" pitchFamily="34" charset="0"/>
              </a:rPr>
              <a:t>Information about </a:t>
            </a:r>
            <a:r>
              <a:rPr lang="en-US" sz="1600" b="1" i="0" dirty="0">
                <a:solidFill>
                  <a:srgbClr val="123654"/>
                </a:solidFill>
                <a:effectLst/>
                <a:latin typeface="Arial" panose="020B0604020202020204" pitchFamily="34" charset="0"/>
              </a:rPr>
              <a:t>who (user), how (android device &amp; version) and when (timestamp) </a:t>
            </a:r>
            <a:r>
              <a:rPr lang="en-US" sz="1600" b="1" i="0" dirty="0" err="1">
                <a:solidFill>
                  <a:srgbClr val="123654"/>
                </a:solidFill>
                <a:effectLst/>
                <a:latin typeface="Arial" panose="020B0604020202020204" pitchFamily="34" charset="0"/>
              </a:rPr>
              <a:t>WiFi</a:t>
            </a:r>
            <a:r>
              <a:rPr lang="en-US" sz="1600" b="1" i="0" dirty="0">
                <a:solidFill>
                  <a:srgbClr val="123654"/>
                </a:solidFill>
                <a:effectLst/>
                <a:latin typeface="Arial" panose="020B0604020202020204" pitchFamily="34" charset="0"/>
              </a:rPr>
              <a:t> </a:t>
            </a:r>
            <a:r>
              <a:rPr lang="en-US" sz="1600" b="0" i="0" dirty="0">
                <a:solidFill>
                  <a:srgbClr val="123654"/>
                </a:solidFill>
                <a:effectLst/>
                <a:latin typeface="Arial" panose="020B0604020202020204" pitchFamily="34" charset="0"/>
              </a:rPr>
              <a:t>capture was taken is also recorded.</a:t>
            </a:r>
            <a:endParaRPr lang="en-GB" sz="1600" dirty="0"/>
          </a:p>
        </p:txBody>
      </p:sp>
    </p:spTree>
    <p:extLst>
      <p:ext uri="{BB962C8B-B14F-4D97-AF65-F5344CB8AC3E}">
        <p14:creationId xmlns:p14="http://schemas.microsoft.com/office/powerpoint/2010/main" val="388378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CB1A09-CE76-4285-80BD-3410AA02504E}"/>
              </a:ext>
            </a:extLst>
          </p:cNvPr>
          <p:cNvSpPr>
            <a:spLocks noGrp="1"/>
          </p:cNvSpPr>
          <p:nvPr>
            <p:ph type="title"/>
          </p:nvPr>
        </p:nvSpPr>
        <p:spPr>
          <a:xfrm>
            <a:off x="446014" y="1"/>
            <a:ext cx="11512904" cy="893240"/>
          </a:xfrm>
        </p:spPr>
        <p:txBody>
          <a:bodyPr>
            <a:normAutofit fontScale="90000"/>
          </a:bodyPr>
          <a:lstStyle/>
          <a:p>
            <a:r>
              <a:rPr lang="en-GB" dirty="0"/>
              <a:t>Data collected by 18 users &amp; 20 (25) Android devices</a:t>
            </a:r>
          </a:p>
        </p:txBody>
      </p:sp>
      <p:pic>
        <p:nvPicPr>
          <p:cNvPr id="5" name="Afbeelding 4">
            <a:extLst>
              <a:ext uri="{FF2B5EF4-FFF2-40B4-BE49-F238E27FC236}">
                <a16:creationId xmlns:a16="http://schemas.microsoft.com/office/drawing/2014/main" id="{FB0F8405-BF76-4FA3-A2E3-9CDA626B13D7}"/>
              </a:ext>
            </a:extLst>
          </p:cNvPr>
          <p:cNvPicPr>
            <a:picLocks noChangeAspect="1"/>
          </p:cNvPicPr>
          <p:nvPr/>
        </p:nvPicPr>
        <p:blipFill rotWithShape="1">
          <a:blip r:embed="rId2"/>
          <a:srcRect b="10856"/>
          <a:stretch/>
        </p:blipFill>
        <p:spPr>
          <a:xfrm>
            <a:off x="5693051" y="921565"/>
            <a:ext cx="6265867" cy="2830949"/>
          </a:xfrm>
          <a:prstGeom prst="rect">
            <a:avLst/>
          </a:prstGeom>
        </p:spPr>
      </p:pic>
      <p:pic>
        <p:nvPicPr>
          <p:cNvPr id="4" name="Afbeelding 3">
            <a:extLst>
              <a:ext uri="{FF2B5EF4-FFF2-40B4-BE49-F238E27FC236}">
                <a16:creationId xmlns:a16="http://schemas.microsoft.com/office/drawing/2014/main" id="{7FFF1A8D-B048-4B88-9593-BF2B2EAED6CD}"/>
              </a:ext>
            </a:extLst>
          </p:cNvPr>
          <p:cNvPicPr>
            <a:picLocks noChangeAspect="1"/>
          </p:cNvPicPr>
          <p:nvPr/>
        </p:nvPicPr>
        <p:blipFill>
          <a:blip r:embed="rId3"/>
          <a:stretch>
            <a:fillRect/>
          </a:stretch>
        </p:blipFill>
        <p:spPr>
          <a:xfrm>
            <a:off x="10051491" y="5549252"/>
            <a:ext cx="2140509" cy="1230916"/>
          </a:xfrm>
          <a:prstGeom prst="rect">
            <a:avLst/>
          </a:prstGeom>
        </p:spPr>
      </p:pic>
      <p:pic>
        <p:nvPicPr>
          <p:cNvPr id="8" name="Afbeelding 7">
            <a:extLst>
              <a:ext uri="{FF2B5EF4-FFF2-40B4-BE49-F238E27FC236}">
                <a16:creationId xmlns:a16="http://schemas.microsoft.com/office/drawing/2014/main" id="{F253A75B-2125-41D0-A7B7-385BCE4829B1}"/>
              </a:ext>
            </a:extLst>
          </p:cNvPr>
          <p:cNvPicPr>
            <a:picLocks noChangeAspect="1"/>
          </p:cNvPicPr>
          <p:nvPr/>
        </p:nvPicPr>
        <p:blipFill>
          <a:blip r:embed="rId4"/>
          <a:stretch>
            <a:fillRect/>
          </a:stretch>
        </p:blipFill>
        <p:spPr>
          <a:xfrm>
            <a:off x="589183" y="921565"/>
            <a:ext cx="4331900" cy="5729567"/>
          </a:xfrm>
          <a:prstGeom prst="rect">
            <a:avLst/>
          </a:prstGeom>
        </p:spPr>
      </p:pic>
      <p:pic>
        <p:nvPicPr>
          <p:cNvPr id="9" name="Afbeelding 8">
            <a:extLst>
              <a:ext uri="{FF2B5EF4-FFF2-40B4-BE49-F238E27FC236}">
                <a16:creationId xmlns:a16="http://schemas.microsoft.com/office/drawing/2014/main" id="{08A2198B-40C4-416F-88EF-26D1FE611D4D}"/>
              </a:ext>
            </a:extLst>
          </p:cNvPr>
          <p:cNvPicPr>
            <a:picLocks noChangeAspect="1"/>
          </p:cNvPicPr>
          <p:nvPr/>
        </p:nvPicPr>
        <p:blipFill>
          <a:blip r:embed="rId5"/>
          <a:stretch>
            <a:fillRect/>
          </a:stretch>
        </p:blipFill>
        <p:spPr>
          <a:xfrm>
            <a:off x="5174691" y="3860307"/>
            <a:ext cx="4876800" cy="2790825"/>
          </a:xfrm>
          <a:prstGeom prst="rect">
            <a:avLst/>
          </a:prstGeom>
        </p:spPr>
      </p:pic>
    </p:spTree>
    <p:extLst>
      <p:ext uri="{BB962C8B-B14F-4D97-AF65-F5344CB8AC3E}">
        <p14:creationId xmlns:p14="http://schemas.microsoft.com/office/powerpoint/2010/main" val="161022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 3">
            <a:extLst>
              <a:ext uri="{FF2B5EF4-FFF2-40B4-BE49-F238E27FC236}">
                <a16:creationId xmlns:a16="http://schemas.microsoft.com/office/drawing/2014/main" id="{9D854B94-081A-4EB4-BBFE-632AF76804DF}"/>
              </a:ext>
            </a:extLst>
          </p:cNvPr>
          <p:cNvGraphicFramePr>
            <a:graphicFrameLocks noGrp="1"/>
          </p:cNvGraphicFramePr>
          <p:nvPr>
            <p:extLst>
              <p:ext uri="{D42A27DB-BD31-4B8C-83A1-F6EECF244321}">
                <p14:modId xmlns:p14="http://schemas.microsoft.com/office/powerpoint/2010/main" val="193417140"/>
              </p:ext>
            </p:extLst>
          </p:nvPr>
        </p:nvGraphicFramePr>
        <p:xfrm>
          <a:off x="0" y="2895600"/>
          <a:ext cx="12192000" cy="3962400"/>
        </p:xfrm>
        <a:graphic>
          <a:graphicData uri="http://schemas.openxmlformats.org/drawingml/2006/table">
            <a:tbl>
              <a:tblPr firstRow="1" bandRow="1">
                <a:tableStyleId>{5C22544A-7EE6-4342-B048-85BDC9FD1C3A}</a:tableStyleId>
              </a:tblPr>
              <a:tblGrid>
                <a:gridCol w="946284">
                  <a:extLst>
                    <a:ext uri="{9D8B030D-6E8A-4147-A177-3AD203B41FA5}">
                      <a16:colId xmlns:a16="http://schemas.microsoft.com/office/drawing/2014/main" val="3995522305"/>
                    </a:ext>
                  </a:extLst>
                </a:gridCol>
                <a:gridCol w="927337">
                  <a:extLst>
                    <a:ext uri="{9D8B030D-6E8A-4147-A177-3AD203B41FA5}">
                      <a16:colId xmlns:a16="http://schemas.microsoft.com/office/drawing/2014/main" val="1724172512"/>
                    </a:ext>
                  </a:extLst>
                </a:gridCol>
                <a:gridCol w="1398494">
                  <a:extLst>
                    <a:ext uri="{9D8B030D-6E8A-4147-A177-3AD203B41FA5}">
                      <a16:colId xmlns:a16="http://schemas.microsoft.com/office/drawing/2014/main" val="1851262455"/>
                    </a:ext>
                  </a:extLst>
                </a:gridCol>
                <a:gridCol w="1201271">
                  <a:extLst>
                    <a:ext uri="{9D8B030D-6E8A-4147-A177-3AD203B41FA5}">
                      <a16:colId xmlns:a16="http://schemas.microsoft.com/office/drawing/2014/main" val="2464260050"/>
                    </a:ext>
                  </a:extLst>
                </a:gridCol>
                <a:gridCol w="1174376">
                  <a:extLst>
                    <a:ext uri="{9D8B030D-6E8A-4147-A177-3AD203B41FA5}">
                      <a16:colId xmlns:a16="http://schemas.microsoft.com/office/drawing/2014/main" val="3010262188"/>
                    </a:ext>
                  </a:extLst>
                </a:gridCol>
                <a:gridCol w="860612">
                  <a:extLst>
                    <a:ext uri="{9D8B030D-6E8A-4147-A177-3AD203B41FA5}">
                      <a16:colId xmlns:a16="http://schemas.microsoft.com/office/drawing/2014/main" val="3704233074"/>
                    </a:ext>
                  </a:extLst>
                </a:gridCol>
                <a:gridCol w="1075765">
                  <a:extLst>
                    <a:ext uri="{9D8B030D-6E8A-4147-A177-3AD203B41FA5}">
                      <a16:colId xmlns:a16="http://schemas.microsoft.com/office/drawing/2014/main" val="4114754565"/>
                    </a:ext>
                  </a:extLst>
                </a:gridCol>
                <a:gridCol w="1165412">
                  <a:extLst>
                    <a:ext uri="{9D8B030D-6E8A-4147-A177-3AD203B41FA5}">
                      <a16:colId xmlns:a16="http://schemas.microsoft.com/office/drawing/2014/main" val="128688990"/>
                    </a:ext>
                  </a:extLst>
                </a:gridCol>
                <a:gridCol w="977153">
                  <a:extLst>
                    <a:ext uri="{9D8B030D-6E8A-4147-A177-3AD203B41FA5}">
                      <a16:colId xmlns:a16="http://schemas.microsoft.com/office/drawing/2014/main" val="3446793178"/>
                    </a:ext>
                  </a:extLst>
                </a:gridCol>
                <a:gridCol w="1515035">
                  <a:extLst>
                    <a:ext uri="{9D8B030D-6E8A-4147-A177-3AD203B41FA5}">
                      <a16:colId xmlns:a16="http://schemas.microsoft.com/office/drawing/2014/main" val="3344022443"/>
                    </a:ext>
                  </a:extLst>
                </a:gridCol>
                <a:gridCol w="950261">
                  <a:extLst>
                    <a:ext uri="{9D8B030D-6E8A-4147-A177-3AD203B41FA5}">
                      <a16:colId xmlns:a16="http://schemas.microsoft.com/office/drawing/2014/main" val="3691379372"/>
                    </a:ext>
                  </a:extLst>
                </a:gridCol>
              </a:tblGrid>
              <a:tr h="0">
                <a:tc>
                  <a:txBody>
                    <a:bodyPr/>
                    <a:lstStyle/>
                    <a:p>
                      <a:r>
                        <a:rPr lang="en-GB" sz="1200" dirty="0"/>
                        <a:t>WAP </a:t>
                      </a:r>
                    </a:p>
                    <a:p>
                      <a:r>
                        <a:rPr lang="en-GB" sz="1200" dirty="0"/>
                        <a:t>001-519</a:t>
                      </a:r>
                    </a:p>
                    <a:p>
                      <a:r>
                        <a:rPr lang="en-GB" sz="1200" dirty="0"/>
                        <a:t>(RSSI levels)</a:t>
                      </a:r>
                    </a:p>
                  </a:txBody>
                  <a:tcPr/>
                </a:tc>
                <a:tc>
                  <a:txBody>
                    <a:bodyPr/>
                    <a:lstStyle/>
                    <a:p>
                      <a:r>
                        <a:rPr lang="en-GB" sz="1200" dirty="0"/>
                        <a:t>WAP520 (RSSI -</a:t>
                      </a:r>
                    </a:p>
                    <a:p>
                      <a:r>
                        <a:rPr lang="en-GB" sz="1200" dirty="0"/>
                        <a:t>intensity values</a:t>
                      </a:r>
                    </a:p>
                  </a:txBody>
                  <a:tcPr/>
                </a:tc>
                <a:tc>
                  <a:txBody>
                    <a:bodyPr/>
                    <a:lstStyle/>
                    <a:p>
                      <a:r>
                        <a:rPr lang="en-GB" sz="1200" dirty="0"/>
                        <a:t>521 (Neg. real-</a:t>
                      </a:r>
                    </a:p>
                    <a:p>
                      <a:r>
                        <a:rPr lang="en-GB" sz="1200" dirty="0"/>
                        <a:t>Longitude</a:t>
                      </a:r>
                    </a:p>
                  </a:txBody>
                  <a:tcPr/>
                </a:tc>
                <a:tc>
                  <a:txBody>
                    <a:bodyPr/>
                    <a:lstStyle/>
                    <a:p>
                      <a:r>
                        <a:rPr lang="en-GB" sz="1200" dirty="0"/>
                        <a:t>522 (Pos. real-</a:t>
                      </a:r>
                    </a:p>
                    <a:p>
                      <a:r>
                        <a:rPr lang="en-GB" sz="1200" dirty="0"/>
                        <a:t>Latitude</a:t>
                      </a:r>
                    </a:p>
                  </a:txBody>
                  <a:tcPr/>
                </a:tc>
                <a:tc>
                  <a:txBody>
                    <a:bodyPr/>
                    <a:lstStyle/>
                    <a:p>
                      <a:r>
                        <a:rPr lang="en-GB" sz="1200" dirty="0"/>
                        <a:t>523 (Integer value Altitude</a:t>
                      </a:r>
                    </a:p>
                    <a:p>
                      <a:r>
                        <a:rPr lang="en-GB" sz="1200" dirty="0"/>
                        <a:t>Floor 0-4)</a:t>
                      </a:r>
                    </a:p>
                  </a:txBody>
                  <a:tcPr/>
                </a:tc>
                <a:tc>
                  <a:txBody>
                    <a:bodyPr/>
                    <a:lstStyle/>
                    <a:p>
                      <a:r>
                        <a:rPr lang="en-GB" sz="1200" dirty="0"/>
                        <a:t>524 (cat. Integer)</a:t>
                      </a:r>
                    </a:p>
                    <a:p>
                      <a:r>
                        <a:rPr lang="en-GB" sz="1200" dirty="0"/>
                        <a:t>Building</a:t>
                      </a:r>
                    </a:p>
                    <a:p>
                      <a:r>
                        <a:rPr lang="en-GB" sz="1200" dirty="0"/>
                        <a:t> id</a:t>
                      </a:r>
                    </a:p>
                  </a:txBody>
                  <a:tcPr/>
                </a:tc>
                <a:tc>
                  <a:txBody>
                    <a:bodyPr/>
                    <a:lstStyle/>
                    <a:p>
                      <a:r>
                        <a:rPr lang="en-GB" sz="1200" dirty="0"/>
                        <a:t>525 space</a:t>
                      </a:r>
                    </a:p>
                    <a:p>
                      <a:r>
                        <a:rPr lang="en-GB" sz="1200" dirty="0"/>
                        <a:t>Id (cat. integer)</a:t>
                      </a:r>
                    </a:p>
                  </a:txBody>
                  <a:tcPr/>
                </a:tc>
                <a:tc>
                  <a:txBody>
                    <a:bodyPr/>
                    <a:lstStyle/>
                    <a:p>
                      <a:r>
                        <a:rPr lang="en-GB" sz="1200" dirty="0"/>
                        <a:t>526 Relative position for the space (cat. Integer)</a:t>
                      </a:r>
                    </a:p>
                  </a:txBody>
                  <a:tcPr/>
                </a:tc>
                <a:tc>
                  <a:txBody>
                    <a:bodyPr/>
                    <a:lstStyle/>
                    <a:p>
                      <a:r>
                        <a:rPr lang="en-GB" sz="1200" dirty="0"/>
                        <a:t>527 User id.</a:t>
                      </a:r>
                    </a:p>
                    <a:p>
                      <a:r>
                        <a:rPr lang="en-GB" sz="1200" dirty="0"/>
                        <a:t>Cat. Integer</a:t>
                      </a:r>
                    </a:p>
                  </a:txBody>
                  <a:tcPr/>
                </a:tc>
                <a:tc>
                  <a:txBody>
                    <a:bodyPr/>
                    <a:lstStyle/>
                    <a:p>
                      <a:r>
                        <a:rPr lang="en-GB" sz="1200" dirty="0"/>
                        <a:t>528 Phone ID.</a:t>
                      </a:r>
                    </a:p>
                    <a:p>
                      <a:r>
                        <a:rPr lang="en-GB" sz="1200" dirty="0"/>
                        <a:t>Android ID</a:t>
                      </a:r>
                    </a:p>
                    <a:p>
                      <a:r>
                        <a:rPr lang="en-GB" sz="1200" dirty="0"/>
                        <a:t>Cat. integer</a:t>
                      </a:r>
                    </a:p>
                  </a:txBody>
                  <a:tcPr/>
                </a:tc>
                <a:tc>
                  <a:txBody>
                    <a:bodyPr/>
                    <a:lstStyle/>
                    <a:p>
                      <a:r>
                        <a:rPr lang="en-GB" sz="1200" dirty="0"/>
                        <a:t>529 Time stamp </a:t>
                      </a:r>
                    </a:p>
                    <a:p>
                      <a:r>
                        <a:rPr lang="en-GB" sz="1200" dirty="0"/>
                        <a:t>Integer value</a:t>
                      </a:r>
                    </a:p>
                  </a:txBody>
                  <a:tcPr/>
                </a:tc>
                <a:extLst>
                  <a:ext uri="{0D108BD9-81ED-4DB2-BD59-A6C34878D82A}">
                    <a16:rowId xmlns:a16="http://schemas.microsoft.com/office/drawing/2014/main" val="29456769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rgbClr val="FF0000"/>
                          </a:solidFill>
                        </a:rPr>
                        <a:t>-104</a:t>
                      </a:r>
                      <a:r>
                        <a:rPr lang="en-GB" sz="1100" dirty="0"/>
                        <a:t>. – </a:t>
                      </a:r>
                      <a:r>
                        <a:rPr lang="en-GB" sz="1100" dirty="0">
                          <a:solidFill>
                            <a:schemeClr val="accent6"/>
                          </a:solidFill>
                        </a:rPr>
                        <a:t>0</a:t>
                      </a:r>
                      <a:r>
                        <a:rPr lang="en-GB" sz="1100" dirty="0"/>
                        <a:t> (= </a:t>
                      </a:r>
                      <a:r>
                        <a:rPr lang="en-GB" sz="1100" dirty="0">
                          <a:solidFill>
                            <a:srgbClr val="FF0000"/>
                          </a:solidFill>
                        </a:rPr>
                        <a:t>poor</a:t>
                      </a:r>
                      <a:r>
                        <a:rPr lang="en-GB" sz="1100" dirty="0"/>
                        <a:t> – </a:t>
                      </a:r>
                      <a:r>
                        <a:rPr lang="en-GB" sz="1100" dirty="0">
                          <a:solidFill>
                            <a:schemeClr val="accent6"/>
                          </a:solidFill>
                        </a:rPr>
                        <a:t>extremely good</a:t>
                      </a:r>
                      <a:r>
                        <a:rPr lang="en-GB" sz="1100" dirty="0"/>
                        <a:t>)</a:t>
                      </a:r>
                    </a:p>
                    <a:p>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a:t>
                      </a:r>
                      <a:r>
                        <a:rPr lang="en-GB" sz="1100" dirty="0">
                          <a:solidFill>
                            <a:srgbClr val="FF0000"/>
                          </a:solidFill>
                        </a:rPr>
                        <a:t>104</a:t>
                      </a:r>
                      <a:r>
                        <a:rPr lang="en-GB" sz="1100" dirty="0"/>
                        <a:t>. – </a:t>
                      </a:r>
                      <a:r>
                        <a:rPr lang="en-GB" sz="1100" dirty="0">
                          <a:solidFill>
                            <a:schemeClr val="accent6"/>
                          </a:solidFill>
                        </a:rPr>
                        <a:t>0</a:t>
                      </a:r>
                      <a:r>
                        <a:rPr lang="en-GB" sz="1100" dirty="0"/>
                        <a:t> (= </a:t>
                      </a:r>
                      <a:r>
                        <a:rPr lang="en-GB" sz="1100" dirty="0">
                          <a:solidFill>
                            <a:srgbClr val="FF0000"/>
                          </a:solidFill>
                        </a:rPr>
                        <a:t>poor</a:t>
                      </a:r>
                      <a:r>
                        <a:rPr lang="en-GB" sz="1100" dirty="0"/>
                        <a:t> – </a:t>
                      </a:r>
                      <a:r>
                        <a:rPr lang="en-GB" sz="1100" dirty="0">
                          <a:solidFill>
                            <a:schemeClr val="accent6"/>
                          </a:solidFill>
                        </a:rPr>
                        <a:t>extremely good</a:t>
                      </a:r>
                      <a:r>
                        <a:rPr lang="en-GB" sz="1100" dirty="0"/>
                        <a:t>)</a:t>
                      </a:r>
                    </a:p>
                  </a:txBody>
                  <a:tcPr/>
                </a:tc>
                <a:tc>
                  <a:txBody>
                    <a:bodyPr/>
                    <a:lstStyle/>
                    <a:p>
                      <a:r>
                        <a:rPr lang="nl-NL" sz="800" b="0" i="0" kern="1200" dirty="0">
                          <a:solidFill>
                            <a:schemeClr val="dk1"/>
                          </a:solidFill>
                          <a:effectLst/>
                          <a:latin typeface="+mn-lt"/>
                          <a:ea typeface="+mn-ea"/>
                          <a:cs typeface="+mn-cs"/>
                        </a:rPr>
                        <a:t> </a:t>
                      </a:r>
                      <a:r>
                        <a:rPr lang="nl-NL" sz="900" b="0" i="0" kern="1200" dirty="0">
                          <a:solidFill>
                            <a:schemeClr val="dk1"/>
                          </a:solidFill>
                          <a:effectLst/>
                          <a:latin typeface="+mn-lt"/>
                          <a:ea typeface="+mn-ea"/>
                          <a:cs typeface="+mn-cs"/>
                        </a:rPr>
                        <a:t>-7695.9387549299299000 </a:t>
                      </a:r>
                    </a:p>
                    <a:p>
                      <a:endParaRPr lang="nl-NL" sz="800" b="0" i="0" kern="1200" dirty="0">
                        <a:solidFill>
                          <a:schemeClr val="dk1"/>
                        </a:solidFill>
                        <a:effectLst/>
                        <a:latin typeface="+mn-lt"/>
                        <a:ea typeface="+mn-ea"/>
                        <a:cs typeface="+mn-cs"/>
                      </a:endParaRPr>
                    </a:p>
                  </a:txBody>
                  <a:tcPr/>
                </a:tc>
                <a:tc>
                  <a:txBody>
                    <a:bodyPr/>
                    <a:lstStyle/>
                    <a:p>
                      <a:pPr marL="0" algn="l" defTabSz="914400" rtl="0" eaLnBrk="1" latinLnBrk="0" hangingPunct="1"/>
                      <a:r>
                        <a:rPr lang="nl-NL" sz="900" b="0" i="0" kern="1200" dirty="0">
                          <a:solidFill>
                            <a:schemeClr val="dk1"/>
                          </a:solidFill>
                          <a:effectLst/>
                          <a:latin typeface="+mn-lt"/>
                          <a:ea typeface="+mn-ea"/>
                          <a:cs typeface="+mn-cs"/>
                        </a:rPr>
                        <a:t>4864745.7450159714 </a:t>
                      </a:r>
                    </a:p>
                    <a:p>
                      <a:pPr marL="0" algn="l" defTabSz="914400" rtl="0" eaLnBrk="1" latinLnBrk="0" hangingPunct="1"/>
                      <a:endParaRPr lang="nl-NL" sz="800" b="0" i="0" kern="1200" dirty="0">
                        <a:solidFill>
                          <a:schemeClr val="dk1"/>
                        </a:solidFill>
                        <a:effectLst/>
                        <a:latin typeface="+mn-lt"/>
                        <a:ea typeface="+mn-ea"/>
                        <a:cs typeface="+mn-cs"/>
                      </a:endParaRPr>
                    </a:p>
                    <a:p>
                      <a:pPr marL="0" algn="l" defTabSz="914400" rtl="0" eaLnBrk="1" latinLnBrk="0" hangingPunct="1"/>
                      <a:endParaRPr lang="nl-NL" sz="800" b="0" i="0" kern="1200" dirty="0">
                        <a:solidFill>
                          <a:schemeClr val="dk1"/>
                        </a:solidFill>
                        <a:effectLst/>
                        <a:latin typeface="+mn-lt"/>
                        <a:ea typeface="+mn-ea"/>
                        <a:cs typeface="+mn-cs"/>
                      </a:endParaRPr>
                    </a:p>
                  </a:txBody>
                  <a:tcPr/>
                </a:tc>
                <a:tc>
                  <a:txBody>
                    <a:bodyPr/>
                    <a:lstStyle/>
                    <a:p>
                      <a:r>
                        <a:rPr lang="en-GB" sz="1100" dirty="0"/>
                        <a:t>Altitude in floors </a:t>
                      </a:r>
                    </a:p>
                    <a:p>
                      <a:r>
                        <a:rPr lang="en-GB" sz="1100" dirty="0"/>
                        <a:t>Inside the building</a:t>
                      </a:r>
                    </a:p>
                  </a:txBody>
                  <a:tcPr/>
                </a:tc>
                <a:tc>
                  <a:txBody>
                    <a:bodyPr/>
                    <a:lstStyle/>
                    <a:p>
                      <a:r>
                        <a:rPr lang="en-GB" sz="1100" dirty="0"/>
                        <a:t>0 - 2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Office, Corridor, Classroom</a:t>
                      </a:r>
                    </a:p>
                  </a:txBody>
                  <a:tcPr/>
                </a:tc>
                <a:tc>
                  <a:txBody>
                    <a:bodyPr/>
                    <a:lstStyle/>
                    <a:p>
                      <a:r>
                        <a:rPr lang="en-GB" sz="1100" dirty="0"/>
                        <a:t>1 – inside space,</a:t>
                      </a:r>
                    </a:p>
                    <a:p>
                      <a:r>
                        <a:rPr lang="en-GB" sz="1100" dirty="0"/>
                        <a:t>2 – outside space </a:t>
                      </a:r>
                      <a:r>
                        <a:rPr lang="en-GB" sz="1100" b="1" dirty="0"/>
                        <a:t>in front of the door of the space (corridor)</a:t>
                      </a:r>
                    </a:p>
                  </a:txBody>
                  <a:tcPr/>
                </a:tc>
                <a:tc rowSpan="3">
                  <a:txBody>
                    <a:bodyPr/>
                    <a:lstStyle/>
                    <a:p>
                      <a:r>
                        <a:rPr lang="nb-NO" sz="800" dirty="0"/>
                        <a:t>0 USER0000 </a:t>
                      </a:r>
                    </a:p>
                    <a:p>
                      <a:r>
                        <a:rPr lang="nb-NO" sz="800" dirty="0"/>
                        <a:t>(Validation user –</a:t>
                      </a:r>
                    </a:p>
                    <a:p>
                      <a:r>
                        <a:rPr lang="nb-NO" sz="800" dirty="0"/>
                        <a:t>N/A)</a:t>
                      </a:r>
                    </a:p>
                    <a:p>
                      <a:r>
                        <a:rPr lang="nb-NO" sz="800" b="1" dirty="0"/>
                        <a:t>ID USER      HEIGHT</a:t>
                      </a:r>
                    </a:p>
                    <a:p>
                      <a:r>
                        <a:rPr lang="nb-NO" sz="800" dirty="0"/>
                        <a:t>1 USER0001 170</a:t>
                      </a:r>
                    </a:p>
                    <a:p>
                      <a:r>
                        <a:rPr lang="nb-NO" sz="800" dirty="0"/>
                        <a:t>2 USER0002 176</a:t>
                      </a:r>
                    </a:p>
                    <a:p>
                      <a:r>
                        <a:rPr lang="nb-NO" sz="800" dirty="0"/>
                        <a:t>3 USER0003 172</a:t>
                      </a:r>
                    </a:p>
                    <a:p>
                      <a:r>
                        <a:rPr lang="nb-NO" sz="800" dirty="0"/>
                        <a:t>4 USER0004 174</a:t>
                      </a:r>
                    </a:p>
                    <a:p>
                      <a:r>
                        <a:rPr lang="nb-NO" sz="800" dirty="0"/>
                        <a:t>5 USER0005 184</a:t>
                      </a:r>
                    </a:p>
                    <a:p>
                      <a:r>
                        <a:rPr lang="nb-NO" sz="800" dirty="0"/>
                        <a:t>6 USER0006 180</a:t>
                      </a:r>
                    </a:p>
                    <a:p>
                      <a:r>
                        <a:rPr lang="nb-NO" sz="800" dirty="0"/>
                        <a:t>7 USER0007 160</a:t>
                      </a:r>
                    </a:p>
                    <a:p>
                      <a:r>
                        <a:rPr lang="nb-NO" sz="800" dirty="0"/>
                        <a:t>8 USER0008 176</a:t>
                      </a:r>
                    </a:p>
                    <a:p>
                      <a:r>
                        <a:rPr lang="nb-NO" sz="800" dirty="0"/>
                        <a:t>9 USER0009 177</a:t>
                      </a:r>
                    </a:p>
                    <a:p>
                      <a:r>
                        <a:rPr lang="nb-NO" sz="800" dirty="0"/>
                        <a:t>10 USER0010 186</a:t>
                      </a:r>
                    </a:p>
                    <a:p>
                      <a:r>
                        <a:rPr lang="nb-NO" sz="800" dirty="0"/>
                        <a:t>11 USER0011 176</a:t>
                      </a:r>
                    </a:p>
                    <a:p>
                      <a:r>
                        <a:rPr lang="nb-NO" sz="800" dirty="0"/>
                        <a:t>12 USER0012 158</a:t>
                      </a:r>
                    </a:p>
                    <a:p>
                      <a:r>
                        <a:rPr lang="nb-NO" sz="800" dirty="0"/>
                        <a:t>13 USER0013 174</a:t>
                      </a:r>
                    </a:p>
                    <a:p>
                      <a:r>
                        <a:rPr lang="nb-NO" sz="800" dirty="0"/>
                        <a:t>14 USER0014 173</a:t>
                      </a:r>
                    </a:p>
                    <a:p>
                      <a:r>
                        <a:rPr lang="nb-NO" sz="800" dirty="0"/>
                        <a:t>15 USER0015 174</a:t>
                      </a:r>
                    </a:p>
                    <a:p>
                      <a:r>
                        <a:rPr lang="nb-NO" sz="800" dirty="0"/>
                        <a:t>16 USER0016 171</a:t>
                      </a:r>
                    </a:p>
                    <a:p>
                      <a:r>
                        <a:rPr lang="nb-NO" sz="800" dirty="0"/>
                        <a:t>17 USER0017 166</a:t>
                      </a:r>
                    </a:p>
                    <a:p>
                      <a:r>
                        <a:rPr lang="nb-NO" sz="800" dirty="0"/>
                        <a:t>18 USER0018 162</a:t>
                      </a:r>
                      <a:r>
                        <a:rPr lang="en-GB" sz="800" dirty="0"/>
                        <a:t> </a:t>
                      </a:r>
                    </a:p>
                    <a:p>
                      <a:endParaRPr lang="en-GB" sz="1100" dirty="0"/>
                    </a:p>
                  </a:txBody>
                  <a:tcPr/>
                </a:tc>
                <a:tc rowSpan="3">
                  <a:txBody>
                    <a:bodyPr/>
                    <a:lstStyle/>
                    <a:p>
                      <a:r>
                        <a:rPr lang="en-GB" sz="800" dirty="0"/>
                        <a:t>0 </a:t>
                      </a:r>
                      <a:r>
                        <a:rPr lang="en-GB" sz="800" dirty="0" err="1"/>
                        <a:t>Celkon</a:t>
                      </a:r>
                      <a:r>
                        <a:rPr lang="en-GB" sz="800" dirty="0"/>
                        <a:t> A27 4.0.4(6577) 0</a:t>
                      </a:r>
                    </a:p>
                    <a:p>
                      <a:r>
                        <a:rPr lang="en-GB" sz="800" dirty="0"/>
                        <a:t>1 GT-I8160 2.3.6 8</a:t>
                      </a:r>
                    </a:p>
                    <a:p>
                      <a:r>
                        <a:rPr lang="en-GB" sz="800" dirty="0"/>
                        <a:t>2 GT-I8160 4.1.2 0</a:t>
                      </a:r>
                    </a:p>
                    <a:p>
                      <a:r>
                        <a:rPr lang="en-GB" sz="800" dirty="0"/>
                        <a:t>3 GT-I9100 4.0.4 5</a:t>
                      </a:r>
                    </a:p>
                    <a:p>
                      <a:r>
                        <a:rPr lang="en-GB" sz="800" dirty="0"/>
                        <a:t>4 GT-I9300 4.1.2 0</a:t>
                      </a:r>
                    </a:p>
                    <a:p>
                      <a:r>
                        <a:rPr lang="en-GB" sz="800" dirty="0"/>
                        <a:t>5 GT-I9505 4.2.2 0</a:t>
                      </a:r>
                    </a:p>
                    <a:p>
                      <a:r>
                        <a:rPr lang="en-GB" sz="800" dirty="0"/>
                        <a:t>6 GT-S5360 2.3.6 7</a:t>
                      </a:r>
                    </a:p>
                    <a:p>
                      <a:r>
                        <a:rPr lang="en-GB" sz="800" dirty="0"/>
                        <a:t>7 GT-S6500 2.3.6 14</a:t>
                      </a:r>
                    </a:p>
                    <a:p>
                      <a:r>
                        <a:rPr lang="en-GB" sz="800" dirty="0"/>
                        <a:t>8 Galaxy Nexus 4.2.2 10</a:t>
                      </a:r>
                    </a:p>
                    <a:p>
                      <a:r>
                        <a:rPr lang="en-GB" sz="800" dirty="0"/>
                        <a:t>9 Galaxy Nexus 4.3 0</a:t>
                      </a:r>
                    </a:p>
                    <a:p>
                      <a:r>
                        <a:rPr lang="en-GB" sz="800" dirty="0"/>
                        <a:t>10 HTC Desire HD 2.3.5 18</a:t>
                      </a:r>
                    </a:p>
                    <a:p>
                      <a:r>
                        <a:rPr lang="en-GB" sz="800" dirty="0"/>
                        <a:t>11 HTC One 4.1.2 15</a:t>
                      </a:r>
                    </a:p>
                    <a:p>
                      <a:r>
                        <a:rPr lang="en-GB" sz="800" dirty="0"/>
                        <a:t>12 HTC One 4.2.2 0</a:t>
                      </a:r>
                    </a:p>
                    <a:p>
                      <a:r>
                        <a:rPr lang="en-GB" sz="800" dirty="0"/>
                        <a:t>13 HTC Wildfire S 2.3.5 0,11</a:t>
                      </a:r>
                    </a:p>
                    <a:p>
                      <a:r>
                        <a:rPr lang="en-GB" sz="800" dirty="0"/>
                        <a:t>14 LT22i 4.0.4 0,1,9,16</a:t>
                      </a:r>
                    </a:p>
                    <a:p>
                      <a:r>
                        <a:rPr lang="en-GB" sz="800" dirty="0"/>
                        <a:t>15 LT22i 4.1.2 0</a:t>
                      </a:r>
                    </a:p>
                    <a:p>
                      <a:r>
                        <a:rPr lang="en-GB" sz="800" dirty="0"/>
                        <a:t>16 LT26i 4.0.4 3</a:t>
                      </a:r>
                    </a:p>
                    <a:p>
                      <a:r>
                        <a:rPr lang="en-GB" sz="800" dirty="0"/>
                        <a:t>17 M1005D 4.0.4 13</a:t>
                      </a:r>
                    </a:p>
                    <a:p>
                      <a:r>
                        <a:rPr lang="en-GB" sz="800" dirty="0"/>
                        <a:t>18 MT11i 2.3.4 4</a:t>
                      </a:r>
                    </a:p>
                    <a:p>
                      <a:r>
                        <a:rPr lang="en-GB" sz="800" dirty="0"/>
                        <a:t>19 Nexus 4 4.2.2 6</a:t>
                      </a:r>
                    </a:p>
                    <a:p>
                      <a:r>
                        <a:rPr lang="en-GB" sz="800" dirty="0"/>
                        <a:t>20 Nexus 4 4.3 0</a:t>
                      </a:r>
                    </a:p>
                    <a:p>
                      <a:r>
                        <a:rPr lang="en-GB" sz="800" dirty="0"/>
                        <a:t>21 Nexus S 4.1.2 0</a:t>
                      </a:r>
                    </a:p>
                    <a:p>
                      <a:r>
                        <a:rPr lang="en-GB" sz="800" dirty="0"/>
                        <a:t>22 Orange Monte Carlo 2.3.5 17</a:t>
                      </a:r>
                    </a:p>
                    <a:p>
                      <a:r>
                        <a:rPr lang="en-GB" sz="800" dirty="0"/>
                        <a:t>23 Transformer TF101 4.0.3 2</a:t>
                      </a:r>
                    </a:p>
                    <a:p>
                      <a:r>
                        <a:rPr lang="en-GB" sz="800" dirty="0"/>
                        <a:t>24 </a:t>
                      </a:r>
                      <a:r>
                        <a:rPr lang="en-GB" sz="800" dirty="0" err="1"/>
                        <a:t>bq</a:t>
                      </a:r>
                      <a:r>
                        <a:rPr lang="en-GB" sz="800" dirty="0"/>
                        <a:t> Curie 4.1.1 12</a:t>
                      </a:r>
                    </a:p>
                  </a:txBody>
                  <a:tcPr/>
                </a:tc>
                <a:tc>
                  <a:txBody>
                    <a:bodyPr/>
                    <a:lstStyle/>
                    <a:p>
                      <a:r>
                        <a:rPr lang="en-GB" sz="1100" dirty="0"/>
                        <a:t>12:02:22</a:t>
                      </a:r>
                    </a:p>
                    <a:p>
                      <a:r>
                        <a:rPr lang="en-GB" sz="1100" dirty="0"/>
                        <a:t>PM GMT +02</a:t>
                      </a:r>
                    </a:p>
                  </a:txBody>
                  <a:tcPr/>
                </a:tc>
                <a:extLst>
                  <a:ext uri="{0D108BD9-81ED-4DB2-BD59-A6C34878D82A}">
                    <a16:rowId xmlns:a16="http://schemas.microsoft.com/office/drawing/2014/main" val="37317262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accent5"/>
                          </a:solidFill>
                        </a:rPr>
                        <a:t>+100  (not detected)</a:t>
                      </a:r>
                    </a:p>
                    <a:p>
                      <a:endParaRPr lang="en-GB" sz="1100" dirty="0">
                        <a:solidFill>
                          <a:schemeClr val="accent5"/>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accent5"/>
                          </a:solidFill>
                        </a:rPr>
                        <a:t>+100  (not detected)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900" b="0" i="0" kern="1200" dirty="0" err="1">
                          <a:solidFill>
                            <a:schemeClr val="dk1"/>
                          </a:solidFill>
                          <a:effectLst/>
                          <a:latin typeface="+mn-lt"/>
                          <a:ea typeface="+mn-ea"/>
                          <a:cs typeface="+mn-cs"/>
                        </a:rPr>
                        <a:t>to</a:t>
                      </a:r>
                      <a:r>
                        <a:rPr lang="nl-NL" sz="900" b="0" i="0" kern="1200" dirty="0">
                          <a:solidFill>
                            <a:schemeClr val="dk1"/>
                          </a:solidFill>
                          <a:effectLst/>
                          <a:latin typeface="+mn-lt"/>
                          <a:ea typeface="+mn-ea"/>
                          <a:cs typeface="+mn-cs"/>
                        </a:rPr>
                        <a:t> </a:t>
                      </a:r>
                    </a:p>
                    <a:p>
                      <a:endParaRPr lang="en-GB"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900" b="0" i="0" kern="1200" dirty="0" err="1">
                          <a:solidFill>
                            <a:schemeClr val="dk1"/>
                          </a:solidFill>
                          <a:effectLst/>
                          <a:latin typeface="+mn-lt"/>
                          <a:ea typeface="+mn-ea"/>
                          <a:cs typeface="+mn-cs"/>
                        </a:rPr>
                        <a:t>to</a:t>
                      </a:r>
                      <a:r>
                        <a:rPr lang="nl-NL" sz="900" b="0" i="0" kern="1200" dirty="0">
                          <a:solidFill>
                            <a:schemeClr val="dk1"/>
                          </a:solidFill>
                          <a:effectLst/>
                          <a:latin typeface="+mn-lt"/>
                          <a:ea typeface="+mn-ea"/>
                          <a:cs typeface="+mn-cs"/>
                        </a:rPr>
                        <a:t> </a:t>
                      </a:r>
                    </a:p>
                    <a:p>
                      <a:endParaRPr lang="en-GB" sz="900" dirty="0"/>
                    </a:p>
                  </a:txBody>
                  <a:tcPr/>
                </a:tc>
                <a:tc>
                  <a:txBody>
                    <a:bodyPr/>
                    <a:lstStyle/>
                    <a:p>
                      <a:r>
                        <a:rPr lang="en-GB" sz="1100" dirty="0"/>
                        <a:t>0 - 4</a:t>
                      </a:r>
                    </a:p>
                  </a:txBody>
                  <a:tcPr/>
                </a:tc>
                <a:tc>
                  <a:txBody>
                    <a:bodyPr/>
                    <a:lstStyle/>
                    <a:p>
                      <a:endParaRPr lang="en-GB" sz="1100"/>
                    </a:p>
                  </a:txBody>
                  <a:tcPr/>
                </a:tc>
                <a:tc>
                  <a:txBody>
                    <a:bodyPr/>
                    <a:lstStyle/>
                    <a:p>
                      <a:endParaRPr lang="en-GB" sz="1400" dirty="0"/>
                    </a:p>
                  </a:txBody>
                  <a:tcPr/>
                </a:tc>
                <a:tc>
                  <a:txBody>
                    <a:bodyPr/>
                    <a:lstStyle/>
                    <a:p>
                      <a:endParaRPr lang="en-GB" sz="1100" dirty="0"/>
                    </a:p>
                  </a:txBody>
                  <a:tcPr/>
                </a:tc>
                <a:tc vMerge="1">
                  <a:txBody>
                    <a:bodyPr/>
                    <a:lstStyle/>
                    <a:p>
                      <a:endParaRPr lang="en-GB" sz="1100" dirty="0"/>
                    </a:p>
                  </a:txBody>
                  <a:tcPr/>
                </a:tc>
                <a:tc vMerge="1">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71972628"/>
                  </a:ext>
                </a:extLst>
              </a:tr>
              <a:tr h="370840">
                <a:tc>
                  <a:txBody>
                    <a:bodyPr/>
                    <a:lstStyle/>
                    <a:p>
                      <a:r>
                        <a:rPr lang="en-GB" sz="1100" dirty="0"/>
                        <a:t>+100 = artificial value</a:t>
                      </a:r>
                    </a:p>
                  </a:txBody>
                  <a:tcPr/>
                </a:tc>
                <a:tc>
                  <a:txBody>
                    <a:bodyPr/>
                    <a:lstStyle/>
                    <a:p>
                      <a:r>
                        <a:rPr lang="en-GB" sz="1100" dirty="0"/>
                        <a:t>+100 = artificial value</a:t>
                      </a:r>
                    </a:p>
                  </a:txBody>
                  <a:tcPr/>
                </a:tc>
                <a:tc>
                  <a:txBody>
                    <a:bodyPr/>
                    <a:lstStyle/>
                    <a:p>
                      <a:endParaRPr lang="nl-NL" sz="900" b="0" i="0" kern="1200" dirty="0">
                        <a:solidFill>
                          <a:schemeClr val="dk1"/>
                        </a:solidFill>
                        <a:effectLst/>
                        <a:latin typeface="+mn-lt"/>
                        <a:ea typeface="+mn-ea"/>
                        <a:cs typeface="+mn-cs"/>
                      </a:endParaRPr>
                    </a:p>
                    <a:p>
                      <a:r>
                        <a:rPr lang="nl-NL" sz="900" b="0" i="0" kern="1200" dirty="0">
                          <a:solidFill>
                            <a:schemeClr val="dk1"/>
                          </a:solidFill>
                          <a:effectLst/>
                          <a:latin typeface="+mn-lt"/>
                          <a:ea typeface="+mn-ea"/>
                          <a:cs typeface="+mn-cs"/>
                        </a:rPr>
                        <a:t>-7299.786516730871000</a:t>
                      </a:r>
                      <a:endParaRPr lang="en-GB" sz="900" dirty="0"/>
                    </a:p>
                    <a:p>
                      <a:endParaRPr lang="en-GB"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900" b="0" i="0" kern="1200" dirty="0">
                          <a:solidFill>
                            <a:schemeClr val="dk1"/>
                          </a:solidFill>
                          <a:effectLst/>
                          <a:latin typeface="+mn-lt"/>
                          <a:ea typeface="+mn-ea"/>
                          <a:cs typeface="+mn-cs"/>
                        </a:rPr>
                        <a:t>4865017.3646842018</a:t>
                      </a:r>
                      <a:endParaRPr lang="en-GB" sz="900" b="0" i="0" kern="1200" dirty="0">
                        <a:solidFill>
                          <a:schemeClr val="dk1"/>
                        </a:solidFill>
                        <a:effectLst/>
                        <a:latin typeface="+mn-lt"/>
                        <a:ea typeface="+mn-ea"/>
                        <a:cs typeface="+mn-cs"/>
                      </a:endParaRPr>
                    </a:p>
                    <a:p>
                      <a:endParaRPr lang="en-GB" sz="900" dirty="0"/>
                    </a:p>
                  </a:txBody>
                  <a:tcPr/>
                </a:tc>
                <a:tc>
                  <a:txBody>
                    <a:bodyPr/>
                    <a:lstStyle/>
                    <a:p>
                      <a:endParaRPr lang="en-GB" sz="1100" dirty="0"/>
                    </a:p>
                  </a:txBody>
                  <a:tcPr/>
                </a:tc>
                <a:tc>
                  <a:txBody>
                    <a:bodyPr/>
                    <a:lstStyle/>
                    <a:p>
                      <a:endParaRPr lang="en-GB" sz="1100"/>
                    </a:p>
                  </a:txBody>
                  <a:tcPr/>
                </a:tc>
                <a:tc>
                  <a:txBody>
                    <a:bodyPr/>
                    <a:lstStyle/>
                    <a:p>
                      <a:endParaRPr lang="en-GB" sz="1400" dirty="0"/>
                    </a:p>
                  </a:txBody>
                  <a:tcPr/>
                </a:tc>
                <a:tc>
                  <a:txBody>
                    <a:bodyPr/>
                    <a:lstStyle/>
                    <a:p>
                      <a:endParaRPr lang="en-GB" sz="1100" dirty="0"/>
                    </a:p>
                  </a:txBody>
                  <a:tcPr/>
                </a:tc>
                <a:tc vMerge="1">
                  <a:txBody>
                    <a:bodyPr/>
                    <a:lstStyle/>
                    <a:p>
                      <a:endParaRPr lang="en-GB" sz="1100" dirty="0"/>
                    </a:p>
                  </a:txBody>
                  <a:tcPr/>
                </a:tc>
                <a:tc vMerge="1">
                  <a:txBody>
                    <a:bodyPr/>
                    <a:lstStyle/>
                    <a:p>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UNIX Time</a:t>
                      </a:r>
                    </a:p>
                    <a:p>
                      <a:endParaRPr lang="en-GB" sz="1100" dirty="0"/>
                    </a:p>
                  </a:txBody>
                  <a:tcPr/>
                </a:tc>
                <a:extLst>
                  <a:ext uri="{0D108BD9-81ED-4DB2-BD59-A6C34878D82A}">
                    <a16:rowId xmlns:a16="http://schemas.microsoft.com/office/drawing/2014/main" val="3703789407"/>
                  </a:ext>
                </a:extLst>
              </a:tr>
            </a:tbl>
          </a:graphicData>
        </a:graphic>
      </p:graphicFrame>
      <p:sp>
        <p:nvSpPr>
          <p:cNvPr id="6" name="Rechteraccolade 5">
            <a:extLst>
              <a:ext uri="{FF2B5EF4-FFF2-40B4-BE49-F238E27FC236}">
                <a16:creationId xmlns:a16="http://schemas.microsoft.com/office/drawing/2014/main" id="{7DE25F36-7438-4BD9-A08E-5ED3DD1638B1}"/>
              </a:ext>
            </a:extLst>
          </p:cNvPr>
          <p:cNvSpPr/>
          <p:nvPr/>
        </p:nvSpPr>
        <p:spPr>
          <a:xfrm rot="16200000">
            <a:off x="894390" y="1969135"/>
            <a:ext cx="419450" cy="1400961"/>
          </a:xfrm>
          <a:prstGeom prst="rightBrace">
            <a:avLst>
              <a:gd name="adj1" fmla="val 8333"/>
              <a:gd name="adj2" fmla="val 471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kstvak 6">
            <a:extLst>
              <a:ext uri="{FF2B5EF4-FFF2-40B4-BE49-F238E27FC236}">
                <a16:creationId xmlns:a16="http://schemas.microsoft.com/office/drawing/2014/main" id="{32C92490-8A49-4DF9-85C2-B48A845D2BCB}"/>
              </a:ext>
            </a:extLst>
          </p:cNvPr>
          <p:cNvSpPr txBox="1"/>
          <p:nvPr/>
        </p:nvSpPr>
        <p:spPr>
          <a:xfrm>
            <a:off x="485151" y="2089337"/>
            <a:ext cx="1583655" cy="369332"/>
          </a:xfrm>
          <a:prstGeom prst="rect">
            <a:avLst/>
          </a:prstGeom>
          <a:noFill/>
        </p:spPr>
        <p:txBody>
          <a:bodyPr wrap="square" rtlCol="0">
            <a:spAutoFit/>
          </a:bodyPr>
          <a:lstStyle/>
          <a:p>
            <a:r>
              <a:rPr lang="en-GB" b="1" dirty="0">
                <a:solidFill>
                  <a:srgbClr val="00B0F0"/>
                </a:solidFill>
              </a:rPr>
              <a:t>Fingerprint</a:t>
            </a:r>
          </a:p>
        </p:txBody>
      </p:sp>
      <p:graphicFrame>
        <p:nvGraphicFramePr>
          <p:cNvPr id="8" name="Tabel 8">
            <a:extLst>
              <a:ext uri="{FF2B5EF4-FFF2-40B4-BE49-F238E27FC236}">
                <a16:creationId xmlns:a16="http://schemas.microsoft.com/office/drawing/2014/main" id="{167EF721-36E3-4678-903C-D946452FDB83}"/>
              </a:ext>
            </a:extLst>
          </p:cNvPr>
          <p:cNvGraphicFramePr>
            <a:graphicFrameLocks noGrp="1"/>
          </p:cNvGraphicFramePr>
          <p:nvPr>
            <p:extLst>
              <p:ext uri="{D42A27DB-BD31-4B8C-83A1-F6EECF244321}">
                <p14:modId xmlns:p14="http://schemas.microsoft.com/office/powerpoint/2010/main" val="2638673043"/>
              </p:ext>
            </p:extLst>
          </p:nvPr>
        </p:nvGraphicFramePr>
        <p:xfrm>
          <a:off x="8756213" y="104804"/>
          <a:ext cx="2972265" cy="1901488"/>
        </p:xfrm>
        <a:graphic>
          <a:graphicData uri="http://schemas.openxmlformats.org/drawingml/2006/table">
            <a:tbl>
              <a:tblPr firstRow="1" bandRow="1">
                <a:tableStyleId>{21E4AEA4-8DFA-4A89-87EB-49C32662AFE0}</a:tableStyleId>
              </a:tblPr>
              <a:tblGrid>
                <a:gridCol w="990755">
                  <a:extLst>
                    <a:ext uri="{9D8B030D-6E8A-4147-A177-3AD203B41FA5}">
                      <a16:colId xmlns:a16="http://schemas.microsoft.com/office/drawing/2014/main" val="2439135974"/>
                    </a:ext>
                  </a:extLst>
                </a:gridCol>
                <a:gridCol w="990755">
                  <a:extLst>
                    <a:ext uri="{9D8B030D-6E8A-4147-A177-3AD203B41FA5}">
                      <a16:colId xmlns:a16="http://schemas.microsoft.com/office/drawing/2014/main" val="1073211730"/>
                    </a:ext>
                  </a:extLst>
                </a:gridCol>
                <a:gridCol w="990755">
                  <a:extLst>
                    <a:ext uri="{9D8B030D-6E8A-4147-A177-3AD203B41FA5}">
                      <a16:colId xmlns:a16="http://schemas.microsoft.com/office/drawing/2014/main" val="939793585"/>
                    </a:ext>
                  </a:extLst>
                </a:gridCol>
              </a:tblGrid>
              <a:tr h="332497">
                <a:tc>
                  <a:txBody>
                    <a:bodyPr/>
                    <a:lstStyle/>
                    <a:p>
                      <a:r>
                        <a:rPr lang="en-GB" sz="1050" dirty="0"/>
                        <a:t>Building 0</a:t>
                      </a:r>
                    </a:p>
                  </a:txBody>
                  <a:tcPr/>
                </a:tc>
                <a:tc>
                  <a:txBody>
                    <a:bodyPr/>
                    <a:lstStyle/>
                    <a:p>
                      <a:r>
                        <a:rPr lang="en-GB" sz="1050" dirty="0"/>
                        <a:t>Building 1</a:t>
                      </a:r>
                    </a:p>
                  </a:txBody>
                  <a:tcPr/>
                </a:tc>
                <a:tc>
                  <a:txBody>
                    <a:bodyPr/>
                    <a:lstStyle/>
                    <a:p>
                      <a:r>
                        <a:rPr lang="en-GB" sz="1050" dirty="0"/>
                        <a:t>Building 2</a:t>
                      </a:r>
                    </a:p>
                  </a:txBody>
                  <a:tcPr/>
                </a:tc>
                <a:extLst>
                  <a:ext uri="{0D108BD9-81ED-4DB2-BD59-A6C34878D82A}">
                    <a16:rowId xmlns:a16="http://schemas.microsoft.com/office/drawing/2014/main" val="3266474294"/>
                  </a:ext>
                </a:extLst>
              </a:tr>
              <a:tr h="435580">
                <a:tc>
                  <a:txBody>
                    <a:bodyPr/>
                    <a:lstStyle/>
                    <a:p>
                      <a:r>
                        <a:rPr lang="en-GB" sz="1050" dirty="0"/>
                        <a:t>Floor 1, space id 111, Rel. Pos. 2</a:t>
                      </a:r>
                    </a:p>
                  </a:txBody>
                  <a:tcPr/>
                </a:tc>
                <a:tc>
                  <a:txBody>
                    <a:bodyPr/>
                    <a:lstStyle/>
                    <a:p>
                      <a:r>
                        <a:rPr lang="en-GB" sz="1050" dirty="0"/>
                        <a:t>Floor 1</a:t>
                      </a:r>
                    </a:p>
                    <a:p>
                      <a:r>
                        <a:rPr lang="en-GB" sz="1050" dirty="0"/>
                        <a:t>space id 111, Rel. Pos. 2</a:t>
                      </a:r>
                    </a:p>
                  </a:txBody>
                  <a:tcPr/>
                </a:tc>
                <a:tc>
                  <a:txBody>
                    <a:bodyPr/>
                    <a:lstStyle/>
                    <a:p>
                      <a:r>
                        <a:rPr lang="en-GB" sz="1050" dirty="0"/>
                        <a:t>Floor 2.1</a:t>
                      </a:r>
                    </a:p>
                    <a:p>
                      <a:r>
                        <a:rPr lang="en-GB" sz="1050" dirty="0"/>
                        <a:t>space id 111, Rel. Pos. 2</a:t>
                      </a:r>
                    </a:p>
                  </a:txBody>
                  <a:tcPr/>
                </a:tc>
                <a:extLst>
                  <a:ext uri="{0D108BD9-81ED-4DB2-BD59-A6C34878D82A}">
                    <a16:rowId xmlns:a16="http://schemas.microsoft.com/office/drawing/2014/main" val="3928677538"/>
                  </a:ext>
                </a:extLst>
              </a:tr>
              <a:tr h="332497">
                <a:tc>
                  <a:txBody>
                    <a:bodyPr/>
                    <a:lstStyle/>
                    <a:p>
                      <a:r>
                        <a:rPr lang="en-GB" sz="1050" dirty="0"/>
                        <a:t>Floor 2…</a:t>
                      </a:r>
                    </a:p>
                  </a:txBody>
                  <a:tcPr/>
                </a:tc>
                <a:tc>
                  <a:txBody>
                    <a:bodyPr/>
                    <a:lstStyle/>
                    <a:p>
                      <a:r>
                        <a:rPr lang="en-GB" sz="1050" dirty="0"/>
                        <a:t>Floor 2…</a:t>
                      </a:r>
                    </a:p>
                  </a:txBody>
                  <a:tcPr/>
                </a:tc>
                <a:tc>
                  <a:txBody>
                    <a:bodyPr/>
                    <a:lstStyle/>
                    <a:p>
                      <a:r>
                        <a:rPr lang="en-GB" sz="1050" dirty="0"/>
                        <a:t>Floor 2…</a:t>
                      </a:r>
                    </a:p>
                  </a:txBody>
                  <a:tcPr/>
                </a:tc>
                <a:extLst>
                  <a:ext uri="{0D108BD9-81ED-4DB2-BD59-A6C34878D82A}">
                    <a16:rowId xmlns:a16="http://schemas.microsoft.com/office/drawing/2014/main" val="3274044215"/>
                  </a:ext>
                </a:extLst>
              </a:tr>
              <a:tr h="332497">
                <a:tc>
                  <a:txBody>
                    <a:bodyPr/>
                    <a:lstStyle/>
                    <a:p>
                      <a:r>
                        <a:rPr lang="en-GB" sz="1050" dirty="0"/>
                        <a:t>Floor 3…</a:t>
                      </a:r>
                    </a:p>
                  </a:txBody>
                  <a:tcPr/>
                </a:tc>
                <a:tc>
                  <a:txBody>
                    <a:bodyPr/>
                    <a:lstStyle/>
                    <a:p>
                      <a:r>
                        <a:rPr lang="en-GB" sz="1050" dirty="0"/>
                        <a:t>Floor 3…</a:t>
                      </a:r>
                    </a:p>
                  </a:txBody>
                  <a:tcPr/>
                </a:tc>
                <a:tc>
                  <a:txBody>
                    <a:bodyPr/>
                    <a:lstStyle/>
                    <a:p>
                      <a:r>
                        <a:rPr lang="en-GB" sz="1050" dirty="0"/>
                        <a:t>Floor 3…</a:t>
                      </a:r>
                    </a:p>
                  </a:txBody>
                  <a:tcPr/>
                </a:tc>
                <a:extLst>
                  <a:ext uri="{0D108BD9-81ED-4DB2-BD59-A6C34878D82A}">
                    <a16:rowId xmlns:a16="http://schemas.microsoft.com/office/drawing/2014/main" val="992550004"/>
                  </a:ext>
                </a:extLst>
              </a:tr>
              <a:tr h="332497">
                <a:tc>
                  <a:txBody>
                    <a:bodyPr/>
                    <a:lstStyle/>
                    <a:p>
                      <a:r>
                        <a:rPr lang="en-GB" sz="1050" dirty="0"/>
                        <a:t>Floor 4…</a:t>
                      </a:r>
                    </a:p>
                  </a:txBody>
                  <a:tcPr/>
                </a:tc>
                <a:tc>
                  <a:txBody>
                    <a:bodyPr/>
                    <a:lstStyle/>
                    <a:p>
                      <a:r>
                        <a:rPr lang="en-GB" sz="1050" dirty="0"/>
                        <a:t>Floor 4…</a:t>
                      </a:r>
                    </a:p>
                  </a:txBody>
                  <a:tcPr/>
                </a:tc>
                <a:tc>
                  <a:txBody>
                    <a:bodyPr/>
                    <a:lstStyle/>
                    <a:p>
                      <a:r>
                        <a:rPr lang="en-GB" sz="1050" dirty="0"/>
                        <a:t>Floor 4…</a:t>
                      </a:r>
                    </a:p>
                  </a:txBody>
                  <a:tcPr/>
                </a:tc>
                <a:extLst>
                  <a:ext uri="{0D108BD9-81ED-4DB2-BD59-A6C34878D82A}">
                    <a16:rowId xmlns:a16="http://schemas.microsoft.com/office/drawing/2014/main" val="4155021274"/>
                  </a:ext>
                </a:extLst>
              </a:tr>
            </a:tbl>
          </a:graphicData>
        </a:graphic>
      </p:graphicFrame>
      <p:sp>
        <p:nvSpPr>
          <p:cNvPr id="10" name="Rechteraccolade 9">
            <a:extLst>
              <a:ext uri="{FF2B5EF4-FFF2-40B4-BE49-F238E27FC236}">
                <a16:creationId xmlns:a16="http://schemas.microsoft.com/office/drawing/2014/main" id="{9F1205C6-8273-4A54-B1CD-7FEE93B4BB4C}"/>
              </a:ext>
            </a:extLst>
          </p:cNvPr>
          <p:cNvSpPr/>
          <p:nvPr/>
        </p:nvSpPr>
        <p:spPr>
          <a:xfrm rot="16200000">
            <a:off x="2913015" y="1614012"/>
            <a:ext cx="1141143" cy="1400961"/>
          </a:xfrm>
          <a:prstGeom prst="rightBrace">
            <a:avLst>
              <a:gd name="adj1" fmla="val 8333"/>
              <a:gd name="adj2" fmla="val 4976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Tekstvak 10">
            <a:extLst>
              <a:ext uri="{FF2B5EF4-FFF2-40B4-BE49-F238E27FC236}">
                <a16:creationId xmlns:a16="http://schemas.microsoft.com/office/drawing/2014/main" id="{67C0BA94-224C-43EA-A751-671FB97D81AD}"/>
              </a:ext>
            </a:extLst>
          </p:cNvPr>
          <p:cNvSpPr txBox="1"/>
          <p:nvPr/>
        </p:nvSpPr>
        <p:spPr>
          <a:xfrm>
            <a:off x="2400940" y="1772155"/>
            <a:ext cx="5462837" cy="369332"/>
          </a:xfrm>
          <a:prstGeom prst="rect">
            <a:avLst/>
          </a:prstGeom>
          <a:noFill/>
        </p:spPr>
        <p:txBody>
          <a:bodyPr wrap="square" rtlCol="0">
            <a:spAutoFit/>
          </a:bodyPr>
          <a:lstStyle/>
          <a:p>
            <a:r>
              <a:rPr lang="en-GB" b="1" dirty="0">
                <a:solidFill>
                  <a:schemeClr val="accent2"/>
                </a:solidFill>
              </a:rPr>
              <a:t>Predicting attributes for estimating position of user </a:t>
            </a:r>
          </a:p>
        </p:txBody>
      </p:sp>
      <p:sp>
        <p:nvSpPr>
          <p:cNvPr id="12" name="Tekstvak 11">
            <a:extLst>
              <a:ext uri="{FF2B5EF4-FFF2-40B4-BE49-F238E27FC236}">
                <a16:creationId xmlns:a16="http://schemas.microsoft.com/office/drawing/2014/main" id="{915F03B2-4B7F-42B5-8289-FCFBC8B96D3A}"/>
              </a:ext>
            </a:extLst>
          </p:cNvPr>
          <p:cNvSpPr txBox="1"/>
          <p:nvPr/>
        </p:nvSpPr>
        <p:spPr>
          <a:xfrm>
            <a:off x="76998" y="100282"/>
            <a:ext cx="4459534" cy="1569660"/>
          </a:xfrm>
          <a:prstGeom prst="rect">
            <a:avLst/>
          </a:prstGeom>
          <a:noFill/>
        </p:spPr>
        <p:txBody>
          <a:bodyPr wrap="square" rtlCol="0">
            <a:spAutoFit/>
          </a:bodyPr>
          <a:lstStyle/>
          <a:p>
            <a:r>
              <a:rPr lang="en-GB" sz="1400" b="1" u="sng" dirty="0">
                <a:solidFill>
                  <a:schemeClr val="accent5"/>
                </a:solidFill>
              </a:rPr>
              <a:t>21049 records = single record with 529 numeric elements</a:t>
            </a:r>
          </a:p>
          <a:p>
            <a:pPr marL="285750" indent="-285750">
              <a:buFont typeface="Arial" panose="020B0604020202020204" pitchFamily="34" charset="0"/>
              <a:buChar char="•"/>
            </a:pPr>
            <a:r>
              <a:rPr lang="en-GB" sz="1400" dirty="0"/>
              <a:t>18 users, 20 (25 –Android) devices</a:t>
            </a:r>
          </a:p>
          <a:p>
            <a:pPr marL="285750" indent="-285750">
              <a:buFont typeface="Arial" panose="020B0604020202020204" pitchFamily="34" charset="0"/>
              <a:buChar char="•"/>
            </a:pPr>
            <a:r>
              <a:rPr lang="en-GB" sz="1400" dirty="0"/>
              <a:t>19.937 training records</a:t>
            </a:r>
          </a:p>
          <a:p>
            <a:pPr marL="285750" indent="-285750">
              <a:buFont typeface="Arial" panose="020B0604020202020204" pitchFamily="34" charset="0"/>
              <a:buChar char="•"/>
            </a:pPr>
            <a:r>
              <a:rPr lang="en-GB" sz="1400" dirty="0"/>
              <a:t>1.111 test records </a:t>
            </a:r>
            <a:r>
              <a:rPr lang="en-GB" sz="1200" dirty="0">
                <a:solidFill>
                  <a:srgbClr val="FF0000"/>
                </a:solidFill>
              </a:rPr>
              <a:t>(</a:t>
            </a:r>
            <a:r>
              <a:rPr lang="en-GB" sz="1200" b="1" dirty="0">
                <a:solidFill>
                  <a:srgbClr val="FF0000"/>
                </a:solidFill>
              </a:rPr>
              <a:t>525 </a:t>
            </a:r>
            <a:r>
              <a:rPr lang="en-GB" sz="1200" dirty="0">
                <a:solidFill>
                  <a:srgbClr val="FF0000"/>
                </a:solidFill>
              </a:rPr>
              <a:t>&amp;</a:t>
            </a:r>
            <a:r>
              <a:rPr lang="en-GB" sz="1200" b="1" dirty="0">
                <a:solidFill>
                  <a:srgbClr val="FF0000"/>
                </a:solidFill>
              </a:rPr>
              <a:t> 526 &amp; 527 </a:t>
            </a:r>
            <a:r>
              <a:rPr lang="en-GB" sz="1200" dirty="0">
                <a:solidFill>
                  <a:srgbClr val="FF0000"/>
                </a:solidFill>
              </a:rPr>
              <a:t>empty with default value 0 in both fields and to simulate real localization system)</a:t>
            </a:r>
          </a:p>
          <a:p>
            <a:pPr marL="285750" indent="-285750">
              <a:buFont typeface="Arial" panose="020B0604020202020204" pitchFamily="34" charset="0"/>
              <a:buChar char="•"/>
            </a:pPr>
            <a:r>
              <a:rPr lang="en-GB" sz="1400" dirty="0"/>
              <a:t>529 attributes, integer/real</a:t>
            </a:r>
          </a:p>
          <a:p>
            <a:pPr marL="285750" indent="-285750">
              <a:buFont typeface="Arial" panose="020B0604020202020204" pitchFamily="34" charset="0"/>
              <a:buChar char="•"/>
            </a:pPr>
            <a:r>
              <a:rPr lang="en-GB" sz="1400" dirty="0"/>
              <a:t>933 reference points (places)</a:t>
            </a:r>
          </a:p>
        </p:txBody>
      </p:sp>
      <p:sp>
        <p:nvSpPr>
          <p:cNvPr id="13" name="Rechteraccolade 12">
            <a:extLst>
              <a:ext uri="{FF2B5EF4-FFF2-40B4-BE49-F238E27FC236}">
                <a16:creationId xmlns:a16="http://schemas.microsoft.com/office/drawing/2014/main" id="{36D31CDC-EC9C-404B-80A8-4A0F65BFB2B4}"/>
              </a:ext>
            </a:extLst>
          </p:cNvPr>
          <p:cNvSpPr/>
          <p:nvPr/>
        </p:nvSpPr>
        <p:spPr>
          <a:xfrm rot="16200000">
            <a:off x="4084579" y="730676"/>
            <a:ext cx="759697" cy="3585885"/>
          </a:xfrm>
          <a:prstGeom prst="rightBrace">
            <a:avLst>
              <a:gd name="adj1" fmla="val 8333"/>
              <a:gd name="adj2" fmla="val 47879"/>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Tekstvak 13">
            <a:extLst>
              <a:ext uri="{FF2B5EF4-FFF2-40B4-BE49-F238E27FC236}">
                <a16:creationId xmlns:a16="http://schemas.microsoft.com/office/drawing/2014/main" id="{9E2F28FE-6140-4E78-B8F7-F0ACFEC325AC}"/>
              </a:ext>
            </a:extLst>
          </p:cNvPr>
          <p:cNvSpPr txBox="1"/>
          <p:nvPr/>
        </p:nvSpPr>
        <p:spPr>
          <a:xfrm>
            <a:off x="2952877" y="1372320"/>
            <a:ext cx="1583655" cy="369332"/>
          </a:xfrm>
          <a:prstGeom prst="rect">
            <a:avLst/>
          </a:prstGeom>
          <a:noFill/>
        </p:spPr>
        <p:txBody>
          <a:bodyPr wrap="square" rtlCol="0">
            <a:spAutoFit/>
          </a:bodyPr>
          <a:lstStyle/>
          <a:p>
            <a:r>
              <a:rPr lang="en-GB" b="1" dirty="0">
                <a:solidFill>
                  <a:srgbClr val="00B0F0"/>
                </a:solidFill>
              </a:rPr>
              <a:t>Regression </a:t>
            </a:r>
          </a:p>
        </p:txBody>
      </p:sp>
      <p:sp>
        <p:nvSpPr>
          <p:cNvPr id="15" name="Rechteraccolade 14">
            <a:extLst>
              <a:ext uri="{FF2B5EF4-FFF2-40B4-BE49-F238E27FC236}">
                <a16:creationId xmlns:a16="http://schemas.microsoft.com/office/drawing/2014/main" id="{BB5C89F9-953D-426A-BCB1-B515882041E2}"/>
              </a:ext>
            </a:extLst>
          </p:cNvPr>
          <p:cNvSpPr/>
          <p:nvPr/>
        </p:nvSpPr>
        <p:spPr>
          <a:xfrm rot="5400000">
            <a:off x="10047279" y="628386"/>
            <a:ext cx="395611" cy="2972265"/>
          </a:xfrm>
          <a:prstGeom prst="rightBrace">
            <a:avLst>
              <a:gd name="adj1" fmla="val 8333"/>
              <a:gd name="adj2" fmla="val 47879"/>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kstvak 15">
            <a:extLst>
              <a:ext uri="{FF2B5EF4-FFF2-40B4-BE49-F238E27FC236}">
                <a16:creationId xmlns:a16="http://schemas.microsoft.com/office/drawing/2014/main" id="{A4FCB66C-5912-42FB-B289-AAE88F485311}"/>
              </a:ext>
            </a:extLst>
          </p:cNvPr>
          <p:cNvSpPr txBox="1"/>
          <p:nvPr/>
        </p:nvSpPr>
        <p:spPr>
          <a:xfrm>
            <a:off x="8426818" y="2258557"/>
            <a:ext cx="3917582" cy="369332"/>
          </a:xfrm>
          <a:prstGeom prst="rect">
            <a:avLst/>
          </a:prstGeom>
          <a:noFill/>
        </p:spPr>
        <p:txBody>
          <a:bodyPr wrap="square" rtlCol="0">
            <a:spAutoFit/>
          </a:bodyPr>
          <a:lstStyle/>
          <a:p>
            <a:r>
              <a:rPr lang="en-GB" b="1" dirty="0">
                <a:solidFill>
                  <a:schemeClr val="accent2"/>
                </a:solidFill>
              </a:rPr>
              <a:t>Space id like office, corridor, classroom</a:t>
            </a:r>
          </a:p>
        </p:txBody>
      </p:sp>
      <p:sp>
        <p:nvSpPr>
          <p:cNvPr id="19" name="Tekstvak 18">
            <a:extLst>
              <a:ext uri="{FF2B5EF4-FFF2-40B4-BE49-F238E27FC236}">
                <a16:creationId xmlns:a16="http://schemas.microsoft.com/office/drawing/2014/main" id="{C48DBABA-3D70-468D-BD10-EFABD47AF27A}"/>
              </a:ext>
            </a:extLst>
          </p:cNvPr>
          <p:cNvSpPr txBox="1"/>
          <p:nvPr/>
        </p:nvSpPr>
        <p:spPr>
          <a:xfrm>
            <a:off x="4649144" y="90420"/>
            <a:ext cx="3406588" cy="1384995"/>
          </a:xfrm>
          <a:prstGeom prst="rect">
            <a:avLst/>
          </a:prstGeom>
          <a:noFill/>
        </p:spPr>
        <p:txBody>
          <a:bodyPr wrap="square" rtlCol="0">
            <a:spAutoFit/>
          </a:bodyPr>
          <a:lstStyle/>
          <a:p>
            <a:pPr marL="285750" indent="-285750">
              <a:buFont typeface="Arial" panose="020B0604020202020204" pitchFamily="34" charset="0"/>
              <a:buChar char="•"/>
            </a:pPr>
            <a:r>
              <a:rPr lang="en-GB" sz="1400" dirty="0"/>
              <a:t>Infrastructure less approach by WAP’s</a:t>
            </a:r>
          </a:p>
          <a:p>
            <a:pPr marL="285750" indent="-285750">
              <a:buFont typeface="Arial" panose="020B0604020202020204" pitchFamily="34" charset="0"/>
              <a:buChar char="•"/>
            </a:pPr>
            <a:r>
              <a:rPr lang="en-GB" sz="1400" dirty="0"/>
              <a:t>WLAN access points</a:t>
            </a:r>
          </a:p>
          <a:p>
            <a:pPr marL="285750" indent="-285750">
              <a:buFont typeface="Arial" panose="020B0604020202020204" pitchFamily="34" charset="0"/>
              <a:buChar char="•"/>
            </a:pPr>
            <a:r>
              <a:rPr lang="en-GB" sz="1400" dirty="0">
                <a:solidFill>
                  <a:srgbClr val="FF0000"/>
                </a:solidFill>
              </a:rPr>
              <a:t>-45dBm to 0dBm </a:t>
            </a:r>
            <a:r>
              <a:rPr lang="en-GB" sz="1400" dirty="0"/>
              <a:t>is insignificant and cover only 1.7% of total RSSI levels</a:t>
            </a:r>
          </a:p>
          <a:p>
            <a:pPr marL="285750" indent="-285750">
              <a:buFont typeface="Arial" panose="020B0604020202020204" pitchFamily="34" charset="0"/>
              <a:buChar char="•"/>
            </a:pPr>
            <a:r>
              <a:rPr lang="en-GB" sz="1400" dirty="0">
                <a:solidFill>
                  <a:srgbClr val="FF0000"/>
                </a:solidFill>
              </a:rPr>
              <a:t>-95dBm is also insignificant </a:t>
            </a:r>
            <a:r>
              <a:rPr lang="en-GB" sz="1400" dirty="0"/>
              <a:t>(2.3% of total RSSI measures)</a:t>
            </a:r>
          </a:p>
        </p:txBody>
      </p:sp>
      <p:cxnSp>
        <p:nvCxnSpPr>
          <p:cNvPr id="23" name="Rechte verbindingslijn met pijl 22">
            <a:extLst>
              <a:ext uri="{FF2B5EF4-FFF2-40B4-BE49-F238E27FC236}">
                <a16:creationId xmlns:a16="http://schemas.microsoft.com/office/drawing/2014/main" id="{C18323B8-DFCF-4628-8155-41F93FD5D6B7}"/>
              </a:ext>
            </a:extLst>
          </p:cNvPr>
          <p:cNvCxnSpPr/>
          <p:nvPr/>
        </p:nvCxnSpPr>
        <p:spPr>
          <a:xfrm>
            <a:off x="1920386" y="5809127"/>
            <a:ext cx="364863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kstvak 23">
            <a:extLst>
              <a:ext uri="{FF2B5EF4-FFF2-40B4-BE49-F238E27FC236}">
                <a16:creationId xmlns:a16="http://schemas.microsoft.com/office/drawing/2014/main" id="{25CF6808-E04C-42A5-A4AE-69E35406C0E9}"/>
              </a:ext>
            </a:extLst>
          </p:cNvPr>
          <p:cNvSpPr txBox="1"/>
          <p:nvPr/>
        </p:nvSpPr>
        <p:spPr>
          <a:xfrm>
            <a:off x="2904568" y="5567080"/>
            <a:ext cx="3119718" cy="307777"/>
          </a:xfrm>
          <a:prstGeom prst="rect">
            <a:avLst/>
          </a:prstGeom>
          <a:noFill/>
        </p:spPr>
        <p:txBody>
          <a:bodyPr wrap="square" rtlCol="0">
            <a:spAutoFit/>
          </a:bodyPr>
          <a:lstStyle/>
          <a:p>
            <a:r>
              <a:rPr lang="en-GB" sz="1400" dirty="0">
                <a:solidFill>
                  <a:srgbClr val="0070C0"/>
                </a:solidFill>
              </a:rPr>
              <a:t>Real world coordinates</a:t>
            </a:r>
          </a:p>
        </p:txBody>
      </p:sp>
      <p:pic>
        <p:nvPicPr>
          <p:cNvPr id="25" name="Afbeelding 24">
            <a:extLst>
              <a:ext uri="{FF2B5EF4-FFF2-40B4-BE49-F238E27FC236}">
                <a16:creationId xmlns:a16="http://schemas.microsoft.com/office/drawing/2014/main" id="{4FDC1AEE-DA3B-4903-BFF1-C554CC478AE3}"/>
              </a:ext>
            </a:extLst>
          </p:cNvPr>
          <p:cNvPicPr>
            <a:picLocks noChangeAspect="1"/>
          </p:cNvPicPr>
          <p:nvPr/>
        </p:nvPicPr>
        <p:blipFill>
          <a:blip r:embed="rId2"/>
          <a:stretch>
            <a:fillRect/>
          </a:stretch>
        </p:blipFill>
        <p:spPr>
          <a:xfrm>
            <a:off x="1920385" y="5885393"/>
            <a:ext cx="3648635" cy="568298"/>
          </a:xfrm>
          <a:prstGeom prst="rect">
            <a:avLst/>
          </a:prstGeom>
        </p:spPr>
      </p:pic>
      <p:pic>
        <p:nvPicPr>
          <p:cNvPr id="26" name="Afbeelding 25">
            <a:extLst>
              <a:ext uri="{FF2B5EF4-FFF2-40B4-BE49-F238E27FC236}">
                <a16:creationId xmlns:a16="http://schemas.microsoft.com/office/drawing/2014/main" id="{38663CC9-9020-4536-90A0-4C1A4AA37BAD}"/>
              </a:ext>
            </a:extLst>
          </p:cNvPr>
          <p:cNvPicPr>
            <a:picLocks noChangeAspect="1"/>
          </p:cNvPicPr>
          <p:nvPr/>
        </p:nvPicPr>
        <p:blipFill rotWithShape="1">
          <a:blip r:embed="rId3"/>
          <a:srcRect b="31252"/>
          <a:stretch/>
        </p:blipFill>
        <p:spPr>
          <a:xfrm>
            <a:off x="5618396" y="5646343"/>
            <a:ext cx="1987896" cy="807348"/>
          </a:xfrm>
          <a:prstGeom prst="rect">
            <a:avLst/>
          </a:prstGeom>
        </p:spPr>
      </p:pic>
      <p:pic>
        <p:nvPicPr>
          <p:cNvPr id="27" name="Afbeelding 26">
            <a:extLst>
              <a:ext uri="{FF2B5EF4-FFF2-40B4-BE49-F238E27FC236}">
                <a16:creationId xmlns:a16="http://schemas.microsoft.com/office/drawing/2014/main" id="{51A41B71-A016-4E78-AF37-3732CC47BB0D}"/>
              </a:ext>
            </a:extLst>
          </p:cNvPr>
          <p:cNvPicPr>
            <a:picLocks noChangeAspect="1"/>
          </p:cNvPicPr>
          <p:nvPr/>
        </p:nvPicPr>
        <p:blipFill>
          <a:blip r:embed="rId4"/>
          <a:stretch>
            <a:fillRect/>
          </a:stretch>
        </p:blipFill>
        <p:spPr>
          <a:xfrm>
            <a:off x="5372489" y="4637536"/>
            <a:ext cx="2683243" cy="691824"/>
          </a:xfrm>
          <a:prstGeom prst="rect">
            <a:avLst/>
          </a:prstGeom>
        </p:spPr>
      </p:pic>
      <p:cxnSp>
        <p:nvCxnSpPr>
          <p:cNvPr id="29" name="Rechte verbindingslijn met pijl 28">
            <a:extLst>
              <a:ext uri="{FF2B5EF4-FFF2-40B4-BE49-F238E27FC236}">
                <a16:creationId xmlns:a16="http://schemas.microsoft.com/office/drawing/2014/main" id="{3ED5DEF6-8277-483E-AB2A-738C399A7995}"/>
              </a:ext>
            </a:extLst>
          </p:cNvPr>
          <p:cNvCxnSpPr>
            <a:cxnSpLocks/>
            <a:endCxn id="39" idx="1"/>
          </p:cNvCxnSpPr>
          <p:nvPr/>
        </p:nvCxnSpPr>
        <p:spPr>
          <a:xfrm>
            <a:off x="3229112" y="1003210"/>
            <a:ext cx="4826620" cy="1481435"/>
          </a:xfrm>
          <a:prstGeom prst="straightConnector1">
            <a:avLst/>
          </a:prstGeom>
          <a:ln>
            <a:headEnd type="none" w="med" len="med"/>
            <a:tailEnd type="triangle" w="med" len="med"/>
          </a:ln>
        </p:spPr>
        <p:style>
          <a:lnRef idx="3">
            <a:schemeClr val="accent4"/>
          </a:lnRef>
          <a:fillRef idx="0">
            <a:schemeClr val="accent4"/>
          </a:fillRef>
          <a:effectRef idx="2">
            <a:schemeClr val="accent4"/>
          </a:effectRef>
          <a:fontRef idx="minor">
            <a:schemeClr val="tx1"/>
          </a:fontRef>
        </p:style>
      </p:cxnSp>
      <p:cxnSp>
        <p:nvCxnSpPr>
          <p:cNvPr id="32" name="Rechte verbindingslijn 31">
            <a:extLst>
              <a:ext uri="{FF2B5EF4-FFF2-40B4-BE49-F238E27FC236}">
                <a16:creationId xmlns:a16="http://schemas.microsoft.com/office/drawing/2014/main" id="{56372311-702D-457A-880E-654EA747511B}"/>
              </a:ext>
            </a:extLst>
          </p:cNvPr>
          <p:cNvCxnSpPr>
            <a:cxnSpLocks/>
          </p:cNvCxnSpPr>
          <p:nvPr/>
        </p:nvCxnSpPr>
        <p:spPr>
          <a:xfrm>
            <a:off x="1804596" y="973611"/>
            <a:ext cx="1466847" cy="19063"/>
          </a:xfrm>
          <a:prstGeom prst="line">
            <a:avLst/>
          </a:prstGeom>
          <a:ln w="22225"/>
        </p:spPr>
        <p:style>
          <a:lnRef idx="2">
            <a:schemeClr val="accent4"/>
          </a:lnRef>
          <a:fillRef idx="0">
            <a:schemeClr val="accent4"/>
          </a:fillRef>
          <a:effectRef idx="1">
            <a:schemeClr val="accent4"/>
          </a:effectRef>
          <a:fontRef idx="minor">
            <a:schemeClr val="tx1"/>
          </a:fontRef>
        </p:style>
      </p:cxnSp>
      <p:sp>
        <p:nvSpPr>
          <p:cNvPr id="39" name="Rechteraccolade 38">
            <a:extLst>
              <a:ext uri="{FF2B5EF4-FFF2-40B4-BE49-F238E27FC236}">
                <a16:creationId xmlns:a16="http://schemas.microsoft.com/office/drawing/2014/main" id="{4E8C6997-8D4C-4F3B-BA31-F1126354DEF0}"/>
              </a:ext>
            </a:extLst>
          </p:cNvPr>
          <p:cNvSpPr/>
          <p:nvPr/>
        </p:nvSpPr>
        <p:spPr>
          <a:xfrm rot="16200000">
            <a:off x="7842750" y="1700893"/>
            <a:ext cx="425963" cy="1993467"/>
          </a:xfrm>
          <a:prstGeom prst="rightBrace">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3100714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7668B9-9E14-42CB-AEF1-435C3843569F}"/>
              </a:ext>
            </a:extLst>
          </p:cNvPr>
          <p:cNvSpPr>
            <a:spLocks noGrp="1"/>
          </p:cNvSpPr>
          <p:nvPr>
            <p:ph type="title"/>
          </p:nvPr>
        </p:nvSpPr>
        <p:spPr>
          <a:xfrm>
            <a:off x="721659" y="49126"/>
            <a:ext cx="10515600" cy="969735"/>
          </a:xfrm>
        </p:spPr>
        <p:txBody>
          <a:bodyPr/>
          <a:lstStyle/>
          <a:p>
            <a:r>
              <a:rPr lang="en-GB" dirty="0"/>
              <a:t>Example of 7754 </a:t>
            </a:r>
            <a:r>
              <a:rPr lang="en-GB" dirty="0" err="1"/>
              <a:t>th</a:t>
            </a:r>
            <a:r>
              <a:rPr lang="en-GB" dirty="0"/>
              <a:t> record (table II)</a:t>
            </a:r>
          </a:p>
        </p:txBody>
      </p:sp>
      <p:grpSp>
        <p:nvGrpSpPr>
          <p:cNvPr id="33" name="Groep 32">
            <a:extLst>
              <a:ext uri="{FF2B5EF4-FFF2-40B4-BE49-F238E27FC236}">
                <a16:creationId xmlns:a16="http://schemas.microsoft.com/office/drawing/2014/main" id="{8C572DCB-0F0A-4D31-BB99-9079EE09C0CB}"/>
              </a:ext>
            </a:extLst>
          </p:cNvPr>
          <p:cNvGrpSpPr/>
          <p:nvPr/>
        </p:nvGrpSpPr>
        <p:grpSpPr>
          <a:xfrm>
            <a:off x="823912" y="1069466"/>
            <a:ext cx="10544175" cy="2428652"/>
            <a:chOff x="765641" y="1565848"/>
            <a:chExt cx="10544175" cy="2428652"/>
          </a:xfrm>
        </p:grpSpPr>
        <p:pic>
          <p:nvPicPr>
            <p:cNvPr id="4" name="Afbeelding 3">
              <a:extLst>
                <a:ext uri="{FF2B5EF4-FFF2-40B4-BE49-F238E27FC236}">
                  <a16:creationId xmlns:a16="http://schemas.microsoft.com/office/drawing/2014/main" id="{2B427C4E-274E-4A6C-921F-031953F81FED}"/>
                </a:ext>
              </a:extLst>
            </p:cNvPr>
            <p:cNvPicPr>
              <a:picLocks noChangeAspect="1"/>
            </p:cNvPicPr>
            <p:nvPr/>
          </p:nvPicPr>
          <p:blipFill rotWithShape="1">
            <a:blip r:embed="rId2"/>
            <a:srcRect b="11467"/>
            <a:stretch/>
          </p:blipFill>
          <p:spPr>
            <a:xfrm>
              <a:off x="765641" y="1565848"/>
              <a:ext cx="10544175" cy="2428652"/>
            </a:xfrm>
            <a:prstGeom prst="rect">
              <a:avLst/>
            </a:prstGeom>
          </p:spPr>
        </p:pic>
        <p:sp>
          <p:nvSpPr>
            <p:cNvPr id="5" name="Ovaal 4">
              <a:extLst>
                <a:ext uri="{FF2B5EF4-FFF2-40B4-BE49-F238E27FC236}">
                  <a16:creationId xmlns:a16="http://schemas.microsoft.com/office/drawing/2014/main" id="{826D22DD-FE7E-4503-8FD9-9FA82E786025}"/>
                </a:ext>
              </a:extLst>
            </p:cNvPr>
            <p:cNvSpPr/>
            <p:nvPr/>
          </p:nvSpPr>
          <p:spPr>
            <a:xfrm>
              <a:off x="6651812" y="1846729"/>
              <a:ext cx="681317" cy="23353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en-GB"/>
            </a:p>
          </p:txBody>
        </p:sp>
        <p:sp>
          <p:nvSpPr>
            <p:cNvPr id="6" name="Tekstvak 5">
              <a:extLst>
                <a:ext uri="{FF2B5EF4-FFF2-40B4-BE49-F238E27FC236}">
                  <a16:creationId xmlns:a16="http://schemas.microsoft.com/office/drawing/2014/main" id="{F0B87765-8439-4B36-A97F-AC27FCCA3DD6}"/>
                </a:ext>
              </a:extLst>
            </p:cNvPr>
            <p:cNvSpPr txBox="1"/>
            <p:nvPr/>
          </p:nvSpPr>
          <p:spPr>
            <a:xfrm>
              <a:off x="1143000" y="2293090"/>
              <a:ext cx="238125" cy="369332"/>
            </a:xfrm>
            <a:prstGeom prst="rect">
              <a:avLst/>
            </a:prstGeom>
            <a:noFill/>
          </p:spPr>
          <p:txBody>
            <a:bodyPr wrap="square" rtlCol="0">
              <a:spAutoFit/>
            </a:bodyPr>
            <a:lstStyle/>
            <a:p>
              <a:r>
                <a:rPr lang="en-GB" dirty="0">
                  <a:solidFill>
                    <a:schemeClr val="accent5"/>
                  </a:solidFill>
                </a:rPr>
                <a:t>1</a:t>
              </a:r>
            </a:p>
          </p:txBody>
        </p:sp>
        <p:sp>
          <p:nvSpPr>
            <p:cNvPr id="7" name="Tekstvak 6">
              <a:extLst>
                <a:ext uri="{FF2B5EF4-FFF2-40B4-BE49-F238E27FC236}">
                  <a16:creationId xmlns:a16="http://schemas.microsoft.com/office/drawing/2014/main" id="{9CF55EA2-6B09-4837-AE0F-69560C3D8E3B}"/>
                </a:ext>
              </a:extLst>
            </p:cNvPr>
            <p:cNvSpPr txBox="1"/>
            <p:nvPr/>
          </p:nvSpPr>
          <p:spPr>
            <a:xfrm>
              <a:off x="3038475" y="2293090"/>
              <a:ext cx="238125" cy="369332"/>
            </a:xfrm>
            <a:prstGeom prst="rect">
              <a:avLst/>
            </a:prstGeom>
            <a:noFill/>
          </p:spPr>
          <p:txBody>
            <a:bodyPr wrap="square" rtlCol="0">
              <a:spAutoFit/>
            </a:bodyPr>
            <a:lstStyle/>
            <a:p>
              <a:r>
                <a:rPr lang="en-GB" dirty="0">
                  <a:solidFill>
                    <a:schemeClr val="accent5"/>
                  </a:solidFill>
                </a:rPr>
                <a:t>2</a:t>
              </a:r>
            </a:p>
          </p:txBody>
        </p:sp>
        <p:sp>
          <p:nvSpPr>
            <p:cNvPr id="8" name="Tekstvak 7">
              <a:extLst>
                <a:ext uri="{FF2B5EF4-FFF2-40B4-BE49-F238E27FC236}">
                  <a16:creationId xmlns:a16="http://schemas.microsoft.com/office/drawing/2014/main" id="{A4ED7B03-7954-40DA-8F2D-2F8EB8A72746}"/>
                </a:ext>
              </a:extLst>
            </p:cNvPr>
            <p:cNvSpPr txBox="1"/>
            <p:nvPr/>
          </p:nvSpPr>
          <p:spPr>
            <a:xfrm>
              <a:off x="4048125" y="2293090"/>
              <a:ext cx="238125" cy="369332"/>
            </a:xfrm>
            <a:prstGeom prst="rect">
              <a:avLst/>
            </a:prstGeom>
            <a:noFill/>
          </p:spPr>
          <p:txBody>
            <a:bodyPr wrap="square" rtlCol="0">
              <a:spAutoFit/>
            </a:bodyPr>
            <a:lstStyle/>
            <a:p>
              <a:r>
                <a:rPr lang="en-GB" dirty="0">
                  <a:solidFill>
                    <a:schemeClr val="accent5"/>
                  </a:solidFill>
                </a:rPr>
                <a:t>3</a:t>
              </a:r>
            </a:p>
          </p:txBody>
        </p:sp>
        <p:sp>
          <p:nvSpPr>
            <p:cNvPr id="9" name="Tekstvak 8">
              <a:extLst>
                <a:ext uri="{FF2B5EF4-FFF2-40B4-BE49-F238E27FC236}">
                  <a16:creationId xmlns:a16="http://schemas.microsoft.com/office/drawing/2014/main" id="{65B00C30-92BE-48D2-BAEC-F646780A442C}"/>
                </a:ext>
              </a:extLst>
            </p:cNvPr>
            <p:cNvSpPr txBox="1"/>
            <p:nvPr/>
          </p:nvSpPr>
          <p:spPr>
            <a:xfrm>
              <a:off x="4877220" y="2308865"/>
              <a:ext cx="238125" cy="369332"/>
            </a:xfrm>
            <a:prstGeom prst="rect">
              <a:avLst/>
            </a:prstGeom>
            <a:noFill/>
          </p:spPr>
          <p:txBody>
            <a:bodyPr wrap="square" rtlCol="0">
              <a:spAutoFit/>
            </a:bodyPr>
            <a:lstStyle/>
            <a:p>
              <a:r>
                <a:rPr lang="en-GB" dirty="0">
                  <a:solidFill>
                    <a:schemeClr val="accent5"/>
                  </a:solidFill>
                </a:rPr>
                <a:t>4</a:t>
              </a:r>
            </a:p>
          </p:txBody>
        </p:sp>
        <p:sp>
          <p:nvSpPr>
            <p:cNvPr id="10" name="Tekstvak 9">
              <a:extLst>
                <a:ext uri="{FF2B5EF4-FFF2-40B4-BE49-F238E27FC236}">
                  <a16:creationId xmlns:a16="http://schemas.microsoft.com/office/drawing/2014/main" id="{CB6BBD67-4C49-4B38-BCC8-E7B8E1E473AE}"/>
                </a:ext>
              </a:extLst>
            </p:cNvPr>
            <p:cNvSpPr txBox="1"/>
            <p:nvPr/>
          </p:nvSpPr>
          <p:spPr>
            <a:xfrm>
              <a:off x="5686425" y="2308899"/>
              <a:ext cx="238125" cy="369332"/>
            </a:xfrm>
            <a:prstGeom prst="rect">
              <a:avLst/>
            </a:prstGeom>
            <a:noFill/>
          </p:spPr>
          <p:txBody>
            <a:bodyPr wrap="square" rtlCol="0">
              <a:spAutoFit/>
            </a:bodyPr>
            <a:lstStyle/>
            <a:p>
              <a:r>
                <a:rPr lang="en-GB" dirty="0">
                  <a:solidFill>
                    <a:schemeClr val="accent5"/>
                  </a:solidFill>
                </a:rPr>
                <a:t>5</a:t>
              </a:r>
            </a:p>
          </p:txBody>
        </p:sp>
        <p:sp>
          <p:nvSpPr>
            <p:cNvPr id="11" name="Tekstvak 10">
              <a:extLst>
                <a:ext uri="{FF2B5EF4-FFF2-40B4-BE49-F238E27FC236}">
                  <a16:creationId xmlns:a16="http://schemas.microsoft.com/office/drawing/2014/main" id="{218BD669-0E6B-4CC9-A766-07D73AEB019C}"/>
                </a:ext>
              </a:extLst>
            </p:cNvPr>
            <p:cNvSpPr txBox="1"/>
            <p:nvPr/>
          </p:nvSpPr>
          <p:spPr>
            <a:xfrm>
              <a:off x="6596902" y="2299374"/>
              <a:ext cx="238125" cy="369332"/>
            </a:xfrm>
            <a:prstGeom prst="rect">
              <a:avLst/>
            </a:prstGeom>
            <a:noFill/>
          </p:spPr>
          <p:txBody>
            <a:bodyPr wrap="square" rtlCol="0">
              <a:spAutoFit/>
            </a:bodyPr>
            <a:lstStyle/>
            <a:p>
              <a:r>
                <a:rPr lang="en-GB" dirty="0">
                  <a:solidFill>
                    <a:schemeClr val="accent5"/>
                  </a:solidFill>
                </a:rPr>
                <a:t>6</a:t>
              </a:r>
            </a:p>
          </p:txBody>
        </p:sp>
        <p:sp>
          <p:nvSpPr>
            <p:cNvPr id="12" name="Tekstvak 11">
              <a:extLst>
                <a:ext uri="{FF2B5EF4-FFF2-40B4-BE49-F238E27FC236}">
                  <a16:creationId xmlns:a16="http://schemas.microsoft.com/office/drawing/2014/main" id="{255F47F8-9BA8-4246-A91E-F9200B595EEB}"/>
                </a:ext>
              </a:extLst>
            </p:cNvPr>
            <p:cNvSpPr txBox="1"/>
            <p:nvPr/>
          </p:nvSpPr>
          <p:spPr>
            <a:xfrm>
              <a:off x="7406107" y="2308865"/>
              <a:ext cx="238125" cy="369332"/>
            </a:xfrm>
            <a:prstGeom prst="rect">
              <a:avLst/>
            </a:prstGeom>
            <a:noFill/>
          </p:spPr>
          <p:txBody>
            <a:bodyPr wrap="square" rtlCol="0">
              <a:spAutoFit/>
            </a:bodyPr>
            <a:lstStyle/>
            <a:p>
              <a:r>
                <a:rPr lang="en-GB" dirty="0">
                  <a:solidFill>
                    <a:schemeClr val="accent5"/>
                  </a:solidFill>
                </a:rPr>
                <a:t>7</a:t>
              </a:r>
            </a:p>
          </p:txBody>
        </p:sp>
        <p:sp>
          <p:nvSpPr>
            <p:cNvPr id="14" name="Tekstvak 13">
              <a:extLst>
                <a:ext uri="{FF2B5EF4-FFF2-40B4-BE49-F238E27FC236}">
                  <a16:creationId xmlns:a16="http://schemas.microsoft.com/office/drawing/2014/main" id="{FBE27119-C3F6-4190-8AD4-1AB9535072CA}"/>
                </a:ext>
              </a:extLst>
            </p:cNvPr>
            <p:cNvSpPr txBox="1"/>
            <p:nvPr/>
          </p:nvSpPr>
          <p:spPr>
            <a:xfrm>
              <a:off x="8122024" y="2312680"/>
              <a:ext cx="238125" cy="369332"/>
            </a:xfrm>
            <a:prstGeom prst="rect">
              <a:avLst/>
            </a:prstGeom>
            <a:noFill/>
          </p:spPr>
          <p:txBody>
            <a:bodyPr wrap="square" rtlCol="0">
              <a:spAutoFit/>
            </a:bodyPr>
            <a:lstStyle/>
            <a:p>
              <a:r>
                <a:rPr lang="en-GB" dirty="0">
                  <a:solidFill>
                    <a:schemeClr val="accent5"/>
                  </a:solidFill>
                </a:rPr>
                <a:t>8</a:t>
              </a:r>
            </a:p>
          </p:txBody>
        </p:sp>
        <p:sp>
          <p:nvSpPr>
            <p:cNvPr id="15" name="Tekstvak 14">
              <a:extLst>
                <a:ext uri="{FF2B5EF4-FFF2-40B4-BE49-F238E27FC236}">
                  <a16:creationId xmlns:a16="http://schemas.microsoft.com/office/drawing/2014/main" id="{37E572E2-49A1-49DA-A8DC-378E7594AA9B}"/>
                </a:ext>
              </a:extLst>
            </p:cNvPr>
            <p:cNvSpPr txBox="1"/>
            <p:nvPr/>
          </p:nvSpPr>
          <p:spPr>
            <a:xfrm>
              <a:off x="8915402" y="2308865"/>
              <a:ext cx="238125" cy="369332"/>
            </a:xfrm>
            <a:prstGeom prst="rect">
              <a:avLst/>
            </a:prstGeom>
            <a:noFill/>
          </p:spPr>
          <p:txBody>
            <a:bodyPr wrap="square" rtlCol="0">
              <a:spAutoFit/>
            </a:bodyPr>
            <a:lstStyle/>
            <a:p>
              <a:r>
                <a:rPr lang="en-GB" dirty="0">
                  <a:solidFill>
                    <a:schemeClr val="accent5"/>
                  </a:solidFill>
                </a:rPr>
                <a:t>9</a:t>
              </a:r>
            </a:p>
          </p:txBody>
        </p:sp>
        <p:sp>
          <p:nvSpPr>
            <p:cNvPr id="16" name="Tekstvak 15">
              <a:extLst>
                <a:ext uri="{FF2B5EF4-FFF2-40B4-BE49-F238E27FC236}">
                  <a16:creationId xmlns:a16="http://schemas.microsoft.com/office/drawing/2014/main" id="{51C727C2-F44A-4406-B669-FF399254C70D}"/>
                </a:ext>
              </a:extLst>
            </p:cNvPr>
            <p:cNvSpPr txBox="1"/>
            <p:nvPr/>
          </p:nvSpPr>
          <p:spPr>
            <a:xfrm>
              <a:off x="9708780" y="2340531"/>
              <a:ext cx="473444" cy="369332"/>
            </a:xfrm>
            <a:prstGeom prst="rect">
              <a:avLst/>
            </a:prstGeom>
            <a:noFill/>
          </p:spPr>
          <p:txBody>
            <a:bodyPr wrap="square" rtlCol="0">
              <a:spAutoFit/>
            </a:bodyPr>
            <a:lstStyle/>
            <a:p>
              <a:r>
                <a:rPr lang="en-GB" dirty="0">
                  <a:solidFill>
                    <a:schemeClr val="accent5"/>
                  </a:solidFill>
                </a:rPr>
                <a:t>10</a:t>
              </a:r>
            </a:p>
          </p:txBody>
        </p:sp>
        <p:sp>
          <p:nvSpPr>
            <p:cNvPr id="17" name="Tekstvak 16">
              <a:extLst>
                <a:ext uri="{FF2B5EF4-FFF2-40B4-BE49-F238E27FC236}">
                  <a16:creationId xmlns:a16="http://schemas.microsoft.com/office/drawing/2014/main" id="{30DEFB66-50BC-4EF7-94F6-CCE73B2E405F}"/>
                </a:ext>
              </a:extLst>
            </p:cNvPr>
            <p:cNvSpPr txBox="1"/>
            <p:nvPr/>
          </p:nvSpPr>
          <p:spPr>
            <a:xfrm>
              <a:off x="2212605" y="3607356"/>
              <a:ext cx="473444" cy="369332"/>
            </a:xfrm>
            <a:prstGeom prst="rect">
              <a:avLst/>
            </a:prstGeom>
            <a:noFill/>
          </p:spPr>
          <p:txBody>
            <a:bodyPr wrap="square" rtlCol="0">
              <a:spAutoFit/>
            </a:bodyPr>
            <a:lstStyle/>
            <a:p>
              <a:r>
                <a:rPr lang="en-GB" dirty="0">
                  <a:solidFill>
                    <a:schemeClr val="accent5"/>
                  </a:solidFill>
                </a:rPr>
                <a:t>11</a:t>
              </a:r>
            </a:p>
          </p:txBody>
        </p:sp>
        <p:sp>
          <p:nvSpPr>
            <p:cNvPr id="18" name="Tekstvak 17">
              <a:extLst>
                <a:ext uri="{FF2B5EF4-FFF2-40B4-BE49-F238E27FC236}">
                  <a16:creationId xmlns:a16="http://schemas.microsoft.com/office/drawing/2014/main" id="{72697AF0-CEC2-4E7A-BEC5-B030D19AF5D4}"/>
                </a:ext>
              </a:extLst>
            </p:cNvPr>
            <p:cNvSpPr txBox="1"/>
            <p:nvPr/>
          </p:nvSpPr>
          <p:spPr>
            <a:xfrm>
              <a:off x="4356150" y="3614862"/>
              <a:ext cx="473444" cy="369332"/>
            </a:xfrm>
            <a:prstGeom prst="rect">
              <a:avLst/>
            </a:prstGeom>
            <a:noFill/>
          </p:spPr>
          <p:txBody>
            <a:bodyPr wrap="square" rtlCol="0">
              <a:spAutoFit/>
            </a:bodyPr>
            <a:lstStyle/>
            <a:p>
              <a:r>
                <a:rPr lang="en-GB" dirty="0">
                  <a:solidFill>
                    <a:schemeClr val="accent5"/>
                  </a:solidFill>
                </a:rPr>
                <a:t>12</a:t>
              </a:r>
            </a:p>
          </p:txBody>
        </p:sp>
        <p:sp>
          <p:nvSpPr>
            <p:cNvPr id="19" name="Tekstvak 18">
              <a:extLst>
                <a:ext uri="{FF2B5EF4-FFF2-40B4-BE49-F238E27FC236}">
                  <a16:creationId xmlns:a16="http://schemas.microsoft.com/office/drawing/2014/main" id="{496AEA3B-B7DF-4260-959E-43195F4E56FD}"/>
                </a:ext>
              </a:extLst>
            </p:cNvPr>
            <p:cNvSpPr txBox="1"/>
            <p:nvPr/>
          </p:nvSpPr>
          <p:spPr>
            <a:xfrm>
              <a:off x="6697334" y="3625168"/>
              <a:ext cx="473444" cy="369332"/>
            </a:xfrm>
            <a:prstGeom prst="rect">
              <a:avLst/>
            </a:prstGeom>
            <a:noFill/>
          </p:spPr>
          <p:txBody>
            <a:bodyPr wrap="square" rtlCol="0">
              <a:spAutoFit/>
            </a:bodyPr>
            <a:lstStyle/>
            <a:p>
              <a:r>
                <a:rPr lang="en-GB" dirty="0">
                  <a:solidFill>
                    <a:schemeClr val="accent5"/>
                  </a:solidFill>
                </a:rPr>
                <a:t>13</a:t>
              </a:r>
            </a:p>
          </p:txBody>
        </p:sp>
        <p:sp>
          <p:nvSpPr>
            <p:cNvPr id="20" name="Tekstvak 19">
              <a:extLst>
                <a:ext uri="{FF2B5EF4-FFF2-40B4-BE49-F238E27FC236}">
                  <a16:creationId xmlns:a16="http://schemas.microsoft.com/office/drawing/2014/main" id="{F6C714BF-8B57-4CA0-B58F-2CDDB419ED77}"/>
                </a:ext>
              </a:extLst>
            </p:cNvPr>
            <p:cNvSpPr txBox="1"/>
            <p:nvPr/>
          </p:nvSpPr>
          <p:spPr>
            <a:xfrm>
              <a:off x="7524043" y="3625168"/>
              <a:ext cx="473444" cy="369332"/>
            </a:xfrm>
            <a:prstGeom prst="rect">
              <a:avLst/>
            </a:prstGeom>
            <a:noFill/>
          </p:spPr>
          <p:txBody>
            <a:bodyPr wrap="square" rtlCol="0">
              <a:spAutoFit/>
            </a:bodyPr>
            <a:lstStyle/>
            <a:p>
              <a:r>
                <a:rPr lang="en-GB" dirty="0">
                  <a:solidFill>
                    <a:schemeClr val="accent5"/>
                  </a:solidFill>
                </a:rPr>
                <a:t>14</a:t>
              </a:r>
            </a:p>
          </p:txBody>
        </p:sp>
        <p:cxnSp>
          <p:nvCxnSpPr>
            <p:cNvPr id="22" name="Rechte verbindingslijn met pijl 21">
              <a:extLst>
                <a:ext uri="{FF2B5EF4-FFF2-40B4-BE49-F238E27FC236}">
                  <a16:creationId xmlns:a16="http://schemas.microsoft.com/office/drawing/2014/main" id="{BC44CB40-C1B6-4E68-86DD-11FD11137C65}"/>
                </a:ext>
              </a:extLst>
            </p:cNvPr>
            <p:cNvCxnSpPr>
              <a:cxnSpLocks/>
              <a:endCxn id="12" idx="2"/>
            </p:cNvCxnSpPr>
            <p:nvPr/>
          </p:nvCxnSpPr>
          <p:spPr>
            <a:xfrm>
              <a:off x="4785894" y="2219325"/>
              <a:ext cx="2739276" cy="45887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6" name="Rechte verbindingslijn met pijl 25">
              <a:extLst>
                <a:ext uri="{FF2B5EF4-FFF2-40B4-BE49-F238E27FC236}">
                  <a16:creationId xmlns:a16="http://schemas.microsoft.com/office/drawing/2014/main" id="{967294B1-C864-49CF-B2B3-ADEBF8C11D24}"/>
                </a:ext>
              </a:extLst>
            </p:cNvPr>
            <p:cNvCxnSpPr/>
            <p:nvPr/>
          </p:nvCxnSpPr>
          <p:spPr>
            <a:xfrm>
              <a:off x="5353050" y="2219325"/>
              <a:ext cx="1243852" cy="2095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Rechte verbindingslijn met pijl 28">
              <a:extLst>
                <a:ext uri="{FF2B5EF4-FFF2-40B4-BE49-F238E27FC236}">
                  <a16:creationId xmlns:a16="http://schemas.microsoft.com/office/drawing/2014/main" id="{A7BB8963-D09B-418B-B940-164E7D3B0A95}"/>
                </a:ext>
              </a:extLst>
            </p:cNvPr>
            <p:cNvCxnSpPr/>
            <p:nvPr/>
          </p:nvCxnSpPr>
          <p:spPr>
            <a:xfrm flipH="1">
              <a:off x="5438775" y="2219325"/>
              <a:ext cx="923925" cy="67627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31" name="Rechte verbindingslijn met pijl 30">
              <a:extLst>
                <a:ext uri="{FF2B5EF4-FFF2-40B4-BE49-F238E27FC236}">
                  <a16:creationId xmlns:a16="http://schemas.microsoft.com/office/drawing/2014/main" id="{A902F031-51AB-45EF-AEAF-285549553A2A}"/>
                </a:ext>
              </a:extLst>
            </p:cNvPr>
            <p:cNvCxnSpPr/>
            <p:nvPr/>
          </p:nvCxnSpPr>
          <p:spPr>
            <a:xfrm flipH="1">
              <a:off x="6257925" y="2219325"/>
              <a:ext cx="1386307" cy="67627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pic>
        <p:nvPicPr>
          <p:cNvPr id="34" name="Afbeelding 33">
            <a:extLst>
              <a:ext uri="{FF2B5EF4-FFF2-40B4-BE49-F238E27FC236}">
                <a16:creationId xmlns:a16="http://schemas.microsoft.com/office/drawing/2014/main" id="{A0100228-8EAA-414A-B789-E7FB5BD63E5E}"/>
              </a:ext>
            </a:extLst>
          </p:cNvPr>
          <p:cNvPicPr>
            <a:picLocks noChangeAspect="1"/>
          </p:cNvPicPr>
          <p:nvPr/>
        </p:nvPicPr>
        <p:blipFill rotWithShape="1">
          <a:blip r:embed="rId3"/>
          <a:srcRect l="4123" t="5773" r="6117" b="10370"/>
          <a:stretch/>
        </p:blipFill>
        <p:spPr>
          <a:xfrm>
            <a:off x="6749437" y="4015345"/>
            <a:ext cx="4940674" cy="2793529"/>
          </a:xfrm>
          <a:prstGeom prst="rect">
            <a:avLst/>
          </a:prstGeom>
        </p:spPr>
      </p:pic>
      <p:grpSp>
        <p:nvGrpSpPr>
          <p:cNvPr id="47" name="Groep 46">
            <a:extLst>
              <a:ext uri="{FF2B5EF4-FFF2-40B4-BE49-F238E27FC236}">
                <a16:creationId xmlns:a16="http://schemas.microsoft.com/office/drawing/2014/main" id="{97EC3219-8407-4310-8DBF-9DEF12FFFC60}"/>
              </a:ext>
            </a:extLst>
          </p:cNvPr>
          <p:cNvGrpSpPr/>
          <p:nvPr/>
        </p:nvGrpSpPr>
        <p:grpSpPr>
          <a:xfrm>
            <a:off x="344300" y="3548723"/>
            <a:ext cx="5869503" cy="3289851"/>
            <a:chOff x="344300" y="3548723"/>
            <a:chExt cx="5869503" cy="3289851"/>
          </a:xfrm>
        </p:grpSpPr>
        <p:pic>
          <p:nvPicPr>
            <p:cNvPr id="32" name="Afbeelding 31">
              <a:extLst>
                <a:ext uri="{FF2B5EF4-FFF2-40B4-BE49-F238E27FC236}">
                  <a16:creationId xmlns:a16="http://schemas.microsoft.com/office/drawing/2014/main" id="{0545E944-6763-4BB1-878A-A938C80AFD5F}"/>
                </a:ext>
              </a:extLst>
            </p:cNvPr>
            <p:cNvPicPr>
              <a:picLocks noChangeAspect="1"/>
            </p:cNvPicPr>
            <p:nvPr/>
          </p:nvPicPr>
          <p:blipFill rotWithShape="1">
            <a:blip r:embed="rId4"/>
            <a:srcRect t="4055" r="3566"/>
            <a:stretch/>
          </p:blipFill>
          <p:spPr>
            <a:xfrm>
              <a:off x="344300" y="3548723"/>
              <a:ext cx="4826420" cy="3289851"/>
            </a:xfrm>
            <a:prstGeom prst="rect">
              <a:avLst/>
            </a:prstGeom>
          </p:spPr>
        </p:pic>
        <p:sp>
          <p:nvSpPr>
            <p:cNvPr id="35" name="Tekstvak 34">
              <a:extLst>
                <a:ext uri="{FF2B5EF4-FFF2-40B4-BE49-F238E27FC236}">
                  <a16:creationId xmlns:a16="http://schemas.microsoft.com/office/drawing/2014/main" id="{073D9B67-8837-46FF-99D7-30DF1D8DA506}"/>
                </a:ext>
              </a:extLst>
            </p:cNvPr>
            <p:cNvSpPr txBox="1"/>
            <p:nvPr/>
          </p:nvSpPr>
          <p:spPr>
            <a:xfrm>
              <a:off x="879804" y="3592746"/>
              <a:ext cx="5333999" cy="923330"/>
            </a:xfrm>
            <a:prstGeom prst="rect">
              <a:avLst/>
            </a:prstGeom>
            <a:noFill/>
          </p:spPr>
          <p:txBody>
            <a:bodyPr wrap="square" rtlCol="0">
              <a:spAutoFit/>
            </a:bodyPr>
            <a:lstStyle/>
            <a:p>
              <a:r>
                <a:rPr lang="en-GB" dirty="0">
                  <a:solidFill>
                    <a:schemeClr val="accent1"/>
                  </a:solidFill>
                </a:rPr>
                <a:t>In average 8-25 WAP’s are detected on a single capture </a:t>
              </a:r>
            </a:p>
            <a:p>
              <a:r>
                <a:rPr lang="en-GB" dirty="0">
                  <a:solidFill>
                    <a:schemeClr val="accent1"/>
                  </a:solidFill>
                </a:rPr>
                <a:t>		and differs depending on 			environment and on device</a:t>
              </a:r>
            </a:p>
          </p:txBody>
        </p:sp>
        <p:cxnSp>
          <p:nvCxnSpPr>
            <p:cNvPr id="37" name="Rechte verbindingslijn 36">
              <a:extLst>
                <a:ext uri="{FF2B5EF4-FFF2-40B4-BE49-F238E27FC236}">
                  <a16:creationId xmlns:a16="http://schemas.microsoft.com/office/drawing/2014/main" id="{5563D15C-8C9B-4C3D-AC6C-26DB41B22FFD}"/>
                </a:ext>
              </a:extLst>
            </p:cNvPr>
            <p:cNvCxnSpPr>
              <a:cxnSpLocks/>
            </p:cNvCxnSpPr>
            <p:nvPr/>
          </p:nvCxnSpPr>
          <p:spPr>
            <a:xfrm flipV="1">
              <a:off x="1609725" y="5364564"/>
              <a:ext cx="0" cy="523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BC106C52-B760-472A-97E1-AD90A27661DC}"/>
                </a:ext>
              </a:extLst>
            </p:cNvPr>
            <p:cNvCxnSpPr>
              <a:cxnSpLocks/>
            </p:cNvCxnSpPr>
            <p:nvPr/>
          </p:nvCxnSpPr>
          <p:spPr>
            <a:xfrm flipV="1">
              <a:off x="2507598" y="4791075"/>
              <a:ext cx="0" cy="1076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Rechte verbindingslijn 40">
              <a:extLst>
                <a:ext uri="{FF2B5EF4-FFF2-40B4-BE49-F238E27FC236}">
                  <a16:creationId xmlns:a16="http://schemas.microsoft.com/office/drawing/2014/main" id="{B5715E55-504B-4E93-B8B5-4FD1EE219CB3}"/>
                </a:ext>
              </a:extLst>
            </p:cNvPr>
            <p:cNvCxnSpPr/>
            <p:nvPr/>
          </p:nvCxnSpPr>
          <p:spPr>
            <a:xfrm>
              <a:off x="2200275" y="3962078"/>
              <a:ext cx="0" cy="1905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Rechte verbindingslijn 42">
              <a:extLst>
                <a:ext uri="{FF2B5EF4-FFF2-40B4-BE49-F238E27FC236}">
                  <a16:creationId xmlns:a16="http://schemas.microsoft.com/office/drawing/2014/main" id="{9EEC49A2-5C38-4CA0-BC23-14B80F24AF17}"/>
                </a:ext>
              </a:extLst>
            </p:cNvPr>
            <p:cNvCxnSpPr>
              <a:cxnSpLocks/>
            </p:cNvCxnSpPr>
            <p:nvPr/>
          </p:nvCxnSpPr>
          <p:spPr>
            <a:xfrm flipV="1">
              <a:off x="1907523" y="4610100"/>
              <a:ext cx="0" cy="1278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Rechte verbindingslijn 45">
              <a:extLst>
                <a:ext uri="{FF2B5EF4-FFF2-40B4-BE49-F238E27FC236}">
                  <a16:creationId xmlns:a16="http://schemas.microsoft.com/office/drawing/2014/main" id="{39598F60-9E43-4EE5-B9B1-6BE597305992}"/>
                </a:ext>
              </a:extLst>
            </p:cNvPr>
            <p:cNvCxnSpPr>
              <a:cxnSpLocks/>
            </p:cNvCxnSpPr>
            <p:nvPr/>
          </p:nvCxnSpPr>
          <p:spPr>
            <a:xfrm flipV="1">
              <a:off x="2886075" y="5364564"/>
              <a:ext cx="0" cy="523876"/>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0346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p:txBody>
          <a:bodyPr/>
          <a:lstStyle/>
          <a:p>
            <a:r>
              <a:rPr lang="en-GB" dirty="0"/>
              <a:t>Summary (</a:t>
            </a:r>
            <a:r>
              <a:rPr lang="en-GB" dirty="0" err="1"/>
              <a:t>Workfile</a:t>
            </a:r>
            <a:r>
              <a:rPr lang="en-GB" dirty="0"/>
              <a:t>[,521:529])</a:t>
            </a:r>
          </a:p>
        </p:txBody>
      </p:sp>
      <p:sp>
        <p:nvSpPr>
          <p:cNvPr id="3" name="Tekstvak 2">
            <a:extLst>
              <a:ext uri="{FF2B5EF4-FFF2-40B4-BE49-F238E27FC236}">
                <a16:creationId xmlns:a16="http://schemas.microsoft.com/office/drawing/2014/main" id="{11E0C5EC-47EB-4B18-92EC-00A8B8A79889}"/>
              </a:ext>
            </a:extLst>
          </p:cNvPr>
          <p:cNvSpPr txBox="1"/>
          <p:nvPr/>
        </p:nvSpPr>
        <p:spPr>
          <a:xfrm>
            <a:off x="0" y="1690688"/>
            <a:ext cx="12192000" cy="2862322"/>
          </a:xfrm>
          <a:prstGeom prst="rect">
            <a:avLst/>
          </a:prstGeom>
          <a:noFill/>
        </p:spPr>
        <p:txBody>
          <a:bodyPr wrap="square" rtlCol="0">
            <a:spAutoFit/>
          </a:bodyPr>
          <a:lstStyle/>
          <a:p>
            <a:r>
              <a:rPr lang="en-GB" sz="1200" dirty="0"/>
              <a:t>LONGITUDE        	LATITUDE           	FLOOR         		BUILDINGID      	SPACEID          		RELATIVEPOSITION     	USERID      </a:t>
            </a:r>
          </a:p>
          <a:p>
            <a:r>
              <a:rPr lang="en-GB" sz="1200" dirty="0"/>
              <a:t> Min.   :-7691  	 	Min.   :4864746  	 Min.   :0.000   	Min.   :0.000   		Length:19937       	Min.   :1.000    	Min.   : 1.000  </a:t>
            </a:r>
          </a:p>
          <a:p>
            <a:r>
              <a:rPr lang="en-GB" sz="1200" dirty="0"/>
              <a:t> 1st Qu.:-7595   	</a:t>
            </a:r>
            <a:r>
              <a:rPr lang="en-GB" sz="1200" dirty="0" err="1"/>
              <a:t>st</a:t>
            </a:r>
            <a:r>
              <a:rPr lang="en-GB" sz="1200" dirty="0"/>
              <a:t> Qu.:4864821   	1st Qu.:1.000   	1st Qu.:0.000   	Class :character   	1st Qu.:2.000    	1st Qu.: 5.000  </a:t>
            </a:r>
          </a:p>
          <a:p>
            <a:r>
              <a:rPr lang="en-GB" sz="1200" dirty="0"/>
              <a:t> Median :-7423   	Median :4864852   	Median :2.000   	Median :1.000   	Mode  :character   	Median :2.000    	Median :11.000  </a:t>
            </a:r>
          </a:p>
          <a:p>
            <a:r>
              <a:rPr lang="en-GB" sz="1200" dirty="0"/>
              <a:t> Mean   :-7464   	Mean   :4864871   	Mean   :1.675   	Mean   :1.213         	Mean   :1.833    			Mean   : 9.068  </a:t>
            </a:r>
          </a:p>
          <a:p>
            <a:r>
              <a:rPr lang="en-GB" sz="1200" dirty="0"/>
              <a:t> 3rd Qu.:-7359   	3rd Qu.:4864930   	3rd Qu.:3.000   	3rd Qu.:2.000               	3rd Qu.:2.000   	 		3rd Qu.:13.000  </a:t>
            </a:r>
          </a:p>
          <a:p>
            <a:r>
              <a:rPr lang="en-GB" sz="1200" dirty="0"/>
              <a:t> Max.   :-7301   	Max.   :4865017   	Max.   :4.000   		Max.   :2.000    	Max.   :2.000    			Max.   :18.000  </a:t>
            </a:r>
          </a:p>
          <a:p>
            <a:r>
              <a:rPr lang="en-GB" sz="1200" dirty="0"/>
              <a:t>    </a:t>
            </a:r>
          </a:p>
          <a:p>
            <a:r>
              <a:rPr lang="en-GB" sz="1200" dirty="0"/>
              <a:t>	 PHONEID        	</a:t>
            </a:r>
          </a:p>
          <a:p>
            <a:r>
              <a:rPr lang="en-GB" sz="1200" dirty="0"/>
              <a:t>	 Min.   : 1.00   		</a:t>
            </a:r>
          </a:p>
          <a:p>
            <a:r>
              <a:rPr lang="en-GB" sz="1200" dirty="0"/>
              <a:t>	 1st Qu.: 8.00   	</a:t>
            </a:r>
          </a:p>
          <a:p>
            <a:r>
              <a:rPr lang="en-GB" sz="1200" dirty="0"/>
              <a:t> 	Median :13.00  	</a:t>
            </a:r>
          </a:p>
          <a:p>
            <a:r>
              <a:rPr lang="en-GB" sz="1200" dirty="0"/>
              <a:t>	 Mean   :13.02   	</a:t>
            </a:r>
          </a:p>
          <a:p>
            <a:r>
              <a:rPr lang="en-GB" sz="1200" dirty="0"/>
              <a:t> 	3rd Qu.:14.00  	</a:t>
            </a:r>
          </a:p>
          <a:p>
            <a:r>
              <a:rPr lang="en-GB" sz="1200" dirty="0"/>
              <a:t>	 Max.   :24.00   	</a:t>
            </a:r>
          </a:p>
        </p:txBody>
      </p:sp>
      <p:sp>
        <p:nvSpPr>
          <p:cNvPr id="6" name="Tekstvak 5">
            <a:extLst>
              <a:ext uri="{FF2B5EF4-FFF2-40B4-BE49-F238E27FC236}">
                <a16:creationId xmlns:a16="http://schemas.microsoft.com/office/drawing/2014/main" id="{46FA49A7-610D-406E-A10F-ED7EF6FA4741}"/>
              </a:ext>
            </a:extLst>
          </p:cNvPr>
          <p:cNvSpPr txBox="1"/>
          <p:nvPr/>
        </p:nvSpPr>
        <p:spPr>
          <a:xfrm>
            <a:off x="3003177" y="3429000"/>
            <a:ext cx="3747247" cy="2031325"/>
          </a:xfrm>
          <a:prstGeom prst="rect">
            <a:avLst/>
          </a:prstGeom>
          <a:noFill/>
        </p:spPr>
        <p:txBody>
          <a:bodyPr wrap="square" rtlCol="0">
            <a:spAutoFit/>
          </a:bodyPr>
          <a:lstStyle/>
          <a:p>
            <a:r>
              <a:rPr lang="fr-FR" b="1" dirty="0">
                <a:solidFill>
                  <a:schemeClr val="accent5"/>
                </a:solidFill>
              </a:rPr>
              <a:t>TIMESTAMP</a:t>
            </a:r>
          </a:p>
          <a:p>
            <a:r>
              <a:rPr lang="fr-FR" b="1" dirty="0">
                <a:solidFill>
                  <a:schemeClr val="accent5"/>
                </a:solidFill>
              </a:rPr>
              <a:t>Min:	"2013-05-30 10:15:24" </a:t>
            </a:r>
          </a:p>
          <a:p>
            <a:r>
              <a:rPr lang="fr-FR" b="1" dirty="0">
                <a:solidFill>
                  <a:schemeClr val="accent5"/>
                </a:solidFill>
              </a:rPr>
              <a:t>1st </a:t>
            </a:r>
            <a:r>
              <a:rPr lang="fr-FR" b="1" dirty="0" err="1">
                <a:solidFill>
                  <a:schemeClr val="accent5"/>
                </a:solidFill>
              </a:rPr>
              <a:t>Qu</a:t>
            </a:r>
            <a:r>
              <a:rPr lang="fr-FR" b="1" dirty="0">
                <a:solidFill>
                  <a:schemeClr val="accent5"/>
                </a:solidFill>
              </a:rPr>
              <a:t>:	"2013-06-12 16:50:18" </a:t>
            </a:r>
          </a:p>
          <a:p>
            <a:r>
              <a:rPr lang="fr-FR" b="1" dirty="0" err="1">
                <a:solidFill>
                  <a:schemeClr val="accent5"/>
                </a:solidFill>
              </a:rPr>
              <a:t>Median</a:t>
            </a:r>
            <a:r>
              <a:rPr lang="fr-FR" b="1" dirty="0">
                <a:solidFill>
                  <a:schemeClr val="accent5"/>
                </a:solidFill>
              </a:rPr>
              <a:t>	"2013-06-20 08:12:52" </a:t>
            </a:r>
          </a:p>
          <a:p>
            <a:r>
              <a:rPr lang="fr-FR" b="1" dirty="0" err="1">
                <a:solidFill>
                  <a:schemeClr val="accent5"/>
                </a:solidFill>
              </a:rPr>
              <a:t>Mean</a:t>
            </a:r>
            <a:r>
              <a:rPr lang="fr-FR" b="1" dirty="0">
                <a:solidFill>
                  <a:schemeClr val="accent5"/>
                </a:solidFill>
              </a:rPr>
              <a:t>:	"2013-06-16 22:20:50" </a:t>
            </a:r>
          </a:p>
          <a:p>
            <a:r>
              <a:rPr lang="fr-FR" b="1" dirty="0">
                <a:solidFill>
                  <a:schemeClr val="accent5"/>
                </a:solidFill>
              </a:rPr>
              <a:t>3rd </a:t>
            </a:r>
            <a:r>
              <a:rPr lang="fr-FR" b="1" dirty="0" err="1">
                <a:solidFill>
                  <a:schemeClr val="accent5"/>
                </a:solidFill>
              </a:rPr>
              <a:t>Qu</a:t>
            </a:r>
            <a:r>
              <a:rPr lang="fr-FR" b="1" dirty="0">
                <a:solidFill>
                  <a:schemeClr val="accent5"/>
                </a:solidFill>
              </a:rPr>
              <a:t>:	"2013-06-20 09:37:26"  </a:t>
            </a:r>
          </a:p>
          <a:p>
            <a:r>
              <a:rPr lang="fr-FR" b="1" dirty="0">
                <a:solidFill>
                  <a:schemeClr val="accent5"/>
                </a:solidFill>
              </a:rPr>
              <a:t>Max:	"2013-06-20 14:15:45" </a:t>
            </a:r>
            <a:endParaRPr lang="en-GB" b="1" dirty="0">
              <a:solidFill>
                <a:schemeClr val="accent5"/>
              </a:solidFill>
            </a:endParaRPr>
          </a:p>
        </p:txBody>
      </p:sp>
    </p:spTree>
    <p:extLst>
      <p:ext uri="{BB962C8B-B14F-4D97-AF65-F5344CB8AC3E}">
        <p14:creationId xmlns:p14="http://schemas.microsoft.com/office/powerpoint/2010/main" val="2241772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p:txBody>
          <a:bodyPr/>
          <a:lstStyle/>
          <a:p>
            <a:r>
              <a:rPr lang="en-GB" dirty="0"/>
              <a:t>Plot longitude / latitude - Training</a:t>
            </a:r>
          </a:p>
        </p:txBody>
      </p:sp>
      <p:sp>
        <p:nvSpPr>
          <p:cNvPr id="3" name="Tekstvak 2">
            <a:extLst>
              <a:ext uri="{FF2B5EF4-FFF2-40B4-BE49-F238E27FC236}">
                <a16:creationId xmlns:a16="http://schemas.microsoft.com/office/drawing/2014/main" id="{11E0C5EC-47EB-4B18-92EC-00A8B8A79889}"/>
              </a:ext>
            </a:extLst>
          </p:cNvPr>
          <p:cNvSpPr txBox="1"/>
          <p:nvPr/>
        </p:nvSpPr>
        <p:spPr>
          <a:xfrm>
            <a:off x="838200" y="2106706"/>
            <a:ext cx="10515600" cy="646331"/>
          </a:xfrm>
          <a:prstGeom prst="rect">
            <a:avLst/>
          </a:prstGeom>
          <a:noFill/>
        </p:spPr>
        <p:txBody>
          <a:bodyPr wrap="square" rtlCol="0">
            <a:spAutoFit/>
          </a:bodyPr>
          <a:lstStyle/>
          <a:p>
            <a:endParaRPr lang="en-GB" dirty="0"/>
          </a:p>
          <a:p>
            <a:endParaRPr lang="en-GB" dirty="0"/>
          </a:p>
        </p:txBody>
      </p:sp>
      <p:pic>
        <p:nvPicPr>
          <p:cNvPr id="4" name="Afbeelding 3">
            <a:extLst>
              <a:ext uri="{FF2B5EF4-FFF2-40B4-BE49-F238E27FC236}">
                <a16:creationId xmlns:a16="http://schemas.microsoft.com/office/drawing/2014/main" id="{758A450B-9A96-4C3E-9A59-4D02EA0E13BD}"/>
              </a:ext>
            </a:extLst>
          </p:cNvPr>
          <p:cNvPicPr>
            <a:picLocks noChangeAspect="1"/>
          </p:cNvPicPr>
          <p:nvPr/>
        </p:nvPicPr>
        <p:blipFill>
          <a:blip r:embed="rId2"/>
          <a:stretch>
            <a:fillRect/>
          </a:stretch>
        </p:blipFill>
        <p:spPr>
          <a:xfrm>
            <a:off x="4400550" y="1463675"/>
            <a:ext cx="6953250" cy="5029200"/>
          </a:xfrm>
          <a:prstGeom prst="rect">
            <a:avLst/>
          </a:prstGeom>
        </p:spPr>
      </p:pic>
    </p:spTree>
    <p:extLst>
      <p:ext uri="{BB962C8B-B14F-4D97-AF65-F5344CB8AC3E}">
        <p14:creationId xmlns:p14="http://schemas.microsoft.com/office/powerpoint/2010/main" val="2020598419"/>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2857</Words>
  <Application>Microsoft Office PowerPoint</Application>
  <PresentationFormat>Breedbeeld</PresentationFormat>
  <Paragraphs>368</Paragraphs>
  <Slides>17</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17</vt:i4>
      </vt:variant>
    </vt:vector>
  </HeadingPairs>
  <TitlesOfParts>
    <vt:vector size="22" baseType="lpstr">
      <vt:lpstr>Arial</vt:lpstr>
      <vt:lpstr>Avenir Next LT Pro</vt:lpstr>
      <vt:lpstr>Calibri</vt:lpstr>
      <vt:lpstr>Calibri Light</vt:lpstr>
      <vt:lpstr>Kantoorthema</vt:lpstr>
      <vt:lpstr>Voor aanzicht</vt:lpstr>
      <vt:lpstr>PowerPoint-presentatie</vt:lpstr>
      <vt:lpstr>Goal</vt:lpstr>
      <vt:lpstr>Data summary</vt:lpstr>
      <vt:lpstr>Data collected by 18 users &amp; 20 (25) Android devices</vt:lpstr>
      <vt:lpstr>PowerPoint-presentatie</vt:lpstr>
      <vt:lpstr>Example of 7754 th record (table II)</vt:lpstr>
      <vt:lpstr>Summary (Workfile[,521:529])</vt:lpstr>
      <vt:lpstr>Plot longitude / latitude - Training</vt:lpstr>
      <vt:lpstr>Plot long / lat – Training vs Validation</vt:lpstr>
      <vt:lpstr>test KNN in EDA fase</vt:lpstr>
      <vt:lpstr>1st KNN-model </vt:lpstr>
      <vt:lpstr>1st KNN-model </vt:lpstr>
      <vt:lpstr>1st KNN Floor B0 Confusion Matrix</vt:lpstr>
      <vt:lpstr>1st KNN Floor B1 Confusion Matrix</vt:lpstr>
      <vt:lpstr>1st KNN Floor B2 Confusion Matrix</vt:lpstr>
      <vt:lpstr>Conclusions of 1st KNN predictions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Voor aanzicht</dc:title>
  <dc:creator>Natasja Fortuin</dc:creator>
  <cp:lastModifiedBy>Natasja Fortuin</cp:lastModifiedBy>
  <cp:revision>17</cp:revision>
  <dcterms:created xsi:type="dcterms:W3CDTF">2019-11-26T11:14:19Z</dcterms:created>
  <dcterms:modified xsi:type="dcterms:W3CDTF">2019-12-02T14:52:57Z</dcterms:modified>
</cp:coreProperties>
</file>