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 id="306" r:id="rId50"/>
    <p:sldId id="308" r:id="rId51"/>
    <p:sldId id="312" r:id="rId52"/>
    <p:sldId id="309" r:id="rId53"/>
    <p:sldId id="311" r:id="rId54"/>
    <p:sldId id="310" r:id="rId5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11/12/2019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11/12/2019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2291307" y="1249952"/>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152212" y="1275397"/>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normAutofit fontScale="90000"/>
          </a:bodyPr>
          <a:lstStyle/>
          <a:p>
            <a:r>
              <a:rPr lang="en-GB" dirty="0">
                <a:solidFill>
                  <a:schemeClr val="bg1"/>
                </a:solidFill>
                <a:highlight>
                  <a:srgbClr val="FF00FF"/>
                </a:highlight>
              </a:rPr>
              <a:t>3</a:t>
            </a:r>
            <a:r>
              <a:rPr lang="en-GB" baseline="30000" dirty="0">
                <a:solidFill>
                  <a:schemeClr val="bg1"/>
                </a:solidFill>
                <a:highlight>
                  <a:srgbClr val="FF00FF"/>
                </a:highlight>
              </a:rPr>
              <a:t>rd</a:t>
            </a:r>
            <a:r>
              <a:rPr lang="en-GB" dirty="0">
                <a:solidFill>
                  <a:schemeClr val="bg1"/>
                </a:solidFill>
                <a:highlight>
                  <a:srgbClr val="FF00FF"/>
                </a:highlight>
              </a:rPr>
              <a:t> Prediction KPI’s KNN-5 all </a:t>
            </a:r>
            <a:r>
              <a:rPr lang="en-GB" dirty="0" err="1">
                <a:solidFill>
                  <a:schemeClr val="bg1"/>
                </a:solidFill>
                <a:highlight>
                  <a:srgbClr val="FF00FF"/>
                </a:highlight>
              </a:rPr>
              <a:t>obs</a:t>
            </a:r>
            <a:r>
              <a:rPr lang="en-GB" dirty="0">
                <a:solidFill>
                  <a:schemeClr val="bg1"/>
                </a:solidFill>
                <a:highlight>
                  <a:srgbClr val="FF00FF"/>
                </a:highlight>
              </a:rPr>
              <a:t> per building for </a:t>
            </a:r>
            <a:r>
              <a:rPr lang="en-GB" dirty="0" err="1">
                <a:solidFill>
                  <a:schemeClr val="bg1"/>
                </a:solidFill>
                <a:highlight>
                  <a:srgbClr val="FF00FF"/>
                </a:highlight>
              </a:rPr>
              <a:t>lat</a:t>
            </a:r>
            <a:r>
              <a:rPr lang="en-GB" dirty="0">
                <a:solidFill>
                  <a:schemeClr val="bg1"/>
                </a:solidFill>
                <a:highlight>
                  <a:srgbClr val="FF00FF"/>
                </a:highlight>
              </a:rPr>
              <a:t>/long/floor</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Random Forest</a:t>
            </a:r>
          </a:p>
        </p:txBody>
      </p:sp>
    </p:spTree>
    <p:extLst>
      <p:ext uri="{BB962C8B-B14F-4D97-AF65-F5344CB8AC3E}">
        <p14:creationId xmlns:p14="http://schemas.microsoft.com/office/powerpoint/2010/main" val="317197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DA286A4-A5B1-434B-A62F-4435C1897FD6}"/>
              </a:ext>
            </a:extLst>
          </p:cNvPr>
          <p:cNvPicPr>
            <a:picLocks noChangeAspect="1"/>
          </p:cNvPicPr>
          <p:nvPr/>
        </p:nvPicPr>
        <p:blipFill>
          <a:blip r:embed="rId2"/>
          <a:stretch>
            <a:fillRect/>
          </a:stretch>
        </p:blipFill>
        <p:spPr>
          <a:xfrm>
            <a:off x="270721" y="1922100"/>
            <a:ext cx="6429375" cy="490537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3rd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277273"/>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259 </a:t>
            </a:r>
            <a:r>
              <a:rPr lang="en-GB" sz="1100" dirty="0">
                <a:solidFill>
                  <a:schemeClr val="accent6"/>
                </a:solidFill>
              </a:rPr>
              <a:t>predictions for floor 0 were True Positives</a:t>
            </a:r>
          </a:p>
          <a:p>
            <a:r>
              <a:rPr lang="en-GB" sz="1100" b="1" dirty="0">
                <a:solidFill>
                  <a:schemeClr val="accent6"/>
                </a:solidFill>
              </a:rPr>
              <a:t>	337 </a:t>
            </a:r>
            <a:r>
              <a:rPr lang="en-GB" sz="1100" dirty="0">
                <a:solidFill>
                  <a:schemeClr val="accent6"/>
                </a:solidFill>
              </a:rPr>
              <a:t>predictions for floor 1 were True Positives</a:t>
            </a:r>
          </a:p>
          <a:p>
            <a:r>
              <a:rPr lang="en-GB" sz="1100" b="1" dirty="0">
                <a:solidFill>
                  <a:schemeClr val="accent6"/>
                </a:solidFill>
              </a:rPr>
              <a:t>	348</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9 cases floor 2 was misidentified as 3</a:t>
            </a:r>
          </a:p>
        </p:txBody>
      </p:sp>
    </p:spTree>
    <p:extLst>
      <p:ext uri="{BB962C8B-B14F-4D97-AF65-F5344CB8AC3E}">
        <p14:creationId xmlns:p14="http://schemas.microsoft.com/office/powerpoint/2010/main" val="44823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9761691-0FE2-4201-AE3A-FF677E231DD9}"/>
              </a:ext>
            </a:extLst>
          </p:cNvPr>
          <p:cNvPicPr>
            <a:picLocks noChangeAspect="1"/>
          </p:cNvPicPr>
          <p:nvPr/>
        </p:nvPicPr>
        <p:blipFill>
          <a:blip r:embed="rId2"/>
          <a:stretch>
            <a:fillRect/>
          </a:stretch>
        </p:blipFill>
        <p:spPr>
          <a:xfrm>
            <a:off x="401592" y="1962150"/>
            <a:ext cx="6238875" cy="48958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3" y="115338"/>
            <a:ext cx="5758096" cy="938719"/>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338 </a:t>
            </a:r>
            <a:r>
              <a:rPr lang="en-GB" sz="1100" dirty="0">
                <a:solidFill>
                  <a:schemeClr val="accent6"/>
                </a:solidFill>
              </a:rPr>
              <a:t>predictions for floor 0 were True Positives</a:t>
            </a:r>
          </a:p>
          <a:p>
            <a:r>
              <a:rPr lang="en-GB" sz="1100" b="1" dirty="0">
                <a:solidFill>
                  <a:schemeClr val="accent6"/>
                </a:solidFill>
              </a:rPr>
              <a:t>	369</a:t>
            </a:r>
            <a:r>
              <a:rPr lang="en-GB" sz="1100" dirty="0">
                <a:solidFill>
                  <a:schemeClr val="accent6"/>
                </a:solidFill>
              </a:rPr>
              <a:t>predictions for floor 1 were True Positives</a:t>
            </a:r>
          </a:p>
          <a:p>
            <a:r>
              <a:rPr lang="en-GB" sz="1100" b="1" dirty="0">
                <a:solidFill>
                  <a:schemeClr val="accent6"/>
                </a:solidFill>
              </a:rPr>
              <a:t>	346</a:t>
            </a:r>
            <a:r>
              <a:rPr lang="en-GB" sz="1100" dirty="0">
                <a:solidFill>
                  <a:schemeClr val="accent6"/>
                </a:solidFill>
              </a:rPr>
              <a:t> predictions for floor 2 were True Positives</a:t>
            </a:r>
          </a:p>
          <a:p>
            <a:r>
              <a:rPr lang="en-GB" sz="1100" b="1">
                <a:solidFill>
                  <a:schemeClr val="accent6"/>
                </a:solidFill>
              </a:rPr>
              <a:t>	223 </a:t>
            </a:r>
            <a:r>
              <a:rPr lang="en-GB" sz="1100" dirty="0">
                <a:solidFill>
                  <a:schemeClr val="accent6"/>
                </a:solidFill>
              </a:rPr>
              <a:t>predictions for floor 3 were True Positives</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95167" y="284299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644211" y="29909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pic>
        <p:nvPicPr>
          <p:cNvPr id="3" name="Afbeelding 2">
            <a:extLst>
              <a:ext uri="{FF2B5EF4-FFF2-40B4-BE49-F238E27FC236}">
                <a16:creationId xmlns:a16="http://schemas.microsoft.com/office/drawing/2014/main" id="{25A48F5A-D10E-49DA-A766-C1CFA2CB85C2}"/>
              </a:ext>
            </a:extLst>
          </p:cNvPr>
          <p:cNvPicPr>
            <a:picLocks noChangeAspect="1"/>
          </p:cNvPicPr>
          <p:nvPr/>
        </p:nvPicPr>
        <p:blipFill>
          <a:blip r:embed="rId3"/>
          <a:stretch>
            <a:fillRect/>
          </a:stretch>
        </p:blipFill>
        <p:spPr>
          <a:xfrm>
            <a:off x="7422238" y="3448256"/>
            <a:ext cx="3781425" cy="2867025"/>
          </a:xfrm>
          <a:prstGeom prst="rect">
            <a:avLst/>
          </a:prstGeom>
        </p:spPr>
      </p:pic>
    </p:spTree>
    <p:extLst>
      <p:ext uri="{BB962C8B-B14F-4D97-AF65-F5344CB8AC3E}">
        <p14:creationId xmlns:p14="http://schemas.microsoft.com/office/powerpoint/2010/main" val="25656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2A30E58-95AF-407A-A7E2-2F3A905B636E}"/>
              </a:ext>
            </a:extLst>
          </p:cNvPr>
          <p:cNvPicPr>
            <a:picLocks noChangeAspect="1"/>
          </p:cNvPicPr>
          <p:nvPr/>
        </p:nvPicPr>
        <p:blipFill>
          <a:blip r:embed="rId2"/>
          <a:stretch>
            <a:fillRect/>
          </a:stretch>
        </p:blipFill>
        <p:spPr>
          <a:xfrm>
            <a:off x="144668" y="1815604"/>
            <a:ext cx="6155463" cy="477606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193911" y="2434960"/>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708175"/>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477</a:t>
            </a:r>
            <a:r>
              <a:rPr lang="en-GB" sz="1100" dirty="0">
                <a:solidFill>
                  <a:schemeClr val="accent6"/>
                </a:solidFill>
              </a:rPr>
              <a:t>predictions for floor 0 were True Positives</a:t>
            </a:r>
          </a:p>
          <a:p>
            <a:r>
              <a:rPr lang="en-GB" sz="1100" b="1" dirty="0">
                <a:solidFill>
                  <a:schemeClr val="accent6"/>
                </a:solidFill>
              </a:rPr>
              <a:t>	533</a:t>
            </a:r>
            <a:r>
              <a:rPr lang="en-GB" sz="1100" dirty="0">
                <a:solidFill>
                  <a:schemeClr val="accent6"/>
                </a:solidFill>
              </a:rPr>
              <a:t> predictions for floor 1 were True Positives</a:t>
            </a:r>
          </a:p>
          <a:p>
            <a:r>
              <a:rPr lang="en-GB" sz="1100" b="1" dirty="0">
                <a:solidFill>
                  <a:schemeClr val="accent6"/>
                </a:solidFill>
              </a:rPr>
              <a:t>	385</a:t>
            </a:r>
            <a:r>
              <a:rPr lang="en-GB" sz="1100" dirty="0">
                <a:solidFill>
                  <a:schemeClr val="accent6"/>
                </a:solidFill>
              </a:rPr>
              <a:t>predictions for floor 2 were True Positives</a:t>
            </a:r>
          </a:p>
          <a:p>
            <a:r>
              <a:rPr lang="en-GB" sz="1100" b="1" dirty="0">
                <a:solidFill>
                  <a:schemeClr val="accent6"/>
                </a:solidFill>
              </a:rPr>
              <a:t>	667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275</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177505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3rd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37262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5999" y="1450799"/>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87131" y="3301083"/>
            <a:ext cx="6096000" cy="646331"/>
          </a:xfrm>
          <a:prstGeom prst="rect">
            <a:avLst/>
          </a:prstGeom>
        </p:spPr>
        <p:txBody>
          <a:bodyPr>
            <a:spAutoFit/>
          </a:bodyPr>
          <a:lstStyle/>
          <a:p>
            <a:r>
              <a:rPr lang="en-GB" dirty="0"/>
              <a:t>#kappa B0</a:t>
            </a:r>
          </a:p>
          <a:p>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534729" y="3820429"/>
            <a:ext cx="1942005" cy="2862322"/>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 kappa</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pic>
        <p:nvPicPr>
          <p:cNvPr id="14" name="Afbeelding 13">
            <a:extLst>
              <a:ext uri="{FF2B5EF4-FFF2-40B4-BE49-F238E27FC236}">
                <a16:creationId xmlns:a16="http://schemas.microsoft.com/office/drawing/2014/main" id="{1B3868BF-814E-46C0-BFA4-71C6DD7BCFB8}"/>
              </a:ext>
            </a:extLst>
          </p:cNvPr>
          <p:cNvPicPr>
            <a:picLocks noChangeAspect="1"/>
          </p:cNvPicPr>
          <p:nvPr/>
        </p:nvPicPr>
        <p:blipFill>
          <a:blip r:embed="rId2"/>
          <a:stretch>
            <a:fillRect/>
          </a:stretch>
        </p:blipFill>
        <p:spPr>
          <a:xfrm>
            <a:off x="6226596" y="3624248"/>
            <a:ext cx="3648075" cy="495300"/>
          </a:xfrm>
          <a:prstGeom prst="rect">
            <a:avLst/>
          </a:prstGeom>
        </p:spPr>
      </p:pic>
      <p:sp>
        <p:nvSpPr>
          <p:cNvPr id="15" name="Rechthoek 14">
            <a:extLst>
              <a:ext uri="{FF2B5EF4-FFF2-40B4-BE49-F238E27FC236}">
                <a16:creationId xmlns:a16="http://schemas.microsoft.com/office/drawing/2014/main" id="{A47B58C5-B33F-4AC0-BFE7-C4E7D08BF68F}"/>
              </a:ext>
            </a:extLst>
          </p:cNvPr>
          <p:cNvSpPr/>
          <p:nvPr/>
        </p:nvSpPr>
        <p:spPr>
          <a:xfrm>
            <a:off x="6062409" y="4343108"/>
            <a:ext cx="6096000" cy="646331"/>
          </a:xfrm>
          <a:prstGeom prst="rect">
            <a:avLst/>
          </a:prstGeom>
        </p:spPr>
        <p:txBody>
          <a:bodyPr>
            <a:spAutoFit/>
          </a:bodyPr>
          <a:lstStyle/>
          <a:p>
            <a:r>
              <a:rPr lang="en-GB" dirty="0"/>
              <a:t>#kappa B1</a:t>
            </a:r>
          </a:p>
          <a:p>
            <a:endParaRPr lang="en-GB" dirty="0"/>
          </a:p>
        </p:txBody>
      </p:sp>
      <p:pic>
        <p:nvPicPr>
          <p:cNvPr id="17" name="Afbeelding 16">
            <a:extLst>
              <a:ext uri="{FF2B5EF4-FFF2-40B4-BE49-F238E27FC236}">
                <a16:creationId xmlns:a16="http://schemas.microsoft.com/office/drawing/2014/main" id="{38FB8A13-F7E3-49C6-B8F8-C3D64A0599A9}"/>
              </a:ext>
            </a:extLst>
          </p:cNvPr>
          <p:cNvPicPr>
            <a:picLocks noChangeAspect="1"/>
          </p:cNvPicPr>
          <p:nvPr/>
        </p:nvPicPr>
        <p:blipFill>
          <a:blip r:embed="rId3"/>
          <a:stretch>
            <a:fillRect/>
          </a:stretch>
        </p:blipFill>
        <p:spPr>
          <a:xfrm>
            <a:off x="6226596" y="4795264"/>
            <a:ext cx="3724275" cy="552450"/>
          </a:xfrm>
          <a:prstGeom prst="rect">
            <a:avLst/>
          </a:prstGeom>
        </p:spPr>
      </p:pic>
      <p:pic>
        <p:nvPicPr>
          <p:cNvPr id="18" name="Afbeelding 17">
            <a:extLst>
              <a:ext uri="{FF2B5EF4-FFF2-40B4-BE49-F238E27FC236}">
                <a16:creationId xmlns:a16="http://schemas.microsoft.com/office/drawing/2014/main" id="{71BBD793-B953-4AC2-B15D-4F74F158A27C}"/>
              </a:ext>
            </a:extLst>
          </p:cNvPr>
          <p:cNvPicPr>
            <a:picLocks noChangeAspect="1"/>
          </p:cNvPicPr>
          <p:nvPr/>
        </p:nvPicPr>
        <p:blipFill>
          <a:blip r:embed="rId4"/>
          <a:stretch>
            <a:fillRect/>
          </a:stretch>
        </p:blipFill>
        <p:spPr>
          <a:xfrm>
            <a:off x="6288508" y="5987117"/>
            <a:ext cx="3600450" cy="571500"/>
          </a:xfrm>
          <a:prstGeom prst="rect">
            <a:avLst/>
          </a:prstGeom>
        </p:spPr>
      </p:pic>
      <p:sp>
        <p:nvSpPr>
          <p:cNvPr id="19" name="Rechthoek 18">
            <a:extLst>
              <a:ext uri="{FF2B5EF4-FFF2-40B4-BE49-F238E27FC236}">
                <a16:creationId xmlns:a16="http://schemas.microsoft.com/office/drawing/2014/main" id="{323B5FAB-563C-4DA3-8BAF-9DF2D2B43C7C}"/>
              </a:ext>
            </a:extLst>
          </p:cNvPr>
          <p:cNvSpPr/>
          <p:nvPr/>
        </p:nvSpPr>
        <p:spPr>
          <a:xfrm>
            <a:off x="6118563" y="5524814"/>
            <a:ext cx="6096000" cy="646331"/>
          </a:xfrm>
          <a:prstGeom prst="rect">
            <a:avLst/>
          </a:prstGeom>
        </p:spPr>
        <p:txBody>
          <a:bodyPr>
            <a:spAutoFit/>
          </a:bodyPr>
          <a:lstStyle/>
          <a:p>
            <a:r>
              <a:rPr lang="en-GB" dirty="0"/>
              <a:t>#kappa B2</a:t>
            </a:r>
          </a:p>
          <a:p>
            <a:endParaRPr lang="en-GB" dirty="0"/>
          </a:p>
        </p:txBody>
      </p:sp>
    </p:spTree>
    <p:extLst>
      <p:ext uri="{BB962C8B-B14F-4D97-AF65-F5344CB8AC3E}">
        <p14:creationId xmlns:p14="http://schemas.microsoft.com/office/powerpoint/2010/main" val="864635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3</a:t>
            </a:r>
            <a:r>
              <a:rPr lang="en-GB" b="1" baseline="30000" dirty="0">
                <a:solidFill>
                  <a:schemeClr val="accent1"/>
                </a:solidFill>
              </a:rPr>
              <a:t>rd</a:t>
            </a:r>
            <a:r>
              <a:rPr lang="en-GB" b="1" dirty="0">
                <a:solidFill>
                  <a:schemeClr val="accent1"/>
                </a:solidFill>
              </a:rPr>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15206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338B8EE-C874-4124-AD87-74A31A3683E8}"/>
              </a:ext>
            </a:extLst>
          </p:cNvPr>
          <p:cNvPicPr>
            <a:picLocks noChangeAspect="1"/>
          </p:cNvPicPr>
          <p:nvPr/>
        </p:nvPicPr>
        <p:blipFill>
          <a:blip r:embed="rId2"/>
          <a:stretch>
            <a:fillRect/>
          </a:stretch>
        </p:blipFill>
        <p:spPr>
          <a:xfrm>
            <a:off x="232837" y="1950992"/>
            <a:ext cx="6810375" cy="48577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1st</a:t>
            </a:r>
            <a:r>
              <a:rPr lang="en-GB" dirty="0"/>
              <a:t> RF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231654"/>
          </a:xfrm>
          <a:prstGeom prst="rect">
            <a:avLst/>
          </a:prstGeom>
        </p:spPr>
        <p:txBody>
          <a:bodyPr wrap="square">
            <a:spAutoFit/>
          </a:bodyPr>
          <a:lstStyle/>
          <a:p>
            <a:r>
              <a:rPr lang="en-GB" sz="1200" dirty="0">
                <a:solidFill>
                  <a:schemeClr val="accent1"/>
                </a:solidFill>
              </a:rPr>
              <a:t>RFB0Floor Model</a:t>
            </a:r>
          </a:p>
          <a:p>
            <a:r>
              <a:rPr lang="en-GB" sz="1200" dirty="0"/>
              <a:t>Confusion Matrix and Statistics</a:t>
            </a:r>
          </a:p>
          <a:p>
            <a:r>
              <a:rPr lang="en-GB" sz="1200" dirty="0"/>
              <a:t>                     </a:t>
            </a:r>
          </a:p>
          <a:p>
            <a:r>
              <a:rPr lang="en-GB" sz="1200" dirty="0"/>
              <a:t>predictions_RFB0Floor   	      0   1   2   3</a:t>
            </a:r>
          </a:p>
          <a:p>
            <a:r>
              <a:rPr lang="en-GB" sz="1200" dirty="0"/>
              <a:t>                    		0 258   0   0   0</a:t>
            </a:r>
          </a:p>
          <a:p>
            <a:r>
              <a:rPr lang="en-GB" sz="1200" dirty="0"/>
              <a:t>                    		1   2 343   1   0</a:t>
            </a:r>
          </a:p>
          <a:p>
            <a:r>
              <a:rPr lang="en-GB" sz="1200" dirty="0"/>
              <a:t>                    		2   0   0 359   0</a:t>
            </a:r>
          </a:p>
          <a:p>
            <a:r>
              <a:rPr lang="en-GB" sz="1200" dirty="0"/>
              <a:t>                    		3   0   0   0 347</a:t>
            </a:r>
          </a:p>
          <a:p>
            <a:endParaRPr lang="en-GB" sz="1200" dirty="0"/>
          </a:p>
          <a:p>
            <a:r>
              <a:rPr lang="en-GB" sz="1200" dirty="0"/>
              <a:t>Overall Statistics</a:t>
            </a:r>
          </a:p>
          <a:p>
            <a:r>
              <a:rPr lang="en-GB" sz="1200" dirty="0"/>
              <a:t>                                          </a:t>
            </a:r>
          </a:p>
          <a:p>
            <a:r>
              <a:rPr lang="en-GB" sz="1200" dirty="0"/>
              <a:t>               Accuracy : 0.9977          </a:t>
            </a:r>
          </a:p>
          <a:p>
            <a:r>
              <a:rPr lang="en-GB" sz="1200" dirty="0"/>
              <a:t>                 95% CI : (0.9933, 0.9995)</a:t>
            </a:r>
          </a:p>
          <a:p>
            <a:r>
              <a:rPr lang="en-GB" sz="1200" dirty="0"/>
              <a:t>    No Information Rate : 0.2748          </a:t>
            </a:r>
          </a:p>
          <a:p>
            <a:r>
              <a:rPr lang="en-GB" sz="1200" dirty="0"/>
              <a:t>    P-Value [</a:t>
            </a:r>
            <a:r>
              <a:rPr lang="en-GB" sz="1200" dirty="0" err="1"/>
              <a:t>Acc</a:t>
            </a:r>
            <a:r>
              <a:rPr lang="en-GB" sz="1200" dirty="0"/>
              <a:t> &gt; NIR] : &lt; 2.2e-16       </a:t>
            </a:r>
          </a:p>
          <a:p>
            <a:r>
              <a:rPr lang="en-GB" sz="1200" dirty="0"/>
              <a:t>                                          </a:t>
            </a:r>
          </a:p>
          <a:p>
            <a:r>
              <a:rPr lang="en-GB" sz="1200" dirty="0"/>
              <a:t>                  Kappa : 0.9969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861774"/>
          </a:xfrm>
          <a:prstGeom prst="rect">
            <a:avLst/>
          </a:prstGeom>
        </p:spPr>
        <p:txBody>
          <a:bodyPr wrap="square">
            <a:spAutoFit/>
          </a:bodyPr>
          <a:lstStyle/>
          <a:p>
            <a:r>
              <a:rPr lang="en-GB" sz="1000" b="1" dirty="0">
                <a:solidFill>
                  <a:schemeClr val="accent1"/>
                </a:solidFill>
              </a:rPr>
              <a:t>kappa_RFB0Floor Confusion Matrix</a:t>
            </a:r>
          </a:p>
          <a:p>
            <a:r>
              <a:rPr lang="en-US" sz="1000" dirty="0"/>
              <a:t>	value      ASE     		z </a:t>
            </a:r>
            <a:r>
              <a:rPr lang="en-US" sz="1000" dirty="0" err="1"/>
              <a:t>Pr</a:t>
            </a:r>
            <a:r>
              <a:rPr lang="en-US" sz="1000" dirty="0"/>
              <a:t>(&gt;|z|)</a:t>
            </a:r>
          </a:p>
          <a:p>
            <a:r>
              <a:rPr lang="en-US" sz="1000" dirty="0"/>
              <a:t>Unweighted 	0.9969   0.001770 563.4     	 0</a:t>
            </a:r>
          </a:p>
          <a:p>
            <a:r>
              <a:rPr lang="en-US" sz="1000" dirty="0"/>
              <a:t>Weighted   	0.9981   0.001098 909.4       	 0</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659026" y="160239"/>
            <a:ext cx="5822301" cy="1446550"/>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258 </a:t>
            </a:r>
            <a:r>
              <a:rPr lang="en-GB" sz="1100" dirty="0">
                <a:solidFill>
                  <a:schemeClr val="accent6"/>
                </a:solidFill>
              </a:rPr>
              <a:t>predictions for floor 0 were True Positives</a:t>
            </a:r>
          </a:p>
          <a:p>
            <a:r>
              <a:rPr lang="en-GB" sz="1100" b="1" dirty="0">
                <a:solidFill>
                  <a:schemeClr val="accent6"/>
                </a:solidFill>
              </a:rPr>
              <a:t>	343</a:t>
            </a:r>
            <a:r>
              <a:rPr lang="en-GB" sz="1100" dirty="0">
                <a:solidFill>
                  <a:schemeClr val="accent6"/>
                </a:solidFill>
              </a:rPr>
              <a:t>predictions for floor 1 were True Positives</a:t>
            </a:r>
          </a:p>
          <a:p>
            <a:r>
              <a:rPr lang="en-GB" sz="1100" b="1" dirty="0">
                <a:solidFill>
                  <a:schemeClr val="accent6"/>
                </a:solidFill>
              </a:rPr>
              <a:t>	359</a:t>
            </a:r>
            <a:r>
              <a:rPr lang="en-GB" sz="1100" dirty="0">
                <a:solidFill>
                  <a:schemeClr val="accent6"/>
                </a:solidFill>
              </a:rPr>
              <a:t> predictions for floor 2 were True Positives</a:t>
            </a:r>
          </a:p>
          <a:p>
            <a:r>
              <a:rPr lang="en-GB" sz="1100" b="1" dirty="0">
                <a:solidFill>
                  <a:schemeClr val="accent6"/>
                </a:solidFill>
              </a:rPr>
              <a:t>	347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2 cases floor 0 was misidentified as being floor 1 &amp; in 1 case floor 2 was misidentified as 1</a:t>
            </a:r>
          </a:p>
        </p:txBody>
      </p:sp>
    </p:spTree>
    <p:extLst>
      <p:ext uri="{BB962C8B-B14F-4D97-AF65-F5344CB8AC3E}">
        <p14:creationId xmlns:p14="http://schemas.microsoft.com/office/powerpoint/2010/main" val="286546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0F9E280B-2CAF-44CC-8708-4A1DDDA77552}"/>
              </a:ext>
            </a:extLst>
          </p:cNvPr>
          <p:cNvPicPr>
            <a:picLocks noChangeAspect="1"/>
          </p:cNvPicPr>
          <p:nvPr/>
        </p:nvPicPr>
        <p:blipFill>
          <a:blip r:embed="rId2"/>
          <a:stretch>
            <a:fillRect/>
          </a:stretch>
        </p:blipFill>
        <p:spPr>
          <a:xfrm>
            <a:off x="140983" y="2136938"/>
            <a:ext cx="6442383" cy="4721974"/>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0 </a:t>
            </a:r>
            <a:r>
              <a:rPr lang="en-GB" sz="1100" dirty="0">
                <a:solidFill>
                  <a:schemeClr val="accent6"/>
                </a:solidFill>
              </a:rPr>
              <a:t>predictions for floor 0 were True Positives</a:t>
            </a:r>
          </a:p>
          <a:p>
            <a:r>
              <a:rPr lang="en-GB" sz="1100" b="1" dirty="0">
                <a:solidFill>
                  <a:schemeClr val="accent6"/>
                </a:solidFill>
              </a:rPr>
              <a:t>	370 </a:t>
            </a:r>
            <a:r>
              <a:rPr lang="en-GB" sz="1100" dirty="0">
                <a:solidFill>
                  <a:schemeClr val="accent6"/>
                </a:solidFill>
              </a:rPr>
              <a:t>predictions for floor 1 were True Positives</a:t>
            </a:r>
          </a:p>
          <a:p>
            <a:r>
              <a:rPr lang="en-GB" sz="1100" b="1" dirty="0">
                <a:solidFill>
                  <a:schemeClr val="accent6"/>
                </a:solidFill>
              </a:rPr>
              <a:t>	0</a:t>
            </a:r>
            <a:r>
              <a:rPr lang="en-GB" sz="1100" dirty="0">
                <a:solidFill>
                  <a:schemeClr val="accent6"/>
                </a:solidFill>
              </a:rPr>
              <a:t> predictions for floor 2 were True Positives</a:t>
            </a:r>
          </a:p>
          <a:p>
            <a:r>
              <a:rPr lang="en-GB" sz="1100" b="1" dirty="0">
                <a:solidFill>
                  <a:schemeClr val="accent6"/>
                </a:solidFill>
              </a:rPr>
              <a:t>	0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340 cases floor 1 was misidentified as 0 &amp; 349 times floor 2  + 227 times floor 3 was misidentified as 0</a:t>
            </a:r>
          </a:p>
          <a:p>
            <a:endParaRPr lang="en-GB" sz="1100" b="1" u="sng" dirty="0">
              <a:solidFill>
                <a:srgbClr val="FF0000"/>
              </a:solidFill>
            </a:endParaRPr>
          </a:p>
          <a:p>
            <a:r>
              <a:rPr lang="en-GB" sz="1100" dirty="0">
                <a:solidFill>
                  <a:schemeClr val="accent2"/>
                </a:solidFill>
              </a:rPr>
              <a:t>Other floors could hardly be predicted</a:t>
            </a:r>
            <a:endParaRPr lang="en-GB" sz="1100" b="1" u="sng" dirty="0">
              <a:solidFill>
                <a:srgbClr val="FF0000"/>
              </a:solidFill>
            </a:endParaRP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86085" y="2966073"/>
            <a:ext cx="5105915" cy="3416320"/>
          </a:xfrm>
          <a:prstGeom prst="rect">
            <a:avLst/>
          </a:prstGeom>
        </p:spPr>
        <p:txBody>
          <a:bodyPr wrap="square">
            <a:spAutoFit/>
          </a:bodyPr>
          <a:lstStyle/>
          <a:p>
            <a:r>
              <a:rPr lang="en-US" sz="1200" dirty="0">
                <a:solidFill>
                  <a:schemeClr val="accent1"/>
                </a:solidFill>
              </a:rPr>
              <a:t>KNNB1Floor Model</a:t>
            </a:r>
          </a:p>
          <a:p>
            <a:r>
              <a:rPr lang="en-US" sz="1200" dirty="0"/>
              <a:t>Confusion Matrix and Statistics</a:t>
            </a:r>
          </a:p>
          <a:p>
            <a:endParaRPr lang="en-US" sz="1200" dirty="0"/>
          </a:p>
          <a:p>
            <a:r>
              <a:rPr lang="en-US" sz="1200" dirty="0"/>
              <a:t>                     </a:t>
            </a:r>
          </a:p>
          <a:p>
            <a:r>
              <a:rPr lang="en-US" sz="1200" dirty="0"/>
              <a:t>predictions_RFB1Floor   0   1   2   3</a:t>
            </a:r>
          </a:p>
          <a:p>
            <a:r>
              <a:rPr lang="en-US" sz="1200" dirty="0"/>
              <a:t>                    0   0   0   0   0</a:t>
            </a:r>
          </a:p>
          <a:p>
            <a:r>
              <a:rPr lang="en-US" sz="1200" dirty="0"/>
              <a:t>                    1 340 370 349 227</a:t>
            </a:r>
          </a:p>
          <a:p>
            <a:r>
              <a:rPr lang="en-US" sz="1200" dirty="0"/>
              <a:t>                    2   0   0   0   0</a:t>
            </a:r>
          </a:p>
          <a:p>
            <a:r>
              <a:rPr lang="en-US" sz="1200" dirty="0"/>
              <a:t>                    3   0   3   0   0</a:t>
            </a:r>
          </a:p>
          <a:p>
            <a:endParaRPr lang="en-US" sz="1200" dirty="0"/>
          </a:p>
          <a:p>
            <a:r>
              <a:rPr lang="en-US" sz="1200" dirty="0"/>
              <a:t>Overall Statistics</a:t>
            </a:r>
          </a:p>
          <a:p>
            <a:r>
              <a:rPr lang="en-US" sz="1200" dirty="0"/>
              <a:t>                                          </a:t>
            </a:r>
          </a:p>
          <a:p>
            <a:r>
              <a:rPr lang="en-US" sz="1200" dirty="0"/>
              <a:t>               Accuracy : 0.287           </a:t>
            </a:r>
          </a:p>
          <a:p>
            <a:r>
              <a:rPr lang="en-US" sz="1200" dirty="0"/>
              <a:t>                 95% CI : (0.2625, 0.3126)</a:t>
            </a:r>
          </a:p>
          <a:p>
            <a:r>
              <a:rPr lang="en-US" sz="1200" dirty="0"/>
              <a:t>    No Information Rate : 0.2894          </a:t>
            </a:r>
          </a:p>
          <a:p>
            <a:r>
              <a:rPr lang="en-US" sz="1200" dirty="0"/>
              <a:t>    P-Value [Acc &gt; NIR] : 0.5835          </a:t>
            </a:r>
          </a:p>
          <a:p>
            <a:r>
              <a:rPr lang="en-US" sz="1200" dirty="0"/>
              <a:t>                                          </a:t>
            </a:r>
          </a:p>
          <a:p>
            <a:r>
              <a:rPr lang="en-US" sz="1200" dirty="0"/>
              <a:t>                  Kappa : -0.0029</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393419" y="291010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285712" y="305809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1285712" y="50619"/>
            <a:ext cx="5981350" cy="861774"/>
          </a:xfrm>
          <a:prstGeom prst="rect">
            <a:avLst/>
          </a:prstGeom>
        </p:spPr>
        <p:txBody>
          <a:bodyPr wrap="square">
            <a:spAutoFit/>
          </a:bodyPr>
          <a:lstStyle/>
          <a:p>
            <a:r>
              <a:rPr lang="en-GB" sz="1000" b="1" dirty="0">
                <a:solidFill>
                  <a:schemeClr val="accent1"/>
                </a:solidFill>
              </a:rPr>
              <a:t>	kappa_RFNB1Floor Confusion Matrix</a:t>
            </a:r>
          </a:p>
          <a:p>
            <a:pPr lvl="2"/>
            <a:r>
              <a:rPr lang="en-US" sz="1000" dirty="0"/>
              <a:t> 	value      	ASE      	z </a:t>
            </a:r>
            <a:r>
              <a:rPr lang="en-US" sz="1000" dirty="0" err="1"/>
              <a:t>Pr</a:t>
            </a:r>
            <a:r>
              <a:rPr lang="en-US" sz="1000" dirty="0"/>
              <a:t>(&gt;|z|)</a:t>
            </a:r>
          </a:p>
          <a:p>
            <a:pPr lvl="2"/>
            <a:r>
              <a:rPr lang="en-US" sz="1000" dirty="0"/>
              <a:t>Unweighted 	-0.002903 	0.001674	 -1.734  0.08285</a:t>
            </a:r>
          </a:p>
          <a:p>
            <a:pPr lvl="2"/>
            <a:r>
              <a:rPr lang="en-US" sz="1000" dirty="0"/>
              <a:t>Weighted   	-0.003264 	0.001880 	-1.736  0.0825031</a:t>
            </a:r>
          </a:p>
          <a:p>
            <a:endParaRPr lang="en-US" sz="1000" dirty="0"/>
          </a:p>
        </p:txBody>
      </p:sp>
    </p:spTree>
    <p:extLst>
      <p:ext uri="{BB962C8B-B14F-4D97-AF65-F5344CB8AC3E}">
        <p14:creationId xmlns:p14="http://schemas.microsoft.com/office/powerpoint/2010/main" val="2413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F6B659C-E3D5-4B08-A03E-06F44E750733}"/>
              </a:ext>
            </a:extLst>
          </p:cNvPr>
          <p:cNvPicPr>
            <a:picLocks noChangeAspect="1"/>
          </p:cNvPicPr>
          <p:nvPr/>
        </p:nvPicPr>
        <p:blipFill>
          <a:blip r:embed="rId2"/>
          <a:stretch>
            <a:fillRect/>
          </a:stretch>
        </p:blipFill>
        <p:spPr>
          <a:xfrm>
            <a:off x="197479" y="1920831"/>
            <a:ext cx="6395997" cy="5001998"/>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252634" y="2458206"/>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89110" y="285116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968851" y="2458206"/>
            <a:ext cx="4443383" cy="3416320"/>
          </a:xfrm>
          <a:prstGeom prst="rect">
            <a:avLst/>
          </a:prstGeom>
        </p:spPr>
        <p:txBody>
          <a:bodyPr wrap="square">
            <a:spAutoFit/>
          </a:bodyPr>
          <a:lstStyle/>
          <a:p>
            <a:r>
              <a:rPr lang="en-GB" sz="1200" dirty="0">
                <a:solidFill>
                  <a:schemeClr val="accent1"/>
                </a:solidFill>
              </a:rPr>
              <a:t>RFB2Floor Model</a:t>
            </a:r>
          </a:p>
          <a:p>
            <a:r>
              <a:rPr lang="en-GB" sz="1200" dirty="0"/>
              <a:t>Confusion Matrix and Statistics</a:t>
            </a:r>
          </a:p>
          <a:p>
            <a:r>
              <a:rPr lang="en-GB" sz="1200" dirty="0"/>
              <a:t>                     </a:t>
            </a:r>
          </a:p>
          <a:p>
            <a:r>
              <a:rPr lang="en-GB" sz="1200" dirty="0"/>
              <a:t>predictions_RFB2Floor   	       0   1   2   3   4</a:t>
            </a:r>
          </a:p>
          <a:p>
            <a:r>
              <a:rPr lang="en-GB" sz="1200" dirty="0"/>
              <a:t>                    		0 478   0   0   0   0</a:t>
            </a:r>
          </a:p>
          <a:p>
            <a:r>
              <a:rPr lang="en-GB" sz="1200" dirty="0"/>
              <a:t>                    		1   0 538   0   0   0</a:t>
            </a:r>
          </a:p>
          <a:p>
            <a:r>
              <a:rPr lang="en-GB" sz="1200" dirty="0"/>
              <a:t>                    		2   0   0 393   0   0</a:t>
            </a:r>
          </a:p>
          <a:p>
            <a:r>
              <a:rPr lang="en-GB" sz="1200" dirty="0"/>
              <a:t>                    		3   0   0   1 677   0</a:t>
            </a:r>
          </a:p>
          <a:p>
            <a:r>
              <a:rPr lang="en-GB" sz="1200" dirty="0"/>
              <a:t>                    		4   0   0   0   0 275</a:t>
            </a:r>
          </a:p>
          <a:p>
            <a:endParaRPr lang="en-GB" sz="1200" dirty="0"/>
          </a:p>
          <a:p>
            <a:r>
              <a:rPr lang="en-GB" sz="1200" dirty="0"/>
              <a:t>Overall Statistics</a:t>
            </a:r>
          </a:p>
          <a:p>
            <a:r>
              <a:rPr lang="en-GB" sz="1200" dirty="0"/>
              <a:t>                                     </a:t>
            </a:r>
          </a:p>
          <a:p>
            <a:r>
              <a:rPr lang="en-GB" sz="1200" dirty="0"/>
              <a:t>               Accuracy : 0.9996     </a:t>
            </a:r>
          </a:p>
          <a:p>
            <a:r>
              <a:rPr lang="en-GB" sz="1200" dirty="0"/>
              <a:t>                 95% CI : (0.9976, 1)</a:t>
            </a:r>
          </a:p>
          <a:p>
            <a:r>
              <a:rPr lang="en-GB" sz="1200" dirty="0"/>
              <a:t>    No Information Rate : 0.2866     </a:t>
            </a:r>
          </a:p>
          <a:p>
            <a:r>
              <a:rPr lang="en-GB" sz="1200" dirty="0"/>
              <a:t>    P-Value [</a:t>
            </a:r>
            <a:r>
              <a:rPr lang="en-GB" sz="1200" dirty="0" err="1"/>
              <a:t>Acc</a:t>
            </a:r>
            <a:r>
              <a:rPr lang="en-GB" sz="1200" dirty="0"/>
              <a:t> &gt; NIR] : &lt; 2.2e-16  </a:t>
            </a:r>
          </a:p>
          <a:p>
            <a:r>
              <a:rPr lang="en-GB" sz="1200" dirty="0"/>
              <a:t>                                     </a:t>
            </a:r>
          </a:p>
          <a:p>
            <a:r>
              <a:rPr lang="en-GB" sz="1200" dirty="0"/>
              <a:t>                  Kappa : 0.9995 </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707886"/>
          </a:xfrm>
          <a:prstGeom prst="rect">
            <a:avLst/>
          </a:prstGeom>
        </p:spPr>
        <p:txBody>
          <a:bodyPr wrap="square">
            <a:spAutoFit/>
          </a:bodyPr>
          <a:lstStyle/>
          <a:p>
            <a:r>
              <a:rPr lang="en-GB" sz="1000" b="1" dirty="0">
                <a:solidFill>
                  <a:schemeClr val="accent1"/>
                </a:solidFill>
              </a:rPr>
              <a:t>kappa_RFB2Floor Confusion Matrix</a:t>
            </a:r>
          </a:p>
          <a:p>
            <a:r>
              <a:rPr lang="en-US" sz="1000" dirty="0"/>
              <a:t> 	value       ASE    		z </a:t>
            </a:r>
            <a:r>
              <a:rPr lang="en-US" sz="1000" dirty="0" err="1"/>
              <a:t>Pr</a:t>
            </a:r>
            <a:r>
              <a:rPr lang="en-US" sz="1000" dirty="0"/>
              <a:t>(&gt;|z|)</a:t>
            </a:r>
          </a:p>
          <a:p>
            <a:r>
              <a:rPr lang="en-US" sz="1000" dirty="0"/>
              <a:t>Unweighted 	0.9995 `  0.0005402 1850        	0</a:t>
            </a:r>
          </a:p>
          <a:p>
            <a:r>
              <a:rPr lang="en-US" sz="1000" dirty="0"/>
              <a:t>Weighted   	0.9997    0.0002822 3542        	0</a:t>
            </a:r>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909325" y="19772"/>
            <a:ext cx="4540697" cy="1107996"/>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538</a:t>
            </a:r>
            <a:r>
              <a:rPr lang="en-GB" sz="1100" dirty="0">
                <a:solidFill>
                  <a:schemeClr val="accent6"/>
                </a:solidFill>
              </a:rPr>
              <a:t> predictions for floor 1 were True Positives</a:t>
            </a:r>
          </a:p>
          <a:p>
            <a:r>
              <a:rPr lang="en-GB" sz="1100" b="1" dirty="0">
                <a:solidFill>
                  <a:schemeClr val="accent6"/>
                </a:solidFill>
              </a:rPr>
              <a:t>	393</a:t>
            </a:r>
            <a:r>
              <a:rPr lang="en-GB" sz="1100" dirty="0">
                <a:solidFill>
                  <a:schemeClr val="accent6"/>
                </a:solidFill>
              </a:rPr>
              <a:t> predictions for floor 2 were True Positives</a:t>
            </a:r>
          </a:p>
          <a:p>
            <a:r>
              <a:rPr lang="en-GB" sz="1100" b="1" dirty="0">
                <a:solidFill>
                  <a:schemeClr val="accent6"/>
                </a:solidFill>
              </a:rPr>
              <a:t>	677 </a:t>
            </a:r>
            <a:r>
              <a:rPr lang="en-GB" sz="1100" dirty="0">
                <a:solidFill>
                  <a:schemeClr val="accent6"/>
                </a:solidFill>
              </a:rPr>
              <a:t>predictions for floor 3 were True Positives</a:t>
            </a:r>
          </a:p>
          <a:p>
            <a:r>
              <a:rPr lang="en-GB" sz="1100" dirty="0">
                <a:solidFill>
                  <a:schemeClr val="accent6"/>
                </a:solidFill>
              </a:rPr>
              <a:t>	275 predictions for floor 4 were True Positives</a:t>
            </a:r>
          </a:p>
        </p:txBody>
      </p:sp>
    </p:spTree>
    <p:extLst>
      <p:ext uri="{BB962C8B-B14F-4D97-AF65-F5344CB8AC3E}">
        <p14:creationId xmlns:p14="http://schemas.microsoft.com/office/powerpoint/2010/main" val="3748801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1st RF-model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16940" y="934760"/>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313634" y="3510809"/>
            <a:ext cx="6096000" cy="3416320"/>
          </a:xfrm>
          <a:prstGeom prst="rect">
            <a:avLst/>
          </a:prstGeom>
        </p:spPr>
        <p:txBody>
          <a:bodyPr>
            <a:spAutoFit/>
          </a:bodyPr>
          <a:lstStyle/>
          <a:p>
            <a:r>
              <a:rPr lang="en-GB" dirty="0"/>
              <a:t>#kappa</a:t>
            </a:r>
          </a:p>
          <a:p>
            <a:r>
              <a:rPr lang="en-GB" dirty="0"/>
              <a:t>#B0 </a:t>
            </a:r>
            <a:r>
              <a:rPr lang="en-US" dirty="0"/>
              <a:t> value      		ASE		</a:t>
            </a:r>
          </a:p>
          <a:p>
            <a:r>
              <a:rPr lang="en-US" dirty="0"/>
              <a:t>Unweighted 0.9969 	0.001770 563.4     </a:t>
            </a:r>
          </a:p>
          <a:p>
            <a:r>
              <a:rPr lang="en-US" dirty="0"/>
              <a:t>Weighted   0.9981 		0.001098 909.4        </a:t>
            </a:r>
          </a:p>
          <a:p>
            <a:endParaRPr lang="en-US" dirty="0"/>
          </a:p>
          <a:p>
            <a:r>
              <a:rPr lang="en-GB" dirty="0"/>
              <a:t>#B1 </a:t>
            </a:r>
          </a:p>
          <a:p>
            <a:r>
              <a:rPr lang="en-US" dirty="0"/>
              <a:t>Unweighted -0.002903 	0.001674</a:t>
            </a:r>
          </a:p>
          <a:p>
            <a:r>
              <a:rPr lang="en-US" dirty="0"/>
              <a:t>Weighted   -0.003264 	0.001880</a:t>
            </a:r>
          </a:p>
          <a:p>
            <a:endParaRPr lang="en-US" dirty="0"/>
          </a:p>
          <a:p>
            <a:r>
              <a:rPr lang="en-GB" dirty="0"/>
              <a:t>#B2 </a:t>
            </a:r>
          </a:p>
          <a:p>
            <a:r>
              <a:rPr lang="en-GB" dirty="0"/>
              <a:t>Unweighted  </a:t>
            </a:r>
            <a:r>
              <a:rPr lang="en-US" dirty="0"/>
              <a:t>0.9995 	0.0005402</a:t>
            </a:r>
          </a:p>
          <a:p>
            <a:r>
              <a:rPr lang="en-US" dirty="0"/>
              <a:t>Weighted      0.9997 	0.0002822</a:t>
            </a:r>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954178" y="4139820"/>
            <a:ext cx="1942005" cy="2585323"/>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spTree>
    <p:extLst>
      <p:ext uri="{BB962C8B-B14F-4D97-AF65-F5344CB8AC3E}">
        <p14:creationId xmlns:p14="http://schemas.microsoft.com/office/powerpoint/2010/main" val="61197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65709" y="-11782"/>
            <a:ext cx="10515600" cy="853420"/>
          </a:xfrm>
        </p:spPr>
        <p:txBody>
          <a:bodyPr/>
          <a:lstStyle/>
          <a:p>
            <a:r>
              <a:rPr lang="en-GB" dirty="0">
                <a:solidFill>
                  <a:schemeClr val="accent1"/>
                </a:solidFill>
              </a:rPr>
              <a:t>3</a:t>
            </a:r>
            <a:r>
              <a:rPr lang="en-GB" baseline="30000" dirty="0">
                <a:solidFill>
                  <a:schemeClr val="accent1"/>
                </a:solidFill>
              </a:rPr>
              <a:t>rd KNN model compared to RF 1st model</a:t>
            </a:r>
            <a:endParaRPr lang="en-GB" dirty="0">
              <a:solidFill>
                <a:schemeClr val="accent1"/>
              </a:solidFill>
            </a:endParaRPr>
          </a:p>
        </p:txBody>
      </p:sp>
      <p:sp>
        <p:nvSpPr>
          <p:cNvPr id="3" name="Rechthoek 2">
            <a:extLst>
              <a:ext uri="{FF2B5EF4-FFF2-40B4-BE49-F238E27FC236}">
                <a16:creationId xmlns:a16="http://schemas.microsoft.com/office/drawing/2014/main" id="{3D5ED4A9-1D6D-4726-999E-C31A0200D659}"/>
              </a:ext>
            </a:extLst>
          </p:cNvPr>
          <p:cNvSpPr/>
          <p:nvPr/>
        </p:nvSpPr>
        <p:spPr>
          <a:xfrm>
            <a:off x="180906" y="95317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124500" y="964237"/>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80906" y="530830"/>
            <a:ext cx="11023134" cy="369332"/>
          </a:xfrm>
          <a:prstGeom prst="rect">
            <a:avLst/>
          </a:prstGeom>
          <a:noFill/>
        </p:spPr>
        <p:txBody>
          <a:bodyPr wrap="square" rtlCol="0">
            <a:spAutoFit/>
          </a:bodyPr>
          <a:lstStyle/>
          <a:p>
            <a:r>
              <a:rPr lang="en-GB" b="1" dirty="0">
                <a:solidFill>
                  <a:schemeClr val="accent2"/>
                </a:solidFill>
              </a:rPr>
              <a:t>Latitude / longitude KPI’s KNN</a:t>
            </a:r>
          </a:p>
        </p:txBody>
      </p:sp>
      <p:sp>
        <p:nvSpPr>
          <p:cNvPr id="6" name="Tekstvak 5">
            <a:extLst>
              <a:ext uri="{FF2B5EF4-FFF2-40B4-BE49-F238E27FC236}">
                <a16:creationId xmlns:a16="http://schemas.microsoft.com/office/drawing/2014/main" id="{D7767118-9468-4684-9315-CFCC89B96638}"/>
              </a:ext>
            </a:extLst>
          </p:cNvPr>
          <p:cNvSpPr txBox="1"/>
          <p:nvPr/>
        </p:nvSpPr>
        <p:spPr>
          <a:xfrm>
            <a:off x="177136" y="2523693"/>
            <a:ext cx="11023134" cy="369332"/>
          </a:xfrm>
          <a:prstGeom prst="rect">
            <a:avLst/>
          </a:prstGeom>
          <a:noFill/>
        </p:spPr>
        <p:txBody>
          <a:bodyPr wrap="square" rtlCol="0">
            <a:spAutoFit/>
          </a:bodyPr>
          <a:lstStyle/>
          <a:p>
            <a:r>
              <a:rPr lang="en-GB" b="1" dirty="0">
                <a:solidFill>
                  <a:schemeClr val="accent2"/>
                </a:solidFill>
              </a:rPr>
              <a:t>Latitude / longitude KPI’s 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80906" y="2995836"/>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2.277268 	99.52439 	1.314716</a:t>
            </a:r>
          </a:p>
          <a:p>
            <a:r>
              <a:rPr lang="en-GB" dirty="0"/>
              <a:t>B1 	2.277268 	99.59617 	2.151043</a:t>
            </a:r>
          </a:p>
          <a:p>
            <a:r>
              <a:rPr lang="en-GB" dirty="0"/>
              <a:t>B2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12110" y="3006901"/>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10" name="Rechthoek 9">
            <a:extLst>
              <a:ext uri="{FF2B5EF4-FFF2-40B4-BE49-F238E27FC236}">
                <a16:creationId xmlns:a16="http://schemas.microsoft.com/office/drawing/2014/main" id="{0189CC79-BC18-4523-8E91-0AF40C519874}"/>
              </a:ext>
            </a:extLst>
          </p:cNvPr>
          <p:cNvSpPr/>
          <p:nvPr/>
        </p:nvSpPr>
        <p:spPr>
          <a:xfrm>
            <a:off x="6416691" y="4666644"/>
            <a:ext cx="1942005" cy="2031325"/>
          </a:xfrm>
          <a:prstGeom prst="rect">
            <a:avLst/>
          </a:prstGeom>
        </p:spPr>
        <p:txBody>
          <a:bodyPr wrap="square">
            <a:spAutoFit/>
          </a:bodyPr>
          <a:lstStyle/>
          <a:p>
            <a:r>
              <a:rPr lang="en-US" dirty="0">
                <a:solidFill>
                  <a:schemeClr val="accent1"/>
                </a:solidFill>
              </a:rPr>
              <a:t>FLOOR</a:t>
            </a:r>
            <a:r>
              <a:rPr lang="en-US" dirty="0"/>
              <a:t>  RF</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219658" y="4718149"/>
            <a:ext cx="1942005" cy="2031325"/>
          </a:xfrm>
          <a:prstGeom prst="rect">
            <a:avLst/>
          </a:prstGeom>
        </p:spPr>
        <p:txBody>
          <a:bodyPr wrap="square">
            <a:spAutoFit/>
          </a:bodyPr>
          <a:lstStyle/>
          <a:p>
            <a:r>
              <a:rPr lang="en-US" dirty="0">
                <a:solidFill>
                  <a:schemeClr val="accent1"/>
                </a:solidFill>
              </a:rPr>
              <a:t>FLOOR</a:t>
            </a:r>
            <a:r>
              <a:rPr lang="en-US" dirty="0"/>
              <a:t> KNN</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650887" y="4615140"/>
            <a:ext cx="2884087" cy="2134334"/>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2023368" y="4467855"/>
            <a:ext cx="1785771" cy="2372874"/>
          </a:xfrm>
          <a:prstGeom prst="rect">
            <a:avLst/>
          </a:prstGeom>
        </p:spPr>
      </p:pic>
    </p:spTree>
    <p:extLst>
      <p:ext uri="{BB962C8B-B14F-4D97-AF65-F5344CB8AC3E}">
        <p14:creationId xmlns:p14="http://schemas.microsoft.com/office/powerpoint/2010/main" val="89667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670420" y="163789"/>
            <a:ext cx="10515600" cy="951947"/>
          </a:xfrm>
        </p:spPr>
        <p:txBody>
          <a:bodyPr/>
          <a:lstStyle/>
          <a:p>
            <a:r>
              <a:rPr lang="en-GB" b="1" dirty="0">
                <a:solidFill>
                  <a:schemeClr val="accent1"/>
                </a:solidFill>
              </a:rPr>
              <a:t>KPI’s 1</a:t>
            </a:r>
            <a:r>
              <a:rPr lang="en-GB" b="1" baseline="30000" dirty="0">
                <a:solidFill>
                  <a:schemeClr val="accent1"/>
                </a:solidFill>
              </a:rPr>
              <a:t>st</a:t>
            </a:r>
            <a:r>
              <a:rPr lang="en-GB" b="1" dirty="0">
                <a:solidFill>
                  <a:schemeClr val="accent1"/>
                </a:solidFill>
              </a:rPr>
              <a:t> prediction based on KNN model</a:t>
            </a:r>
          </a:p>
        </p:txBody>
      </p:sp>
      <p:pic>
        <p:nvPicPr>
          <p:cNvPr id="5" name="Afbeelding 4">
            <a:extLst>
              <a:ext uri="{FF2B5EF4-FFF2-40B4-BE49-F238E27FC236}">
                <a16:creationId xmlns:a16="http://schemas.microsoft.com/office/drawing/2014/main" id="{20CFD75A-EB82-4DE7-AE83-7798DC7CD0B2}"/>
              </a:ext>
            </a:extLst>
          </p:cNvPr>
          <p:cNvPicPr>
            <a:picLocks noChangeAspect="1"/>
          </p:cNvPicPr>
          <p:nvPr/>
        </p:nvPicPr>
        <p:blipFill rotWithShape="1">
          <a:blip r:embed="rId2"/>
          <a:srcRect l="9843" r="4820"/>
          <a:stretch/>
        </p:blipFill>
        <p:spPr>
          <a:xfrm>
            <a:off x="4573304" y="1531711"/>
            <a:ext cx="2021746" cy="1271239"/>
          </a:xfrm>
          <a:prstGeom prst="rect">
            <a:avLst/>
          </a:prstGeom>
        </p:spPr>
      </p:pic>
      <p:pic>
        <p:nvPicPr>
          <p:cNvPr id="6" name="Afbeelding 5">
            <a:extLst>
              <a:ext uri="{FF2B5EF4-FFF2-40B4-BE49-F238E27FC236}">
                <a16:creationId xmlns:a16="http://schemas.microsoft.com/office/drawing/2014/main" id="{9F957972-66DF-4D62-90CC-36A29BF69CB2}"/>
              </a:ext>
            </a:extLst>
          </p:cNvPr>
          <p:cNvPicPr>
            <a:picLocks noChangeAspect="1"/>
          </p:cNvPicPr>
          <p:nvPr/>
        </p:nvPicPr>
        <p:blipFill>
          <a:blip r:embed="rId3"/>
          <a:stretch>
            <a:fillRect/>
          </a:stretch>
        </p:blipFill>
        <p:spPr>
          <a:xfrm>
            <a:off x="8122668" y="3614169"/>
            <a:ext cx="3848100" cy="1781175"/>
          </a:xfrm>
          <a:prstGeom prst="rect">
            <a:avLst/>
          </a:prstGeom>
        </p:spPr>
      </p:pic>
      <p:pic>
        <p:nvPicPr>
          <p:cNvPr id="7" name="Afbeelding 6">
            <a:extLst>
              <a:ext uri="{FF2B5EF4-FFF2-40B4-BE49-F238E27FC236}">
                <a16:creationId xmlns:a16="http://schemas.microsoft.com/office/drawing/2014/main" id="{3E816649-A558-4D5E-B7F3-5ACF6D6B9F29}"/>
              </a:ext>
            </a:extLst>
          </p:cNvPr>
          <p:cNvPicPr>
            <a:picLocks noChangeAspect="1"/>
          </p:cNvPicPr>
          <p:nvPr/>
        </p:nvPicPr>
        <p:blipFill>
          <a:blip r:embed="rId4"/>
          <a:stretch>
            <a:fillRect/>
          </a:stretch>
        </p:blipFill>
        <p:spPr>
          <a:xfrm>
            <a:off x="4153854" y="3683226"/>
            <a:ext cx="3733289" cy="1643063"/>
          </a:xfrm>
          <a:prstGeom prst="rect">
            <a:avLst/>
          </a:prstGeom>
        </p:spPr>
      </p:pic>
      <p:pic>
        <p:nvPicPr>
          <p:cNvPr id="8" name="Afbeelding 7">
            <a:extLst>
              <a:ext uri="{FF2B5EF4-FFF2-40B4-BE49-F238E27FC236}">
                <a16:creationId xmlns:a16="http://schemas.microsoft.com/office/drawing/2014/main" id="{7FFE7550-3701-4C85-97D7-7EF969BB0D0C}"/>
              </a:ext>
            </a:extLst>
          </p:cNvPr>
          <p:cNvPicPr>
            <a:picLocks noChangeAspect="1"/>
          </p:cNvPicPr>
          <p:nvPr/>
        </p:nvPicPr>
        <p:blipFill>
          <a:blip r:embed="rId5"/>
          <a:stretch>
            <a:fillRect/>
          </a:stretch>
        </p:blipFill>
        <p:spPr>
          <a:xfrm>
            <a:off x="317879" y="3802289"/>
            <a:ext cx="3600450" cy="1524000"/>
          </a:xfrm>
          <a:prstGeom prst="rect">
            <a:avLst/>
          </a:prstGeom>
        </p:spPr>
      </p:pic>
    </p:spTree>
    <p:extLst>
      <p:ext uri="{BB962C8B-B14F-4D97-AF65-F5344CB8AC3E}">
        <p14:creationId xmlns:p14="http://schemas.microsoft.com/office/powerpoint/2010/main" val="27945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C0CE493-8BC5-42AA-AE31-3A8DA2DEF78D}"/>
              </a:ext>
            </a:extLst>
          </p:cNvPr>
          <p:cNvPicPr>
            <a:picLocks noChangeAspect="1"/>
          </p:cNvPicPr>
          <p:nvPr/>
        </p:nvPicPr>
        <p:blipFill>
          <a:blip r:embed="rId2"/>
          <a:stretch>
            <a:fillRect/>
          </a:stretch>
        </p:blipFill>
        <p:spPr>
          <a:xfrm>
            <a:off x="92217" y="859739"/>
            <a:ext cx="4744834" cy="3636759"/>
          </a:xfrm>
          <a:prstGeom prst="rect">
            <a:avLst/>
          </a:prstGeom>
        </p:spPr>
      </p:pic>
      <p:pic>
        <p:nvPicPr>
          <p:cNvPr id="9" name="Afbeelding 8">
            <a:extLst>
              <a:ext uri="{FF2B5EF4-FFF2-40B4-BE49-F238E27FC236}">
                <a16:creationId xmlns:a16="http://schemas.microsoft.com/office/drawing/2014/main" id="{4D652742-E4AC-4729-AD83-D23FD1C4B18B}"/>
              </a:ext>
            </a:extLst>
          </p:cNvPr>
          <p:cNvPicPr>
            <a:picLocks noChangeAspect="1"/>
          </p:cNvPicPr>
          <p:nvPr/>
        </p:nvPicPr>
        <p:blipFill>
          <a:blip r:embed="rId3"/>
          <a:stretch>
            <a:fillRect/>
          </a:stretch>
        </p:blipFill>
        <p:spPr>
          <a:xfrm>
            <a:off x="4837051" y="3429000"/>
            <a:ext cx="4497373" cy="3316647"/>
          </a:xfrm>
          <a:prstGeom prst="rect">
            <a:avLst/>
          </a:prstGeom>
        </p:spPr>
      </p:pic>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23526"/>
            <a:ext cx="7558481" cy="943631"/>
          </a:xfrm>
        </p:spPr>
        <p:txBody>
          <a:bodyPr/>
          <a:lstStyle/>
          <a:p>
            <a:r>
              <a:rPr lang="en-GB" b="1" dirty="0">
                <a:solidFill>
                  <a:schemeClr val="accent1"/>
                </a:solidFill>
              </a:rPr>
              <a:t>CF for Floor 1</a:t>
            </a:r>
            <a:r>
              <a:rPr lang="en-GB" b="1" baseline="30000" dirty="0">
                <a:solidFill>
                  <a:schemeClr val="accent1"/>
                </a:solidFill>
              </a:rPr>
              <a:t>st</a:t>
            </a:r>
            <a:r>
              <a:rPr lang="en-GB" b="1" dirty="0">
                <a:solidFill>
                  <a:schemeClr val="accent1"/>
                </a:solidFill>
              </a:rPr>
              <a:t> </a:t>
            </a:r>
            <a:r>
              <a:rPr lang="en-GB" b="1" dirty="0" err="1">
                <a:solidFill>
                  <a:schemeClr val="accent1"/>
                </a:solidFill>
              </a:rPr>
              <a:t>pred_KNN</a:t>
            </a:r>
            <a:r>
              <a:rPr lang="en-GB" b="1" dirty="0">
                <a:solidFill>
                  <a:schemeClr val="accent1"/>
                </a:solidFill>
              </a:rPr>
              <a:t> model</a:t>
            </a:r>
          </a:p>
        </p:txBody>
      </p:sp>
      <p:sp>
        <p:nvSpPr>
          <p:cNvPr id="4" name="Tekstvak 3">
            <a:extLst>
              <a:ext uri="{FF2B5EF4-FFF2-40B4-BE49-F238E27FC236}">
                <a16:creationId xmlns:a16="http://schemas.microsoft.com/office/drawing/2014/main" id="{D36FF0F0-7B3C-477E-93D0-E0CC54110E1A}"/>
              </a:ext>
            </a:extLst>
          </p:cNvPr>
          <p:cNvSpPr txBox="1"/>
          <p:nvPr/>
        </p:nvSpPr>
        <p:spPr>
          <a:xfrm>
            <a:off x="6786694" y="3291216"/>
            <a:ext cx="855677" cy="369332"/>
          </a:xfrm>
          <a:prstGeom prst="rect">
            <a:avLst/>
          </a:prstGeom>
          <a:noFill/>
        </p:spPr>
        <p:txBody>
          <a:bodyPr wrap="square" rtlCol="0">
            <a:spAutoFit/>
          </a:bodyPr>
          <a:lstStyle/>
          <a:p>
            <a:r>
              <a:rPr lang="en-GB" b="1" dirty="0">
                <a:solidFill>
                  <a:schemeClr val="accent2"/>
                </a:solidFill>
              </a:rPr>
              <a:t>B1</a:t>
            </a:r>
          </a:p>
        </p:txBody>
      </p:sp>
      <p:sp>
        <p:nvSpPr>
          <p:cNvPr id="10" name="Tekstvak 9">
            <a:extLst>
              <a:ext uri="{FF2B5EF4-FFF2-40B4-BE49-F238E27FC236}">
                <a16:creationId xmlns:a16="http://schemas.microsoft.com/office/drawing/2014/main" id="{2A725208-C8DC-44F8-B5C7-C7ADA3518D18}"/>
              </a:ext>
            </a:extLst>
          </p:cNvPr>
          <p:cNvSpPr txBox="1"/>
          <p:nvPr/>
        </p:nvSpPr>
        <p:spPr>
          <a:xfrm>
            <a:off x="2187552" y="735439"/>
            <a:ext cx="855677" cy="369332"/>
          </a:xfrm>
          <a:prstGeom prst="rect">
            <a:avLst/>
          </a:prstGeom>
          <a:noFill/>
        </p:spPr>
        <p:txBody>
          <a:bodyPr wrap="square" rtlCol="0">
            <a:spAutoFit/>
          </a:bodyPr>
          <a:lstStyle/>
          <a:p>
            <a:r>
              <a:rPr lang="en-GB" b="1" dirty="0">
                <a:solidFill>
                  <a:schemeClr val="accent2"/>
                </a:solidFill>
              </a:rPr>
              <a:t>B0</a:t>
            </a:r>
          </a:p>
        </p:txBody>
      </p:sp>
      <p:pic>
        <p:nvPicPr>
          <p:cNvPr id="11" name="Afbeelding 10">
            <a:extLst>
              <a:ext uri="{FF2B5EF4-FFF2-40B4-BE49-F238E27FC236}">
                <a16:creationId xmlns:a16="http://schemas.microsoft.com/office/drawing/2014/main" id="{B75DA947-CCB5-4DED-B00D-55B3A79A5872}"/>
              </a:ext>
            </a:extLst>
          </p:cNvPr>
          <p:cNvPicPr>
            <a:picLocks noChangeAspect="1"/>
          </p:cNvPicPr>
          <p:nvPr/>
        </p:nvPicPr>
        <p:blipFill>
          <a:blip r:embed="rId4"/>
          <a:stretch>
            <a:fillRect/>
          </a:stretch>
        </p:blipFill>
        <p:spPr>
          <a:xfrm>
            <a:off x="7290276" y="62228"/>
            <a:ext cx="4809507" cy="3636760"/>
          </a:xfrm>
          <a:prstGeom prst="rect">
            <a:avLst/>
          </a:prstGeom>
        </p:spPr>
      </p:pic>
      <p:sp>
        <p:nvSpPr>
          <p:cNvPr id="12" name="Tekstvak 11">
            <a:extLst>
              <a:ext uri="{FF2B5EF4-FFF2-40B4-BE49-F238E27FC236}">
                <a16:creationId xmlns:a16="http://schemas.microsoft.com/office/drawing/2014/main" id="{5B967DF7-40A3-43B7-9376-4671A9C795A9}"/>
              </a:ext>
            </a:extLst>
          </p:cNvPr>
          <p:cNvSpPr txBox="1"/>
          <p:nvPr/>
        </p:nvSpPr>
        <p:spPr>
          <a:xfrm>
            <a:off x="9156029" y="-72313"/>
            <a:ext cx="855677" cy="369332"/>
          </a:xfrm>
          <a:prstGeom prst="rect">
            <a:avLst/>
          </a:prstGeom>
          <a:noFill/>
        </p:spPr>
        <p:txBody>
          <a:bodyPr wrap="square" rtlCol="0">
            <a:spAutoFit/>
          </a:bodyPr>
          <a:lstStyle/>
          <a:p>
            <a:r>
              <a:rPr lang="en-GB" b="1" dirty="0">
                <a:solidFill>
                  <a:schemeClr val="accent2"/>
                </a:solidFill>
              </a:rPr>
              <a:t>B2</a:t>
            </a:r>
          </a:p>
        </p:txBody>
      </p:sp>
    </p:spTree>
    <p:extLst>
      <p:ext uri="{BB962C8B-B14F-4D97-AF65-F5344CB8AC3E}">
        <p14:creationId xmlns:p14="http://schemas.microsoft.com/office/powerpoint/2010/main" val="2205621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40743"/>
            <a:ext cx="5229421"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long/</a:t>
            </a:r>
            <a:r>
              <a:rPr lang="en-GB" b="1" dirty="0" err="1">
                <a:solidFill>
                  <a:schemeClr val="accent1"/>
                </a:solidFill>
              </a:rPr>
              <a:t>lat</a:t>
            </a:r>
            <a:endParaRPr lang="en-GB" b="1" dirty="0">
              <a:solidFill>
                <a:schemeClr val="accent1"/>
              </a:solidFill>
            </a:endParaRP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0" y="1242608"/>
            <a:ext cx="5451518" cy="3449994"/>
          </a:xfrm>
          <a:prstGeom prst="rect">
            <a:avLst/>
          </a:prstGeom>
        </p:spPr>
      </p:pic>
      <p:pic>
        <p:nvPicPr>
          <p:cNvPr id="4" name="Afbeelding 3">
            <a:extLst>
              <a:ext uri="{FF2B5EF4-FFF2-40B4-BE49-F238E27FC236}">
                <a16:creationId xmlns:a16="http://schemas.microsoft.com/office/drawing/2014/main" id="{07D2D639-F6F3-437C-BB76-7E59968F6478}"/>
              </a:ext>
            </a:extLst>
          </p:cNvPr>
          <p:cNvPicPr>
            <a:picLocks noChangeAspect="1"/>
          </p:cNvPicPr>
          <p:nvPr/>
        </p:nvPicPr>
        <p:blipFill>
          <a:blip r:embed="rId3"/>
          <a:stretch>
            <a:fillRect/>
          </a:stretch>
        </p:blipFill>
        <p:spPr>
          <a:xfrm>
            <a:off x="7117585" y="65020"/>
            <a:ext cx="3948453" cy="2502695"/>
          </a:xfrm>
          <a:prstGeom prst="rect">
            <a:avLst/>
          </a:prstGeom>
        </p:spPr>
      </p:pic>
      <p:pic>
        <p:nvPicPr>
          <p:cNvPr id="6" name="Afbeelding 5">
            <a:extLst>
              <a:ext uri="{FF2B5EF4-FFF2-40B4-BE49-F238E27FC236}">
                <a16:creationId xmlns:a16="http://schemas.microsoft.com/office/drawing/2014/main" id="{F0BE6475-07F7-469C-A3AC-2F2B9471E926}"/>
              </a:ext>
            </a:extLst>
          </p:cNvPr>
          <p:cNvPicPr>
            <a:picLocks noChangeAspect="1"/>
          </p:cNvPicPr>
          <p:nvPr/>
        </p:nvPicPr>
        <p:blipFill>
          <a:blip r:embed="rId4"/>
          <a:stretch>
            <a:fillRect/>
          </a:stretch>
        </p:blipFill>
        <p:spPr>
          <a:xfrm>
            <a:off x="4535880" y="2509448"/>
            <a:ext cx="3980316" cy="2511585"/>
          </a:xfrm>
          <a:prstGeom prst="rect">
            <a:avLst/>
          </a:prstGeom>
        </p:spPr>
      </p:pic>
      <p:pic>
        <p:nvPicPr>
          <p:cNvPr id="7" name="Afbeelding 6">
            <a:extLst>
              <a:ext uri="{FF2B5EF4-FFF2-40B4-BE49-F238E27FC236}">
                <a16:creationId xmlns:a16="http://schemas.microsoft.com/office/drawing/2014/main" id="{B257F0B8-EB0B-4DB1-8E28-F96820F99A55}"/>
              </a:ext>
            </a:extLst>
          </p:cNvPr>
          <p:cNvPicPr>
            <a:picLocks noChangeAspect="1"/>
          </p:cNvPicPr>
          <p:nvPr/>
        </p:nvPicPr>
        <p:blipFill>
          <a:blip r:embed="rId5"/>
          <a:stretch>
            <a:fillRect/>
          </a:stretch>
        </p:blipFill>
        <p:spPr>
          <a:xfrm>
            <a:off x="8444219" y="4481229"/>
            <a:ext cx="3747781" cy="2376771"/>
          </a:xfrm>
          <a:prstGeom prst="rect">
            <a:avLst/>
          </a:prstGeom>
        </p:spPr>
      </p:pic>
    </p:spTree>
    <p:extLst>
      <p:ext uri="{BB962C8B-B14F-4D97-AF65-F5344CB8AC3E}">
        <p14:creationId xmlns:p14="http://schemas.microsoft.com/office/powerpoint/2010/main" val="1612012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B0</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rotWithShape="1">
          <a:blip r:embed="rId2"/>
          <a:srcRect t="2548" r="2102" b="7638"/>
          <a:stretch/>
        </p:blipFill>
        <p:spPr>
          <a:xfrm>
            <a:off x="165570" y="2130804"/>
            <a:ext cx="5505388" cy="3254928"/>
          </a:xfrm>
          <a:prstGeom prst="rect">
            <a:avLst/>
          </a:prstGeom>
        </p:spPr>
      </p:pic>
      <p:pic>
        <p:nvPicPr>
          <p:cNvPr id="10" name="Afbeelding 9">
            <a:extLst>
              <a:ext uri="{FF2B5EF4-FFF2-40B4-BE49-F238E27FC236}">
                <a16:creationId xmlns:a16="http://schemas.microsoft.com/office/drawing/2014/main" id="{52A5C522-EC7B-4EE8-ABB6-564A7D81CCE3}"/>
              </a:ext>
            </a:extLst>
          </p:cNvPr>
          <p:cNvPicPr>
            <a:picLocks noChangeAspect="1"/>
          </p:cNvPicPr>
          <p:nvPr/>
        </p:nvPicPr>
        <p:blipFill>
          <a:blip r:embed="rId3"/>
          <a:stretch>
            <a:fillRect/>
          </a:stretch>
        </p:blipFill>
        <p:spPr>
          <a:xfrm>
            <a:off x="5775569" y="1623269"/>
            <a:ext cx="6416431" cy="4176057"/>
          </a:xfrm>
          <a:prstGeom prst="rect">
            <a:avLst/>
          </a:prstGeom>
        </p:spPr>
      </p:pic>
    </p:spTree>
    <p:extLst>
      <p:ext uri="{BB962C8B-B14F-4D97-AF65-F5344CB8AC3E}">
        <p14:creationId xmlns:p14="http://schemas.microsoft.com/office/powerpoint/2010/main" val="250875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B1</a:t>
            </a:r>
          </a:p>
        </p:txBody>
      </p:sp>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2"/>
          <a:stretch>
            <a:fillRect/>
          </a:stretch>
        </p:blipFill>
        <p:spPr>
          <a:xfrm>
            <a:off x="0" y="2294618"/>
            <a:ext cx="5829176" cy="3644787"/>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895598" y="1411286"/>
            <a:ext cx="2743200" cy="276999"/>
          </a:xfrm>
          <a:prstGeom prst="rect">
            <a:avLst/>
          </a:prstGeom>
          <a:noFill/>
        </p:spPr>
        <p:txBody>
          <a:bodyPr wrap="square" rtlCol="0">
            <a:spAutoFit/>
          </a:bodyPr>
          <a:lstStyle/>
          <a:p>
            <a:r>
              <a:rPr lang="en-GB" sz="1200" b="1" dirty="0"/>
              <a:t>Building 1 Log in Points</a:t>
            </a:r>
          </a:p>
        </p:txBody>
      </p:sp>
      <p:pic>
        <p:nvPicPr>
          <p:cNvPr id="3" name="Afbeelding 2">
            <a:extLst>
              <a:ext uri="{FF2B5EF4-FFF2-40B4-BE49-F238E27FC236}">
                <a16:creationId xmlns:a16="http://schemas.microsoft.com/office/drawing/2014/main" id="{956B991E-E03D-4966-B24B-4D0EF1D29E79}"/>
              </a:ext>
            </a:extLst>
          </p:cNvPr>
          <p:cNvPicPr>
            <a:picLocks noChangeAspect="1"/>
          </p:cNvPicPr>
          <p:nvPr/>
        </p:nvPicPr>
        <p:blipFill rotWithShape="1">
          <a:blip r:embed="rId3"/>
          <a:srcRect t="3575" r="2781"/>
          <a:stretch/>
        </p:blipFill>
        <p:spPr>
          <a:xfrm>
            <a:off x="5400456" y="1688285"/>
            <a:ext cx="6620967" cy="4472831"/>
          </a:xfrm>
          <a:prstGeom prst="rect">
            <a:avLst/>
          </a:prstGeom>
        </p:spPr>
      </p:pic>
    </p:spTree>
    <p:extLst>
      <p:ext uri="{BB962C8B-B14F-4D97-AF65-F5344CB8AC3E}">
        <p14:creationId xmlns:p14="http://schemas.microsoft.com/office/powerpoint/2010/main" val="1061232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a:t>
            </a:r>
            <a:r>
              <a:rPr lang="en-GB" b="1" dirty="0" err="1">
                <a:solidFill>
                  <a:schemeClr val="accent1"/>
                </a:solidFill>
              </a:rPr>
              <a:t>Pred</a:t>
            </a:r>
            <a:r>
              <a:rPr lang="en-GB" b="1" dirty="0">
                <a:solidFill>
                  <a:schemeClr val="accent1"/>
                </a:solidFill>
              </a:rPr>
              <a:t> check coverage per floor B2</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2"/>
          <a:stretch>
            <a:fillRect/>
          </a:stretch>
        </p:blipFill>
        <p:spPr>
          <a:xfrm>
            <a:off x="128412" y="1855283"/>
            <a:ext cx="5333480" cy="302711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128412" y="1366306"/>
            <a:ext cx="2743200" cy="276999"/>
          </a:xfrm>
          <a:prstGeom prst="rect">
            <a:avLst/>
          </a:prstGeom>
          <a:noFill/>
        </p:spPr>
        <p:txBody>
          <a:bodyPr wrap="square" rtlCol="0">
            <a:spAutoFit/>
          </a:bodyPr>
          <a:lstStyle/>
          <a:p>
            <a:r>
              <a:rPr lang="en-GB" sz="1200" b="1" dirty="0"/>
              <a:t>Building 2 Log in Points</a:t>
            </a:r>
          </a:p>
        </p:txBody>
      </p:sp>
      <p:pic>
        <p:nvPicPr>
          <p:cNvPr id="3" name="Afbeelding 2">
            <a:extLst>
              <a:ext uri="{FF2B5EF4-FFF2-40B4-BE49-F238E27FC236}">
                <a16:creationId xmlns:a16="http://schemas.microsoft.com/office/drawing/2014/main" id="{6362DF51-CD8C-47CB-9AAE-5E3342416DB3}"/>
              </a:ext>
            </a:extLst>
          </p:cNvPr>
          <p:cNvPicPr>
            <a:picLocks noChangeAspect="1"/>
          </p:cNvPicPr>
          <p:nvPr/>
        </p:nvPicPr>
        <p:blipFill rotWithShape="1">
          <a:blip r:embed="rId3"/>
          <a:srcRect t="2566" r="3203" b="6437"/>
          <a:stretch/>
        </p:blipFill>
        <p:spPr>
          <a:xfrm>
            <a:off x="5461892" y="1504805"/>
            <a:ext cx="6647575" cy="4437776"/>
          </a:xfrm>
          <a:prstGeom prst="rect">
            <a:avLst/>
          </a:prstGeom>
        </p:spPr>
      </p:pic>
    </p:spTree>
    <p:extLst>
      <p:ext uri="{BB962C8B-B14F-4D97-AF65-F5344CB8AC3E}">
        <p14:creationId xmlns:p14="http://schemas.microsoft.com/office/powerpoint/2010/main" val="16947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7507</Words>
  <Application>Microsoft Office PowerPoint</Application>
  <PresentationFormat>Breedbeeld</PresentationFormat>
  <Paragraphs>1125</Paragraphs>
  <Slides>54</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54</vt:i4>
      </vt:variant>
    </vt:vector>
  </HeadingPairs>
  <TitlesOfParts>
    <vt:vector size="61"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lpstr>Users linked to Building 0</vt:lpstr>
      <vt:lpstr>Users linked to Building 1</vt:lpstr>
      <vt:lpstr>Users linked to Building 2</vt:lpstr>
      <vt:lpstr>How many locations have a user registered</vt:lpstr>
      <vt:lpstr>Number of locations registered by Phone id</vt:lpstr>
      <vt:lpstr>3rd Prediction KPI’s KNN-5 all obs per building for lat/long/floor  +  Random Forest</vt:lpstr>
      <vt:lpstr>3rd KNN B0</vt:lpstr>
      <vt:lpstr>3rd KNN B1</vt:lpstr>
      <vt:lpstr>3rd KNN B2</vt:lpstr>
      <vt:lpstr>3rd KNN-model Lat/Long/Floor KPI summary </vt:lpstr>
      <vt:lpstr>Conclusions of 3rd KNN predictions</vt:lpstr>
      <vt:lpstr>1st RF B0</vt:lpstr>
      <vt:lpstr>1st RFB1</vt:lpstr>
      <vt:lpstr>1st RF B2</vt:lpstr>
      <vt:lpstr>1st RF-model Lat/Long/Floor KPI summary </vt:lpstr>
      <vt:lpstr>3rd KNN model compared to RF 1st model</vt:lpstr>
      <vt:lpstr>KPI’s 1st prediction based on KNN model</vt:lpstr>
      <vt:lpstr>CF for Floor 1st pred_KNN model</vt:lpstr>
      <vt:lpstr>1st Pred Check long/lat</vt:lpstr>
      <vt:lpstr>1st Pred check coverage per floor B0</vt:lpstr>
      <vt:lpstr>1st Pred check coverage per floor B1</vt:lpstr>
      <vt:lpstr>1st Pred check coverage per floor B2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81</cp:revision>
  <dcterms:created xsi:type="dcterms:W3CDTF">2019-11-26T11:14:19Z</dcterms:created>
  <dcterms:modified xsi:type="dcterms:W3CDTF">2019-12-11T13:29:18Z</dcterms:modified>
</cp:coreProperties>
</file>