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EFFICIENT TRAFFIC CONGESTION CONTROL MODEL USING IOT</a:t>
            </a:r>
            <a:endParaRPr lang="en-IN" sz="32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3598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46112" y="352697"/>
            <a:ext cx="9404722" cy="6100354"/>
          </a:xfrm>
          <a:prstGeom prst="rect">
            <a:avLst/>
          </a:prstGeom>
        </p:spPr>
      </p:pic>
    </p:spTree>
    <p:extLst>
      <p:ext uri="{BB962C8B-B14F-4D97-AF65-F5344CB8AC3E}">
        <p14:creationId xmlns:p14="http://schemas.microsoft.com/office/powerpoint/2010/main" val="65907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This research proposed an </a:t>
            </a:r>
            <a:r>
              <a:rPr lang="en-US" dirty="0" err="1"/>
              <a:t>IoT</a:t>
            </a:r>
            <a:r>
              <a:rPr lang="en-US" dirty="0"/>
              <a:t> based system model to collect, process, and store real-time traffic data. This research provided real-time traffic monitoring for traffic updates through roadside message units. The traffic authorities can also broadcast messages on VIP visits, medical emergencies, accidents, etc. to corresponding message units, which will assist the public in decision making and save their time on roads. The proposed system uses magnetic sensor nodes to collect real-time vehicle information. The real-time data is processed by </a:t>
            </a:r>
            <a:r>
              <a:rPr lang="en-US" dirty="0" err="1"/>
              <a:t>WiFi</a:t>
            </a:r>
            <a:r>
              <a:rPr lang="en-US" dirty="0"/>
              <a:t>-enabled microcontrollers and sends to an </a:t>
            </a:r>
            <a:r>
              <a:rPr lang="en-US" dirty="0" err="1"/>
              <a:t>IoT</a:t>
            </a:r>
            <a:r>
              <a:rPr lang="en-US" dirty="0"/>
              <a:t> platform for further actions.</a:t>
            </a:r>
            <a:endParaRPr lang="en-IN" dirty="0"/>
          </a:p>
        </p:txBody>
      </p:sp>
    </p:spTree>
    <p:extLst>
      <p:ext uri="{BB962C8B-B14F-4D97-AF65-F5344CB8AC3E}">
        <p14:creationId xmlns:p14="http://schemas.microsoft.com/office/powerpoint/2010/main" val="171239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and development</a:t>
            </a:r>
            <a:endParaRPr lang="en-IN" dirty="0"/>
          </a:p>
        </p:txBody>
      </p:sp>
      <p:sp>
        <p:nvSpPr>
          <p:cNvPr id="3" name="Content Placeholder 2"/>
          <p:cNvSpPr>
            <a:spLocks noGrp="1"/>
          </p:cNvSpPr>
          <p:nvPr>
            <p:ph idx="1"/>
          </p:nvPr>
        </p:nvSpPr>
        <p:spPr/>
        <p:txBody>
          <a:bodyPr/>
          <a:lstStyle/>
          <a:p>
            <a:r>
              <a:rPr lang="en-US" dirty="0"/>
              <a:t>This section discusses the proposed system model, different software and hardware components required, and algorithms to implement the proposed system. The proposed system </a:t>
            </a:r>
            <a:r>
              <a:rPr lang="en-US" dirty="0" smtClean="0"/>
              <a:t>communication </a:t>
            </a:r>
            <a:r>
              <a:rPr lang="en-US" dirty="0"/>
              <a:t>model is </a:t>
            </a:r>
            <a:r>
              <a:rPr lang="en-US" dirty="0" smtClean="0"/>
              <a:t>presented below, </a:t>
            </a:r>
            <a:r>
              <a:rPr lang="en-US" dirty="0"/>
              <a:t>which has components installed at the roadside and a cloud-based central server. The roadside setup includes sensors and message boards. The sensors and boards will be installed between two road segment intersections. The </a:t>
            </a:r>
            <a:r>
              <a:rPr lang="en-US" dirty="0" smtClean="0"/>
              <a:t>central server </a:t>
            </a:r>
            <a:r>
              <a:rPr lang="en-US" dirty="0"/>
              <a:t>includes data storage, cloud services, and interfaces. The components can communicate with each other using </a:t>
            </a:r>
            <a:r>
              <a:rPr lang="en-US" dirty="0" err="1"/>
              <a:t>WiFi</a:t>
            </a:r>
            <a:r>
              <a:rPr lang="en-US" dirty="0"/>
              <a:t>.</a:t>
            </a:r>
            <a:endParaRPr lang="en-IN" dirty="0"/>
          </a:p>
        </p:txBody>
      </p:sp>
    </p:spTree>
    <p:extLst>
      <p:ext uri="{BB962C8B-B14F-4D97-AF65-F5344CB8AC3E}">
        <p14:creationId xmlns:p14="http://schemas.microsoft.com/office/powerpoint/2010/main" val="161984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87012" y="452718"/>
            <a:ext cx="6665034" cy="5795682"/>
          </a:xfrm>
          <a:prstGeom prst="rect">
            <a:avLst/>
          </a:prstGeom>
        </p:spPr>
      </p:pic>
    </p:spTree>
    <p:extLst>
      <p:ext uri="{BB962C8B-B14F-4D97-AF65-F5344CB8AC3E}">
        <p14:creationId xmlns:p14="http://schemas.microsoft.com/office/powerpoint/2010/main" val="317197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System </a:t>
            </a:r>
            <a:r>
              <a:rPr lang="en-US" sz="3200" dirty="0" err="1" smtClean="0"/>
              <a:t>architechture</a:t>
            </a:r>
            <a:r>
              <a:rPr lang="en-US" sz="3200" dirty="0" smtClean="0"/>
              <a:t>:</a:t>
            </a:r>
            <a:endParaRPr lang="en-IN" sz="3200" dirty="0"/>
          </a:p>
        </p:txBody>
      </p:sp>
      <p:sp>
        <p:nvSpPr>
          <p:cNvPr id="3" name="Content Placeholder 2"/>
          <p:cNvSpPr>
            <a:spLocks noGrp="1"/>
          </p:cNvSpPr>
          <p:nvPr>
            <p:ph idx="1"/>
          </p:nvPr>
        </p:nvSpPr>
        <p:spPr/>
        <p:txBody>
          <a:bodyPr>
            <a:normAutofit lnSpcReduction="10000"/>
          </a:bodyPr>
          <a:lstStyle/>
          <a:p>
            <a:r>
              <a:rPr lang="en-US" dirty="0"/>
              <a:t>An </a:t>
            </a:r>
            <a:r>
              <a:rPr lang="en-US" dirty="0" err="1"/>
              <a:t>IoT</a:t>
            </a:r>
            <a:r>
              <a:rPr lang="en-US" dirty="0"/>
              <a:t> based system architecture mostly contains a sensing layer, network layer, service layer, and an application layer [54]. The sensing layer acquires data from the things, the network layer transfers the collected data from devices to the service layer, the service layer controls the devices and analyzes the collected data, and finally, the application layer which indicates the user interface. The layered architecture is presented in Fig. 4. The four main system development activities are: (</a:t>
            </a:r>
            <a:r>
              <a:rPr lang="en-US" dirty="0" err="1"/>
              <a:t>i</a:t>
            </a:r>
            <a:r>
              <a:rPr lang="en-US" dirty="0"/>
              <a:t>) populate geographical map details for a given location, (ii) detect vehicle and estimate vehicle length, (iii) determine growing queue, and (iv) display traffic updates. The system components include (</a:t>
            </a:r>
            <a:r>
              <a:rPr lang="en-US" dirty="0" err="1"/>
              <a:t>i</a:t>
            </a:r>
            <a:r>
              <a:rPr lang="en-US" dirty="0"/>
              <a:t>) </a:t>
            </a:r>
            <a:r>
              <a:rPr lang="en-US" dirty="0" smtClean="0"/>
              <a:t>geographical </a:t>
            </a:r>
            <a:r>
              <a:rPr lang="en-US" dirty="0"/>
              <a:t>map, (ii) Sensors, (iii) Microcontroller, (iv) </a:t>
            </a:r>
            <a:r>
              <a:rPr lang="en-US" dirty="0" err="1"/>
              <a:t>IoT</a:t>
            </a:r>
            <a:r>
              <a:rPr lang="en-US" dirty="0"/>
              <a:t> </a:t>
            </a:r>
            <a:r>
              <a:rPr lang="en-US" dirty="0" smtClean="0"/>
              <a:t>platform</a:t>
            </a:r>
            <a:r>
              <a:rPr lang="en-US" dirty="0"/>
              <a:t>, (v) Database, and (vi) Electronic display units. The activities, the software, and hardware components associated with each </a:t>
            </a:r>
            <a:r>
              <a:rPr lang="en-US" dirty="0" smtClean="0"/>
              <a:t>activity.</a:t>
            </a:r>
            <a:endParaRPr lang="en-IN" dirty="0"/>
          </a:p>
        </p:txBody>
      </p:sp>
    </p:spTree>
    <p:extLst>
      <p:ext uri="{BB962C8B-B14F-4D97-AF65-F5344CB8AC3E}">
        <p14:creationId xmlns:p14="http://schemas.microsoft.com/office/powerpoint/2010/main" val="98975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23851" y="452718"/>
            <a:ext cx="8725989" cy="5795682"/>
          </a:xfrm>
          <a:prstGeom prst="rect">
            <a:avLst/>
          </a:prstGeom>
        </p:spPr>
      </p:pic>
    </p:spTree>
    <p:extLst>
      <p:ext uri="{BB962C8B-B14F-4D97-AF65-F5344CB8AC3E}">
        <p14:creationId xmlns:p14="http://schemas.microsoft.com/office/powerpoint/2010/main" val="112770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Hardware and software components:</a:t>
            </a:r>
            <a:endParaRPr lang="en-IN" sz="3200" dirty="0"/>
          </a:p>
        </p:txBody>
      </p:sp>
      <p:sp>
        <p:nvSpPr>
          <p:cNvPr id="3" name="Content Placeholder 2"/>
          <p:cNvSpPr>
            <a:spLocks noGrp="1"/>
          </p:cNvSpPr>
          <p:nvPr>
            <p:ph idx="1"/>
          </p:nvPr>
        </p:nvSpPr>
        <p:spPr/>
        <p:txBody>
          <a:bodyPr>
            <a:normAutofit fontScale="85000" lnSpcReduction="20000"/>
          </a:bodyPr>
          <a:lstStyle/>
          <a:p>
            <a:r>
              <a:rPr lang="en-US" dirty="0"/>
              <a:t>An extensive literature review has been conducted to select various system components and technologies [58]. The hardware and software components used for the system development are given </a:t>
            </a:r>
            <a:r>
              <a:rPr lang="en-US" dirty="0" smtClean="0"/>
              <a:t>below.</a:t>
            </a:r>
          </a:p>
          <a:p>
            <a:r>
              <a:rPr lang="en-US" dirty="0"/>
              <a:t> </a:t>
            </a:r>
            <a:r>
              <a:rPr lang="en-US" dirty="0" err="1"/>
              <a:t>OpenStreetMap</a:t>
            </a:r>
            <a:r>
              <a:rPr lang="en-US" dirty="0"/>
              <a:t>: The </a:t>
            </a:r>
            <a:r>
              <a:rPr lang="en-US" dirty="0" err="1"/>
              <a:t>OpenStreetMap</a:t>
            </a:r>
            <a:r>
              <a:rPr lang="en-US" dirty="0"/>
              <a:t> (OSM) is one of the practical projects that provide map </a:t>
            </a:r>
            <a:r>
              <a:rPr lang="en-US" dirty="0" smtClean="0"/>
              <a:t>data. </a:t>
            </a:r>
            <a:r>
              <a:rPr lang="en-US" dirty="0"/>
              <a:t>The map data provided by OSM is free to use (wiki.openstreetmap.org). The individual users are contributed to the development of OSM, and the geographical information contributed by them is the core part of OSM. OSM provides editing, exporting, and uploading functionalities. The export functionality can be used to generate row map data or map images. The raw data can be processed by other systems that use geographical information. The OSM also provides a java interface to edit and work with maps, i.e., Java </a:t>
            </a:r>
            <a:r>
              <a:rPr lang="en-US" dirty="0" err="1"/>
              <a:t>OpenStreetMap</a:t>
            </a:r>
            <a:r>
              <a:rPr lang="en-US" dirty="0"/>
              <a:t> (JOSM) editor, similar to </a:t>
            </a:r>
            <a:r>
              <a:rPr lang="en-US" dirty="0" err="1"/>
              <a:t>traditional</a:t>
            </a:r>
            <a:r>
              <a:rPr lang="en-US" dirty="0"/>
              <a:t> geographic information system packages. </a:t>
            </a:r>
            <a:endParaRPr lang="en-US" dirty="0" smtClean="0"/>
          </a:p>
          <a:p>
            <a:r>
              <a:rPr lang="en-US" dirty="0" smtClean="0"/>
              <a:t> </a:t>
            </a:r>
            <a:r>
              <a:rPr lang="en-US" dirty="0"/>
              <a:t>MongoDB: MongoDB (www.mongodb.com) is a document database, and it stores the data from JSON like documents. MongoDB provides flexible access to data and supports nested objects as values. MongoDB has both community and enterprise</a:t>
            </a:r>
            <a:endParaRPr lang="en-IN" dirty="0"/>
          </a:p>
        </p:txBody>
      </p:sp>
    </p:spTree>
    <p:extLst>
      <p:ext uri="{BB962C8B-B14F-4D97-AF65-F5344CB8AC3E}">
        <p14:creationId xmlns:p14="http://schemas.microsoft.com/office/powerpoint/2010/main" val="310181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23852" y="452718"/>
            <a:ext cx="8626982" cy="5752139"/>
          </a:xfrm>
          <a:prstGeom prst="rect">
            <a:avLst/>
          </a:prstGeom>
        </p:spPr>
      </p:pic>
    </p:spTree>
    <p:extLst>
      <p:ext uri="{BB962C8B-B14F-4D97-AF65-F5344CB8AC3E}">
        <p14:creationId xmlns:p14="http://schemas.microsoft.com/office/powerpoint/2010/main" val="281935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Magnetic Sensors: The magnetic sensor has the following </a:t>
            </a:r>
            <a:r>
              <a:rPr lang="en-US" dirty="0" err="1"/>
              <a:t>advantages</a:t>
            </a:r>
            <a:r>
              <a:rPr lang="en-US" dirty="0"/>
              <a:t>: (</a:t>
            </a:r>
            <a:r>
              <a:rPr lang="en-US" dirty="0" err="1"/>
              <a:t>i</a:t>
            </a:r>
            <a:r>
              <a:rPr lang="en-US" dirty="0"/>
              <a:t>) it can be easily installed on roadsides, (ii) reduces detection error, (iii) there is no climate </a:t>
            </a:r>
            <a:r>
              <a:rPr lang="en-US" dirty="0" smtClean="0"/>
              <a:t>influence. Honeywell </a:t>
            </a:r>
            <a:r>
              <a:rPr lang="en-US" dirty="0"/>
              <a:t>HMC5883L is a tri-axial magnetic sensor used in many traffic monitoring research due to its high </a:t>
            </a:r>
            <a:r>
              <a:rPr lang="en-US" dirty="0" smtClean="0"/>
              <a:t>sensitivity. </a:t>
            </a:r>
            <a:r>
              <a:rPr lang="en-US" dirty="0"/>
              <a:t>and </a:t>
            </a:r>
            <a:r>
              <a:rPr lang="en-US" dirty="0" smtClean="0"/>
              <a:t>cost-effectiveness</a:t>
            </a:r>
          </a:p>
          <a:p>
            <a:r>
              <a:rPr lang="en-IN" dirty="0"/>
              <a:t> </a:t>
            </a:r>
            <a:r>
              <a:rPr lang="en-IN" dirty="0" err="1"/>
              <a:t>NodeMCU</a:t>
            </a:r>
            <a:r>
              <a:rPr lang="en-IN" dirty="0"/>
              <a:t>: </a:t>
            </a:r>
            <a:r>
              <a:rPr lang="en-IN" dirty="0" err="1"/>
              <a:t>NodeMCU</a:t>
            </a:r>
            <a:r>
              <a:rPr lang="en-IN" dirty="0"/>
              <a:t> is a firmware developed for ESP8266 </a:t>
            </a:r>
            <a:r>
              <a:rPr lang="en-IN" dirty="0" err="1"/>
              <a:t>WiFi</a:t>
            </a:r>
            <a:r>
              <a:rPr lang="en-IN" dirty="0"/>
              <a:t> system on chip (</a:t>
            </a:r>
            <a:r>
              <a:rPr lang="en-IN" dirty="0" err="1"/>
              <a:t>SoC</a:t>
            </a:r>
            <a:r>
              <a:rPr lang="en-IN" dirty="0"/>
              <a:t>). It is also an open-source platform. </a:t>
            </a:r>
            <a:r>
              <a:rPr lang="en-IN" dirty="0" err="1"/>
              <a:t>NodeMCU</a:t>
            </a:r>
            <a:r>
              <a:rPr lang="en-IN" dirty="0"/>
              <a:t> helps to prototype </a:t>
            </a:r>
            <a:r>
              <a:rPr lang="en-IN" dirty="0" err="1"/>
              <a:t>IoT</a:t>
            </a:r>
            <a:r>
              <a:rPr lang="en-IN" dirty="0"/>
              <a:t> </a:t>
            </a:r>
            <a:r>
              <a:rPr lang="en-IN" dirty="0" smtClean="0"/>
              <a:t>products. </a:t>
            </a:r>
            <a:r>
              <a:rPr lang="en-IN" dirty="0"/>
              <a:t>ESP8266 has a general-purpose input/output </a:t>
            </a:r>
            <a:r>
              <a:rPr lang="en-IN" dirty="0" smtClean="0"/>
              <a:t>interface, </a:t>
            </a:r>
            <a:r>
              <a:rPr lang="en-IN" dirty="0"/>
              <a:t>hence the sensors/ devices can be integrated easily. </a:t>
            </a:r>
            <a:r>
              <a:rPr lang="en-IN" dirty="0" err="1"/>
              <a:t>NodeMCU</a:t>
            </a:r>
            <a:r>
              <a:rPr lang="en-IN" dirty="0"/>
              <a:t> board has </a:t>
            </a:r>
            <a:r>
              <a:rPr lang="en-IN" dirty="0" err="1"/>
              <a:t>WiFi</a:t>
            </a:r>
            <a:r>
              <a:rPr lang="en-IN" dirty="0"/>
              <a:t> capability, digital pins (D0-D8), </a:t>
            </a:r>
            <a:r>
              <a:rPr lang="en-IN" dirty="0" err="1"/>
              <a:t>analog</a:t>
            </a:r>
            <a:r>
              <a:rPr lang="en-IN" dirty="0"/>
              <a:t> pin (A0), and supports serial communication protocols (I2C, UART, etc.).</a:t>
            </a:r>
          </a:p>
        </p:txBody>
      </p:sp>
    </p:spTree>
    <p:extLst>
      <p:ext uri="{BB962C8B-B14F-4D97-AF65-F5344CB8AC3E}">
        <p14:creationId xmlns:p14="http://schemas.microsoft.com/office/powerpoint/2010/main" val="23297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a:t>
            </a:r>
            <a:r>
              <a:rPr lang="en-US" dirty="0" err="1"/>
              <a:t>Thinger</a:t>
            </a:r>
            <a:r>
              <a:rPr lang="en-US" dirty="0"/>
              <a:t>. </a:t>
            </a:r>
            <a:r>
              <a:rPr lang="en-US" dirty="0" err="1"/>
              <a:t>io</a:t>
            </a:r>
            <a:r>
              <a:rPr lang="en-US" dirty="0"/>
              <a:t>: </a:t>
            </a:r>
            <a:r>
              <a:rPr lang="en-US" dirty="0" err="1"/>
              <a:t>Thinger</a:t>
            </a:r>
            <a:r>
              <a:rPr lang="en-US" dirty="0"/>
              <a:t>. </a:t>
            </a:r>
            <a:r>
              <a:rPr lang="en-US" dirty="0" err="1"/>
              <a:t>io</a:t>
            </a:r>
            <a:r>
              <a:rPr lang="en-US" dirty="0"/>
              <a:t> is an open-source </a:t>
            </a:r>
            <a:r>
              <a:rPr lang="en-US" dirty="0" err="1"/>
              <a:t>IoT</a:t>
            </a:r>
            <a:r>
              <a:rPr lang="en-US" dirty="0"/>
              <a:t> platform that supports sensor data collection, management, analysis, and </a:t>
            </a:r>
            <a:r>
              <a:rPr lang="en-US" dirty="0" smtClean="0"/>
              <a:t>visualization. </a:t>
            </a:r>
            <a:r>
              <a:rPr lang="en-US" dirty="0" err="1"/>
              <a:t>Thinger</a:t>
            </a:r>
            <a:r>
              <a:rPr lang="en-US" dirty="0"/>
              <a:t>. </a:t>
            </a:r>
            <a:r>
              <a:rPr lang="en-US" dirty="0" err="1"/>
              <a:t>io</a:t>
            </a:r>
            <a:r>
              <a:rPr lang="en-US" dirty="0"/>
              <a:t> (www.thinger.io) supports the deployment of data fusion applications with the integration of cloud, </a:t>
            </a:r>
            <a:r>
              <a:rPr lang="en-US" dirty="0" err="1"/>
              <a:t>IoT</a:t>
            </a:r>
            <a:r>
              <a:rPr lang="en-US" dirty="0"/>
              <a:t> technologies, and big data. It supports the remote sensing and actuation of any sensor, and provide readymade services to connect </a:t>
            </a:r>
            <a:r>
              <a:rPr lang="en-US" dirty="0" smtClean="0"/>
              <a:t>devices.</a:t>
            </a:r>
          </a:p>
          <a:p>
            <a:r>
              <a:rPr lang="en-US" dirty="0"/>
              <a:t> LCD Unit: The message board unit can be a </a:t>
            </a:r>
            <a:r>
              <a:rPr lang="en-US" dirty="0" err="1"/>
              <a:t>WiFi</a:t>
            </a:r>
            <a:r>
              <a:rPr lang="en-US" dirty="0"/>
              <a:t>-enabled character type LCD unit. However, to experiment, a 16 x 02 LCD unit was used that can display only 32 characters.</a:t>
            </a:r>
            <a:endParaRPr lang="en-IN" dirty="0"/>
          </a:p>
        </p:txBody>
      </p:sp>
    </p:spTree>
    <p:extLst>
      <p:ext uri="{BB962C8B-B14F-4D97-AF65-F5344CB8AC3E}">
        <p14:creationId xmlns:p14="http://schemas.microsoft.com/office/powerpoint/2010/main" val="2702107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839</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EFFICIENT TRAFFIC CONGESTION CONTROL MODEL USING IOT</vt:lpstr>
      <vt:lpstr>System design and development</vt:lpstr>
      <vt:lpstr>PowerPoint Presentation</vt:lpstr>
      <vt:lpstr>System architechture:</vt:lpstr>
      <vt:lpstr>PowerPoint Presentation</vt:lpstr>
      <vt:lpstr>Hardware and software components: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TRAFFIC CONGESTION CONTROL MODEL USING IOT</dc:title>
  <dc:creator>natcha</dc:creator>
  <cp:lastModifiedBy>natcha</cp:lastModifiedBy>
  <cp:revision>3</cp:revision>
  <dcterms:created xsi:type="dcterms:W3CDTF">2023-10-11T16:45:05Z</dcterms:created>
  <dcterms:modified xsi:type="dcterms:W3CDTF">2023-10-11T17:24:35Z</dcterms:modified>
</cp:coreProperties>
</file>