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handoutMasterIdLst>
    <p:handoutMasterId r:id="rId18"/>
  </p:handoutMasterIdLst>
  <p:sldIdLst>
    <p:sldId id="256" r:id="rId2"/>
    <p:sldId id="257" r:id="rId3"/>
    <p:sldId id="263" r:id="rId4"/>
    <p:sldId id="261" r:id="rId5"/>
    <p:sldId id="260" r:id="rId6"/>
    <p:sldId id="259" r:id="rId7"/>
    <p:sldId id="265" r:id="rId8"/>
    <p:sldId id="264" r:id="rId9"/>
    <p:sldId id="267" r:id="rId10"/>
    <p:sldId id="268" r:id="rId11"/>
    <p:sldId id="269" r:id="rId12"/>
    <p:sldId id="273" r:id="rId13"/>
    <p:sldId id="270" r:id="rId14"/>
    <p:sldId id="271" r:id="rId15"/>
    <p:sldId id="274" r:id="rId16"/>
  </p:sldIdLst>
  <p:sldSz cx="9144000" cy="6858000" type="screen4x3"/>
  <p:notesSz cx="6858000" cy="9144000"/>
  <p:defaultTextStyle>
    <a:defPPr>
      <a:defRPr lang="ru-RU"/>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0" d="100"/>
          <a:sy n="80" d="100"/>
        </p:scale>
        <p:origin x="1104" y="96"/>
      </p:cViewPr>
      <p:guideLst>
        <p:guide orient="horz" pos="2160"/>
        <p:guide pos="2880"/>
      </p:guideLst>
    </p:cSldViewPr>
  </p:slideViewPr>
  <p:notesTextViewPr>
    <p:cViewPr>
      <p:scale>
        <a:sx n="100" d="100"/>
        <a:sy n="100" d="100"/>
      </p:scale>
      <p:origin x="0" y="0"/>
    </p:cViewPr>
  </p:notesTextViewPr>
  <p:notesViewPr>
    <p:cSldViewPr>
      <p:cViewPr varScale="1">
        <p:scale>
          <a:sx n="78" d="100"/>
          <a:sy n="78" d="100"/>
        </p:scale>
        <p:origin x="-214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99745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63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ru-RU" altLang="en-US"/>
          </a:p>
        </p:txBody>
      </p:sp>
      <p:sp>
        <p:nvSpPr>
          <p:cNvPr id="6963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ru-RU" altLang="en-US"/>
          </a:p>
        </p:txBody>
      </p:sp>
      <p:sp>
        <p:nvSpPr>
          <p:cNvPr id="6963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963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ru-RU" altLang="en-US" smtClean="0"/>
              <a:t>Click to edit Master text styles</a:t>
            </a:r>
          </a:p>
          <a:p>
            <a:pPr lvl="1"/>
            <a:r>
              <a:rPr lang="ru-RU" altLang="en-US" smtClean="0"/>
              <a:t>Second level</a:t>
            </a:r>
          </a:p>
          <a:p>
            <a:pPr lvl="2"/>
            <a:r>
              <a:rPr lang="ru-RU" altLang="en-US" smtClean="0"/>
              <a:t>Third level</a:t>
            </a:r>
          </a:p>
          <a:p>
            <a:pPr lvl="3"/>
            <a:r>
              <a:rPr lang="ru-RU" altLang="en-US" smtClean="0"/>
              <a:t>Fourth level</a:t>
            </a:r>
          </a:p>
          <a:p>
            <a:pPr lvl="4"/>
            <a:r>
              <a:rPr lang="ru-RU" altLang="en-US" smtClean="0"/>
              <a:t>Fifth level</a:t>
            </a:r>
          </a:p>
        </p:txBody>
      </p:sp>
      <p:sp>
        <p:nvSpPr>
          <p:cNvPr id="6963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ru-RU" altLang="en-US"/>
          </a:p>
        </p:txBody>
      </p:sp>
      <p:sp>
        <p:nvSpPr>
          <p:cNvPr id="6963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F542D26B-D29D-46AF-9806-6B18239A25AD}" type="slidenum">
              <a:rPr lang="ru-RU" altLang="en-US"/>
              <a:pPr/>
              <a:t>‹#›</a:t>
            </a:fld>
            <a:endParaRPr lang="ru-RU" altLang="en-US"/>
          </a:p>
        </p:txBody>
      </p:sp>
    </p:spTree>
    <p:extLst>
      <p:ext uri="{BB962C8B-B14F-4D97-AF65-F5344CB8AC3E}">
        <p14:creationId xmlns:p14="http://schemas.microsoft.com/office/powerpoint/2010/main" val="204555315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763713" y="1268413"/>
            <a:ext cx="7162800" cy="1109662"/>
          </a:xfrm>
        </p:spPr>
        <p:txBody>
          <a:bodyPr/>
          <a:lstStyle>
            <a:lvl1pPr algn="r">
              <a:defRPr sz="3200">
                <a:solidFill>
                  <a:schemeClr val="bg1"/>
                </a:solidFill>
              </a:defRPr>
            </a:lvl1pPr>
          </a:lstStyle>
          <a:p>
            <a:pPr lvl="0"/>
            <a:r>
              <a:rPr lang="en-US" altLang="en-US" noProof="0" smtClean="0"/>
              <a:t>Click to edit Master title style</a:t>
            </a:r>
            <a:endParaRPr lang="ru-RU" altLang="en-US" noProof="0" smtClean="0"/>
          </a:p>
        </p:txBody>
      </p:sp>
      <p:sp>
        <p:nvSpPr>
          <p:cNvPr id="5123" name="Rectangle 3"/>
          <p:cNvSpPr>
            <a:spLocks noGrp="1" noChangeArrowheads="1"/>
          </p:cNvSpPr>
          <p:nvPr>
            <p:ph type="subTitle" idx="1"/>
          </p:nvPr>
        </p:nvSpPr>
        <p:spPr>
          <a:xfrm>
            <a:off x="1763713" y="2155827"/>
            <a:ext cx="7162800" cy="696913"/>
          </a:xfrm>
        </p:spPr>
        <p:txBody>
          <a:bodyPr/>
          <a:lstStyle>
            <a:lvl1pPr marL="0" indent="0" algn="r">
              <a:buFontTx/>
              <a:buNone/>
              <a:defRPr sz="2400" b="1">
                <a:solidFill>
                  <a:schemeClr val="bg1"/>
                </a:solidFill>
              </a:defRPr>
            </a:lvl1pPr>
          </a:lstStyle>
          <a:p>
            <a:pPr lvl="0"/>
            <a:r>
              <a:rPr lang="en-US" altLang="en-US" noProof="0" smtClean="0"/>
              <a:t>Click to edit Master subtitle style</a:t>
            </a:r>
            <a:endParaRPr lang="ru-RU" altLang="en-US" noProof="0" smtClean="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7832991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0389" y="692150"/>
            <a:ext cx="1909762" cy="5257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176338" y="692150"/>
            <a:ext cx="5581650" cy="5257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0369733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6062299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0"/>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5"/>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Tree>
    <p:extLst>
      <p:ext uri="{BB962C8B-B14F-4D97-AF65-F5344CB8AC3E}">
        <p14:creationId xmlns:p14="http://schemas.microsoft.com/office/powerpoint/2010/main" val="143029361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176338" y="1557338"/>
            <a:ext cx="3744912" cy="43926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73651" y="1557338"/>
            <a:ext cx="3746500" cy="43926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9715040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7"/>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9"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9"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8549964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23021921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1576136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9"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7"/>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9"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418246536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9"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7"/>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630239"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68022389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187451" y="692150"/>
            <a:ext cx="7632700" cy="50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endParaRPr lang="ru-RU" altLang="en-US" smtClean="0"/>
          </a:p>
        </p:txBody>
      </p:sp>
      <p:sp>
        <p:nvSpPr>
          <p:cNvPr id="1027" name="Rectangle 3"/>
          <p:cNvSpPr>
            <a:spLocks noGrp="1" noChangeArrowheads="1"/>
          </p:cNvSpPr>
          <p:nvPr>
            <p:ph type="body" idx="1"/>
          </p:nvPr>
        </p:nvSpPr>
        <p:spPr bwMode="auto">
          <a:xfrm>
            <a:off x="1176339" y="1557338"/>
            <a:ext cx="7643812" cy="4392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endParaRPr lang="ru-RU" altLang="en-US" smtClean="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xStyles>
    <p:titleStyle>
      <a:lvl1pPr algn="l" rtl="0" eaLnBrk="1" fontAlgn="base" hangingPunct="1">
        <a:spcBef>
          <a:spcPct val="0"/>
        </a:spcBef>
        <a:spcAft>
          <a:spcPct val="0"/>
        </a:spcAft>
        <a:defRPr sz="3600" b="1" kern="1200">
          <a:solidFill>
            <a:schemeClr val="accent2"/>
          </a:solidFill>
          <a:latin typeface="+mj-lt"/>
          <a:ea typeface="+mj-ea"/>
          <a:cs typeface="+mj-cs"/>
        </a:defRPr>
      </a:lvl1pPr>
      <a:lvl2pPr algn="l" rtl="0" eaLnBrk="1" fontAlgn="base" hangingPunct="1">
        <a:spcBef>
          <a:spcPct val="0"/>
        </a:spcBef>
        <a:spcAft>
          <a:spcPct val="0"/>
        </a:spcAft>
        <a:defRPr sz="3600" b="1">
          <a:solidFill>
            <a:schemeClr val="accent2"/>
          </a:solidFill>
          <a:latin typeface="Arial" panose="020B0604020202020204" pitchFamily="34" charset="0"/>
        </a:defRPr>
      </a:lvl2pPr>
      <a:lvl3pPr algn="l" rtl="0" eaLnBrk="1" fontAlgn="base" hangingPunct="1">
        <a:spcBef>
          <a:spcPct val="0"/>
        </a:spcBef>
        <a:spcAft>
          <a:spcPct val="0"/>
        </a:spcAft>
        <a:defRPr sz="3600" b="1">
          <a:solidFill>
            <a:schemeClr val="accent2"/>
          </a:solidFill>
          <a:latin typeface="Arial" panose="020B0604020202020204" pitchFamily="34" charset="0"/>
        </a:defRPr>
      </a:lvl3pPr>
      <a:lvl4pPr algn="l" rtl="0" eaLnBrk="1" fontAlgn="base" hangingPunct="1">
        <a:spcBef>
          <a:spcPct val="0"/>
        </a:spcBef>
        <a:spcAft>
          <a:spcPct val="0"/>
        </a:spcAft>
        <a:defRPr sz="3600" b="1">
          <a:solidFill>
            <a:schemeClr val="accent2"/>
          </a:solidFill>
          <a:latin typeface="Arial" panose="020B0604020202020204" pitchFamily="34" charset="0"/>
        </a:defRPr>
      </a:lvl4pPr>
      <a:lvl5pPr algn="l" rtl="0" eaLnBrk="1" fontAlgn="base" hangingPunct="1">
        <a:spcBef>
          <a:spcPct val="0"/>
        </a:spcBef>
        <a:spcAft>
          <a:spcPct val="0"/>
        </a:spcAft>
        <a:defRPr sz="3600" b="1">
          <a:solidFill>
            <a:schemeClr val="accent2"/>
          </a:solidFill>
          <a:latin typeface="Arial" panose="020B0604020202020204" pitchFamily="34" charset="0"/>
        </a:defRPr>
      </a:lvl5pPr>
      <a:lvl6pPr marL="457200" algn="l" rtl="0" eaLnBrk="1" fontAlgn="base" hangingPunct="1">
        <a:spcBef>
          <a:spcPct val="0"/>
        </a:spcBef>
        <a:spcAft>
          <a:spcPct val="0"/>
        </a:spcAft>
        <a:defRPr sz="3600" b="1">
          <a:solidFill>
            <a:schemeClr val="accent2"/>
          </a:solidFill>
          <a:latin typeface="Arial" panose="020B0604020202020204" pitchFamily="34" charset="0"/>
        </a:defRPr>
      </a:lvl6pPr>
      <a:lvl7pPr marL="914400" algn="l" rtl="0" eaLnBrk="1" fontAlgn="base" hangingPunct="1">
        <a:spcBef>
          <a:spcPct val="0"/>
        </a:spcBef>
        <a:spcAft>
          <a:spcPct val="0"/>
        </a:spcAft>
        <a:defRPr sz="3600" b="1">
          <a:solidFill>
            <a:schemeClr val="accent2"/>
          </a:solidFill>
          <a:latin typeface="Arial" panose="020B0604020202020204" pitchFamily="34" charset="0"/>
        </a:defRPr>
      </a:lvl7pPr>
      <a:lvl8pPr marL="1371600" algn="l" rtl="0" eaLnBrk="1" fontAlgn="base" hangingPunct="1">
        <a:spcBef>
          <a:spcPct val="0"/>
        </a:spcBef>
        <a:spcAft>
          <a:spcPct val="0"/>
        </a:spcAft>
        <a:defRPr sz="3600" b="1">
          <a:solidFill>
            <a:schemeClr val="accent2"/>
          </a:solidFill>
          <a:latin typeface="Arial" panose="020B0604020202020204" pitchFamily="34" charset="0"/>
        </a:defRPr>
      </a:lvl8pPr>
      <a:lvl9pPr marL="1828800" algn="l" rtl="0" eaLnBrk="1" fontAlgn="base" hangingPunct="1">
        <a:spcBef>
          <a:spcPct val="0"/>
        </a:spcBef>
        <a:spcAft>
          <a:spcPct val="0"/>
        </a:spcAft>
        <a:defRPr sz="3600" b="1">
          <a:solidFill>
            <a:schemeClr val="accent2"/>
          </a:solidFill>
          <a:latin typeface="Arial" panose="020B0604020202020204" pitchFamily="34" charset="0"/>
        </a:defRPr>
      </a:lvl9pPr>
    </p:titleStyle>
    <p:bodyStyle>
      <a:lvl1pPr marL="342900" indent="-342900" algn="l" rtl="0" eaLnBrk="1" fontAlgn="base" hangingPunct="1">
        <a:spcBef>
          <a:spcPct val="20000"/>
        </a:spcBef>
        <a:spcAft>
          <a:spcPct val="0"/>
        </a:spcAft>
        <a:buChar char="•"/>
        <a:defRPr sz="28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400" b="1"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ctrTitle"/>
          </p:nvPr>
        </p:nvSpPr>
        <p:spPr>
          <a:xfrm>
            <a:off x="4211642" y="1484313"/>
            <a:ext cx="4695825" cy="1109662"/>
          </a:xfrm>
          <a:noFill/>
        </p:spPr>
        <p:txBody>
          <a:bodyPr/>
          <a:lstStyle/>
          <a:p>
            <a:r>
              <a:rPr lang="en-US" altLang="en-US" dirty="0" smtClean="0">
                <a:latin typeface="Tahoma" panose="020B0604030504040204" pitchFamily="34" charset="0"/>
              </a:rPr>
              <a:t/>
            </a:r>
            <a:br>
              <a:rPr lang="en-US" altLang="en-US" dirty="0" smtClean="0">
                <a:latin typeface="Tahoma" panose="020B0604030504040204" pitchFamily="34" charset="0"/>
              </a:rPr>
            </a:br>
            <a:r>
              <a:rPr lang="en-US" altLang="en-US" dirty="0">
                <a:latin typeface="Tahoma" panose="020B0604030504040204" pitchFamily="34" charset="0"/>
              </a:rPr>
              <a:t/>
            </a:r>
            <a:br>
              <a:rPr lang="en-US" altLang="en-US" dirty="0">
                <a:latin typeface="Tahoma" panose="020B0604030504040204" pitchFamily="34" charset="0"/>
              </a:rPr>
            </a:br>
            <a:r>
              <a:rPr lang="en-US" altLang="en-US" dirty="0" smtClean="0">
                <a:latin typeface="Tahoma" panose="020B0604030504040204" pitchFamily="34" charset="0"/>
              </a:rPr>
              <a:t/>
            </a:r>
            <a:br>
              <a:rPr lang="en-US" altLang="en-US" dirty="0" smtClean="0">
                <a:latin typeface="Tahoma" panose="020B0604030504040204" pitchFamily="34" charset="0"/>
              </a:rPr>
            </a:br>
            <a:r>
              <a:rPr lang="en-US" altLang="en-US" dirty="0" smtClean="0">
                <a:latin typeface="Tahoma" panose="020B0604030504040204" pitchFamily="34" charset="0"/>
              </a:rPr>
              <a:t>CREDIT CARD FRAUD DETECTION USING</a:t>
            </a:r>
            <a:br>
              <a:rPr lang="en-US" altLang="en-US" dirty="0" smtClean="0">
                <a:latin typeface="Tahoma" panose="020B0604030504040204" pitchFamily="34" charset="0"/>
              </a:rPr>
            </a:br>
            <a:r>
              <a:rPr lang="en-US" altLang="en-US" dirty="0" smtClean="0">
                <a:latin typeface="Tahoma" panose="020B0604030504040204" pitchFamily="34" charset="0"/>
              </a:rPr>
              <a:t>MACHINE LEARNING AND CNN </a:t>
            </a:r>
            <a:endParaRPr lang="uk-UA" altLang="en-US" dirty="0">
              <a:latin typeface="Tahoma" panose="020B0604030504040204" pitchFamily="34" charset="0"/>
            </a:endParaRPr>
          </a:p>
        </p:txBody>
      </p:sp>
      <p:sp>
        <p:nvSpPr>
          <p:cNvPr id="34819" name="Rectangle 3"/>
          <p:cNvSpPr>
            <a:spLocks noGrp="1" noChangeArrowheads="1"/>
          </p:cNvSpPr>
          <p:nvPr>
            <p:ph type="subTitle" idx="1"/>
          </p:nvPr>
        </p:nvSpPr>
        <p:spPr>
          <a:xfrm>
            <a:off x="4211638" y="2593979"/>
            <a:ext cx="4738688" cy="3367087"/>
          </a:xfrm>
        </p:spPr>
        <p:txBody>
          <a:bodyPr/>
          <a:lstStyle/>
          <a:p>
            <a:pPr>
              <a:lnSpc>
                <a:spcPct val="90000"/>
              </a:lnSpc>
            </a:pPr>
            <a:endParaRPr lang="en-US" altLang="en-US" dirty="0"/>
          </a:p>
          <a:p>
            <a:pPr>
              <a:lnSpc>
                <a:spcPct val="90000"/>
              </a:lnSpc>
            </a:pPr>
            <a:endParaRPr lang="en-US" altLang="en-US" dirty="0" smtClean="0"/>
          </a:p>
          <a:p>
            <a:pPr>
              <a:lnSpc>
                <a:spcPct val="90000"/>
              </a:lnSpc>
            </a:pPr>
            <a:endParaRPr lang="en-US" altLang="en-US" dirty="0"/>
          </a:p>
          <a:p>
            <a:pPr>
              <a:lnSpc>
                <a:spcPct val="90000"/>
              </a:lnSpc>
            </a:pPr>
            <a:endParaRPr lang="en-US" altLang="en-US" dirty="0" smtClean="0"/>
          </a:p>
          <a:p>
            <a:pPr>
              <a:lnSpc>
                <a:spcPct val="90000"/>
              </a:lnSpc>
            </a:pPr>
            <a:endParaRPr lang="en-US" altLang="en-US" dirty="0" smtClean="0"/>
          </a:p>
          <a:p>
            <a:pPr>
              <a:lnSpc>
                <a:spcPct val="90000"/>
              </a:lnSpc>
            </a:pPr>
            <a:endParaRPr lang="en-US" altLang="en-US" dirty="0" smtClean="0"/>
          </a:p>
          <a:p>
            <a:pPr algn="ctr">
              <a:lnSpc>
                <a:spcPct val="90000"/>
              </a:lnSpc>
            </a:pPr>
            <a:r>
              <a:rPr lang="en-US" altLang="en-US" dirty="0" smtClean="0"/>
              <a:t>                                                BY </a:t>
            </a:r>
          </a:p>
          <a:p>
            <a:pPr algn="ctr">
              <a:lnSpc>
                <a:spcPct val="90000"/>
              </a:lnSpc>
            </a:pPr>
            <a:r>
              <a:rPr lang="en-US" altLang="en-US" dirty="0" smtClean="0"/>
              <a:t>                        SUBHAM NANDY </a:t>
            </a:r>
          </a:p>
          <a:p>
            <a:pPr>
              <a:lnSpc>
                <a:spcPct val="90000"/>
              </a:lnSpc>
            </a:pPr>
            <a:r>
              <a:rPr lang="en-US" altLang="en-US" dirty="0"/>
              <a:t> </a:t>
            </a:r>
            <a:r>
              <a:rPr lang="en-US" altLang="en-US" dirty="0" smtClean="0"/>
              <a:t>   AVIK DEY</a:t>
            </a:r>
          </a:p>
          <a:p>
            <a:pPr>
              <a:lnSpc>
                <a:spcPct val="90000"/>
              </a:lnSpc>
            </a:pPr>
            <a:endParaRPr lang="en-US" altLang="en-US" dirty="0" smtClean="0"/>
          </a:p>
          <a:p>
            <a:pPr>
              <a:lnSpc>
                <a:spcPct val="90000"/>
              </a:lnSpc>
            </a:pPr>
            <a:endParaRPr lang="en-US" altLang="en-US" dirty="0"/>
          </a:p>
          <a:p>
            <a:pPr>
              <a:lnSpc>
                <a:spcPct val="90000"/>
              </a:lnSpc>
            </a:pPr>
            <a:endParaRPr lang="uk-UA" alt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0204" y="304800"/>
            <a:ext cx="3286125" cy="139065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4818"/>
                                        </p:tgtEl>
                                        <p:attrNameLst>
                                          <p:attrName>style.visibility</p:attrName>
                                        </p:attrNameLst>
                                      </p:cBhvr>
                                      <p:to>
                                        <p:strVal val="visible"/>
                                      </p:to>
                                    </p:set>
                                    <p:animEffect transition="in" filter="circle(in)">
                                      <p:cBhvr>
                                        <p:cTn id="12" dur="2000"/>
                                        <p:tgtEl>
                                          <p:spTgt spid="34818"/>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4819">
                                            <p:txEl>
                                              <p:pRg st="6" end="6"/>
                                            </p:txEl>
                                          </p:spTgt>
                                        </p:tgtEl>
                                        <p:attrNameLst>
                                          <p:attrName>style.visibility</p:attrName>
                                        </p:attrNameLst>
                                      </p:cBhvr>
                                      <p:to>
                                        <p:strVal val="visible"/>
                                      </p:to>
                                    </p:set>
                                    <p:animEffect transition="in" filter="circle(in)">
                                      <p:cBhvr>
                                        <p:cTn id="17" dur="2000"/>
                                        <p:tgtEl>
                                          <p:spTgt spid="34819">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4819">
                                            <p:txEl>
                                              <p:pRg st="7" end="7"/>
                                            </p:txEl>
                                          </p:spTgt>
                                        </p:tgtEl>
                                        <p:attrNameLst>
                                          <p:attrName>style.visibility</p:attrName>
                                        </p:attrNameLst>
                                      </p:cBhvr>
                                      <p:to>
                                        <p:strVal val="visible"/>
                                      </p:to>
                                    </p:set>
                                    <p:animEffect transition="in" filter="circle(in)">
                                      <p:cBhvr>
                                        <p:cTn id="22" dur="2000"/>
                                        <p:tgtEl>
                                          <p:spTgt spid="34819">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34819">
                                            <p:txEl>
                                              <p:pRg st="8" end="8"/>
                                            </p:txEl>
                                          </p:spTgt>
                                        </p:tgtEl>
                                        <p:attrNameLst>
                                          <p:attrName>style.visibility</p:attrName>
                                        </p:attrNameLst>
                                      </p:cBhvr>
                                      <p:to>
                                        <p:strVal val="visible"/>
                                      </p:to>
                                    </p:set>
                                    <p:animEffect transition="in" filter="circle(in)">
                                      <p:cBhvr>
                                        <p:cTn id="27" dur="2000"/>
                                        <p:tgtEl>
                                          <p:spTgt spid="3481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8" grpId="0"/>
      <p:bldP spid="34819"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609600" y="152400"/>
            <a:ext cx="7850188" cy="1189038"/>
          </a:xfrm>
        </p:spPr>
        <p:txBody>
          <a:bodyPr/>
          <a:lstStyle/>
          <a:p>
            <a:r>
              <a:rPr lang="en-US" altLang="en-US" sz="3200" dirty="0" smtClean="0">
                <a:latin typeface="Tahoma" panose="020B0604030504040204" pitchFamily="34" charset="0"/>
              </a:rPr>
              <a:t>MODELS USED IN THIS PROJECT</a:t>
            </a:r>
            <a:endParaRPr lang="uk-UA" altLang="en-US" sz="3200" dirty="0">
              <a:latin typeface="Tahoma" panose="020B0604030504040204" pitchFamily="34" charset="0"/>
            </a:endParaRPr>
          </a:p>
        </p:txBody>
      </p:sp>
      <p:sp>
        <p:nvSpPr>
          <p:cNvPr id="36867" name="Rectangle 3"/>
          <p:cNvSpPr>
            <a:spLocks noGrp="1" noChangeArrowheads="1"/>
          </p:cNvSpPr>
          <p:nvPr>
            <p:ph idx="1"/>
          </p:nvPr>
        </p:nvSpPr>
        <p:spPr>
          <a:xfrm>
            <a:off x="609600" y="1600204"/>
            <a:ext cx="7850188" cy="4327525"/>
          </a:xfrm>
        </p:spPr>
        <p:txBody>
          <a:bodyPr/>
          <a:lstStyle/>
          <a:p>
            <a:pPr>
              <a:lnSpc>
                <a:spcPct val="80000"/>
              </a:lnSpc>
            </a:pPr>
            <a:r>
              <a:rPr lang="en-US" altLang="ko-KR" sz="1800" dirty="0" smtClean="0">
                <a:latin typeface="Verdana" panose="020B0604030504040204" pitchFamily="34" charset="0"/>
                <a:ea typeface="굴림" charset="-127"/>
              </a:rPr>
              <a:t>LOGISTIC REGRESSION MODEL</a:t>
            </a:r>
          </a:p>
          <a:p>
            <a:pPr>
              <a:lnSpc>
                <a:spcPct val="80000"/>
              </a:lnSpc>
            </a:pPr>
            <a:r>
              <a:rPr lang="en-US" altLang="ko-KR" sz="1800" dirty="0" smtClean="0">
                <a:latin typeface="Verdana" panose="020B0604030504040204" pitchFamily="34" charset="0"/>
                <a:ea typeface="굴림" charset="-127"/>
              </a:rPr>
              <a:t>SVM MODEL</a:t>
            </a:r>
          </a:p>
          <a:p>
            <a:pPr>
              <a:lnSpc>
                <a:spcPct val="80000"/>
              </a:lnSpc>
            </a:pPr>
            <a:r>
              <a:rPr lang="en-US" altLang="ko-KR" sz="1800" dirty="0" smtClean="0">
                <a:latin typeface="Verdana" panose="020B0604030504040204" pitchFamily="34" charset="0"/>
                <a:ea typeface="굴림" charset="-127"/>
              </a:rPr>
              <a:t>NAÏVE BAYES MODEL</a:t>
            </a:r>
          </a:p>
          <a:p>
            <a:pPr>
              <a:lnSpc>
                <a:spcPct val="80000"/>
              </a:lnSpc>
            </a:pPr>
            <a:r>
              <a:rPr lang="en-US" altLang="ko-KR" sz="1800" dirty="0" smtClean="0">
                <a:latin typeface="Verdana" panose="020B0604030504040204" pitchFamily="34" charset="0"/>
                <a:ea typeface="굴림" charset="-127"/>
              </a:rPr>
              <a:t>K NEAREST NEIGHBOURS MODEL</a:t>
            </a:r>
          </a:p>
          <a:p>
            <a:pPr>
              <a:lnSpc>
                <a:spcPct val="80000"/>
              </a:lnSpc>
            </a:pPr>
            <a:r>
              <a:rPr lang="en-US" altLang="ko-KR" sz="1800" dirty="0" smtClean="0">
                <a:latin typeface="Verdana" panose="020B0604030504040204" pitchFamily="34" charset="0"/>
                <a:ea typeface="굴림" charset="-127"/>
              </a:rPr>
              <a:t>DECISION TREE MODEL</a:t>
            </a:r>
          </a:p>
          <a:p>
            <a:pPr>
              <a:lnSpc>
                <a:spcPct val="80000"/>
              </a:lnSpc>
            </a:pPr>
            <a:r>
              <a:rPr lang="en-US" altLang="ko-KR" sz="1800" dirty="0" smtClean="0">
                <a:latin typeface="Verdana" panose="020B0604030504040204" pitchFamily="34" charset="0"/>
                <a:ea typeface="굴림" charset="-127"/>
              </a:rPr>
              <a:t>RANDOM FOREST MODEL</a:t>
            </a:r>
          </a:p>
          <a:p>
            <a:pPr>
              <a:lnSpc>
                <a:spcPct val="80000"/>
              </a:lnSpc>
            </a:pPr>
            <a:r>
              <a:rPr lang="en-US" altLang="ko-KR" sz="1800" dirty="0" smtClean="0">
                <a:latin typeface="Verdana" panose="020B0604030504040204" pitchFamily="34" charset="0"/>
                <a:ea typeface="굴림" charset="-127"/>
              </a:rPr>
              <a:t>XGBOOST</a:t>
            </a:r>
          </a:p>
          <a:p>
            <a:pPr>
              <a:lnSpc>
                <a:spcPct val="80000"/>
              </a:lnSpc>
            </a:pPr>
            <a:r>
              <a:rPr lang="en-US" altLang="ko-KR" sz="1800" dirty="0" smtClean="0">
                <a:latin typeface="Verdana" panose="020B0604030504040204" pitchFamily="34" charset="0"/>
                <a:ea typeface="굴림" charset="-127"/>
              </a:rPr>
              <a:t>CONVOLUTIONAL NEURAL NETWORK MODEL</a:t>
            </a:r>
            <a:endParaRPr lang="en-US" altLang="ko-KR" sz="1800" dirty="0">
              <a:latin typeface="Verdana" panose="020B0604030504040204" pitchFamily="34" charset="0"/>
              <a:ea typeface="굴림" charset="-127"/>
            </a:endParaRPr>
          </a:p>
        </p:txBody>
      </p:sp>
    </p:spTree>
    <p:extLst>
      <p:ext uri="{BB962C8B-B14F-4D97-AF65-F5344CB8AC3E}">
        <p14:creationId xmlns:p14="http://schemas.microsoft.com/office/powerpoint/2010/main" val="169897198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609600" y="152400"/>
            <a:ext cx="7850188" cy="1189038"/>
          </a:xfrm>
        </p:spPr>
        <p:txBody>
          <a:bodyPr/>
          <a:lstStyle/>
          <a:p>
            <a:r>
              <a:rPr lang="en-US" altLang="en-US" sz="2400" dirty="0" smtClean="0">
                <a:latin typeface="Tahoma" panose="020B0604030504040204" pitchFamily="34" charset="0"/>
              </a:rPr>
              <a:t>RESULTS FROM MACHINE LEARNING MODELS</a:t>
            </a:r>
            <a:endParaRPr lang="uk-UA" altLang="en-US" sz="2400" dirty="0">
              <a:latin typeface="Tahoma" panose="020B0604030504040204" pitchFamily="34" charset="0"/>
            </a:endParaRPr>
          </a:p>
        </p:txBody>
      </p:sp>
      <p:sp>
        <p:nvSpPr>
          <p:cNvPr id="5" name="Content Placeholder 4"/>
          <p:cNvSpPr>
            <a:spLocks noGrp="1"/>
          </p:cNvSpPr>
          <p:nvPr>
            <p:ph idx="1"/>
          </p:nvPr>
        </p:nvSpPr>
        <p:spPr>
          <a:xfrm>
            <a:off x="304800" y="1143000"/>
            <a:ext cx="8610600" cy="5486400"/>
          </a:xfrm>
        </p:spPr>
        <p:txBody>
          <a:bodyPr/>
          <a:lstStyle/>
          <a:p>
            <a:r>
              <a:rPr lang="en-US" sz="1600" dirty="0" smtClean="0"/>
              <a:t>After fitting all the Machine Learning models on the dataset like Logistic Regression ,SVM , KNN , Decision Tree, Random Forest &amp; </a:t>
            </a:r>
            <a:r>
              <a:rPr lang="en-US" sz="1600" dirty="0" err="1" smtClean="0"/>
              <a:t>XGBoost</a:t>
            </a:r>
            <a:r>
              <a:rPr lang="en-US" sz="1600" dirty="0" smtClean="0"/>
              <a:t> we are getting better accuracies of the predicted output with the help of Random Forest and KNN. We are presenting the fitted models here with obtained accuracy and confusion matrix. </a:t>
            </a:r>
            <a:endParaRPr lang="en-US" sz="1600" dirty="0"/>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0200" y="3243741"/>
            <a:ext cx="2582464" cy="2546090"/>
          </a:xfrm>
          <a:prstGeom prst="rect">
            <a:avLst/>
          </a:prstGeom>
        </p:spPr>
      </p:pic>
      <p:sp>
        <p:nvSpPr>
          <p:cNvPr id="17" name="Rounded Rectangle 4"/>
          <p:cNvSpPr txBox="1"/>
          <p:nvPr/>
        </p:nvSpPr>
        <p:spPr>
          <a:xfrm>
            <a:off x="5791200" y="2743200"/>
            <a:ext cx="1601662" cy="311111"/>
          </a:xfrm>
          <a:prstGeom prst="rect">
            <a:avLst/>
          </a:prstGeom>
          <a:solidFill>
            <a:schemeClr val="tx1">
              <a:lumMod val="75000"/>
            </a:schemeClr>
          </a:solidFill>
        </p:spPr>
        <p:style>
          <a:lnRef idx="0">
            <a:scrgbClr r="0" g="0" b="0"/>
          </a:lnRef>
          <a:fillRef idx="0">
            <a:scrgbClr r="0" g="0" b="0"/>
          </a:fillRef>
          <a:effectRef idx="0">
            <a:scrgbClr r="0" g="0" b="0"/>
          </a:effectRef>
          <a:fontRef idx="minor">
            <a:schemeClr val="lt1"/>
          </a:fontRef>
        </p:style>
        <p:txBody>
          <a:bodyPr spcFirstLastPara="0" vert="horz" wrap="square" lIns="299305" tIns="91440" rIns="299305" bIns="91440" numCol="1" spcCol="1270" anchor="ctr" anchorCtr="0">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l" defTabSz="800100">
              <a:lnSpc>
                <a:spcPct val="90000"/>
              </a:lnSpc>
              <a:spcBef>
                <a:spcPct val="0"/>
              </a:spcBef>
              <a:spcAft>
                <a:spcPct val="35000"/>
              </a:spcAft>
            </a:pPr>
            <a:r>
              <a:rPr lang="en-US" sz="1200" dirty="0" smtClean="0"/>
              <a:t>KNN model</a:t>
            </a:r>
            <a:endParaRPr lang="en-US" sz="1200" kern="1200" dirty="0"/>
          </a:p>
        </p:txBody>
      </p:sp>
      <p:sp>
        <p:nvSpPr>
          <p:cNvPr id="18" name="Rounded Rectangle 4"/>
          <p:cNvSpPr txBox="1"/>
          <p:nvPr/>
        </p:nvSpPr>
        <p:spPr>
          <a:xfrm>
            <a:off x="762000" y="2694218"/>
            <a:ext cx="2286000" cy="311111"/>
          </a:xfrm>
          <a:prstGeom prst="rect">
            <a:avLst/>
          </a:prstGeom>
          <a:solidFill>
            <a:schemeClr val="tx1">
              <a:lumMod val="75000"/>
            </a:schemeClr>
          </a:solidFill>
        </p:spPr>
        <p:style>
          <a:lnRef idx="0">
            <a:scrgbClr r="0" g="0" b="0"/>
          </a:lnRef>
          <a:fillRef idx="0">
            <a:scrgbClr r="0" g="0" b="0"/>
          </a:fillRef>
          <a:effectRef idx="0">
            <a:scrgbClr r="0" g="0" b="0"/>
          </a:effectRef>
          <a:fontRef idx="minor">
            <a:schemeClr val="lt1"/>
          </a:fontRef>
        </p:style>
        <p:txBody>
          <a:bodyPr spcFirstLastPara="0" vert="horz" wrap="square" lIns="299305" tIns="91440" rIns="299305" bIns="91440" numCol="1" spcCol="1270" anchor="ctr" anchorCtr="0">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l" defTabSz="800100">
              <a:lnSpc>
                <a:spcPct val="90000"/>
              </a:lnSpc>
              <a:spcBef>
                <a:spcPct val="0"/>
              </a:spcBef>
              <a:spcAft>
                <a:spcPct val="35000"/>
              </a:spcAft>
            </a:pPr>
            <a:r>
              <a:rPr lang="en-US" sz="1200" dirty="0" smtClean="0"/>
              <a:t>Random Forest model</a:t>
            </a:r>
            <a:endParaRPr lang="en-US" sz="1200" kern="1200" dirty="0"/>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 y="3243741"/>
            <a:ext cx="2731274" cy="2692805"/>
          </a:xfrm>
          <a:prstGeom prst="rect">
            <a:avLst/>
          </a:prstGeom>
        </p:spPr>
      </p:pic>
    </p:spTree>
    <p:extLst>
      <p:ext uri="{BB962C8B-B14F-4D97-AF65-F5344CB8AC3E}">
        <p14:creationId xmlns:p14="http://schemas.microsoft.com/office/powerpoint/2010/main" val="381974769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763000" cy="6477000"/>
          </a:xfrm>
        </p:spPr>
        <p:txBody>
          <a:bodyPr/>
          <a:lstStyle/>
          <a:p>
            <a:pPr marL="0" indent="0">
              <a:buNone/>
            </a:pPr>
            <a:r>
              <a:rPr lang="en-US" sz="1600" b="1" u="sng" dirty="0" smtClean="0">
                <a:solidFill>
                  <a:schemeClr val="accent2"/>
                </a:solidFill>
              </a:rPr>
              <a:t>SUMMARY OF ACCURACY OF MACHINE LEARNING MODEL </a:t>
            </a:r>
          </a:p>
          <a:p>
            <a:pPr marL="0" indent="0">
              <a:buNone/>
            </a:pPr>
            <a:endParaRPr lang="en-US" sz="1400" b="1" u="sng" dirty="0" smtClean="0">
              <a:solidFill>
                <a:schemeClr val="accent2"/>
              </a:solidFill>
            </a:endParaRPr>
          </a:p>
          <a:p>
            <a:pPr marL="0" indent="0">
              <a:buNone/>
            </a:pPr>
            <a:r>
              <a:rPr lang="en-US" sz="1400" b="1" u="sng" dirty="0" smtClean="0">
                <a:solidFill>
                  <a:schemeClr val="accent2"/>
                </a:solidFill>
              </a:rPr>
              <a:t>               </a:t>
            </a:r>
          </a:p>
          <a:p>
            <a:pPr marL="0" indent="0">
              <a:buNone/>
            </a:pPr>
            <a:endParaRPr lang="en-US" sz="1400" b="1" u="sng" dirty="0">
              <a:solidFill>
                <a:schemeClr val="accent2"/>
              </a:solidFill>
            </a:endParaRPr>
          </a:p>
          <a:p>
            <a:pPr marL="0" indent="0">
              <a:buNone/>
            </a:pPr>
            <a:endParaRPr lang="en-US" sz="1400" b="1" u="sng" dirty="0" smtClean="0">
              <a:solidFill>
                <a:schemeClr val="accent2"/>
              </a:solidFill>
            </a:endParaRPr>
          </a:p>
          <a:p>
            <a:pPr marL="0" indent="0">
              <a:buNone/>
            </a:pPr>
            <a:endParaRPr lang="en-US" sz="1400" b="1" u="sng" dirty="0">
              <a:solidFill>
                <a:schemeClr val="accent2"/>
              </a:solidFill>
            </a:endParaRPr>
          </a:p>
          <a:p>
            <a:pPr marL="0" indent="0">
              <a:buNone/>
            </a:pPr>
            <a:endParaRPr lang="en-US" sz="1400" b="1" u="sng" dirty="0" smtClean="0">
              <a:solidFill>
                <a:schemeClr val="accent2"/>
              </a:solidFill>
            </a:endParaRPr>
          </a:p>
          <a:p>
            <a:pPr marL="0" indent="0">
              <a:buNone/>
            </a:pPr>
            <a:endParaRPr lang="en-US" sz="1400" b="1" u="sng" dirty="0">
              <a:solidFill>
                <a:schemeClr val="accent2"/>
              </a:solidFill>
            </a:endParaRPr>
          </a:p>
          <a:p>
            <a:pPr marL="0" indent="0">
              <a:buNone/>
            </a:pPr>
            <a:endParaRPr lang="en-US" sz="1400" b="1" u="sng" dirty="0" smtClean="0">
              <a:solidFill>
                <a:schemeClr val="accent2"/>
              </a:solidFill>
            </a:endParaRPr>
          </a:p>
          <a:p>
            <a:pPr marL="0" indent="0">
              <a:buNone/>
            </a:pPr>
            <a:endParaRPr lang="en-US" sz="1400" b="1" u="sng" dirty="0">
              <a:solidFill>
                <a:schemeClr val="accent2"/>
              </a:solidFill>
            </a:endParaRPr>
          </a:p>
          <a:p>
            <a:pPr marL="0" indent="0">
              <a:buNone/>
            </a:pPr>
            <a:endParaRPr lang="en-US" sz="1400" b="1" u="sng" dirty="0" smtClean="0">
              <a:solidFill>
                <a:schemeClr val="accent2"/>
              </a:solidFill>
            </a:endParaRPr>
          </a:p>
          <a:p>
            <a:pPr marL="0" indent="0">
              <a:buNone/>
            </a:pPr>
            <a:endParaRPr lang="en-US" sz="1400" b="1" u="sng" dirty="0">
              <a:solidFill>
                <a:schemeClr val="accent2"/>
              </a:solidFill>
            </a:endParaRPr>
          </a:p>
          <a:p>
            <a:pPr marL="0" indent="0">
              <a:buNone/>
            </a:pPr>
            <a:endParaRPr lang="en-US" sz="1400" b="1" u="sng" dirty="0" smtClean="0">
              <a:solidFill>
                <a:schemeClr val="accent2"/>
              </a:solidFill>
            </a:endParaRPr>
          </a:p>
          <a:p>
            <a:pPr marL="0" indent="0">
              <a:buNone/>
            </a:pPr>
            <a:endParaRPr lang="en-US" sz="1400" b="1" u="sng" dirty="0">
              <a:solidFill>
                <a:schemeClr val="accent2"/>
              </a:solidFill>
            </a:endParaRPr>
          </a:p>
          <a:p>
            <a:pPr marL="0" indent="0">
              <a:buNone/>
            </a:pPr>
            <a:endParaRPr lang="en-US" sz="1400" b="1" u="sng" dirty="0" smtClean="0">
              <a:solidFill>
                <a:schemeClr val="accent2"/>
              </a:solidFill>
            </a:endParaRPr>
          </a:p>
          <a:p>
            <a:pPr marL="0" indent="0">
              <a:buNone/>
            </a:pPr>
            <a:endParaRPr lang="en-US" sz="1400" b="1" u="sng" dirty="0">
              <a:solidFill>
                <a:schemeClr val="accent2"/>
              </a:solidFill>
            </a:endParaRPr>
          </a:p>
          <a:p>
            <a:pPr marL="0" indent="0">
              <a:buNone/>
            </a:pPr>
            <a:endParaRPr lang="en-US" sz="1400" b="1" u="sng" dirty="0" smtClean="0">
              <a:solidFill>
                <a:schemeClr val="accent2"/>
              </a:solidFill>
            </a:endParaRPr>
          </a:p>
          <a:p>
            <a:pPr marL="0" indent="0">
              <a:buNone/>
            </a:pPr>
            <a:r>
              <a:rPr lang="en-US" sz="1200" b="1" dirty="0">
                <a:solidFill>
                  <a:schemeClr val="tx1">
                    <a:lumMod val="75000"/>
                  </a:schemeClr>
                </a:solidFill>
              </a:rPr>
              <a:t> </a:t>
            </a:r>
            <a:r>
              <a:rPr lang="en-US" sz="1200" b="1" dirty="0" smtClean="0">
                <a:solidFill>
                  <a:schemeClr val="tx1">
                    <a:lumMod val="75000"/>
                  </a:schemeClr>
                </a:solidFill>
              </a:rPr>
              <a:t>                                                                       &gt;&gt;     &gt;&gt; From the table and the diagram it is evident that every accuracy of </a:t>
            </a:r>
          </a:p>
          <a:p>
            <a:pPr marL="0" indent="0">
              <a:buNone/>
            </a:pPr>
            <a:r>
              <a:rPr lang="en-US" sz="1200" b="1" dirty="0">
                <a:solidFill>
                  <a:schemeClr val="tx1">
                    <a:lumMod val="75000"/>
                  </a:schemeClr>
                </a:solidFill>
              </a:rPr>
              <a:t> </a:t>
            </a:r>
            <a:r>
              <a:rPr lang="en-US" sz="1200" b="1" dirty="0" smtClean="0">
                <a:solidFill>
                  <a:schemeClr val="tx1">
                    <a:lumMod val="75000"/>
                  </a:schemeClr>
                </a:solidFill>
              </a:rPr>
              <a:t>                                                                                      the machine learning models are very high among which KNN and</a:t>
            </a:r>
          </a:p>
          <a:p>
            <a:pPr marL="0" indent="0">
              <a:buNone/>
            </a:pPr>
            <a:r>
              <a:rPr lang="en-US" sz="1200" b="1" dirty="0">
                <a:solidFill>
                  <a:schemeClr val="tx1">
                    <a:lumMod val="75000"/>
                  </a:schemeClr>
                </a:solidFill>
              </a:rPr>
              <a:t> </a:t>
            </a:r>
            <a:r>
              <a:rPr lang="en-US" sz="1200" b="1" dirty="0" smtClean="0">
                <a:solidFill>
                  <a:schemeClr val="tx1">
                    <a:lumMod val="75000"/>
                  </a:schemeClr>
                </a:solidFill>
              </a:rPr>
              <a:t>                                                                                     Random Forest have the highest accuracy.           </a:t>
            </a:r>
            <a:endParaRPr lang="en-US" sz="1200" b="1" dirty="0">
              <a:solidFill>
                <a:schemeClr val="tx1">
                  <a:lumMod val="75000"/>
                </a:schemeClr>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2456310199"/>
              </p:ext>
            </p:extLst>
          </p:nvPr>
        </p:nvGraphicFramePr>
        <p:xfrm>
          <a:off x="381000" y="685800"/>
          <a:ext cx="8610600" cy="3505200"/>
        </p:xfrm>
        <a:graphic>
          <a:graphicData uri="http://schemas.openxmlformats.org/drawingml/2006/table">
            <a:tbl>
              <a:tblPr firstRow="1" bandRow="1">
                <a:tableStyleId>{5C22544A-7EE6-4342-B048-85BDC9FD1C3A}</a:tableStyleId>
              </a:tblPr>
              <a:tblGrid>
                <a:gridCol w="1722120"/>
                <a:gridCol w="1722120"/>
                <a:gridCol w="1722120"/>
                <a:gridCol w="1722120"/>
                <a:gridCol w="1722120"/>
              </a:tblGrid>
              <a:tr h="416702">
                <a:tc>
                  <a:txBody>
                    <a:bodyPr/>
                    <a:lstStyle/>
                    <a:p>
                      <a:r>
                        <a:rPr lang="en-US" sz="1100" b="1" u="sng" dirty="0" smtClean="0">
                          <a:solidFill>
                            <a:schemeClr val="tx1">
                              <a:lumMod val="75000"/>
                            </a:schemeClr>
                          </a:solidFill>
                        </a:rPr>
                        <a:t>MODEL</a:t>
                      </a:r>
                      <a:endParaRPr lang="en-US" sz="1100" b="1" u="sng" dirty="0">
                        <a:solidFill>
                          <a:schemeClr val="tx1">
                            <a:lumMod val="75000"/>
                          </a:schemeClr>
                        </a:solidFill>
                      </a:endParaRPr>
                    </a:p>
                  </a:txBody>
                  <a:tcPr/>
                </a:tc>
                <a:tc>
                  <a:txBody>
                    <a:bodyPr/>
                    <a:lstStyle/>
                    <a:p>
                      <a:r>
                        <a:rPr lang="en-US" sz="1100" b="1" u="sng" dirty="0" smtClean="0">
                          <a:solidFill>
                            <a:schemeClr val="tx1">
                              <a:lumMod val="75000"/>
                            </a:schemeClr>
                          </a:solidFill>
                        </a:rPr>
                        <a:t>ACCURACY</a:t>
                      </a:r>
                      <a:endParaRPr lang="en-US" sz="1100" b="1" u="sng" dirty="0">
                        <a:solidFill>
                          <a:schemeClr val="tx1">
                            <a:lumMod val="75000"/>
                          </a:schemeClr>
                        </a:solidFill>
                      </a:endParaRPr>
                    </a:p>
                  </a:txBody>
                  <a:tcPr/>
                </a:tc>
                <a:tc>
                  <a:txBody>
                    <a:bodyPr/>
                    <a:lstStyle/>
                    <a:p>
                      <a:r>
                        <a:rPr lang="en-US" sz="1100" b="1" u="sng" dirty="0" smtClean="0">
                          <a:solidFill>
                            <a:schemeClr val="tx1">
                              <a:lumMod val="75000"/>
                            </a:schemeClr>
                          </a:solidFill>
                        </a:rPr>
                        <a:t>PRECISION SCORE</a:t>
                      </a:r>
                      <a:endParaRPr lang="en-US" sz="1100" b="1" u="sng" dirty="0">
                        <a:solidFill>
                          <a:schemeClr val="tx1">
                            <a:lumMod val="75000"/>
                          </a:schemeClr>
                        </a:solidFill>
                      </a:endParaRPr>
                    </a:p>
                  </a:txBody>
                  <a:tcPr/>
                </a:tc>
                <a:tc>
                  <a:txBody>
                    <a:bodyPr/>
                    <a:lstStyle/>
                    <a:p>
                      <a:r>
                        <a:rPr lang="en-US" sz="1100" b="1" u="sng" dirty="0" smtClean="0">
                          <a:solidFill>
                            <a:schemeClr val="tx1">
                              <a:lumMod val="75000"/>
                            </a:schemeClr>
                          </a:solidFill>
                        </a:rPr>
                        <a:t>RECALL SCORE</a:t>
                      </a:r>
                      <a:endParaRPr lang="en-US" sz="1100" b="1" u="sng" dirty="0">
                        <a:solidFill>
                          <a:schemeClr val="tx1">
                            <a:lumMod val="75000"/>
                          </a:schemeClr>
                        </a:solidFill>
                      </a:endParaRPr>
                    </a:p>
                  </a:txBody>
                  <a:tcPr/>
                </a:tc>
                <a:tc>
                  <a:txBody>
                    <a:bodyPr/>
                    <a:lstStyle/>
                    <a:p>
                      <a:r>
                        <a:rPr lang="en-US" sz="1100" b="1" u="sng" dirty="0" smtClean="0">
                          <a:solidFill>
                            <a:schemeClr val="tx1">
                              <a:lumMod val="75000"/>
                            </a:schemeClr>
                          </a:solidFill>
                        </a:rPr>
                        <a:t>F SCORE</a:t>
                      </a:r>
                      <a:endParaRPr lang="en-US" sz="1100" b="1" u="sng" dirty="0">
                        <a:solidFill>
                          <a:schemeClr val="tx1">
                            <a:lumMod val="75000"/>
                          </a:schemeClr>
                        </a:solidFill>
                      </a:endParaRPr>
                    </a:p>
                  </a:txBody>
                  <a:tcPr/>
                </a:tc>
              </a:tr>
              <a:tr h="441214">
                <a:tc>
                  <a:txBody>
                    <a:bodyPr/>
                    <a:lstStyle/>
                    <a:p>
                      <a:r>
                        <a:rPr lang="en-US" sz="1000" dirty="0" smtClean="0"/>
                        <a:t>LOGISTIC REGRESSION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0.9992977774656788</a:t>
                      </a:r>
                    </a:p>
                    <a:p>
                      <a:endParaRPr lang="en-US" sz="1000" dirty="0"/>
                    </a:p>
                  </a:txBody>
                  <a:tcPr/>
                </a:tc>
                <a:tc>
                  <a:txBody>
                    <a:bodyPr/>
                    <a:lstStyle/>
                    <a:p>
                      <a:r>
                        <a:rPr lang="en-US" sz="1000" dirty="0" smtClean="0"/>
                        <a:t>0.881578947368421</a:t>
                      </a:r>
                      <a:endParaRPr lang="en-US" sz="1000" dirty="0"/>
                    </a:p>
                  </a:txBody>
                  <a:tcPr/>
                </a:tc>
                <a:tc>
                  <a:txBody>
                    <a:bodyPr/>
                    <a:lstStyle/>
                    <a:p>
                      <a:r>
                        <a:rPr lang="en-US" sz="1000" dirty="0" smtClean="0"/>
                        <a:t>0.6836734693877551</a:t>
                      </a:r>
                      <a:endParaRPr lang="en-US" sz="1000" dirty="0"/>
                    </a:p>
                  </a:txBody>
                  <a:tcPr/>
                </a:tc>
                <a:tc>
                  <a:txBody>
                    <a:bodyPr/>
                    <a:lstStyle/>
                    <a:p>
                      <a:r>
                        <a:rPr lang="en-US" sz="1000" dirty="0" smtClean="0"/>
                        <a:t>0.7701149425287356</a:t>
                      </a:r>
                      <a:endParaRPr lang="en-US" sz="1000" dirty="0"/>
                    </a:p>
                  </a:txBody>
                  <a:tcPr/>
                </a:tc>
              </a:tr>
              <a:tr h="441214">
                <a:tc>
                  <a:txBody>
                    <a:bodyPr/>
                    <a:lstStyle/>
                    <a:p>
                      <a:r>
                        <a:rPr lang="en-US" sz="1000" dirty="0" smtClean="0"/>
                        <a:t>SVM</a:t>
                      </a:r>
                    </a:p>
                  </a:txBody>
                  <a:tcPr/>
                </a:tc>
                <a:tc>
                  <a:txBody>
                    <a:bodyPr/>
                    <a:lstStyle/>
                    <a:p>
                      <a:r>
                        <a:rPr lang="en-US" sz="1000" dirty="0" smtClean="0"/>
                        <a:t>0.9994557775359011</a:t>
                      </a:r>
                    </a:p>
                    <a:p>
                      <a:endParaRPr lang="en-US" sz="1000" dirty="0"/>
                    </a:p>
                  </a:txBody>
                  <a:tcPr/>
                </a:tc>
                <a:tc>
                  <a:txBody>
                    <a:bodyPr/>
                    <a:lstStyle/>
                    <a:p>
                      <a:r>
                        <a:rPr lang="en-US" sz="1000" dirty="0" smtClean="0"/>
                        <a:t>0.8526315789473684</a:t>
                      </a:r>
                      <a:endParaRPr lang="en-US" sz="1000" dirty="0"/>
                    </a:p>
                  </a:txBody>
                  <a:tcPr/>
                </a:tc>
                <a:tc>
                  <a:txBody>
                    <a:bodyPr/>
                    <a:lstStyle/>
                    <a:p>
                      <a:r>
                        <a:rPr lang="en-US" sz="1000" dirty="0" smtClean="0"/>
                        <a:t>0.826530612244898</a:t>
                      </a:r>
                      <a:endParaRPr lang="en-US" sz="1000" dirty="0"/>
                    </a:p>
                  </a:txBody>
                  <a:tcPr/>
                </a:tc>
                <a:tc>
                  <a:txBody>
                    <a:bodyPr/>
                    <a:lstStyle/>
                    <a:p>
                      <a:r>
                        <a:rPr lang="en-US" sz="1000" dirty="0" smtClean="0"/>
                        <a:t>0.839378238341969</a:t>
                      </a:r>
                      <a:endParaRPr lang="en-US" sz="1000" dirty="0"/>
                    </a:p>
                  </a:txBody>
                  <a:tcPr/>
                </a:tc>
              </a:tr>
              <a:tr h="441214">
                <a:tc>
                  <a:txBody>
                    <a:bodyPr/>
                    <a:lstStyle/>
                    <a:p>
                      <a:r>
                        <a:rPr lang="en-US" sz="1000" dirty="0" smtClean="0"/>
                        <a:t>NAÏVE BAYES</a:t>
                      </a:r>
                      <a:endParaRPr lang="en-US" sz="1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0.9907482181103192</a:t>
                      </a:r>
                    </a:p>
                    <a:p>
                      <a:endParaRPr lang="en-US" sz="1000" dirty="0"/>
                    </a:p>
                  </a:txBody>
                  <a:tcPr/>
                </a:tc>
                <a:tc>
                  <a:txBody>
                    <a:bodyPr/>
                    <a:lstStyle/>
                    <a:p>
                      <a:r>
                        <a:rPr lang="en-US" sz="1000" dirty="0" smtClean="0"/>
                        <a:t> 0.1454545454545454 </a:t>
                      </a:r>
                      <a:endParaRPr lang="en-US" sz="1000" dirty="0"/>
                    </a:p>
                  </a:txBody>
                  <a:tcPr/>
                </a:tc>
                <a:tc>
                  <a:txBody>
                    <a:bodyPr/>
                    <a:lstStyle/>
                    <a:p>
                      <a:r>
                        <a:rPr lang="en-US" sz="1000" dirty="0" smtClean="0"/>
                        <a:t>0.8979591836734694</a:t>
                      </a:r>
                      <a:endParaRPr lang="en-US" sz="1000" dirty="0"/>
                    </a:p>
                  </a:txBody>
                  <a:tcPr/>
                </a:tc>
                <a:tc>
                  <a:txBody>
                    <a:bodyPr/>
                    <a:lstStyle/>
                    <a:p>
                      <a:r>
                        <a:rPr lang="en-US" sz="1000" dirty="0" smtClean="0"/>
                        <a:t> 0.2503556187766714 </a:t>
                      </a:r>
                      <a:endParaRPr lang="en-US" sz="1000" dirty="0"/>
                    </a:p>
                  </a:txBody>
                  <a:tcPr/>
                </a:tc>
              </a:tr>
              <a:tr h="441214">
                <a:tc>
                  <a:txBody>
                    <a:bodyPr/>
                    <a:lstStyle/>
                    <a:p>
                      <a:r>
                        <a:rPr lang="en-US" sz="1000" dirty="0" smtClean="0"/>
                        <a:t>KNN</a:t>
                      </a:r>
                      <a:endParaRPr lang="en-US" sz="1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0.9995962220427653</a:t>
                      </a:r>
                    </a:p>
                    <a:p>
                      <a:endParaRPr lang="en-US" sz="1000" dirty="0"/>
                    </a:p>
                  </a:txBody>
                  <a:tcPr/>
                </a:tc>
                <a:tc>
                  <a:txBody>
                    <a:bodyPr/>
                    <a:lstStyle/>
                    <a:p>
                      <a:r>
                        <a:rPr lang="en-US" sz="1000" dirty="0" smtClean="0"/>
                        <a:t>0.9032258064516129 </a:t>
                      </a:r>
                      <a:endParaRPr lang="en-US" sz="1000" dirty="0"/>
                    </a:p>
                  </a:txBody>
                  <a:tcPr/>
                </a:tc>
                <a:tc>
                  <a:txBody>
                    <a:bodyPr/>
                    <a:lstStyle/>
                    <a:p>
                      <a:r>
                        <a:rPr lang="en-US" sz="1000" dirty="0" smtClean="0"/>
                        <a:t>0.8571428571428571</a:t>
                      </a:r>
                      <a:endParaRPr lang="en-US" sz="1000" dirty="0"/>
                    </a:p>
                  </a:txBody>
                  <a:tcPr/>
                </a:tc>
                <a:tc>
                  <a:txBody>
                    <a:bodyPr/>
                    <a:lstStyle/>
                    <a:p>
                      <a:r>
                        <a:rPr lang="en-US" sz="1000" dirty="0" smtClean="0"/>
                        <a:t>0.8795811518324608</a:t>
                      </a:r>
                      <a:endParaRPr lang="en-US" sz="1000" dirty="0"/>
                    </a:p>
                  </a:txBody>
                  <a:tcPr/>
                </a:tc>
              </a:tr>
              <a:tr h="441214">
                <a:tc>
                  <a:txBody>
                    <a:bodyPr/>
                    <a:lstStyle/>
                    <a:p>
                      <a:r>
                        <a:rPr lang="en-US" sz="1000" dirty="0" smtClean="0"/>
                        <a:t>DECISION TREE</a:t>
                      </a:r>
                      <a:endParaRPr lang="en-US" sz="1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0.9994557775359011</a:t>
                      </a:r>
                    </a:p>
                    <a:p>
                      <a:endParaRPr lang="en-US" sz="1000" dirty="0"/>
                    </a:p>
                  </a:txBody>
                  <a:tcPr/>
                </a:tc>
                <a:tc>
                  <a:txBody>
                    <a:bodyPr/>
                    <a:lstStyle/>
                    <a:p>
                      <a:r>
                        <a:rPr lang="en-US" sz="1000" dirty="0" smtClean="0"/>
                        <a:t> 0.8316831683168316 </a:t>
                      </a:r>
                      <a:endParaRPr lang="en-US" sz="1000" dirty="0"/>
                    </a:p>
                  </a:txBody>
                  <a:tcPr/>
                </a:tc>
                <a:tc>
                  <a:txBody>
                    <a:bodyPr/>
                    <a:lstStyle/>
                    <a:p>
                      <a:r>
                        <a:rPr lang="en-US" sz="1000" dirty="0" smtClean="0"/>
                        <a:t> 0.8571428571428571</a:t>
                      </a:r>
                      <a:endParaRPr lang="en-US" sz="1000" dirty="0"/>
                    </a:p>
                  </a:txBody>
                  <a:tcPr/>
                </a:tc>
                <a:tc>
                  <a:txBody>
                    <a:bodyPr/>
                    <a:lstStyle/>
                    <a:p>
                      <a:r>
                        <a:rPr lang="en-US" sz="1000" dirty="0" smtClean="0"/>
                        <a:t>0.8442211055276382 </a:t>
                      </a:r>
                      <a:endParaRPr lang="en-US" sz="1000" dirty="0"/>
                    </a:p>
                  </a:txBody>
                  <a:tcPr/>
                </a:tc>
              </a:tr>
              <a:tr h="441214">
                <a:tc>
                  <a:txBody>
                    <a:bodyPr/>
                    <a:lstStyle/>
                    <a:p>
                      <a:r>
                        <a:rPr lang="en-US" sz="1000" dirty="0" smtClean="0"/>
                        <a:t>RANDOM FOREST</a:t>
                      </a:r>
                      <a:endParaRPr lang="en-US" sz="1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0.9996839998595555</a:t>
                      </a:r>
                    </a:p>
                    <a:p>
                      <a:endParaRPr lang="en-US" sz="1000" dirty="0"/>
                    </a:p>
                  </a:txBody>
                  <a:tcPr/>
                </a:tc>
                <a:tc>
                  <a:txBody>
                    <a:bodyPr/>
                    <a:lstStyle/>
                    <a:p>
                      <a:r>
                        <a:rPr lang="en-US" sz="1000" dirty="0" smtClean="0"/>
                        <a:t>0.9761904761904762</a:t>
                      </a:r>
                      <a:endParaRPr lang="en-US" sz="1000" dirty="0"/>
                    </a:p>
                  </a:txBody>
                  <a:tcPr/>
                </a:tc>
                <a:tc>
                  <a:txBody>
                    <a:bodyPr/>
                    <a:lstStyle/>
                    <a:p>
                      <a:r>
                        <a:rPr lang="en-US" sz="1000" dirty="0" smtClean="0"/>
                        <a:t> 0.8367346938775511 </a:t>
                      </a:r>
                      <a:endParaRPr lang="en-US" sz="1000" dirty="0"/>
                    </a:p>
                  </a:txBody>
                  <a:tcPr/>
                </a:tc>
                <a:tc>
                  <a:txBody>
                    <a:bodyPr/>
                    <a:lstStyle/>
                    <a:p>
                      <a:r>
                        <a:rPr lang="en-US" sz="1000" dirty="0" smtClean="0"/>
                        <a:t> 0.9010989010989012</a:t>
                      </a:r>
                      <a:endParaRPr lang="en-US" sz="1000" dirty="0"/>
                    </a:p>
                  </a:txBody>
                  <a:tcPr/>
                </a:tc>
              </a:tr>
              <a:tr h="441214">
                <a:tc>
                  <a:txBody>
                    <a:bodyPr/>
                    <a:lstStyle/>
                    <a:p>
                      <a:r>
                        <a:rPr lang="en-US" sz="1000" dirty="0" smtClean="0"/>
                        <a:t>XGBOOST</a:t>
                      </a:r>
                      <a:endParaRPr lang="en-US" sz="1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0.9995611109160493</a:t>
                      </a:r>
                    </a:p>
                    <a:p>
                      <a:endParaRPr lang="en-US" sz="1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0.8842105263157894</a:t>
                      </a:r>
                    </a:p>
                    <a:p>
                      <a:endParaRPr lang="en-US" sz="1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0.8571428571428571</a:t>
                      </a:r>
                    </a:p>
                    <a:p>
                      <a:endParaRPr lang="en-US" sz="1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0.8704663212435233</a:t>
                      </a:r>
                    </a:p>
                    <a:p>
                      <a:endParaRPr lang="en-US" sz="1000" dirty="0"/>
                    </a:p>
                  </a:txBody>
                  <a:tcPr/>
                </a:tc>
              </a:tr>
            </a:tbl>
          </a:graphicData>
        </a:graphic>
      </p:graphicFrame>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4245027"/>
            <a:ext cx="3601149" cy="2616984"/>
          </a:xfrm>
          <a:prstGeom prst="rect">
            <a:avLst/>
          </a:prstGeom>
        </p:spPr>
      </p:pic>
    </p:spTree>
    <p:extLst>
      <p:ext uri="{BB962C8B-B14F-4D97-AF65-F5344CB8AC3E}">
        <p14:creationId xmlns:p14="http://schemas.microsoft.com/office/powerpoint/2010/main" val="145514749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1" y="381000"/>
            <a:ext cx="8210550" cy="812800"/>
          </a:xfrm>
        </p:spPr>
        <p:txBody>
          <a:bodyPr/>
          <a:lstStyle/>
          <a:p>
            <a:r>
              <a:rPr lang="en-US" sz="2400" dirty="0" smtClean="0"/>
              <a:t>RESULTS FROM CNN</a:t>
            </a:r>
            <a:endParaRPr lang="en-US" sz="2400" dirty="0"/>
          </a:p>
        </p:txBody>
      </p:sp>
      <p:sp>
        <p:nvSpPr>
          <p:cNvPr id="3" name="Content Placeholder 2"/>
          <p:cNvSpPr>
            <a:spLocks noGrp="1"/>
          </p:cNvSpPr>
          <p:nvPr>
            <p:ph idx="1"/>
          </p:nvPr>
        </p:nvSpPr>
        <p:spPr>
          <a:xfrm>
            <a:off x="304801" y="1193800"/>
            <a:ext cx="8515350" cy="5359400"/>
          </a:xfrm>
        </p:spPr>
        <p:txBody>
          <a:bodyPr/>
          <a:lstStyle/>
          <a:p>
            <a:pPr>
              <a:buFont typeface="Wingdings" panose="05000000000000000000" pitchFamily="2" charset="2"/>
              <a:buChar char="v"/>
            </a:pPr>
            <a:r>
              <a:rPr lang="en-US" sz="1400" dirty="0" smtClean="0"/>
              <a:t>Since the dataset is highly unbalanced we took a sample of the Normal transaction with sample size equal to the Fraud transaction after which we standardize the data to finally making it ready for training.</a:t>
            </a:r>
          </a:p>
          <a:p>
            <a:pPr>
              <a:buFont typeface="Wingdings" panose="05000000000000000000" pitchFamily="2" charset="2"/>
              <a:buChar char="v"/>
            </a:pPr>
            <a:r>
              <a:rPr lang="en-US" sz="1400" dirty="0" smtClean="0"/>
              <a:t>After that we pass our dataset to our neural network model and taking a learning rate of 0.0001 and running for 250 epochs we train the model and finally obtain the loss and the accuracy curve.</a:t>
            </a:r>
          </a:p>
          <a:p>
            <a:pPr>
              <a:buFont typeface="Wingdings" panose="05000000000000000000" pitchFamily="2" charset="2"/>
              <a:buChar char="v"/>
            </a:pPr>
            <a:r>
              <a:rPr lang="en-US" sz="1400" dirty="0" smtClean="0"/>
              <a:t>The model start with the training accuracy of 0.6252 and validation accuracy of 0.8223. At the end of the 250</a:t>
            </a:r>
            <a:r>
              <a:rPr lang="en-US" sz="1400" baseline="30000" dirty="0" smtClean="0"/>
              <a:t>th</a:t>
            </a:r>
            <a:r>
              <a:rPr lang="en-US" sz="1400" dirty="0" smtClean="0"/>
              <a:t> epoch we got a training accuracy and training loss value of 0.9708 and 0.0707 respectively and validation accuracy and loss value of 0.9239 and 0.2212 respectively which shows a slight </a:t>
            </a:r>
            <a:r>
              <a:rPr lang="en-US" sz="1400" dirty="0" err="1" smtClean="0"/>
              <a:t>overfitting</a:t>
            </a:r>
            <a:r>
              <a:rPr lang="en-US" sz="1400" dirty="0" smtClean="0"/>
              <a:t> of the model although it can be ignored. The accuracy curve and loss curve is given below:</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581" y="3468509"/>
            <a:ext cx="4122820" cy="308469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9600" y="3468509"/>
            <a:ext cx="4252466" cy="3084691"/>
          </a:xfrm>
          <a:prstGeom prst="rect">
            <a:avLst/>
          </a:prstGeom>
        </p:spPr>
      </p:pic>
    </p:spTree>
    <p:extLst>
      <p:ext uri="{BB962C8B-B14F-4D97-AF65-F5344CB8AC3E}">
        <p14:creationId xmlns:p14="http://schemas.microsoft.com/office/powerpoint/2010/main" val="402041157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533400"/>
            <a:ext cx="8470900" cy="508000"/>
          </a:xfrm>
        </p:spPr>
        <p:txBody>
          <a:bodyPr/>
          <a:lstStyle/>
          <a:p>
            <a:r>
              <a:rPr lang="en-US" sz="2400" dirty="0" smtClean="0"/>
              <a:t>CONCLUSION AND FUTURE WORK</a:t>
            </a:r>
            <a:endParaRPr lang="en-US" sz="2400" dirty="0"/>
          </a:p>
        </p:txBody>
      </p:sp>
      <p:sp>
        <p:nvSpPr>
          <p:cNvPr id="3" name="Content Placeholder 2"/>
          <p:cNvSpPr>
            <a:spLocks noGrp="1"/>
          </p:cNvSpPr>
          <p:nvPr>
            <p:ph idx="1"/>
          </p:nvPr>
        </p:nvSpPr>
        <p:spPr>
          <a:xfrm>
            <a:off x="228600" y="1143000"/>
            <a:ext cx="8610600" cy="5257800"/>
          </a:xfrm>
        </p:spPr>
        <p:txBody>
          <a:bodyPr/>
          <a:lstStyle/>
          <a:p>
            <a:pPr marL="0" indent="0">
              <a:buNone/>
            </a:pPr>
            <a:r>
              <a:rPr lang="en-US" sz="1600" dirty="0" smtClean="0"/>
              <a:t>     After completing all the classification algorithms it is concluded that under various conditions Random Forest performed the best among them. After feature selection and hyper-parameter tuning the performance of the models are increased by 15-20%. Sampling methods provided much better result compared to the raw data . Comparing all the models under every conditions Random Forest performed the best in case of Accuracy, Precision score , Recall Score as well as F1 Score.</a:t>
            </a:r>
          </a:p>
          <a:p>
            <a:pPr marL="0" indent="0">
              <a:buNone/>
            </a:pPr>
            <a:r>
              <a:rPr lang="en-US" sz="1600" dirty="0" smtClean="0"/>
              <a:t>      For future work the efficiency of the models can be improved if the dataset is larger and balanced  so that the sampling method is not needed . If the original values of the dataset are known then we can know how the data is correlated and which features are really important and train accordingly . In future different methods can be used to improve the results and more hyper-parameter tuning can be done.</a:t>
            </a:r>
            <a:endParaRPr lang="en-US" sz="1600" dirty="0"/>
          </a:p>
        </p:txBody>
      </p:sp>
    </p:spTree>
    <p:extLst>
      <p:ext uri="{BB962C8B-B14F-4D97-AF65-F5344CB8AC3E}">
        <p14:creationId xmlns:p14="http://schemas.microsoft.com/office/powerpoint/2010/main" val="42478240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990600"/>
            <a:ext cx="7924800" cy="5105400"/>
          </a:xfrm>
        </p:spPr>
        <p:txBody>
          <a:bodyPr/>
          <a:lstStyle/>
          <a:p>
            <a:endParaRPr lang="en-US" dirty="0" smtClean="0"/>
          </a:p>
          <a:p>
            <a:endParaRPr lang="en-US" dirty="0"/>
          </a:p>
          <a:p>
            <a:endParaRPr lang="en-US" dirty="0" smtClean="0"/>
          </a:p>
          <a:p>
            <a:endParaRPr lang="en-US" dirty="0"/>
          </a:p>
          <a:p>
            <a:pPr marL="0" indent="0">
              <a:buNone/>
            </a:pPr>
            <a:r>
              <a:rPr lang="en-US" sz="3600" dirty="0" smtClean="0"/>
              <a:t>                  </a:t>
            </a:r>
            <a:r>
              <a:rPr lang="en-US" sz="3600" b="1" dirty="0" smtClean="0">
                <a:solidFill>
                  <a:schemeClr val="accent2"/>
                </a:solidFill>
              </a:rPr>
              <a:t> </a:t>
            </a:r>
            <a:r>
              <a:rPr lang="en-US" sz="3600" b="1" dirty="0" smtClean="0">
                <a:solidFill>
                  <a:srgbClr val="002060"/>
                </a:solidFill>
              </a:rPr>
              <a:t>THANK YOU   </a:t>
            </a:r>
            <a:endParaRPr lang="en-US" sz="3600" b="1" dirty="0">
              <a:solidFill>
                <a:srgbClr val="002060"/>
              </a:solidFill>
            </a:endParaRPr>
          </a:p>
        </p:txBody>
      </p:sp>
    </p:spTree>
    <p:extLst>
      <p:ext uri="{BB962C8B-B14F-4D97-AF65-F5344CB8AC3E}">
        <p14:creationId xmlns:p14="http://schemas.microsoft.com/office/powerpoint/2010/main" val="219424747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609600" y="152400"/>
            <a:ext cx="7850188" cy="1189038"/>
          </a:xfrm>
        </p:spPr>
        <p:txBody>
          <a:bodyPr/>
          <a:lstStyle/>
          <a:p>
            <a:r>
              <a:rPr lang="en-US" altLang="en-US" sz="2400" dirty="0">
                <a:latin typeface="Tahoma" panose="020B0604030504040204" pitchFamily="34" charset="0"/>
              </a:rPr>
              <a:t>INTRODUCTION</a:t>
            </a:r>
            <a:endParaRPr lang="uk-UA" altLang="en-US" sz="2400" dirty="0">
              <a:latin typeface="Tahoma" panose="020B0604030504040204" pitchFamily="34" charset="0"/>
            </a:endParaRPr>
          </a:p>
        </p:txBody>
      </p:sp>
      <p:sp>
        <p:nvSpPr>
          <p:cNvPr id="36867" name="Rectangle 3"/>
          <p:cNvSpPr>
            <a:spLocks noGrp="1" noChangeArrowheads="1"/>
          </p:cNvSpPr>
          <p:nvPr>
            <p:ph idx="1"/>
          </p:nvPr>
        </p:nvSpPr>
        <p:spPr>
          <a:xfrm>
            <a:off x="457200" y="1341438"/>
            <a:ext cx="8305800" cy="4495800"/>
          </a:xfrm>
        </p:spPr>
        <p:txBody>
          <a:bodyPr/>
          <a:lstStyle/>
          <a:p>
            <a:pPr marL="0" indent="0">
              <a:lnSpc>
                <a:spcPct val="80000"/>
              </a:lnSpc>
              <a:buNone/>
            </a:pPr>
            <a:r>
              <a:rPr lang="en-US" altLang="ko-KR" sz="1600" dirty="0">
                <a:latin typeface="Verdana" panose="020B0604030504040204" pitchFamily="34" charset="0"/>
                <a:ea typeface="굴림" charset="-127"/>
              </a:rPr>
              <a:t> In Today’s digitalized world, the use of cash is very less compared to Credit Card and Debit Card Transaction which enables people not to carry too much cash everywhere. Due to rapid use of cashless transactions fraudulent activities specifically the frauds related to Credit Card and Debit Card Transactions are also increasing rapidly. </a:t>
            </a:r>
          </a:p>
          <a:p>
            <a:pPr marL="0" indent="0">
              <a:lnSpc>
                <a:spcPct val="80000"/>
              </a:lnSpc>
              <a:buNone/>
            </a:pPr>
            <a:endParaRPr lang="en-US" altLang="ko-KR" sz="1600" dirty="0">
              <a:latin typeface="Verdana" panose="020B0604030504040204" pitchFamily="34" charset="0"/>
              <a:ea typeface="굴림" charset="-127"/>
            </a:endParaRPr>
          </a:p>
          <a:p>
            <a:pPr marL="0" indent="0">
              <a:lnSpc>
                <a:spcPct val="80000"/>
              </a:lnSpc>
              <a:buNone/>
            </a:pPr>
            <a:r>
              <a:rPr lang="en-US" altLang="ko-KR" sz="1600" dirty="0">
                <a:latin typeface="Verdana" panose="020B0604030504040204" pitchFamily="34" charset="0"/>
                <a:ea typeface="굴림" charset="-127"/>
              </a:rPr>
              <a:t> Credit Card Fraud is a huge ranging term for theft and fraud committed using or involving at the time of payment using this card. Credit Card Fraud is an add on to identity theft.</a:t>
            </a:r>
          </a:p>
          <a:p>
            <a:pPr marL="0" indent="0">
              <a:lnSpc>
                <a:spcPct val="80000"/>
              </a:lnSpc>
              <a:buNone/>
            </a:pPr>
            <a:r>
              <a:rPr lang="en-US" altLang="ko-KR" sz="1600" dirty="0">
                <a:latin typeface="Verdana" panose="020B0604030504040204" pitchFamily="34" charset="0"/>
                <a:ea typeface="굴림" charset="-127"/>
              </a:rPr>
              <a:t>  </a:t>
            </a:r>
          </a:p>
          <a:p>
            <a:pPr marL="0" indent="0">
              <a:lnSpc>
                <a:spcPct val="80000"/>
              </a:lnSpc>
              <a:buNone/>
            </a:pPr>
            <a:r>
              <a:rPr lang="en-US" altLang="ko-KR" sz="1600" dirty="0">
                <a:latin typeface="Verdana" panose="020B0604030504040204" pitchFamily="34" charset="0"/>
                <a:ea typeface="굴림" charset="-127"/>
              </a:rPr>
              <a:t>  It is important that the Credit Card companies are able to recognize Fraudulent credit card transactions so that the customers are not charged for items that they did not purchase. Thus the purpose of the project is to recognize and identify Fraudulent Transactions.</a:t>
            </a: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457200" y="152400"/>
            <a:ext cx="8305800" cy="838200"/>
          </a:xfrm>
        </p:spPr>
        <p:txBody>
          <a:bodyPr/>
          <a:lstStyle/>
          <a:p>
            <a:r>
              <a:rPr lang="en-US" altLang="en-US" sz="2400" dirty="0">
                <a:latin typeface="Tahoma" panose="020B0604030504040204" pitchFamily="34" charset="0"/>
              </a:rPr>
              <a:t>DATA COLLECTION</a:t>
            </a:r>
            <a:endParaRPr lang="uk-UA" altLang="en-US" sz="2400" dirty="0">
              <a:latin typeface="Tahoma" panose="020B0604030504040204" pitchFamily="34" charset="0"/>
            </a:endParaRPr>
          </a:p>
        </p:txBody>
      </p:sp>
      <p:sp>
        <p:nvSpPr>
          <p:cNvPr id="36867" name="Rectangle 3"/>
          <p:cNvSpPr>
            <a:spLocks noGrp="1" noChangeArrowheads="1"/>
          </p:cNvSpPr>
          <p:nvPr>
            <p:ph idx="1"/>
          </p:nvPr>
        </p:nvSpPr>
        <p:spPr>
          <a:xfrm>
            <a:off x="457200" y="1295400"/>
            <a:ext cx="8305800" cy="4953000"/>
          </a:xfrm>
        </p:spPr>
        <p:txBody>
          <a:bodyPr/>
          <a:lstStyle/>
          <a:p>
            <a:pPr marL="0" indent="0">
              <a:lnSpc>
                <a:spcPct val="80000"/>
              </a:lnSpc>
              <a:buNone/>
            </a:pPr>
            <a:endParaRPr lang="en-US" altLang="ko-KR" sz="1400" dirty="0">
              <a:latin typeface="Verdana" panose="020B0604030504040204" pitchFamily="34" charset="0"/>
              <a:ea typeface="굴림" charset="-127"/>
            </a:endParaRPr>
          </a:p>
          <a:p>
            <a:pPr marL="0" indent="0">
              <a:lnSpc>
                <a:spcPct val="80000"/>
              </a:lnSpc>
              <a:buNone/>
            </a:pPr>
            <a:endParaRPr lang="en-US" altLang="ko-KR" sz="1400" dirty="0">
              <a:latin typeface="Verdana" panose="020B0604030504040204" pitchFamily="34" charset="0"/>
              <a:ea typeface="굴림" charset="-127"/>
            </a:endParaRPr>
          </a:p>
          <a:p>
            <a:pPr marL="0" indent="0">
              <a:lnSpc>
                <a:spcPct val="80000"/>
              </a:lnSpc>
              <a:buNone/>
            </a:pPr>
            <a:r>
              <a:rPr lang="en-US" altLang="ko-KR" sz="1600" dirty="0">
                <a:latin typeface="Verdana" panose="020B0604030504040204" pitchFamily="34" charset="0"/>
                <a:ea typeface="굴림" charset="-127"/>
              </a:rPr>
              <a:t>The data is collected from </a:t>
            </a:r>
            <a:r>
              <a:rPr lang="en-US" altLang="ko-KR" sz="1600" dirty="0" err="1">
                <a:latin typeface="Verdana" panose="020B0604030504040204" pitchFamily="34" charset="0"/>
                <a:ea typeface="굴림" charset="-127"/>
              </a:rPr>
              <a:t>kaggle</a:t>
            </a:r>
            <a:r>
              <a:rPr lang="en-US" altLang="ko-KR" sz="1600" dirty="0">
                <a:latin typeface="Verdana" panose="020B0604030504040204" pitchFamily="34" charset="0"/>
                <a:ea typeface="굴림" charset="-127"/>
              </a:rPr>
              <a:t> and the link of the data is provided below:</a:t>
            </a:r>
          </a:p>
          <a:p>
            <a:pPr marL="0" indent="0">
              <a:lnSpc>
                <a:spcPct val="80000"/>
              </a:lnSpc>
              <a:buNone/>
            </a:pPr>
            <a:r>
              <a:rPr lang="en-US" altLang="ko-KR" sz="1600" dirty="0">
                <a:latin typeface="Verdana" panose="020B0604030504040204" pitchFamily="34" charset="0"/>
                <a:ea typeface="굴림" charset="-127"/>
              </a:rPr>
              <a:t>https://www.kaggle.com/mlg-ulb/creditcardfraud</a:t>
            </a:r>
          </a:p>
          <a:p>
            <a:pPr marL="0" indent="0">
              <a:lnSpc>
                <a:spcPct val="80000"/>
              </a:lnSpc>
              <a:buNone/>
            </a:pPr>
            <a:endParaRPr lang="en-US" altLang="ko-KR" sz="1600" dirty="0">
              <a:latin typeface="Verdana" panose="020B0604030504040204" pitchFamily="34" charset="0"/>
              <a:ea typeface="굴림" charset="-127"/>
            </a:endParaRPr>
          </a:p>
          <a:p>
            <a:pPr>
              <a:lnSpc>
                <a:spcPct val="80000"/>
              </a:lnSpc>
            </a:pPr>
            <a:r>
              <a:rPr lang="en-US" altLang="ko-KR" sz="1600" dirty="0">
                <a:latin typeface="Verdana" panose="020B0604030504040204" pitchFamily="34" charset="0"/>
                <a:ea typeface="굴림" charset="-127"/>
              </a:rPr>
              <a:t>The dataset contains transactions made by credit card in September 2013 by European cardholders. The dataset presents the transactions that occurred in two days, where we have 492 Frauds out of 284807 transactions. </a:t>
            </a:r>
          </a:p>
          <a:p>
            <a:pPr>
              <a:lnSpc>
                <a:spcPct val="80000"/>
              </a:lnSpc>
            </a:pPr>
            <a:r>
              <a:rPr lang="en-US" altLang="ko-KR" sz="1600" dirty="0">
                <a:latin typeface="Verdana" panose="020B0604030504040204" pitchFamily="34" charset="0"/>
                <a:ea typeface="굴림" charset="-127"/>
              </a:rPr>
              <a:t>The data contains only numerical input </a:t>
            </a:r>
            <a:r>
              <a:rPr lang="en-US" altLang="ko-KR" sz="1600" dirty="0" smtClean="0">
                <a:latin typeface="Verdana" panose="020B0604030504040204" pitchFamily="34" charset="0"/>
                <a:ea typeface="굴림" charset="-127"/>
              </a:rPr>
              <a:t>variables </a:t>
            </a:r>
            <a:r>
              <a:rPr lang="en-US" altLang="ko-KR" sz="1600" dirty="0">
                <a:latin typeface="Verdana" panose="020B0604030504040204" pitchFamily="34" charset="0"/>
                <a:ea typeface="굴림" charset="-127"/>
              </a:rPr>
              <a:t>which are the  results of a PCA transformation.</a:t>
            </a:r>
          </a:p>
          <a:p>
            <a:pPr>
              <a:lnSpc>
                <a:spcPct val="80000"/>
              </a:lnSpc>
            </a:pPr>
            <a:r>
              <a:rPr lang="en-US" altLang="ko-KR" sz="1600" dirty="0">
                <a:latin typeface="Verdana" panose="020B0604030504040204" pitchFamily="34" charset="0"/>
                <a:ea typeface="굴림" charset="-127"/>
              </a:rPr>
              <a:t>Features V1,V2,…..,V28 are principal components obtained by PCA, the only Features that are not transformed by PCA are “Time” and “Amount”.</a:t>
            </a:r>
          </a:p>
          <a:p>
            <a:pPr>
              <a:lnSpc>
                <a:spcPct val="80000"/>
              </a:lnSpc>
            </a:pPr>
            <a:r>
              <a:rPr lang="en-US" altLang="ko-KR" sz="1600" dirty="0">
                <a:latin typeface="Verdana" panose="020B0604030504040204" pitchFamily="34" charset="0"/>
                <a:ea typeface="굴림" charset="-127"/>
              </a:rPr>
              <a:t>Features “Time” indicates the seconds elapsed between each transaction and the first transaction in the dataset.</a:t>
            </a:r>
          </a:p>
          <a:p>
            <a:pPr>
              <a:lnSpc>
                <a:spcPct val="80000"/>
              </a:lnSpc>
            </a:pPr>
            <a:r>
              <a:rPr lang="en-US" altLang="ko-KR" sz="1600" dirty="0">
                <a:latin typeface="Verdana" panose="020B0604030504040204" pitchFamily="34" charset="0"/>
                <a:ea typeface="굴림" charset="-127"/>
              </a:rPr>
              <a:t>Feature “Amount” is the transaction amount ,this feature can be used </a:t>
            </a:r>
            <a:r>
              <a:rPr lang="en-US" altLang="ko-KR" sz="1600">
                <a:latin typeface="Verdana" panose="020B0604030504040204" pitchFamily="34" charset="0"/>
                <a:ea typeface="굴림" charset="-127"/>
              </a:rPr>
              <a:t>for </a:t>
            </a:r>
            <a:r>
              <a:rPr lang="en-US" altLang="ko-KR" sz="1600" smtClean="0">
                <a:latin typeface="Verdana" panose="020B0604030504040204" pitchFamily="34" charset="0"/>
                <a:ea typeface="굴림" charset="-127"/>
              </a:rPr>
              <a:t>example-dependent </a:t>
            </a:r>
            <a:r>
              <a:rPr lang="en-US" altLang="ko-KR" sz="1600" dirty="0">
                <a:latin typeface="Verdana" panose="020B0604030504040204" pitchFamily="34" charset="0"/>
                <a:ea typeface="굴림" charset="-127"/>
              </a:rPr>
              <a:t>cost-sensitive learning.</a:t>
            </a:r>
          </a:p>
          <a:p>
            <a:pPr>
              <a:lnSpc>
                <a:spcPct val="80000"/>
              </a:lnSpc>
            </a:pPr>
            <a:r>
              <a:rPr lang="en-US" altLang="ko-KR" sz="1600" dirty="0">
                <a:latin typeface="Verdana" panose="020B0604030504040204" pitchFamily="34" charset="0"/>
                <a:ea typeface="굴림" charset="-127"/>
              </a:rPr>
              <a:t>Feature “Class” is the response variable and it takes value 1 in case of Fraud and 0 otherwise</a:t>
            </a:r>
            <a:r>
              <a:rPr lang="en-US" altLang="ko-KR" sz="1400" dirty="0">
                <a:latin typeface="Verdana" panose="020B0604030504040204" pitchFamily="34" charset="0"/>
                <a:ea typeface="굴림" charset="-127"/>
              </a:rPr>
              <a:t>.</a:t>
            </a:r>
          </a:p>
        </p:txBody>
      </p:sp>
    </p:spTree>
    <p:extLst>
      <p:ext uri="{BB962C8B-B14F-4D97-AF65-F5344CB8AC3E}">
        <p14:creationId xmlns:p14="http://schemas.microsoft.com/office/powerpoint/2010/main" val="102414595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304800" y="152400"/>
            <a:ext cx="8610600" cy="914400"/>
          </a:xfrm>
        </p:spPr>
        <p:txBody>
          <a:bodyPr/>
          <a:lstStyle/>
          <a:p>
            <a:r>
              <a:rPr lang="en-US" altLang="en-US" sz="2400" dirty="0">
                <a:latin typeface="Tahoma" panose="020B0604030504040204" pitchFamily="34" charset="0"/>
              </a:rPr>
              <a:t>EXPLORATORY DATA ANALYSIS (E.D.A)</a:t>
            </a:r>
            <a:endParaRPr lang="uk-UA" altLang="en-US" sz="2400" dirty="0">
              <a:latin typeface="Tahoma" panose="020B0604030504040204" pitchFamily="34" charset="0"/>
            </a:endParaRPr>
          </a:p>
        </p:txBody>
      </p:sp>
      <p:sp>
        <p:nvSpPr>
          <p:cNvPr id="36867" name="Rectangle 3"/>
          <p:cNvSpPr>
            <a:spLocks noGrp="1" noChangeArrowheads="1"/>
          </p:cNvSpPr>
          <p:nvPr>
            <p:ph idx="1"/>
          </p:nvPr>
        </p:nvSpPr>
        <p:spPr>
          <a:xfrm>
            <a:off x="296778" y="914400"/>
            <a:ext cx="8618621" cy="5677430"/>
          </a:xfrm>
        </p:spPr>
        <p:txBody>
          <a:bodyPr/>
          <a:lstStyle/>
          <a:p>
            <a:pPr marL="0" indent="0">
              <a:lnSpc>
                <a:spcPct val="80000"/>
              </a:lnSpc>
              <a:buNone/>
            </a:pPr>
            <a:r>
              <a:rPr lang="en-US" altLang="ko-KR" sz="2000" dirty="0" smtClean="0">
                <a:latin typeface="Verdana" panose="020B0604030504040204" pitchFamily="34" charset="0"/>
                <a:ea typeface="굴림" charset="-127"/>
              </a:rPr>
              <a:t>                                          </a:t>
            </a:r>
          </a:p>
          <a:p>
            <a:pPr marL="0" indent="0">
              <a:lnSpc>
                <a:spcPct val="80000"/>
              </a:lnSpc>
              <a:buNone/>
            </a:pPr>
            <a:r>
              <a:rPr lang="en-US" altLang="ko-KR" sz="2000" dirty="0" smtClean="0">
                <a:latin typeface="Verdana" panose="020B0604030504040204" pitchFamily="34" charset="0"/>
                <a:ea typeface="굴림" charset="-127"/>
              </a:rPr>
              <a:t>                                                                      </a:t>
            </a:r>
            <a:endParaRPr lang="en-US" altLang="ko-KR" sz="2000" dirty="0">
              <a:latin typeface="Verdana" panose="020B0604030504040204" pitchFamily="34" charset="0"/>
              <a:ea typeface="굴림" charset="-127"/>
            </a:endParaRPr>
          </a:p>
        </p:txBody>
      </p:sp>
      <p:sp>
        <p:nvSpPr>
          <p:cNvPr id="26" name="Rectangle 3"/>
          <p:cNvSpPr txBox="1">
            <a:spLocks noChangeArrowheads="1"/>
          </p:cNvSpPr>
          <p:nvPr/>
        </p:nvSpPr>
        <p:spPr bwMode="auto">
          <a:xfrm>
            <a:off x="433136" y="1126957"/>
            <a:ext cx="8466221"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28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400" b="1"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pPr>
            <a:r>
              <a:rPr lang="en-US" altLang="ko-KR" sz="1600" dirty="0" smtClean="0">
                <a:solidFill>
                  <a:schemeClr val="tx2"/>
                </a:solidFill>
                <a:latin typeface="Verdana" panose="020B0604030504040204" pitchFamily="34" charset="0"/>
                <a:ea typeface="굴림" charset="-127"/>
              </a:rPr>
              <a:t>The exploratory data analysis of the continuous features of the data are conducted by means of Pie Plot, Scatter Plot, Box Plots and Violin Plots</a:t>
            </a:r>
            <a:r>
              <a:rPr lang="en-US" altLang="ko-KR" sz="1600" dirty="0" smtClean="0">
                <a:solidFill>
                  <a:schemeClr val="bg1">
                    <a:lumMod val="95000"/>
                  </a:schemeClr>
                </a:solidFill>
                <a:latin typeface="Verdana" panose="020B0604030504040204" pitchFamily="34" charset="0"/>
                <a:ea typeface="굴림" charset="-127"/>
              </a:rPr>
              <a:t>.                                           </a:t>
            </a:r>
            <a:endParaRPr lang="en-US" altLang="ko-KR" sz="1600" dirty="0">
              <a:solidFill>
                <a:schemeClr val="bg1">
                  <a:lumMod val="95000"/>
                </a:schemeClr>
              </a:solidFill>
              <a:latin typeface="Verdana" panose="020B0604030504040204" pitchFamily="34" charset="0"/>
              <a:ea typeface="굴림" charset="-127"/>
            </a:endParaRPr>
          </a:p>
        </p:txBody>
      </p:sp>
      <p:sp>
        <p:nvSpPr>
          <p:cNvPr id="45" name="Rectangle 44"/>
          <p:cNvSpPr/>
          <p:nvPr/>
        </p:nvSpPr>
        <p:spPr>
          <a:xfrm>
            <a:off x="3593728" y="4533419"/>
            <a:ext cx="5305629" cy="1498782"/>
          </a:xfrm>
          <a:prstGeom prst="rect">
            <a:avLst/>
          </a:prstGeom>
          <a:solidFill>
            <a:schemeClr val="bg1">
              <a:lumMod val="65000"/>
            </a:schemeClr>
          </a:solidFill>
          <a:scene3d>
            <a:camera prst="orthographicFront">
              <a:rot lat="0" lon="0" rev="0"/>
            </a:camera>
            <a:lightRig rig="contrasting" dir="t">
              <a:rot lat="0" lon="0" rev="1200000"/>
            </a:lightRig>
          </a:scene3d>
          <a:sp3d contourW="19050" prstMaterial="metal">
            <a:bevelT w="88900" h="203200"/>
            <a:bevelB w="165100" h="254000"/>
          </a:sp3d>
        </p:spPr>
        <p:style>
          <a:lnRef idx="0">
            <a:schemeClr val="accent1">
              <a:hueOff val="0"/>
              <a:satOff val="0"/>
              <a:lumOff val="0"/>
              <a:alphaOff val="0"/>
            </a:schemeClr>
          </a:lnRef>
          <a:fillRef idx="1">
            <a:schemeClr val="lt1">
              <a:alpha val="40000"/>
              <a:hueOff val="0"/>
              <a:satOff val="0"/>
              <a:lumOff val="0"/>
              <a:alphaOff val="0"/>
            </a:schemeClr>
          </a:fillRef>
          <a:effectRef idx="1">
            <a:schemeClr val="lt1">
              <a:alpha val="40000"/>
              <a:hueOff val="0"/>
              <a:satOff val="0"/>
              <a:lumOff val="0"/>
              <a:alphaOff val="0"/>
            </a:schemeClr>
          </a:effectRef>
          <a:fontRef idx="minor">
            <a:schemeClr val="dk1">
              <a:hueOff val="0"/>
              <a:satOff val="0"/>
              <a:lumOff val="0"/>
              <a:alphaOff val="0"/>
            </a:schemeClr>
          </a:fontRef>
        </p:style>
        <p:txBody>
          <a:bodyPr/>
          <a:lstStyle/>
          <a:p>
            <a:pPr marL="285750" indent="-285750">
              <a:buFont typeface="Arial" panose="020B0604020202020204" pitchFamily="34" charset="0"/>
              <a:buChar char="•"/>
            </a:pPr>
            <a:r>
              <a:rPr lang="en-US" sz="1600" dirty="0" smtClean="0"/>
              <a:t>The Scatter Plot between the “Time” and the “Amount” indicates that there is hardly any presence of Fraud transactions in data </a:t>
            </a:r>
            <a:endParaRPr lang="en-US" sz="1600" dirty="0"/>
          </a:p>
        </p:txBody>
      </p:sp>
      <p:pic>
        <p:nvPicPr>
          <p:cNvPr id="36872" name="Picture 3687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3294" y="3951804"/>
            <a:ext cx="2699084" cy="2704194"/>
          </a:xfrm>
          <a:prstGeom prst="rect">
            <a:avLst/>
          </a:prstGeom>
        </p:spPr>
      </p:pic>
      <p:pic>
        <p:nvPicPr>
          <p:cNvPr id="36873" name="Picture 3687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42" y="1641375"/>
            <a:ext cx="3399761" cy="2250272"/>
          </a:xfrm>
          <a:prstGeom prst="rect">
            <a:avLst/>
          </a:prstGeom>
        </p:spPr>
      </p:pic>
      <p:sp>
        <p:nvSpPr>
          <p:cNvPr id="48" name="Rectangle 47"/>
          <p:cNvSpPr/>
          <p:nvPr/>
        </p:nvSpPr>
        <p:spPr>
          <a:xfrm>
            <a:off x="3576225" y="2133600"/>
            <a:ext cx="5323132" cy="1447800"/>
          </a:xfrm>
          <a:prstGeom prst="rect">
            <a:avLst/>
          </a:prstGeom>
          <a:solidFill>
            <a:schemeClr val="accent2">
              <a:lumMod val="40000"/>
              <a:lumOff val="60000"/>
            </a:schemeClr>
          </a:solidFill>
          <a:scene3d>
            <a:camera prst="orthographicFront">
              <a:rot lat="0" lon="0" rev="0"/>
            </a:camera>
            <a:lightRig rig="contrasting" dir="t">
              <a:rot lat="0" lon="0" rev="1200000"/>
            </a:lightRig>
          </a:scene3d>
          <a:sp3d contourW="19050" prstMaterial="metal">
            <a:bevelT w="88900" h="203200"/>
            <a:bevelB w="165100" h="254000"/>
          </a:sp3d>
        </p:spPr>
        <p:style>
          <a:lnRef idx="0">
            <a:schemeClr val="accent1">
              <a:hueOff val="0"/>
              <a:satOff val="0"/>
              <a:lumOff val="0"/>
              <a:alphaOff val="0"/>
            </a:schemeClr>
          </a:lnRef>
          <a:fillRef idx="1">
            <a:schemeClr val="lt1">
              <a:alpha val="40000"/>
              <a:hueOff val="0"/>
              <a:satOff val="0"/>
              <a:lumOff val="0"/>
              <a:alphaOff val="0"/>
            </a:schemeClr>
          </a:fillRef>
          <a:effectRef idx="1">
            <a:schemeClr val="lt1">
              <a:alpha val="40000"/>
              <a:hueOff val="0"/>
              <a:satOff val="0"/>
              <a:lumOff val="0"/>
              <a:alphaOff val="0"/>
            </a:schemeClr>
          </a:effectRef>
          <a:fontRef idx="minor">
            <a:schemeClr val="dk1">
              <a:hueOff val="0"/>
              <a:satOff val="0"/>
              <a:lumOff val="0"/>
              <a:alphaOff val="0"/>
            </a:schemeClr>
          </a:fontRef>
        </p:style>
        <p:txBody>
          <a:bodyPr/>
          <a:lstStyle/>
          <a:p>
            <a:pPr marL="171450" indent="-171450">
              <a:buFont typeface="Arial" panose="020B0604020202020204" pitchFamily="34" charset="0"/>
              <a:buChar char="•"/>
            </a:pPr>
            <a:r>
              <a:rPr lang="en-US" sz="1600" dirty="0" smtClean="0">
                <a:solidFill>
                  <a:schemeClr val="tx2"/>
                </a:solidFill>
              </a:rPr>
              <a:t>The Pie chart indicates that the data is highly unbalanced and 99.8% of the transactions are normal and only 0.2% of the transactions are Fraud.</a:t>
            </a:r>
            <a:endParaRPr lang="en-US" sz="1600" dirty="0">
              <a:solidFill>
                <a:schemeClr val="tx2"/>
              </a:solidFill>
            </a:endParaRPr>
          </a:p>
        </p:txBody>
      </p:sp>
    </p:spTree>
    <p:extLst>
      <p:ext uri="{BB962C8B-B14F-4D97-AF65-F5344CB8AC3E}">
        <p14:creationId xmlns:p14="http://schemas.microsoft.com/office/powerpoint/2010/main" val="39907623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600" y="685800"/>
            <a:ext cx="3797202" cy="2438400"/>
          </a:xfrm>
        </p:spPr>
      </p:pic>
      <p:sp>
        <p:nvSpPr>
          <p:cNvPr id="5" name="Rectangle 4"/>
          <p:cNvSpPr/>
          <p:nvPr/>
        </p:nvSpPr>
        <p:spPr>
          <a:xfrm>
            <a:off x="4191000" y="457200"/>
            <a:ext cx="4800600" cy="3352800"/>
          </a:xfrm>
          <a:prstGeom prst="rect">
            <a:avLst/>
          </a:prstGeom>
          <a:solidFill>
            <a:schemeClr val="accent1">
              <a:lumMod val="60000"/>
              <a:lumOff val="40000"/>
            </a:schemeClr>
          </a:solidFill>
          <a:scene3d>
            <a:camera prst="orthographicFront">
              <a:rot lat="0" lon="0" rev="0"/>
            </a:camera>
            <a:lightRig rig="contrasting" dir="t">
              <a:rot lat="0" lon="0" rev="1200000"/>
            </a:lightRig>
          </a:scene3d>
          <a:sp3d contourW="19050" prstMaterial="metal">
            <a:bevelT w="88900" h="203200"/>
            <a:bevelB w="165100" h="254000"/>
          </a:sp3d>
        </p:spPr>
        <p:style>
          <a:lnRef idx="0">
            <a:schemeClr val="accent1">
              <a:hueOff val="0"/>
              <a:satOff val="0"/>
              <a:lumOff val="0"/>
              <a:alphaOff val="0"/>
            </a:schemeClr>
          </a:lnRef>
          <a:fillRef idx="1">
            <a:schemeClr val="lt1">
              <a:alpha val="40000"/>
              <a:hueOff val="0"/>
              <a:satOff val="0"/>
              <a:lumOff val="0"/>
              <a:alphaOff val="0"/>
            </a:schemeClr>
          </a:fillRef>
          <a:effectRef idx="1">
            <a:schemeClr val="lt1">
              <a:alpha val="40000"/>
              <a:hueOff val="0"/>
              <a:satOff val="0"/>
              <a:lumOff val="0"/>
              <a:alphaOff val="0"/>
            </a:schemeClr>
          </a:effectRef>
          <a:fontRef idx="minor">
            <a:schemeClr val="dk1">
              <a:hueOff val="0"/>
              <a:satOff val="0"/>
              <a:lumOff val="0"/>
              <a:alphaOff val="0"/>
            </a:schemeClr>
          </a:fontRef>
        </p:style>
        <p:txBody>
          <a:bodyPr/>
          <a:lstStyle/>
          <a:p>
            <a:pPr marL="285750" indent="-285750">
              <a:buFont typeface="Arial" panose="020B0604020202020204" pitchFamily="34" charset="0"/>
              <a:buChar char="•"/>
            </a:pPr>
            <a:r>
              <a:rPr lang="en-US" dirty="0" smtClean="0"/>
              <a:t>The Class  “1” and Class “0”  denotes the normal and Fraud transactions respectively.</a:t>
            </a:r>
          </a:p>
          <a:p>
            <a:pPr marL="285750" indent="-285750">
              <a:buFont typeface="Arial" panose="020B0604020202020204" pitchFamily="34" charset="0"/>
              <a:buChar char="•"/>
            </a:pPr>
            <a:r>
              <a:rPr lang="en-US" dirty="0" smtClean="0"/>
              <a:t>The boxplot of the feature “Time” indicates that the Fraud has been taking place throughout every time period along with the normal transactions.</a:t>
            </a:r>
          </a:p>
          <a:p>
            <a:pPr marL="285750" indent="-285750">
              <a:buFont typeface="Arial" panose="020B0604020202020204" pitchFamily="34" charset="0"/>
              <a:buChar char="•"/>
            </a:pPr>
            <a:r>
              <a:rPr lang="en-US" dirty="0" smtClean="0"/>
              <a:t>We can hardly notice the presence of outliers.</a:t>
            </a:r>
          </a:p>
          <a:p>
            <a:pPr marL="285750" indent="-285750">
              <a:buFont typeface="Arial" panose="020B0604020202020204" pitchFamily="34" charset="0"/>
              <a:buChar char="•"/>
            </a:pPr>
            <a:r>
              <a:rPr lang="en-US" dirty="0" smtClean="0"/>
              <a:t>The median of both the Fraud and normal transaction is present between 75000 sec and 100000 sec after  the first transaction.</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318" y="3962400"/>
            <a:ext cx="3769560" cy="2538488"/>
          </a:xfrm>
          <a:prstGeom prst="rect">
            <a:avLst/>
          </a:prstGeom>
        </p:spPr>
      </p:pic>
      <p:sp>
        <p:nvSpPr>
          <p:cNvPr id="7" name="Rectangle 6"/>
          <p:cNvSpPr/>
          <p:nvPr/>
        </p:nvSpPr>
        <p:spPr>
          <a:xfrm>
            <a:off x="4191000" y="4114800"/>
            <a:ext cx="4800600" cy="2286000"/>
          </a:xfrm>
          <a:prstGeom prst="rect">
            <a:avLst/>
          </a:prstGeom>
          <a:solidFill>
            <a:schemeClr val="tx1">
              <a:lumMod val="40000"/>
              <a:lumOff val="60000"/>
            </a:schemeClr>
          </a:solidFill>
          <a:scene3d>
            <a:camera prst="orthographicFront">
              <a:rot lat="0" lon="0" rev="0"/>
            </a:camera>
            <a:lightRig rig="contrasting" dir="t">
              <a:rot lat="0" lon="0" rev="1200000"/>
            </a:lightRig>
          </a:scene3d>
          <a:sp3d contourW="19050" prstMaterial="metal">
            <a:bevelT w="88900" h="203200"/>
            <a:bevelB w="165100" h="254000"/>
          </a:sp3d>
        </p:spPr>
        <p:style>
          <a:lnRef idx="0">
            <a:schemeClr val="accent1">
              <a:hueOff val="0"/>
              <a:satOff val="0"/>
              <a:lumOff val="0"/>
              <a:alphaOff val="0"/>
            </a:schemeClr>
          </a:lnRef>
          <a:fillRef idx="1">
            <a:schemeClr val="lt1">
              <a:alpha val="40000"/>
              <a:hueOff val="0"/>
              <a:satOff val="0"/>
              <a:lumOff val="0"/>
              <a:alphaOff val="0"/>
            </a:schemeClr>
          </a:fillRef>
          <a:effectRef idx="1">
            <a:schemeClr val="lt1">
              <a:alpha val="40000"/>
              <a:hueOff val="0"/>
              <a:satOff val="0"/>
              <a:lumOff val="0"/>
              <a:alphaOff val="0"/>
            </a:schemeClr>
          </a:effectRef>
          <a:fontRef idx="minor">
            <a:schemeClr val="dk1">
              <a:hueOff val="0"/>
              <a:satOff val="0"/>
              <a:lumOff val="0"/>
              <a:alphaOff val="0"/>
            </a:schemeClr>
          </a:fontRef>
        </p:style>
        <p:txBody>
          <a:bodyPr/>
          <a:lstStyle/>
          <a:p>
            <a:pPr marL="285750" indent="-285750">
              <a:buFont typeface="Arial" panose="020B0604020202020204" pitchFamily="34" charset="0"/>
              <a:buChar char="•"/>
            </a:pPr>
            <a:r>
              <a:rPr lang="en-US" dirty="0" smtClean="0"/>
              <a:t>The boxplot of the feature “Amount” indicates that the Fraud transaction is taking place below the “Amount” class of 3000 and above 3000 there is no presence of Fraud Transaction.</a:t>
            </a:r>
          </a:p>
          <a:p>
            <a:pPr marL="285750" indent="-285750">
              <a:buFont typeface="Arial" panose="020B0604020202020204" pitchFamily="34" charset="0"/>
              <a:buChar char="•"/>
            </a:pPr>
            <a:r>
              <a:rPr lang="en-US" dirty="0" smtClean="0"/>
              <a:t>In Fraud transaction there is presence of Outliers.</a:t>
            </a:r>
          </a:p>
          <a:p>
            <a:pPr marL="285750" indent="-285750">
              <a:buFont typeface="Arial" panose="020B0604020202020204" pitchFamily="34" charset="0"/>
              <a:buChar char="•"/>
            </a:pPr>
            <a:r>
              <a:rPr lang="en-US" dirty="0" smtClean="0"/>
              <a:t>The median is below 1000 for both cases.</a:t>
            </a:r>
            <a:endParaRPr lang="en-US" dirty="0"/>
          </a:p>
        </p:txBody>
      </p:sp>
    </p:spTree>
    <p:extLst>
      <p:ext uri="{BB962C8B-B14F-4D97-AF65-F5344CB8AC3E}">
        <p14:creationId xmlns:p14="http://schemas.microsoft.com/office/powerpoint/2010/main" val="249224942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00" y="609600"/>
            <a:ext cx="3232739" cy="2081026"/>
          </a:xfrm>
        </p:spPr>
      </p:pic>
      <p:sp>
        <p:nvSpPr>
          <p:cNvPr id="5" name="Rectangle 4"/>
          <p:cNvSpPr/>
          <p:nvPr/>
        </p:nvSpPr>
        <p:spPr>
          <a:xfrm>
            <a:off x="3581401" y="381000"/>
            <a:ext cx="5333999" cy="3810000"/>
          </a:xfrm>
          <a:prstGeom prst="rect">
            <a:avLst/>
          </a:prstGeom>
          <a:solidFill>
            <a:schemeClr val="accent5"/>
          </a:solidFill>
          <a:scene3d>
            <a:camera prst="orthographicFront">
              <a:rot lat="0" lon="0" rev="0"/>
            </a:camera>
            <a:lightRig rig="contrasting" dir="t">
              <a:rot lat="0" lon="0" rev="1200000"/>
            </a:lightRig>
          </a:scene3d>
          <a:sp3d contourW="19050" prstMaterial="metal">
            <a:bevelT w="88900" h="203200"/>
            <a:bevelB w="165100" h="254000"/>
          </a:sp3d>
        </p:spPr>
        <p:style>
          <a:lnRef idx="0">
            <a:schemeClr val="accent1">
              <a:hueOff val="0"/>
              <a:satOff val="0"/>
              <a:lumOff val="0"/>
              <a:alphaOff val="0"/>
            </a:schemeClr>
          </a:lnRef>
          <a:fillRef idx="1">
            <a:schemeClr val="lt1">
              <a:alpha val="40000"/>
              <a:hueOff val="0"/>
              <a:satOff val="0"/>
              <a:lumOff val="0"/>
              <a:alphaOff val="0"/>
            </a:schemeClr>
          </a:fillRef>
          <a:effectRef idx="1">
            <a:schemeClr val="lt1">
              <a:alpha val="40000"/>
              <a:hueOff val="0"/>
              <a:satOff val="0"/>
              <a:lumOff val="0"/>
              <a:alphaOff val="0"/>
            </a:schemeClr>
          </a:effectRef>
          <a:fontRef idx="minor">
            <a:schemeClr val="dk1">
              <a:hueOff val="0"/>
              <a:satOff val="0"/>
              <a:lumOff val="0"/>
              <a:alphaOff val="0"/>
            </a:schemeClr>
          </a:fontRef>
        </p:style>
        <p:txBody>
          <a:bodyPr/>
          <a:lstStyle/>
          <a:p>
            <a:pPr marL="285750" indent="-285750">
              <a:buFont typeface="Arial" panose="020B0604020202020204" pitchFamily="34" charset="0"/>
              <a:buChar char="•"/>
            </a:pPr>
            <a:r>
              <a:rPr lang="en-US" sz="1600" dirty="0" smtClean="0"/>
              <a:t>In order to keep track of the distribution we plot the violin plot.</a:t>
            </a:r>
          </a:p>
          <a:p>
            <a:pPr marL="285750" indent="-285750">
              <a:buFont typeface="Arial" panose="020B0604020202020204" pitchFamily="34" charset="0"/>
              <a:buChar char="•"/>
            </a:pPr>
            <a:r>
              <a:rPr lang="en-US" sz="1600" dirty="0"/>
              <a:t>From the above figure we can see that the almost everywhere there is a Fraud Transaction and the same goes for Normal Transaction</a:t>
            </a:r>
            <a:r>
              <a:rPr lang="en-US" sz="1600" dirty="0" smtClean="0"/>
              <a:t>.</a:t>
            </a:r>
          </a:p>
          <a:p>
            <a:pPr marL="285750" indent="-285750">
              <a:buFont typeface="Arial" panose="020B0604020202020204" pitchFamily="34" charset="0"/>
              <a:buChar char="•"/>
            </a:pPr>
            <a:r>
              <a:rPr lang="en-US" sz="1600" dirty="0" smtClean="0"/>
              <a:t> </a:t>
            </a:r>
            <a:r>
              <a:rPr lang="en-US" sz="1600" dirty="0"/>
              <a:t>But around 100000 seconds </a:t>
            </a:r>
            <a:r>
              <a:rPr lang="en-US" sz="1600" dirty="0" smtClean="0"/>
              <a:t>after </a:t>
            </a:r>
            <a:r>
              <a:rPr lang="en-US" sz="1600" dirty="0"/>
              <a:t>the First transaction the distribution of the Normal transaction becomes very low and the Fraud Transaction's distribution become relatively high</a:t>
            </a:r>
            <a:r>
              <a:rPr lang="en-US" sz="1600" dirty="0" smtClean="0"/>
              <a:t>.</a:t>
            </a:r>
          </a:p>
          <a:p>
            <a:pPr marL="285750" indent="-285750">
              <a:buFont typeface="Arial" panose="020B0604020202020204" pitchFamily="34" charset="0"/>
              <a:buChar char="•"/>
            </a:pPr>
            <a:r>
              <a:rPr lang="en-US" sz="1600" dirty="0" smtClean="0"/>
              <a:t> </a:t>
            </a:r>
            <a:r>
              <a:rPr lang="en-US" sz="1600" dirty="0"/>
              <a:t>In case of Fraud transaction within 100000 seconds and 150000 seconds the distribution slightly sinks and also while approaching near 200000 seconds after the First transaction the distribution of the Fraud Transaction hugely sinks. Otherwise it remains quite even throughout.</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284" y="3869203"/>
            <a:ext cx="3252792" cy="2988797"/>
          </a:xfrm>
          <a:prstGeom prst="rect">
            <a:avLst/>
          </a:prstGeom>
        </p:spPr>
      </p:pic>
      <p:sp>
        <p:nvSpPr>
          <p:cNvPr id="7" name="Rectangle 6"/>
          <p:cNvSpPr/>
          <p:nvPr/>
        </p:nvSpPr>
        <p:spPr>
          <a:xfrm>
            <a:off x="3592268" y="4419600"/>
            <a:ext cx="5323132" cy="2057400"/>
          </a:xfrm>
          <a:prstGeom prst="rect">
            <a:avLst/>
          </a:prstGeom>
          <a:solidFill>
            <a:schemeClr val="tx1">
              <a:lumMod val="20000"/>
              <a:lumOff val="80000"/>
            </a:schemeClr>
          </a:solidFill>
          <a:scene3d>
            <a:camera prst="orthographicFront">
              <a:rot lat="0" lon="0" rev="0"/>
            </a:camera>
            <a:lightRig rig="contrasting" dir="t">
              <a:rot lat="0" lon="0" rev="1200000"/>
            </a:lightRig>
          </a:scene3d>
          <a:sp3d contourW="19050" prstMaterial="metal">
            <a:bevelT w="88900" h="203200"/>
            <a:bevelB w="165100" h="254000"/>
          </a:sp3d>
        </p:spPr>
        <p:style>
          <a:lnRef idx="0">
            <a:schemeClr val="accent1">
              <a:hueOff val="0"/>
              <a:satOff val="0"/>
              <a:lumOff val="0"/>
              <a:alphaOff val="0"/>
            </a:schemeClr>
          </a:lnRef>
          <a:fillRef idx="1">
            <a:schemeClr val="lt1">
              <a:alpha val="40000"/>
              <a:hueOff val="0"/>
              <a:satOff val="0"/>
              <a:lumOff val="0"/>
              <a:alphaOff val="0"/>
            </a:schemeClr>
          </a:fillRef>
          <a:effectRef idx="1">
            <a:schemeClr val="lt1">
              <a:alpha val="40000"/>
              <a:hueOff val="0"/>
              <a:satOff val="0"/>
              <a:lumOff val="0"/>
              <a:alphaOff val="0"/>
            </a:schemeClr>
          </a:effectRef>
          <a:fontRef idx="minor">
            <a:schemeClr val="dk1">
              <a:hueOff val="0"/>
              <a:satOff val="0"/>
              <a:lumOff val="0"/>
              <a:alphaOff val="0"/>
            </a:schemeClr>
          </a:fontRef>
        </p:style>
        <p:txBody>
          <a:bodyPr/>
          <a:lstStyle/>
          <a:p>
            <a:pPr marL="171450" indent="-171450">
              <a:buFont typeface="Arial" panose="020B0604020202020204" pitchFamily="34" charset="0"/>
              <a:buChar char="•"/>
            </a:pPr>
            <a:r>
              <a:rPr lang="en-US" sz="1600" dirty="0" smtClean="0">
                <a:solidFill>
                  <a:schemeClr val="tx2"/>
                </a:solidFill>
              </a:rPr>
              <a:t> The Fraud transaction takes place below the “Amount” class of 5000 and the distribution is really dense there for Fraud Transaction.</a:t>
            </a:r>
          </a:p>
          <a:p>
            <a:pPr marL="171450" indent="-171450">
              <a:buFont typeface="Arial" panose="020B0604020202020204" pitchFamily="34" charset="0"/>
              <a:buChar char="•"/>
            </a:pPr>
            <a:r>
              <a:rPr lang="en-US" sz="1600" dirty="0" smtClean="0">
                <a:solidFill>
                  <a:schemeClr val="tx2"/>
                </a:solidFill>
              </a:rPr>
              <a:t> The Normal Transaction takes place throughout the every class of the “Amount” feature although the distribution is dense below 5000 </a:t>
            </a:r>
            <a:r>
              <a:rPr lang="en-US" sz="1600" dirty="0">
                <a:solidFill>
                  <a:schemeClr val="tx2"/>
                </a:solidFill>
              </a:rPr>
              <a:t>A</a:t>
            </a:r>
            <a:r>
              <a:rPr lang="en-US" sz="1600" dirty="0" smtClean="0">
                <a:solidFill>
                  <a:schemeClr val="tx2"/>
                </a:solidFill>
              </a:rPr>
              <a:t>mount class.</a:t>
            </a:r>
            <a:endParaRPr lang="en-US" sz="1600" dirty="0">
              <a:solidFill>
                <a:schemeClr val="tx2"/>
              </a:solidFill>
            </a:endParaRPr>
          </a:p>
        </p:txBody>
      </p:sp>
    </p:spTree>
    <p:extLst>
      <p:ext uri="{BB962C8B-B14F-4D97-AF65-F5344CB8AC3E}">
        <p14:creationId xmlns:p14="http://schemas.microsoft.com/office/powerpoint/2010/main" val="367130224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609600" y="152400"/>
            <a:ext cx="7850188" cy="914400"/>
          </a:xfrm>
        </p:spPr>
        <p:txBody>
          <a:bodyPr/>
          <a:lstStyle/>
          <a:p>
            <a:r>
              <a:rPr lang="en-US" altLang="en-US" sz="2400" dirty="0" smtClean="0">
                <a:latin typeface="Tahoma" panose="020B0604030504040204" pitchFamily="34" charset="0"/>
              </a:rPr>
              <a:t>FEATURE SELECTION</a:t>
            </a:r>
            <a:endParaRPr lang="uk-UA" altLang="en-US" sz="2400" dirty="0">
              <a:latin typeface="Tahoma" panose="020B0604030504040204" pitchFamily="34" charset="0"/>
            </a:endParaRPr>
          </a:p>
        </p:txBody>
      </p:sp>
      <p:sp>
        <p:nvSpPr>
          <p:cNvPr id="3" name="Content Placeholder 2"/>
          <p:cNvSpPr>
            <a:spLocks noGrp="1"/>
          </p:cNvSpPr>
          <p:nvPr>
            <p:ph idx="1"/>
          </p:nvPr>
        </p:nvSpPr>
        <p:spPr>
          <a:xfrm>
            <a:off x="304800" y="1066800"/>
            <a:ext cx="8686800" cy="5410200"/>
          </a:xfrm>
        </p:spPr>
        <p:txBody>
          <a:bodyPr/>
          <a:lstStyle/>
          <a:p>
            <a:pPr>
              <a:buFont typeface="Wingdings" panose="05000000000000000000" pitchFamily="2" charset="2"/>
              <a:buChar char="v"/>
            </a:pPr>
            <a:r>
              <a:rPr lang="en-US" sz="1600" dirty="0" smtClean="0"/>
              <a:t>Feature selection is a technique where we choose those features in our data which contribute most to the target variable as a result of which the efficiency of the model is increased.</a:t>
            </a:r>
          </a:p>
          <a:p>
            <a:pPr>
              <a:buFont typeface="Wingdings" panose="05000000000000000000" pitchFamily="2" charset="2"/>
              <a:buChar char="v"/>
            </a:pPr>
            <a:r>
              <a:rPr lang="en-US" sz="1600" dirty="0" smtClean="0"/>
              <a:t>In this data we have 30 features in total except the “Class” feature. In order to improve the efficiency of the model we have sort out the 10 prominent features which contribute the most to the target variable and drop the rest. By applying </a:t>
            </a:r>
            <a:r>
              <a:rPr lang="en-US" sz="1600" dirty="0" err="1" smtClean="0"/>
              <a:t>SeletKBest</a:t>
            </a:r>
            <a:r>
              <a:rPr lang="en-US" sz="1600" dirty="0" smtClean="0"/>
              <a:t> with k=10 from the library </a:t>
            </a:r>
            <a:r>
              <a:rPr lang="en-US" sz="1600" dirty="0" err="1" smtClean="0"/>
              <a:t>sklearn.feature_selection</a:t>
            </a:r>
            <a:r>
              <a:rPr lang="en-US" sz="1600" dirty="0" smtClean="0"/>
              <a:t> we have sort out the 10 prominent features and 20 non prominent features. The prominent features are cited below:</a:t>
            </a:r>
            <a:endParaRPr lang="en-US" sz="16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3200400"/>
            <a:ext cx="6266848" cy="2971800"/>
          </a:xfrm>
          <a:prstGeom prst="rect">
            <a:avLst/>
          </a:prstGeom>
        </p:spPr>
      </p:pic>
    </p:spTree>
    <p:extLst>
      <p:ext uri="{BB962C8B-B14F-4D97-AF65-F5344CB8AC3E}">
        <p14:creationId xmlns:p14="http://schemas.microsoft.com/office/powerpoint/2010/main" val="52226080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381000" y="304800"/>
            <a:ext cx="8534400" cy="6172200"/>
          </a:xfrm>
        </p:spPr>
        <p:txBody>
          <a:bodyPr/>
          <a:lstStyle/>
          <a:p>
            <a:pPr marL="0" indent="0">
              <a:buNone/>
            </a:pPr>
            <a:r>
              <a:rPr lang="en-US" sz="1400" dirty="0" smtClean="0"/>
              <a:t>The non prominent features are cited below:</a:t>
            </a:r>
            <a:endParaRPr lang="en-US" sz="14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753193"/>
            <a:ext cx="5638800" cy="5723807"/>
          </a:xfrm>
          <a:prstGeom prst="rect">
            <a:avLst/>
          </a:prstGeom>
        </p:spPr>
      </p:pic>
    </p:spTree>
    <p:extLst>
      <p:ext uri="{BB962C8B-B14F-4D97-AF65-F5344CB8AC3E}">
        <p14:creationId xmlns:p14="http://schemas.microsoft.com/office/powerpoint/2010/main" val="309464755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33400" y="533400"/>
            <a:ext cx="8286751" cy="1066800"/>
          </a:xfrm>
        </p:spPr>
        <p:txBody>
          <a:bodyPr/>
          <a:lstStyle/>
          <a:p>
            <a:r>
              <a:rPr lang="en-US" sz="2400" dirty="0" smtClean="0"/>
              <a:t>PIPELINE OF THE MACHINE LEARNING MODEL</a:t>
            </a:r>
            <a:endParaRPr lang="en-US" sz="2400" dirty="0"/>
          </a:p>
        </p:txBody>
      </p:sp>
      <p:pic>
        <p:nvPicPr>
          <p:cNvPr id="2" name="Content Placeholder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4692" y="2286000"/>
            <a:ext cx="8325459" cy="2767831"/>
          </a:xfrm>
        </p:spPr>
      </p:pic>
    </p:spTree>
    <p:extLst>
      <p:ext uri="{BB962C8B-B14F-4D97-AF65-F5344CB8AC3E}">
        <p14:creationId xmlns:p14="http://schemas.microsoft.com/office/powerpoint/2010/main" val="192656891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template">
  <a:themeElements>
    <a:clrScheme name="template 8">
      <a:dk1>
        <a:srgbClr val="4D4D4D"/>
      </a:dk1>
      <a:lt1>
        <a:srgbClr val="FFFFFF"/>
      </a:lt1>
      <a:dk2>
        <a:srgbClr val="000000"/>
      </a:dk2>
      <a:lt2>
        <a:srgbClr val="FF6600"/>
      </a:lt2>
      <a:accent1>
        <a:srgbClr val="FF9966"/>
      </a:accent1>
      <a:accent2>
        <a:srgbClr val="CC0000"/>
      </a:accent2>
      <a:accent3>
        <a:srgbClr val="FFFFFF"/>
      </a:accent3>
      <a:accent4>
        <a:srgbClr val="404040"/>
      </a:accent4>
      <a:accent5>
        <a:srgbClr val="FFCAB8"/>
      </a:accent5>
      <a:accent6>
        <a:srgbClr val="B90000"/>
      </a:accent6>
      <a:hlink>
        <a:srgbClr val="FFCC66"/>
      </a:hlink>
      <a:folHlink>
        <a:srgbClr val="EAEAEA"/>
      </a:folHlink>
    </a:clrScheme>
    <a:fontScheme name="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template 1">
        <a:dk1>
          <a:srgbClr val="111111"/>
        </a:dk1>
        <a:lt1>
          <a:srgbClr val="FFFFFF"/>
        </a:lt1>
        <a:dk2>
          <a:srgbClr val="000000"/>
        </a:dk2>
        <a:lt2>
          <a:srgbClr val="800000"/>
        </a:lt2>
        <a:accent1>
          <a:srgbClr val="CC0000"/>
        </a:accent1>
        <a:accent2>
          <a:srgbClr val="FFFF99"/>
        </a:accent2>
        <a:accent3>
          <a:srgbClr val="FFFFFF"/>
        </a:accent3>
        <a:accent4>
          <a:srgbClr val="0D0D0D"/>
        </a:accent4>
        <a:accent5>
          <a:srgbClr val="E2AAAA"/>
        </a:accent5>
        <a:accent6>
          <a:srgbClr val="E7E78A"/>
        </a:accent6>
        <a:hlink>
          <a:srgbClr val="B2B2B2"/>
        </a:hlink>
        <a:folHlink>
          <a:srgbClr val="EAEAEA"/>
        </a:folHlink>
      </a:clrScheme>
      <a:clrMap bg1="lt1" tx1="dk1" bg2="lt2" tx2="dk2" accent1="accent1" accent2="accent2" accent3="accent3" accent4="accent4" accent5="accent5" accent6="accent6" hlink="hlink" folHlink="folHlink"/>
    </a:extraClrScheme>
    <a:extraClrScheme>
      <a:clrScheme name="template 2">
        <a:dk1>
          <a:srgbClr val="111111"/>
        </a:dk1>
        <a:lt1>
          <a:srgbClr val="FFFFFF"/>
        </a:lt1>
        <a:dk2>
          <a:srgbClr val="000000"/>
        </a:dk2>
        <a:lt2>
          <a:srgbClr val="993300"/>
        </a:lt2>
        <a:accent1>
          <a:srgbClr val="FFCC66"/>
        </a:accent1>
        <a:accent2>
          <a:srgbClr val="FF6600"/>
        </a:accent2>
        <a:accent3>
          <a:srgbClr val="FFFFFF"/>
        </a:accent3>
        <a:accent4>
          <a:srgbClr val="0D0D0D"/>
        </a:accent4>
        <a:accent5>
          <a:srgbClr val="FFE2B8"/>
        </a:accent5>
        <a:accent6>
          <a:srgbClr val="E75C00"/>
        </a:accent6>
        <a:hlink>
          <a:srgbClr val="FF9933"/>
        </a:hlink>
        <a:folHlink>
          <a:srgbClr val="EAEAEA"/>
        </a:folHlink>
      </a:clrScheme>
      <a:clrMap bg1="lt1" tx1="dk1" bg2="lt2" tx2="dk2" accent1="accent1" accent2="accent2" accent3="accent3" accent4="accent4" accent5="accent5" accent6="accent6" hlink="hlink" folHlink="folHlink"/>
    </a:extraClrScheme>
    <a:extraClrScheme>
      <a:clrScheme name="template 3">
        <a:dk1>
          <a:srgbClr val="111111"/>
        </a:dk1>
        <a:lt1>
          <a:srgbClr val="FFFFFF"/>
        </a:lt1>
        <a:dk2>
          <a:srgbClr val="000000"/>
        </a:dk2>
        <a:lt2>
          <a:srgbClr val="996633"/>
        </a:lt2>
        <a:accent1>
          <a:srgbClr val="FFCC66"/>
        </a:accent1>
        <a:accent2>
          <a:srgbClr val="800000"/>
        </a:accent2>
        <a:accent3>
          <a:srgbClr val="FFFFFF"/>
        </a:accent3>
        <a:accent4>
          <a:srgbClr val="0D0D0D"/>
        </a:accent4>
        <a:accent5>
          <a:srgbClr val="FFE2B8"/>
        </a:accent5>
        <a:accent6>
          <a:srgbClr val="730000"/>
        </a:accent6>
        <a:hlink>
          <a:srgbClr val="FF9933"/>
        </a:hlink>
        <a:folHlink>
          <a:srgbClr val="EAEAEA"/>
        </a:folHlink>
      </a:clrScheme>
      <a:clrMap bg1="lt1" tx1="dk1" bg2="lt2" tx2="dk2" accent1="accent1" accent2="accent2" accent3="accent3" accent4="accent4" accent5="accent5" accent6="accent6" hlink="hlink" folHlink="folHlink"/>
    </a:extraClrScheme>
    <a:extraClrScheme>
      <a:clrScheme name="template 4">
        <a:dk1>
          <a:srgbClr val="111111"/>
        </a:dk1>
        <a:lt1>
          <a:srgbClr val="FFFFFF"/>
        </a:lt1>
        <a:dk2>
          <a:srgbClr val="000000"/>
        </a:dk2>
        <a:lt2>
          <a:srgbClr val="663300"/>
        </a:lt2>
        <a:accent1>
          <a:srgbClr val="FF9966"/>
        </a:accent1>
        <a:accent2>
          <a:srgbClr val="800000"/>
        </a:accent2>
        <a:accent3>
          <a:srgbClr val="FFFFFF"/>
        </a:accent3>
        <a:accent4>
          <a:srgbClr val="0D0D0D"/>
        </a:accent4>
        <a:accent5>
          <a:srgbClr val="FFCAB8"/>
        </a:accent5>
        <a:accent6>
          <a:srgbClr val="730000"/>
        </a:accent6>
        <a:hlink>
          <a:srgbClr val="FFCC66"/>
        </a:hlink>
        <a:folHlink>
          <a:srgbClr val="EAEAEA"/>
        </a:folHlink>
      </a:clrScheme>
      <a:clrMap bg1="lt1" tx1="dk1" bg2="lt2" tx2="dk2" accent1="accent1" accent2="accent2" accent3="accent3" accent4="accent4" accent5="accent5" accent6="accent6" hlink="hlink" folHlink="folHlink"/>
    </a:extraClrScheme>
    <a:extraClrScheme>
      <a:clrScheme name="template 5">
        <a:dk1>
          <a:srgbClr val="111111"/>
        </a:dk1>
        <a:lt1>
          <a:srgbClr val="FFFFFF"/>
        </a:lt1>
        <a:dk2>
          <a:srgbClr val="000000"/>
        </a:dk2>
        <a:lt2>
          <a:srgbClr val="663300"/>
        </a:lt2>
        <a:accent1>
          <a:srgbClr val="FF9966"/>
        </a:accent1>
        <a:accent2>
          <a:srgbClr val="FF5050"/>
        </a:accent2>
        <a:accent3>
          <a:srgbClr val="FFFFFF"/>
        </a:accent3>
        <a:accent4>
          <a:srgbClr val="0D0D0D"/>
        </a:accent4>
        <a:accent5>
          <a:srgbClr val="FFCAB8"/>
        </a:accent5>
        <a:accent6>
          <a:srgbClr val="E74848"/>
        </a:accent6>
        <a:hlink>
          <a:srgbClr val="FFCC66"/>
        </a:hlink>
        <a:folHlink>
          <a:srgbClr val="EAEAEA"/>
        </a:folHlink>
      </a:clrScheme>
      <a:clrMap bg1="lt1" tx1="dk1" bg2="lt2" tx2="dk2" accent1="accent1" accent2="accent2" accent3="accent3" accent4="accent4" accent5="accent5" accent6="accent6" hlink="hlink" folHlink="folHlink"/>
    </a:extraClrScheme>
    <a:extraClrScheme>
      <a:clrScheme name="template 6">
        <a:dk1>
          <a:srgbClr val="111111"/>
        </a:dk1>
        <a:lt1>
          <a:srgbClr val="FFFFFF"/>
        </a:lt1>
        <a:dk2>
          <a:srgbClr val="000000"/>
        </a:dk2>
        <a:lt2>
          <a:srgbClr val="663300"/>
        </a:lt2>
        <a:accent1>
          <a:srgbClr val="FF9966"/>
        </a:accent1>
        <a:accent2>
          <a:srgbClr val="CC0000"/>
        </a:accent2>
        <a:accent3>
          <a:srgbClr val="FFFFFF"/>
        </a:accent3>
        <a:accent4>
          <a:srgbClr val="0D0D0D"/>
        </a:accent4>
        <a:accent5>
          <a:srgbClr val="FFCAB8"/>
        </a:accent5>
        <a:accent6>
          <a:srgbClr val="B90000"/>
        </a:accent6>
        <a:hlink>
          <a:srgbClr val="FFCC66"/>
        </a:hlink>
        <a:folHlink>
          <a:srgbClr val="EAEAEA"/>
        </a:folHlink>
      </a:clrScheme>
      <a:clrMap bg1="lt1" tx1="dk1" bg2="lt2" tx2="dk2" accent1="accent1" accent2="accent2" accent3="accent3" accent4="accent4" accent5="accent5" accent6="accent6" hlink="hlink" folHlink="folHlink"/>
    </a:extraClrScheme>
    <a:extraClrScheme>
      <a:clrScheme name="template 7">
        <a:dk1>
          <a:srgbClr val="111111"/>
        </a:dk1>
        <a:lt1>
          <a:srgbClr val="FFFFFF"/>
        </a:lt1>
        <a:dk2>
          <a:srgbClr val="000000"/>
        </a:dk2>
        <a:lt2>
          <a:srgbClr val="FF6600"/>
        </a:lt2>
        <a:accent1>
          <a:srgbClr val="FF9966"/>
        </a:accent1>
        <a:accent2>
          <a:srgbClr val="CC0000"/>
        </a:accent2>
        <a:accent3>
          <a:srgbClr val="FFFFFF"/>
        </a:accent3>
        <a:accent4>
          <a:srgbClr val="0D0D0D"/>
        </a:accent4>
        <a:accent5>
          <a:srgbClr val="FFCAB8"/>
        </a:accent5>
        <a:accent6>
          <a:srgbClr val="B90000"/>
        </a:accent6>
        <a:hlink>
          <a:srgbClr val="FFCC66"/>
        </a:hlink>
        <a:folHlink>
          <a:srgbClr val="EAEAEA"/>
        </a:folHlink>
      </a:clrScheme>
      <a:clrMap bg1="lt1" tx1="dk1" bg2="lt2" tx2="dk2" accent1="accent1" accent2="accent2" accent3="accent3" accent4="accent4" accent5="accent5" accent6="accent6" hlink="hlink" folHlink="folHlink"/>
    </a:extraClrScheme>
    <a:extraClrScheme>
      <a:clrScheme name="template 8">
        <a:dk1>
          <a:srgbClr val="4D4D4D"/>
        </a:dk1>
        <a:lt1>
          <a:srgbClr val="FFFFFF"/>
        </a:lt1>
        <a:dk2>
          <a:srgbClr val="000000"/>
        </a:dk2>
        <a:lt2>
          <a:srgbClr val="FF6600"/>
        </a:lt2>
        <a:accent1>
          <a:srgbClr val="FF9966"/>
        </a:accent1>
        <a:accent2>
          <a:srgbClr val="CC0000"/>
        </a:accent2>
        <a:accent3>
          <a:srgbClr val="FFFFFF"/>
        </a:accent3>
        <a:accent4>
          <a:srgbClr val="404040"/>
        </a:accent4>
        <a:accent5>
          <a:srgbClr val="FFCAB8"/>
        </a:accent5>
        <a:accent6>
          <a:srgbClr val="B90000"/>
        </a:accent6>
        <a:hlink>
          <a:srgbClr val="FFCC66"/>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4378</TotalTime>
  <Words>1310</Words>
  <Application>Microsoft Office PowerPoint</Application>
  <PresentationFormat>On-screen Show (4:3)</PresentationFormat>
  <Paragraphs>138</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굴림</vt:lpstr>
      <vt:lpstr>Arial</vt:lpstr>
      <vt:lpstr>Tahoma</vt:lpstr>
      <vt:lpstr>Verdana</vt:lpstr>
      <vt:lpstr>Wingdings</vt:lpstr>
      <vt:lpstr>template</vt:lpstr>
      <vt:lpstr>   CREDIT CARD FRAUD DETECTION USING MACHINE LEARNING AND CNN </vt:lpstr>
      <vt:lpstr>INTRODUCTION</vt:lpstr>
      <vt:lpstr>DATA COLLECTION</vt:lpstr>
      <vt:lpstr>EXPLORATORY DATA ANALYSIS (E.D.A)</vt:lpstr>
      <vt:lpstr>PowerPoint Presentation</vt:lpstr>
      <vt:lpstr>PowerPoint Presentation</vt:lpstr>
      <vt:lpstr>FEATURE SELECTION</vt:lpstr>
      <vt:lpstr>PowerPoint Presentation</vt:lpstr>
      <vt:lpstr>PIPELINE OF THE MACHINE LEARNING MODEL</vt:lpstr>
      <vt:lpstr>MODELS USED IN THIS PROJECT</vt:lpstr>
      <vt:lpstr>RESULTS FROM MACHINE LEARNING MODELS</vt:lpstr>
      <vt:lpstr>PowerPoint Presentation</vt:lpstr>
      <vt:lpstr>RESULTS FROM CNN</vt:lpstr>
      <vt:lpstr>CONCLUSION AND FUTURE WORK</vt:lpstr>
      <vt:lpstr>PowerPoint Presentation</vt:lpstr>
    </vt:vector>
  </TitlesOfParts>
  <Company>Grizli777</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FRAUD DETECTION USING MACHINE LEARNING AND CNN</dc:title>
  <dc:creator>admin</dc:creator>
  <cp:lastModifiedBy>admin</cp:lastModifiedBy>
  <cp:revision>58</cp:revision>
  <dcterms:created xsi:type="dcterms:W3CDTF">2020-09-23T11:55:07Z</dcterms:created>
  <dcterms:modified xsi:type="dcterms:W3CDTF">2020-09-26T13:13:57Z</dcterms:modified>
</cp:coreProperties>
</file>