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c8dda618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c8dda618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c8dda618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c8dda618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c8dda618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c8dda618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c8dda618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c8dda618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c8dda618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c8dda618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c8dda618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c8dda618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c8dda618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c8dda618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c8dda618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c8dda618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c8dda618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c8dda618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c8dda618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c8dda618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2700" y="1528525"/>
            <a:ext cx="7888800" cy="13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Patient Readmission Prediction using H2O AutoML</a:t>
            </a:r>
            <a:endParaRPr/>
          </a:p>
        </p:txBody>
      </p:sp>
      <p:sp>
        <p:nvSpPr>
          <p:cNvPr id="65" name="Google Shape;65;p13"/>
          <p:cNvSpPr txBox="1"/>
          <p:nvPr>
            <p:ph idx="1" type="subTitle"/>
          </p:nvPr>
        </p:nvSpPr>
        <p:spPr>
          <a:xfrm>
            <a:off x="32700" y="2749000"/>
            <a:ext cx="7697100" cy="101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Natasha Shereen Benita</a:t>
            </a:r>
            <a:endParaRPr b="1"/>
          </a:p>
          <a:p>
            <a:pPr indent="0" lvl="0" marL="0" rtl="0" algn="l">
              <a:spcBef>
                <a:spcPts val="0"/>
              </a:spcBef>
              <a:spcAft>
                <a:spcPts val="0"/>
              </a:spcAft>
              <a:buNone/>
            </a:pPr>
            <a:r>
              <a:rPr b="1" lang="en-GB" sz="1500">
                <a:solidFill>
                  <a:srgbClr val="000000"/>
                </a:solidFill>
                <a:latin typeface="Arial"/>
                <a:ea typeface="Arial"/>
                <a:cs typeface="Arial"/>
                <a:sym typeface="Arial"/>
              </a:rPr>
              <a:t>Guide:</a:t>
            </a:r>
            <a:r>
              <a:rPr lang="en-GB" sz="1500">
                <a:solidFill>
                  <a:srgbClr val="000000"/>
                </a:solidFill>
                <a:latin typeface="Arial"/>
                <a:ea typeface="Arial"/>
                <a:cs typeface="Arial"/>
                <a:sym typeface="Arial"/>
              </a:rPr>
              <a:t> Prof. Dr. Ireneusz Jablonski</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pic>
        <p:nvPicPr>
          <p:cNvPr id="66" name="Google Shape;66;p13"/>
          <p:cNvPicPr preferRelativeResize="0"/>
          <p:nvPr/>
        </p:nvPicPr>
        <p:blipFill>
          <a:blip r:embed="rId3">
            <a:alphaModFix/>
          </a:blip>
          <a:stretch>
            <a:fillRect/>
          </a:stretch>
        </p:blipFill>
        <p:spPr>
          <a:xfrm>
            <a:off x="5497763" y="171525"/>
            <a:ext cx="3514725" cy="1200150"/>
          </a:xfrm>
          <a:prstGeom prst="rect">
            <a:avLst/>
          </a:prstGeom>
          <a:noFill/>
          <a:ln>
            <a:noFill/>
          </a:ln>
        </p:spPr>
      </p:pic>
      <p:sp>
        <p:nvSpPr>
          <p:cNvPr id="67" name="Google Shape;67;p13"/>
          <p:cNvSpPr txBox="1"/>
          <p:nvPr/>
        </p:nvSpPr>
        <p:spPr>
          <a:xfrm>
            <a:off x="3450075" y="4177250"/>
            <a:ext cx="546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GBM is the best?</a:t>
            </a:r>
            <a:endParaRPr/>
          </a:p>
        </p:txBody>
      </p:sp>
      <p:sp>
        <p:nvSpPr>
          <p:cNvPr id="132" name="Google Shape;132;p22"/>
          <p:cNvSpPr txBox="1"/>
          <p:nvPr/>
        </p:nvSpPr>
        <p:spPr>
          <a:xfrm>
            <a:off x="215050" y="1493650"/>
            <a:ext cx="8403900" cy="21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t>Boosting Reduces Errors Iteratively</a:t>
            </a:r>
            <a:r>
              <a:rPr lang="en-GB" sz="1700"/>
              <a:t>:</a:t>
            </a:r>
            <a:endParaRPr sz="1700"/>
          </a:p>
          <a:p>
            <a:pPr indent="0" lvl="0" marL="0" rtl="0" algn="l">
              <a:spcBef>
                <a:spcPts val="0"/>
              </a:spcBef>
              <a:spcAft>
                <a:spcPts val="0"/>
              </a:spcAft>
              <a:buNone/>
            </a:pPr>
            <a:r>
              <a:rPr lang="en-GB" sz="1700"/>
              <a:t>GBM builds trees sequentially, correcting mistakes from previous iterations, making it more robust for structured medical data.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The dataset has </a:t>
            </a:r>
            <a:r>
              <a:rPr b="1" lang="en-GB" sz="1700"/>
              <a:t>78.3% non-critical vs. 21.7% critical discharges</a:t>
            </a:r>
            <a:r>
              <a:rPr lang="en-GB" sz="1700"/>
              <a:t>.</a:t>
            </a:r>
            <a:endParaRPr sz="1700"/>
          </a:p>
          <a:p>
            <a:pPr indent="0" lvl="0" marL="0" rtl="0" algn="l">
              <a:spcBef>
                <a:spcPts val="0"/>
              </a:spcBef>
              <a:spcAft>
                <a:spcPts val="0"/>
              </a:spcAft>
              <a:buNone/>
            </a:pPr>
            <a:r>
              <a:rPr lang="en-GB" sz="1700"/>
              <a:t>GBM can handle imbalance effectively by assigning higher weights to minority-class samples.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GB" sz="1700"/>
              <a:t>Performs Well with Mixed Data Types</a:t>
            </a:r>
            <a:r>
              <a:rPr lang="en-GB"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H2O AutoML </a:t>
            </a:r>
            <a:r>
              <a:rPr b="1" lang="en-GB" sz="1700"/>
              <a:t>tunes hyperparameters</a:t>
            </a:r>
            <a:r>
              <a:rPr lang="en-GB" sz="1700"/>
              <a:t> automatically, finding the best GBM settings for your data.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Work</a:t>
            </a:r>
            <a:endParaRPr/>
          </a:p>
        </p:txBody>
      </p:sp>
      <p:sp>
        <p:nvSpPr>
          <p:cNvPr id="138" name="Google Shape;138;p23"/>
          <p:cNvSpPr txBox="1"/>
          <p:nvPr/>
        </p:nvSpPr>
        <p:spPr>
          <a:xfrm>
            <a:off x="197600" y="1441350"/>
            <a:ext cx="8520600" cy="2179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6250"/>
              </a:lnSpc>
              <a:spcBef>
                <a:spcPts val="0"/>
              </a:spcBef>
              <a:spcAft>
                <a:spcPts val="0"/>
              </a:spcAft>
              <a:buSzPts val="1800"/>
              <a:buChar char="●"/>
            </a:pPr>
            <a:r>
              <a:rPr lang="en-GB" sz="1800">
                <a:latin typeface="Calibri"/>
                <a:ea typeface="Calibri"/>
                <a:cs typeface="Calibri"/>
                <a:sym typeface="Calibri"/>
              </a:rPr>
              <a:t>XGBoost can be included: </a:t>
            </a:r>
            <a:r>
              <a:rPr lang="en-GB" sz="1800"/>
              <a:t>XGBoost </a:t>
            </a:r>
            <a:r>
              <a:rPr b="1" lang="en-GB" sz="1800"/>
              <a:t>requires more memory</a:t>
            </a:r>
            <a:r>
              <a:rPr lang="en-GB" sz="1800"/>
              <a:t> than H2O’s native GBM. If AutoML detects potential memory issues, it </a:t>
            </a:r>
            <a:r>
              <a:rPr b="1" lang="en-GB" sz="1800"/>
              <a:t>disables XGBoost automatically</a:t>
            </a:r>
            <a:r>
              <a:rPr lang="en-GB" sz="1800"/>
              <a:t>.</a:t>
            </a:r>
            <a:endParaRPr sz="1800"/>
          </a:p>
          <a:p>
            <a:pPr indent="-342900" lvl="0" marL="457200" rtl="0" algn="just">
              <a:lnSpc>
                <a:spcPct val="116250"/>
              </a:lnSpc>
              <a:spcBef>
                <a:spcPts val="0"/>
              </a:spcBef>
              <a:spcAft>
                <a:spcPts val="0"/>
              </a:spcAft>
              <a:buSzPts val="1800"/>
              <a:buChar char="●"/>
            </a:pPr>
            <a:r>
              <a:rPr lang="en-GB" sz="1800"/>
              <a:t>Check for overfitting</a:t>
            </a:r>
            <a:endParaRPr sz="1800"/>
          </a:p>
          <a:p>
            <a:pPr indent="-342900" lvl="0" marL="457200" rtl="0" algn="just">
              <a:lnSpc>
                <a:spcPct val="116250"/>
              </a:lnSpc>
              <a:spcBef>
                <a:spcPts val="0"/>
              </a:spcBef>
              <a:spcAft>
                <a:spcPts val="0"/>
              </a:spcAft>
              <a:buSzPts val="1800"/>
              <a:buFont typeface="Calibri"/>
              <a:buChar char="●"/>
            </a:pPr>
            <a:r>
              <a:rPr lang="en-GB" sz="1800">
                <a:latin typeface="Calibri"/>
                <a:ea typeface="Calibri"/>
                <a:cs typeface="Calibri"/>
                <a:sym typeface="Calibri"/>
              </a:rPr>
              <a:t>Data related to expired people can be removed when working with the whole dataset as it will form a significant group. However, for this study it was not excluded since the data suggests otherwise.</a:t>
            </a:r>
            <a:endParaRPr sz="1800">
              <a:latin typeface="Calibri"/>
              <a:ea typeface="Calibri"/>
              <a:cs typeface="Calibri"/>
              <a:sym typeface="Calibri"/>
            </a:endParaRPr>
          </a:p>
          <a:p>
            <a:pPr indent="0" lvl="0" marL="0" rtl="0" algn="just">
              <a:lnSpc>
                <a:spcPct val="116250"/>
              </a:lnSpc>
              <a:spcBef>
                <a:spcPts val="800"/>
              </a:spcBef>
              <a:spcAft>
                <a:spcPts val="0"/>
              </a:spcAft>
              <a:buNone/>
            </a:pPr>
            <a:r>
              <a:rPr lang="en-GB" sz="1600">
                <a:latin typeface="Calibri"/>
                <a:ea typeface="Calibri"/>
                <a:cs typeface="Calibri"/>
                <a:sym typeface="Calibri"/>
              </a:rPr>
              <a:t>( From the data we can see that some patients are alive and are not critically discharged even though they are categorized under deadly diseases while some others die from minor infections. If removed from this subset valuable information related to other variables and features will be lost.  Overall, the numbers correspond to the class imbalance in the target column.)</a:t>
            </a:r>
            <a:endParaRPr sz="1600">
              <a:latin typeface="Calibri"/>
              <a:ea typeface="Calibri"/>
              <a:cs typeface="Calibri"/>
              <a:sym typeface="Calibri"/>
            </a:endParaRPr>
          </a:p>
          <a:p>
            <a:pPr indent="0" lvl="0" marL="0" rtl="0" algn="l">
              <a:spcBef>
                <a:spcPts val="8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Introduction</a:t>
            </a:r>
            <a:endParaRPr/>
          </a:p>
        </p:txBody>
      </p:sp>
      <p:sp>
        <p:nvSpPr>
          <p:cNvPr id="73" name="Google Shape;73;p14"/>
          <p:cNvSpPr txBox="1"/>
          <p:nvPr/>
        </p:nvSpPr>
        <p:spPr>
          <a:xfrm>
            <a:off x="215050" y="1563400"/>
            <a:ext cx="8928900" cy="346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Problem Statement:</a:t>
            </a:r>
            <a:endParaRPr b="1" sz="1700"/>
          </a:p>
          <a:p>
            <a:pPr indent="-336550" lvl="0" marL="457200" rtl="0" algn="l">
              <a:lnSpc>
                <a:spcPct val="115000"/>
              </a:lnSpc>
              <a:spcBef>
                <a:spcPts val="1200"/>
              </a:spcBef>
              <a:spcAft>
                <a:spcPts val="0"/>
              </a:spcAft>
              <a:buSzPts val="1700"/>
              <a:buChar char="●"/>
            </a:pPr>
            <a:r>
              <a:rPr lang="en-GB" sz="1700"/>
              <a:t>Hospital readmission prediction is critical for resource allocation, patient care, and cost reduction.</a:t>
            </a:r>
            <a:endParaRPr sz="1700"/>
          </a:p>
          <a:p>
            <a:pPr indent="0" lvl="0" marL="0" rtl="0" algn="l">
              <a:lnSpc>
                <a:spcPct val="115000"/>
              </a:lnSpc>
              <a:spcBef>
                <a:spcPts val="1200"/>
              </a:spcBef>
              <a:spcAft>
                <a:spcPts val="0"/>
              </a:spcAft>
              <a:buNone/>
            </a:pPr>
            <a:r>
              <a:rPr b="1" lang="en-GB" sz="1700"/>
              <a:t>Objective:</a:t>
            </a:r>
            <a:endParaRPr b="1" sz="1700"/>
          </a:p>
          <a:p>
            <a:pPr indent="-336550" lvl="0" marL="457200" rtl="0" algn="l">
              <a:lnSpc>
                <a:spcPct val="115000"/>
              </a:lnSpc>
              <a:spcBef>
                <a:spcPts val="1200"/>
              </a:spcBef>
              <a:spcAft>
                <a:spcPts val="0"/>
              </a:spcAft>
              <a:buSzPts val="1700"/>
              <a:buChar char="●"/>
            </a:pPr>
            <a:r>
              <a:rPr lang="en-GB" sz="1700"/>
              <a:t>Use H2O AutoML to automate model selection and improve prediction accuracy.</a:t>
            </a:r>
            <a:endParaRPr sz="1700"/>
          </a:p>
          <a:p>
            <a:pPr indent="0" lvl="0" marL="0" rtl="0" algn="l">
              <a:lnSpc>
                <a:spcPct val="115000"/>
              </a:lnSpc>
              <a:spcBef>
                <a:spcPts val="1200"/>
              </a:spcBef>
              <a:spcAft>
                <a:spcPts val="0"/>
              </a:spcAft>
              <a:buNone/>
            </a:pPr>
            <a:r>
              <a:rPr b="1" lang="en-GB" sz="1700"/>
              <a:t>Key Result:</a:t>
            </a:r>
            <a:endParaRPr b="1" sz="1700"/>
          </a:p>
          <a:p>
            <a:pPr indent="-336550" lvl="0" marL="457200" rtl="0" algn="l">
              <a:lnSpc>
                <a:spcPct val="115000"/>
              </a:lnSpc>
              <a:spcBef>
                <a:spcPts val="1200"/>
              </a:spcBef>
              <a:spcAft>
                <a:spcPts val="0"/>
              </a:spcAft>
              <a:buSzPts val="1700"/>
              <a:buChar char="●"/>
            </a:pPr>
            <a:r>
              <a:rPr lang="en-GB" sz="1700"/>
              <a:t>Best-performing model (GBM) achieved </a:t>
            </a:r>
            <a:r>
              <a:rPr b="1" lang="en-GB" sz="1700"/>
              <a:t>99% accuracy, AUC = 1.0</a:t>
            </a:r>
            <a:r>
              <a:rPr lang="en-GB" sz="1700"/>
              <a:t>.</a:t>
            </a:r>
            <a:endParaRPr sz="1700"/>
          </a:p>
          <a:p>
            <a:pPr indent="0" lvl="0" marL="0" rtl="0" algn="l">
              <a:spcBef>
                <a:spcPts val="1200"/>
              </a:spcBef>
              <a:spcAft>
                <a:spcPts val="0"/>
              </a:spcAft>
              <a:buNone/>
            </a:pPr>
            <a:r>
              <a:t/>
            </a:r>
            <a:endParaRPr sz="19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42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4329850" y="0"/>
            <a:ext cx="4481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000000"/>
                </a:solidFill>
                <a:latin typeface="Arial"/>
                <a:ea typeface="Arial"/>
                <a:cs typeface="Arial"/>
                <a:sym typeface="Arial"/>
              </a:rPr>
              <a:t>Traditional Approaches:</a:t>
            </a:r>
            <a:endParaRPr b="1" sz="20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lang="en-GB" sz="2000">
                <a:solidFill>
                  <a:srgbClr val="000000"/>
                </a:solidFill>
                <a:latin typeface="Arial"/>
                <a:ea typeface="Arial"/>
                <a:cs typeface="Arial"/>
                <a:sym typeface="Arial"/>
              </a:rPr>
              <a:t>Logistic Regression, Decision Trees – struggled with complex medical data.</a:t>
            </a:r>
            <a:endParaRPr sz="2000">
              <a:solidFill>
                <a:srgbClr val="000000"/>
              </a:solidFill>
              <a:latin typeface="Arial"/>
              <a:ea typeface="Arial"/>
              <a:cs typeface="Arial"/>
              <a:sym typeface="Arial"/>
            </a:endParaRPr>
          </a:p>
          <a:p>
            <a:pPr indent="0" lvl="0" marL="0" rtl="0" algn="l">
              <a:spcBef>
                <a:spcPts val="1200"/>
              </a:spcBef>
              <a:spcAft>
                <a:spcPts val="0"/>
              </a:spcAft>
              <a:buNone/>
            </a:pPr>
            <a:r>
              <a:rPr b="1" lang="en-GB" sz="2000">
                <a:solidFill>
                  <a:srgbClr val="000000"/>
                </a:solidFill>
                <a:latin typeface="Arial"/>
                <a:ea typeface="Arial"/>
                <a:cs typeface="Arial"/>
                <a:sym typeface="Arial"/>
              </a:rPr>
              <a:t>Advancements:</a:t>
            </a:r>
            <a:endParaRPr b="1" sz="20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lang="en-GB" sz="2000">
                <a:solidFill>
                  <a:srgbClr val="000000"/>
                </a:solidFill>
                <a:latin typeface="Arial"/>
                <a:ea typeface="Arial"/>
                <a:cs typeface="Arial"/>
                <a:sym typeface="Arial"/>
              </a:rPr>
              <a:t>ML models like </a:t>
            </a:r>
            <a:r>
              <a:rPr b="1" lang="en-GB" sz="2000">
                <a:solidFill>
                  <a:srgbClr val="000000"/>
                </a:solidFill>
                <a:latin typeface="Arial"/>
                <a:ea typeface="Arial"/>
                <a:cs typeface="Arial"/>
                <a:sym typeface="Arial"/>
              </a:rPr>
              <a:t>XGBoost, Random Forests, GBM</a:t>
            </a:r>
            <a:r>
              <a:rPr lang="en-GB" sz="2000">
                <a:solidFill>
                  <a:srgbClr val="000000"/>
                </a:solidFill>
                <a:latin typeface="Arial"/>
                <a:ea typeface="Arial"/>
                <a:cs typeface="Arial"/>
                <a:sym typeface="Arial"/>
              </a:rPr>
              <a:t> improve predictions.</a:t>
            </a:r>
            <a:endParaRPr sz="2000">
              <a:solidFill>
                <a:srgbClr val="000000"/>
              </a:solidFill>
              <a:latin typeface="Arial"/>
              <a:ea typeface="Arial"/>
              <a:cs typeface="Arial"/>
              <a:sym typeface="Arial"/>
            </a:endParaRPr>
          </a:p>
          <a:p>
            <a:pPr indent="0" lvl="0" marL="0" rtl="0" algn="l">
              <a:spcBef>
                <a:spcPts val="1200"/>
              </a:spcBef>
              <a:spcAft>
                <a:spcPts val="0"/>
              </a:spcAft>
              <a:buNone/>
            </a:pPr>
            <a:r>
              <a:rPr b="1" lang="en-GB" sz="2000">
                <a:solidFill>
                  <a:srgbClr val="000000"/>
                </a:solidFill>
                <a:latin typeface="Arial"/>
                <a:ea typeface="Arial"/>
                <a:cs typeface="Arial"/>
                <a:sym typeface="Arial"/>
              </a:rPr>
              <a:t>Why AutoML?</a:t>
            </a:r>
            <a:endParaRPr b="1" sz="20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lang="en-GB" sz="2000">
                <a:solidFill>
                  <a:srgbClr val="000000"/>
                </a:solidFill>
                <a:latin typeface="Arial"/>
                <a:ea typeface="Arial"/>
                <a:cs typeface="Arial"/>
                <a:sym typeface="Arial"/>
              </a:rPr>
              <a:t>Automates model selection &amp; tuning, making healthcare predictions more accessible.</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80" name="Google Shape;80;p15"/>
          <p:cNvPicPr preferRelativeResize="0"/>
          <p:nvPr/>
        </p:nvPicPr>
        <p:blipFill rotWithShape="1">
          <a:blip r:embed="rId3">
            <a:alphaModFix/>
          </a:blip>
          <a:srcRect b="7166" l="0" r="0" t="0"/>
          <a:stretch/>
        </p:blipFill>
        <p:spPr>
          <a:xfrm>
            <a:off x="307600" y="2312625"/>
            <a:ext cx="3714750"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&amp; Preprocessing</a:t>
            </a:r>
            <a:endParaRPr/>
          </a:p>
        </p:txBody>
      </p:sp>
      <p:sp>
        <p:nvSpPr>
          <p:cNvPr id="86" name="Google Shape;86;p16"/>
          <p:cNvSpPr txBox="1"/>
          <p:nvPr/>
        </p:nvSpPr>
        <p:spPr>
          <a:xfrm>
            <a:off x="9575" y="1354175"/>
            <a:ext cx="9144000" cy="39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t>Dataset:</a:t>
            </a:r>
            <a:r>
              <a:rPr lang="en-GB" sz="2500"/>
              <a:t> eICU Collaborative Research Database (PhysioNet).</a:t>
            </a:r>
            <a:endParaRPr sz="2500"/>
          </a:p>
          <a:p>
            <a:pPr indent="0" lvl="0" marL="0" rtl="0" algn="l">
              <a:spcBef>
                <a:spcPts val="0"/>
              </a:spcBef>
              <a:spcAft>
                <a:spcPts val="0"/>
              </a:spcAft>
              <a:buNone/>
            </a:pPr>
            <a:r>
              <a:t/>
            </a:r>
            <a:endParaRPr b="1" sz="2500"/>
          </a:p>
          <a:p>
            <a:pPr indent="0" lvl="0" marL="0" rtl="0" algn="l">
              <a:spcBef>
                <a:spcPts val="0"/>
              </a:spcBef>
              <a:spcAft>
                <a:spcPts val="0"/>
              </a:spcAft>
              <a:buNone/>
            </a:pPr>
            <a:r>
              <a:rPr b="1" lang="en-GB" sz="2500"/>
              <a:t>Key Tables Used:</a:t>
            </a:r>
            <a:r>
              <a:rPr lang="en-GB" sz="2500"/>
              <a:t> Patient, AdmissionDX, Diagnosis, Lab, Treatment.</a:t>
            </a:r>
            <a:endParaRPr sz="2500"/>
          </a:p>
          <a:p>
            <a:pPr indent="0" lvl="0" marL="0" rtl="0" algn="l">
              <a:spcBef>
                <a:spcPts val="0"/>
              </a:spcBef>
              <a:spcAft>
                <a:spcPts val="0"/>
              </a:spcAft>
              <a:buNone/>
            </a:pPr>
            <a:r>
              <a:rPr b="1" lang="en-GB" sz="2500"/>
              <a:t>Preprocessing Steps:</a:t>
            </a:r>
            <a:endParaRPr b="1" sz="2500"/>
          </a:p>
          <a:p>
            <a:pPr indent="-387350" lvl="0" marL="457200" rtl="0" algn="l">
              <a:lnSpc>
                <a:spcPct val="115000"/>
              </a:lnSpc>
              <a:spcBef>
                <a:spcPts val="1200"/>
              </a:spcBef>
              <a:spcAft>
                <a:spcPts val="0"/>
              </a:spcAft>
              <a:buSzPts val="2500"/>
              <a:buChar char="●"/>
            </a:pPr>
            <a:r>
              <a:rPr lang="en-GB" sz="2500"/>
              <a:t>Removed duplicates, optimized data types, merged tables.</a:t>
            </a:r>
            <a:endParaRPr sz="2500"/>
          </a:p>
          <a:p>
            <a:pPr indent="-387350" lvl="0" marL="457200" rtl="0" algn="l">
              <a:lnSpc>
                <a:spcPct val="115000"/>
              </a:lnSpc>
              <a:spcBef>
                <a:spcPts val="0"/>
              </a:spcBef>
              <a:spcAft>
                <a:spcPts val="0"/>
              </a:spcAft>
              <a:buSzPts val="2500"/>
              <a:buChar char="●"/>
            </a:pPr>
            <a:r>
              <a:rPr lang="en-GB" sz="2500"/>
              <a:t>Dropped </a:t>
            </a:r>
            <a:r>
              <a:rPr b="1" lang="en-GB" sz="2500"/>
              <a:t>medication table</a:t>
            </a:r>
            <a:r>
              <a:rPr lang="en-GB" sz="2500"/>
              <a:t> due to high memory usage.</a:t>
            </a:r>
            <a:endParaRPr sz="2500"/>
          </a:p>
          <a:p>
            <a:pPr indent="-387350" lvl="0" marL="457200" rtl="0" algn="l">
              <a:lnSpc>
                <a:spcPct val="115000"/>
              </a:lnSpc>
              <a:spcBef>
                <a:spcPts val="0"/>
              </a:spcBef>
              <a:spcAft>
                <a:spcPts val="0"/>
              </a:spcAft>
              <a:buSzPts val="2500"/>
              <a:buChar char="●"/>
            </a:pPr>
            <a:r>
              <a:rPr lang="en-GB" sz="2500"/>
              <a:t>Final dataset: </a:t>
            </a:r>
            <a:r>
              <a:rPr b="1" lang="en-GB" sz="2500"/>
              <a:t>1000 rows, 14 columns</a:t>
            </a:r>
            <a:r>
              <a:rPr lang="en-GB" sz="2500"/>
              <a:t>.</a:t>
            </a:r>
            <a:endParaRPr sz="25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flipH="1">
            <a:off x="8200525" y="656750"/>
            <a:ext cx="279000" cy="209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92" name="Google Shape;92;p17"/>
          <p:cNvSpPr txBox="1"/>
          <p:nvPr>
            <p:ph idx="1" type="body"/>
          </p:nvPr>
        </p:nvSpPr>
        <p:spPr>
          <a:xfrm>
            <a:off x="311700" y="1034500"/>
            <a:ext cx="8446800" cy="3801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sz="1900">
                <a:solidFill>
                  <a:schemeClr val="lt1"/>
                </a:solidFill>
                <a:latin typeface="Arial"/>
                <a:ea typeface="Arial"/>
                <a:cs typeface="Arial"/>
                <a:sym typeface="Arial"/>
              </a:rPr>
              <a:t>New Features Created:</a:t>
            </a:r>
            <a:endParaRPr b="1" sz="1900">
              <a:solidFill>
                <a:schemeClr val="lt1"/>
              </a:solidFill>
              <a:latin typeface="Arial"/>
              <a:ea typeface="Arial"/>
              <a:cs typeface="Arial"/>
              <a:sym typeface="Arial"/>
            </a:endParaRPr>
          </a:p>
          <a:p>
            <a:pPr indent="-313055" lvl="0" marL="457200" rtl="0" algn="l">
              <a:spcBef>
                <a:spcPts val="1200"/>
              </a:spcBef>
              <a:spcAft>
                <a:spcPts val="0"/>
              </a:spcAft>
              <a:buClr>
                <a:schemeClr val="lt1"/>
              </a:buClr>
              <a:buSzPct val="100000"/>
              <a:buFont typeface="Arial"/>
              <a:buChar char="●"/>
            </a:pPr>
            <a:r>
              <a:rPr b="1" lang="en-GB" sz="1900">
                <a:solidFill>
                  <a:schemeClr val="lt1"/>
                </a:solidFill>
                <a:latin typeface="Arial"/>
                <a:ea typeface="Arial"/>
                <a:cs typeface="Arial"/>
                <a:sym typeface="Arial"/>
              </a:rPr>
              <a:t>Age Groups, Diagnosis Length, Gender Encoding, Critical Discharge Indicator.</a:t>
            </a:r>
            <a:endParaRPr b="1" sz="1900">
              <a:solidFill>
                <a:schemeClr val="lt1"/>
              </a:solidFill>
              <a:latin typeface="Arial"/>
              <a:ea typeface="Arial"/>
              <a:cs typeface="Arial"/>
              <a:sym typeface="Arial"/>
            </a:endParaRPr>
          </a:p>
          <a:p>
            <a:pPr indent="0" lvl="0" marL="457200" rtl="0" algn="l">
              <a:spcBef>
                <a:spcPts val="1200"/>
              </a:spcBef>
              <a:spcAft>
                <a:spcPts val="0"/>
              </a:spcAft>
              <a:buNone/>
            </a:pPr>
            <a:r>
              <a:t/>
            </a:r>
            <a:endParaRPr b="1" sz="1900">
              <a:solidFill>
                <a:schemeClr val="lt1"/>
              </a:solidFill>
              <a:latin typeface="Arial"/>
              <a:ea typeface="Arial"/>
              <a:cs typeface="Arial"/>
              <a:sym typeface="Arial"/>
            </a:endParaRPr>
          </a:p>
          <a:p>
            <a:pPr indent="0" lvl="0" marL="457200" rtl="0" algn="l">
              <a:spcBef>
                <a:spcPts val="1200"/>
              </a:spcBef>
              <a:spcAft>
                <a:spcPts val="0"/>
              </a:spcAft>
              <a:buNone/>
            </a:pPr>
            <a:r>
              <a:rPr b="1" lang="en-GB" sz="2300">
                <a:solidFill>
                  <a:schemeClr val="lt1"/>
                </a:solidFill>
                <a:latin typeface="Arial"/>
                <a:ea typeface="Arial"/>
                <a:cs typeface="Arial"/>
                <a:sym typeface="Arial"/>
              </a:rPr>
              <a:t>Target variable</a:t>
            </a:r>
            <a:endParaRPr b="1" sz="2300">
              <a:solidFill>
                <a:schemeClr val="lt1"/>
              </a:solidFill>
              <a:latin typeface="Arial"/>
              <a:ea typeface="Arial"/>
              <a:cs typeface="Arial"/>
              <a:sym typeface="Arial"/>
            </a:endParaRPr>
          </a:p>
          <a:p>
            <a:pPr indent="-330835" lvl="0" marL="457200" rtl="0" algn="l">
              <a:spcBef>
                <a:spcPts val="1200"/>
              </a:spcBef>
              <a:spcAft>
                <a:spcPts val="0"/>
              </a:spcAft>
              <a:buClr>
                <a:schemeClr val="lt1"/>
              </a:buClr>
              <a:buSzPct val="100000"/>
              <a:buFont typeface="Arial"/>
              <a:buChar char="●"/>
            </a:pPr>
            <a:r>
              <a:rPr b="1" lang="en-GB" sz="2300">
                <a:solidFill>
                  <a:schemeClr val="lt1"/>
                </a:solidFill>
                <a:latin typeface="Calibri"/>
                <a:ea typeface="Calibri"/>
                <a:cs typeface="Calibri"/>
                <a:sym typeface="Calibri"/>
              </a:rPr>
              <a:t>Research has also shown that discharge outcomes are strong indicators of readmission risk</a:t>
            </a:r>
            <a:endParaRPr b="1" sz="2300">
              <a:solidFill>
                <a:schemeClr val="lt1"/>
              </a:solidFill>
              <a:latin typeface="Calibri"/>
              <a:ea typeface="Calibri"/>
              <a:cs typeface="Calibri"/>
              <a:sym typeface="Calibri"/>
            </a:endParaRPr>
          </a:p>
          <a:p>
            <a:pPr indent="-330835" lvl="0" marL="457200" rtl="0" algn="l">
              <a:lnSpc>
                <a:spcPct val="100000"/>
              </a:lnSpc>
              <a:spcBef>
                <a:spcPts val="0"/>
              </a:spcBef>
              <a:spcAft>
                <a:spcPts val="0"/>
              </a:spcAft>
              <a:buClr>
                <a:schemeClr val="lt1"/>
              </a:buClr>
              <a:buSzPct val="100000"/>
              <a:buFont typeface="Calibri"/>
              <a:buChar char="●"/>
            </a:pPr>
            <a:r>
              <a:rPr b="1" lang="en-GB" sz="2300">
                <a:solidFill>
                  <a:schemeClr val="lt1"/>
                </a:solidFill>
                <a:latin typeface="Calibri"/>
                <a:ea typeface="Calibri"/>
                <a:cs typeface="Calibri"/>
                <a:sym typeface="Calibri"/>
              </a:rPr>
              <a:t>Binary feature</a:t>
            </a:r>
            <a:endParaRPr b="1" sz="2300">
              <a:solidFill>
                <a:schemeClr val="lt1"/>
              </a:solidFill>
              <a:latin typeface="Calibri"/>
              <a:ea typeface="Calibri"/>
              <a:cs typeface="Calibri"/>
              <a:sym typeface="Calibri"/>
            </a:endParaRPr>
          </a:p>
          <a:p>
            <a:pPr indent="-330835" lvl="0" marL="457200" rtl="0" algn="l">
              <a:lnSpc>
                <a:spcPct val="116250"/>
              </a:lnSpc>
              <a:spcBef>
                <a:spcPts val="0"/>
              </a:spcBef>
              <a:spcAft>
                <a:spcPts val="0"/>
              </a:spcAft>
              <a:buClr>
                <a:schemeClr val="lt1"/>
              </a:buClr>
              <a:buSzPct val="100000"/>
              <a:buFont typeface="Calibri"/>
              <a:buChar char="●"/>
            </a:pPr>
            <a:r>
              <a:rPr b="1" lang="en-GB" sz="2300">
                <a:solidFill>
                  <a:schemeClr val="lt1"/>
                </a:solidFill>
                <a:latin typeface="Calibri"/>
                <a:ea typeface="Calibri"/>
                <a:cs typeface="Calibri"/>
                <a:sym typeface="Calibri"/>
              </a:rPr>
              <a:t>Early identification of high-risk patients to enhance post-discharge care and reduce readmission rates.</a:t>
            </a:r>
            <a:endParaRPr b="1" sz="2300">
              <a:solidFill>
                <a:schemeClr val="lt1"/>
              </a:solidFill>
              <a:latin typeface="Calibri"/>
              <a:ea typeface="Calibri"/>
              <a:cs typeface="Calibri"/>
              <a:sym typeface="Calibri"/>
            </a:endParaRPr>
          </a:p>
          <a:p>
            <a:pPr indent="-341947" lvl="0" marL="457200" rtl="0" algn="l">
              <a:lnSpc>
                <a:spcPct val="100000"/>
              </a:lnSpc>
              <a:spcBef>
                <a:spcPts val="0"/>
              </a:spcBef>
              <a:spcAft>
                <a:spcPts val="0"/>
              </a:spcAft>
              <a:buClr>
                <a:schemeClr val="lt1"/>
              </a:buClr>
              <a:buSzPct val="100000"/>
              <a:buFont typeface="Calibri"/>
              <a:buChar char="●"/>
            </a:pPr>
            <a:r>
              <a:rPr b="1" lang="en-GB" sz="2550">
                <a:solidFill>
                  <a:schemeClr val="lt1"/>
                </a:solidFill>
                <a:latin typeface="Calibri"/>
                <a:ea typeface="Calibri"/>
                <a:cs typeface="Calibri"/>
                <a:sym typeface="Calibri"/>
              </a:rPr>
              <a:t>Imbalanced distribution (78.3% non-critical, 21.7% critical)</a:t>
            </a:r>
            <a:endParaRPr b="1" sz="2550">
              <a:solidFill>
                <a:schemeClr val="lt1"/>
              </a:solidFill>
              <a:latin typeface="Calibri"/>
              <a:ea typeface="Calibri"/>
              <a:cs typeface="Calibri"/>
              <a:sym typeface="Calibri"/>
            </a:endParaRPr>
          </a:p>
          <a:p>
            <a:pPr indent="0" lvl="0" marL="0" rtl="0" algn="l">
              <a:spcBef>
                <a:spcPts val="1200"/>
              </a:spcBef>
              <a:spcAft>
                <a:spcPts val="0"/>
              </a:spcAft>
              <a:buNone/>
            </a:pPr>
            <a:r>
              <a:t/>
            </a:r>
            <a:endParaRPr b="1" sz="2017">
              <a:solidFill>
                <a:schemeClr val="lt1"/>
              </a:solidFill>
              <a:latin typeface="Calibri"/>
              <a:ea typeface="Calibri"/>
              <a:cs typeface="Calibri"/>
              <a:sym typeface="Calibri"/>
            </a:endParaRPr>
          </a:p>
          <a:p>
            <a:pPr indent="0" lvl="0" marL="457200" rtl="0" algn="l">
              <a:spcBef>
                <a:spcPts val="1200"/>
              </a:spcBef>
              <a:spcAft>
                <a:spcPts val="1200"/>
              </a:spcAft>
              <a:buNone/>
            </a:pPr>
            <a:r>
              <a:t/>
            </a:r>
            <a:endParaRPr b="1" sz="1900">
              <a:solidFill>
                <a:schemeClr val="lt1"/>
              </a:solidFill>
              <a:latin typeface="Calibri"/>
              <a:ea typeface="Calibri"/>
              <a:cs typeface="Calibri"/>
              <a:sym typeface="Calibri"/>
            </a:endParaRPr>
          </a:p>
        </p:txBody>
      </p:sp>
      <p:sp>
        <p:nvSpPr>
          <p:cNvPr id="93" name="Google Shape;93;p17"/>
          <p:cNvSpPr txBox="1"/>
          <p:nvPr/>
        </p:nvSpPr>
        <p:spPr>
          <a:xfrm>
            <a:off x="311700" y="284775"/>
            <a:ext cx="78888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GB" sz="2900">
                <a:solidFill>
                  <a:schemeClr val="lt1"/>
                </a:solidFill>
              </a:rPr>
              <a:t>Feature Engineering &amp; EDA</a:t>
            </a:r>
            <a:endParaRPr sz="2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538625"/>
            <a:ext cx="8520600" cy="1282500"/>
          </a:xfrm>
          <a:prstGeom prst="rect">
            <a:avLst/>
          </a:prstGeom>
        </p:spPr>
        <p:txBody>
          <a:bodyPr anchorCtr="0" anchor="t" bIns="91425" lIns="91425" spcFirstLastPara="1" rIns="91425" wrap="square" tIns="91425">
            <a:normAutofit/>
          </a:bodyPr>
          <a:lstStyle/>
          <a:p>
            <a:pPr indent="0" lvl="0" marL="457200" rtl="0" algn="l">
              <a:spcBef>
                <a:spcPts val="0"/>
              </a:spcBef>
              <a:spcAft>
                <a:spcPts val="800"/>
              </a:spcAft>
              <a:buNone/>
            </a:pPr>
            <a:r>
              <a:t/>
            </a:r>
            <a:endParaRPr sz="2844"/>
          </a:p>
        </p:txBody>
      </p:sp>
      <p:pic>
        <p:nvPicPr>
          <p:cNvPr id="99" name="Google Shape;99;p18"/>
          <p:cNvPicPr preferRelativeResize="0"/>
          <p:nvPr/>
        </p:nvPicPr>
        <p:blipFill>
          <a:blip r:embed="rId3">
            <a:alphaModFix/>
          </a:blip>
          <a:stretch>
            <a:fillRect/>
          </a:stretch>
        </p:blipFill>
        <p:spPr>
          <a:xfrm>
            <a:off x="0" y="0"/>
            <a:ext cx="4572000" cy="2092134"/>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0" y="0"/>
            <a:ext cx="4572000" cy="2571750"/>
          </a:xfrm>
          <a:prstGeom prst="rect">
            <a:avLst/>
          </a:prstGeom>
          <a:noFill/>
          <a:ln>
            <a:noFill/>
          </a:ln>
        </p:spPr>
      </p:pic>
      <p:pic>
        <p:nvPicPr>
          <p:cNvPr id="101" name="Google Shape;101;p18"/>
          <p:cNvPicPr preferRelativeResize="0"/>
          <p:nvPr/>
        </p:nvPicPr>
        <p:blipFill>
          <a:blip r:embed="rId5">
            <a:alphaModFix/>
          </a:blip>
          <a:stretch>
            <a:fillRect/>
          </a:stretch>
        </p:blipFill>
        <p:spPr>
          <a:xfrm>
            <a:off x="0" y="2092125"/>
            <a:ext cx="3965975" cy="3051375"/>
          </a:xfrm>
          <a:prstGeom prst="rect">
            <a:avLst/>
          </a:prstGeom>
          <a:noFill/>
          <a:ln>
            <a:noFill/>
          </a:ln>
        </p:spPr>
      </p:pic>
      <p:pic>
        <p:nvPicPr>
          <p:cNvPr id="102" name="Google Shape;102;p18"/>
          <p:cNvPicPr preferRelativeResize="0"/>
          <p:nvPr/>
        </p:nvPicPr>
        <p:blipFill>
          <a:blip r:embed="rId6">
            <a:alphaModFix/>
          </a:blip>
          <a:stretch>
            <a:fillRect/>
          </a:stretch>
        </p:blipFill>
        <p:spPr>
          <a:xfrm>
            <a:off x="3965976" y="2571750"/>
            <a:ext cx="5178024"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19"/>
          <p:cNvSpPr txBox="1"/>
          <p:nvPr/>
        </p:nvSpPr>
        <p:spPr>
          <a:xfrm>
            <a:off x="1714500" y="1249550"/>
            <a:ext cx="743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0" y="0"/>
            <a:ext cx="4643675" cy="3871900"/>
          </a:xfrm>
          <a:prstGeom prst="rect">
            <a:avLst/>
          </a:prstGeom>
          <a:noFill/>
          <a:ln>
            <a:noFill/>
          </a:ln>
        </p:spPr>
      </p:pic>
      <p:sp>
        <p:nvSpPr>
          <p:cNvPr id="110" name="Google Shape;110;p19"/>
          <p:cNvSpPr txBox="1"/>
          <p:nvPr/>
        </p:nvSpPr>
        <p:spPr>
          <a:xfrm>
            <a:off x="738100" y="4300775"/>
            <a:ext cx="7619400" cy="384900"/>
          </a:xfrm>
          <a:prstGeom prst="rect">
            <a:avLst/>
          </a:prstGeom>
          <a:noFill/>
          <a:ln>
            <a:noFill/>
          </a:ln>
        </p:spPr>
        <p:txBody>
          <a:bodyPr anchorCtr="0" anchor="t" bIns="91425" lIns="91425" spcFirstLastPara="1" rIns="91425" wrap="square" tIns="91425">
            <a:noAutofit/>
          </a:bodyPr>
          <a:lstStyle/>
          <a:p>
            <a:pPr indent="0" lvl="0" marL="0" rtl="0" algn="l">
              <a:lnSpc>
                <a:spcPct val="116250"/>
              </a:lnSpc>
              <a:spcBef>
                <a:spcPts val="0"/>
              </a:spcBef>
              <a:spcAft>
                <a:spcPts val="800"/>
              </a:spcAft>
              <a:buNone/>
            </a:pPr>
            <a:r>
              <a:rPr lang="en-GB" sz="1600">
                <a:latin typeface="Calibri"/>
                <a:ea typeface="Calibri"/>
                <a:cs typeface="Calibri"/>
                <a:sym typeface="Calibri"/>
              </a:rPr>
              <a:t>burns/trauma-related diagnoses) have the highest association with readmission</a:t>
            </a:r>
            <a:endParaRPr sz="1500">
              <a:solidFill>
                <a:schemeClr val="dk2"/>
              </a:solidFill>
              <a:latin typeface="Roboto"/>
              <a:ea typeface="Roboto"/>
              <a:cs typeface="Roboto"/>
              <a:sym typeface="Roboto"/>
            </a:endParaRPr>
          </a:p>
        </p:txBody>
      </p:sp>
      <p:pic>
        <p:nvPicPr>
          <p:cNvPr id="111" name="Google Shape;111;p19"/>
          <p:cNvPicPr preferRelativeResize="0"/>
          <p:nvPr/>
        </p:nvPicPr>
        <p:blipFill>
          <a:blip r:embed="rId4">
            <a:alphaModFix/>
          </a:blip>
          <a:stretch>
            <a:fillRect/>
          </a:stretch>
        </p:blipFill>
        <p:spPr>
          <a:xfrm>
            <a:off x="4643675" y="56800"/>
            <a:ext cx="4500325" cy="26461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Training &amp; Results</a:t>
            </a:r>
            <a:endParaRPr/>
          </a:p>
        </p:txBody>
      </p:sp>
      <p:sp>
        <p:nvSpPr>
          <p:cNvPr id="117" name="Google Shape;117;p20"/>
          <p:cNvSpPr txBox="1"/>
          <p:nvPr/>
        </p:nvSpPr>
        <p:spPr>
          <a:xfrm>
            <a:off x="546325" y="1772625"/>
            <a:ext cx="8607300" cy="3170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200"/>
              </a:spcBef>
              <a:spcAft>
                <a:spcPts val="0"/>
              </a:spcAft>
              <a:buSzPts val="2400"/>
              <a:buChar char="●"/>
            </a:pPr>
            <a:r>
              <a:rPr b="1" lang="en-GB" sz="2400"/>
              <a:t>Best Model: Gradient Boosting Machine (GBM).</a:t>
            </a:r>
            <a:endParaRPr b="1" sz="2400"/>
          </a:p>
          <a:p>
            <a:pPr indent="0" lvl="0" marL="0" rtl="0" algn="l">
              <a:lnSpc>
                <a:spcPct val="115000"/>
              </a:lnSpc>
              <a:spcBef>
                <a:spcPts val="1200"/>
              </a:spcBef>
              <a:spcAft>
                <a:spcPts val="0"/>
              </a:spcAft>
              <a:buNone/>
            </a:pPr>
            <a:r>
              <a:rPr b="1" lang="en-GB" sz="2400"/>
              <a:t>Performance Metrics:</a:t>
            </a:r>
            <a:endParaRPr b="1" sz="2400"/>
          </a:p>
          <a:p>
            <a:pPr indent="-381000" lvl="0" marL="457200" rtl="0" algn="l">
              <a:lnSpc>
                <a:spcPct val="115000"/>
              </a:lnSpc>
              <a:spcBef>
                <a:spcPts val="1200"/>
              </a:spcBef>
              <a:spcAft>
                <a:spcPts val="0"/>
              </a:spcAft>
              <a:buSzPts val="2400"/>
              <a:buChar char="●"/>
            </a:pPr>
            <a:r>
              <a:rPr b="1" lang="en-GB" sz="2400"/>
              <a:t>AUC:</a:t>
            </a:r>
            <a:r>
              <a:rPr lang="en-GB" sz="2400"/>
              <a:t> 1.0</a:t>
            </a:r>
            <a:endParaRPr sz="2400"/>
          </a:p>
          <a:p>
            <a:pPr indent="-381000" lvl="0" marL="457200" rtl="0" algn="l">
              <a:lnSpc>
                <a:spcPct val="115000"/>
              </a:lnSpc>
              <a:spcBef>
                <a:spcPts val="0"/>
              </a:spcBef>
              <a:spcAft>
                <a:spcPts val="0"/>
              </a:spcAft>
              <a:buSzPts val="2400"/>
              <a:buChar char="●"/>
            </a:pPr>
            <a:r>
              <a:rPr b="1" lang="en-GB" sz="2400"/>
              <a:t>Log Loss:</a:t>
            </a:r>
            <a:r>
              <a:rPr lang="en-GB" sz="2400"/>
              <a:t> 3.459</a:t>
            </a:r>
            <a:endParaRPr sz="2400"/>
          </a:p>
          <a:p>
            <a:pPr indent="-381000" lvl="0" marL="457200" rtl="0" algn="l">
              <a:lnSpc>
                <a:spcPct val="115000"/>
              </a:lnSpc>
              <a:spcBef>
                <a:spcPts val="0"/>
              </a:spcBef>
              <a:spcAft>
                <a:spcPts val="0"/>
              </a:spcAft>
              <a:buSzPts val="2400"/>
              <a:buChar char="●"/>
            </a:pPr>
            <a:r>
              <a:rPr b="1" lang="en-GB" sz="2400"/>
              <a:t>Optimal Threshold:</a:t>
            </a:r>
            <a:r>
              <a:rPr lang="en-GB" sz="2400"/>
              <a:t> 0.993 (for best F1-score).</a:t>
            </a:r>
            <a:endParaRPr sz="2400"/>
          </a:p>
          <a:p>
            <a:pPr indent="0" lvl="0" marL="0" rtl="0" algn="l">
              <a:spcBef>
                <a:spcPts val="1200"/>
              </a:spcBef>
              <a:spcAft>
                <a:spcPts val="0"/>
              </a:spcAft>
              <a:buNone/>
            </a:pPr>
            <a:r>
              <a:t/>
            </a:r>
            <a:endParaRPr sz="26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0" y="0"/>
            <a:ext cx="4312400" cy="2425725"/>
          </a:xfrm>
          <a:prstGeom prst="rect">
            <a:avLst/>
          </a:prstGeom>
          <a:noFill/>
          <a:ln>
            <a:noFill/>
          </a:ln>
        </p:spPr>
      </p:pic>
      <p:pic>
        <p:nvPicPr>
          <p:cNvPr id="124" name="Google Shape;124;p21"/>
          <p:cNvPicPr preferRelativeResize="0"/>
          <p:nvPr/>
        </p:nvPicPr>
        <p:blipFill>
          <a:blip r:embed="rId4">
            <a:alphaModFix/>
          </a:blip>
          <a:stretch>
            <a:fillRect/>
          </a:stretch>
        </p:blipFill>
        <p:spPr>
          <a:xfrm>
            <a:off x="0" y="2425725"/>
            <a:ext cx="4085750" cy="2717775"/>
          </a:xfrm>
          <a:prstGeom prst="rect">
            <a:avLst/>
          </a:prstGeom>
          <a:noFill/>
          <a:ln>
            <a:noFill/>
          </a:ln>
        </p:spPr>
      </p:pic>
      <p:pic>
        <p:nvPicPr>
          <p:cNvPr id="125" name="Google Shape;125;p21"/>
          <p:cNvPicPr preferRelativeResize="0"/>
          <p:nvPr/>
        </p:nvPicPr>
        <p:blipFill>
          <a:blip r:embed="rId5">
            <a:alphaModFix/>
          </a:blip>
          <a:stretch>
            <a:fillRect/>
          </a:stretch>
        </p:blipFill>
        <p:spPr>
          <a:xfrm>
            <a:off x="4312400" y="0"/>
            <a:ext cx="4831600" cy="2243375"/>
          </a:xfrm>
          <a:prstGeom prst="rect">
            <a:avLst/>
          </a:prstGeom>
          <a:noFill/>
          <a:ln>
            <a:noFill/>
          </a:ln>
        </p:spPr>
      </p:pic>
      <p:pic>
        <p:nvPicPr>
          <p:cNvPr id="126" name="Google Shape;126;p21"/>
          <p:cNvPicPr preferRelativeResize="0"/>
          <p:nvPr/>
        </p:nvPicPr>
        <p:blipFill>
          <a:blip r:embed="rId6">
            <a:alphaModFix/>
          </a:blip>
          <a:stretch>
            <a:fillRect/>
          </a:stretch>
        </p:blipFill>
        <p:spPr>
          <a:xfrm>
            <a:off x="4085750" y="2243375"/>
            <a:ext cx="5058251" cy="2900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