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5"/>
  </p:notesMasterIdLst>
  <p:sldIdLst>
    <p:sldId id="306" r:id="rId5"/>
    <p:sldId id="307" r:id="rId6"/>
    <p:sldId id="314" r:id="rId7"/>
    <p:sldId id="313" r:id="rId8"/>
    <p:sldId id="308" r:id="rId9"/>
    <p:sldId id="309" r:id="rId10"/>
    <p:sldId id="310" r:id="rId11"/>
    <p:sldId id="311" r:id="rId12"/>
    <p:sldId id="312" r:id="rId13"/>
    <p:sldId id="31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84967" autoAdjust="0"/>
  </p:normalViewPr>
  <p:slideViewPr>
    <p:cSldViewPr snapToGrid="0">
      <p:cViewPr varScale="1">
        <p:scale>
          <a:sx n="83" d="100"/>
          <a:sy n="83" d="100"/>
        </p:scale>
        <p:origin x="120" y="234"/>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10/24/2022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p:txBody>
          <a:bodyPr/>
          <a:lstStyle/>
          <a:p>
            <a:r>
              <a:rPr lang="en-US" spc="400" dirty="0"/>
              <a:t>Color Sensor</a:t>
            </a:r>
            <a:endParaRPr lang="en-US"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p:txBody>
          <a:bodyPr/>
          <a:lstStyle/>
          <a:p>
            <a:r>
              <a:rPr lang="en-US" sz="2000" dirty="0">
                <a:solidFill>
                  <a:schemeClr val="bg1"/>
                </a:solidFill>
              </a:rPr>
              <a:t>Nathan Price</a:t>
            </a:r>
          </a:p>
          <a:p>
            <a:endParaRPr lang="en-US"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D5426-0BB2-991E-4463-53E1FA4356FD}"/>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ECA773D3-0F55-7C79-7D5B-4601D2896636}"/>
              </a:ext>
            </a:extLst>
          </p:cNvPr>
          <p:cNvSpPr>
            <a:spLocks noGrp="1"/>
          </p:cNvSpPr>
          <p:nvPr>
            <p:ph idx="1"/>
          </p:nvPr>
        </p:nvSpPr>
        <p:spPr/>
        <p:txBody>
          <a:bodyPr/>
          <a:lstStyle/>
          <a:p>
            <a:r>
              <a:rPr lang="en-US" dirty="0"/>
              <a:t>Overall this sensor is a very inaccurate and imprecise sensor</a:t>
            </a:r>
          </a:p>
          <a:p>
            <a:r>
              <a:rPr lang="en-US" dirty="0"/>
              <a:t>But once it gets going it stays consistent</a:t>
            </a:r>
          </a:p>
          <a:p>
            <a:r>
              <a:rPr lang="en-US" dirty="0"/>
              <a:t>Which means that with enough work and effective work arounds for the sensor’s shortcomings it could be a viable usable sensor</a:t>
            </a:r>
          </a:p>
        </p:txBody>
      </p:sp>
      <p:sp>
        <p:nvSpPr>
          <p:cNvPr id="6" name="Slide Number Placeholder 5">
            <a:extLst>
              <a:ext uri="{FF2B5EF4-FFF2-40B4-BE49-F238E27FC236}">
                <a16:creationId xmlns:a16="http://schemas.microsoft.com/office/drawing/2014/main" id="{E2A21D78-3943-7A6E-C309-0531D9E64F1D}"/>
              </a:ext>
            </a:extLst>
          </p:cNvPr>
          <p:cNvSpPr>
            <a:spLocks noGrp="1"/>
          </p:cNvSpPr>
          <p:nvPr>
            <p:ph type="sldNum" sz="quarter" idx="12"/>
          </p:nvPr>
        </p:nvSpPr>
        <p:spPr/>
        <p:txBody>
          <a:bodyPr/>
          <a:lstStyle/>
          <a:p>
            <a:fld id="{D8DA9DAA-006C-4F4B-980E-E3DF019B24E2}" type="slidenum">
              <a:rPr lang="en-US" smtClean="0"/>
              <a:pPr/>
              <a:t>10</a:t>
            </a:fld>
            <a:endParaRPr lang="en-US" dirty="0"/>
          </a:p>
        </p:txBody>
      </p:sp>
    </p:spTree>
    <p:extLst>
      <p:ext uri="{BB962C8B-B14F-4D97-AF65-F5344CB8AC3E}">
        <p14:creationId xmlns:p14="http://schemas.microsoft.com/office/powerpoint/2010/main" val="2153516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B7397-49D9-0355-81BA-9F72E6A3FEDD}"/>
              </a:ext>
            </a:extLst>
          </p:cNvPr>
          <p:cNvSpPr>
            <a:spLocks noGrp="1"/>
          </p:cNvSpPr>
          <p:nvPr>
            <p:ph type="title"/>
          </p:nvPr>
        </p:nvSpPr>
        <p:spPr/>
        <p:txBody>
          <a:bodyPr/>
          <a:lstStyle/>
          <a:p>
            <a:r>
              <a:rPr lang="en-US" dirty="0"/>
              <a:t>Sensor Info</a:t>
            </a:r>
          </a:p>
        </p:txBody>
      </p:sp>
      <p:sp>
        <p:nvSpPr>
          <p:cNvPr id="3" name="Content Placeholder 2">
            <a:extLst>
              <a:ext uri="{FF2B5EF4-FFF2-40B4-BE49-F238E27FC236}">
                <a16:creationId xmlns:a16="http://schemas.microsoft.com/office/drawing/2014/main" id="{04214CBC-69EC-8FCA-2311-BB72909B6056}"/>
              </a:ext>
            </a:extLst>
          </p:cNvPr>
          <p:cNvSpPr>
            <a:spLocks noGrp="1"/>
          </p:cNvSpPr>
          <p:nvPr>
            <p:ph idx="1"/>
          </p:nvPr>
        </p:nvSpPr>
        <p:spPr/>
        <p:txBody>
          <a:bodyPr>
            <a:normAutofit/>
          </a:bodyPr>
          <a:lstStyle/>
          <a:p>
            <a:r>
              <a:rPr lang="en-US" sz="2000" dirty="0">
                <a:effectLst/>
                <a:ea typeface="Calibri" panose="020F0502020204030204" pitchFamily="34" charset="0"/>
              </a:rPr>
              <a:t>Color sensors are sensors that are meant to find the color of objects and surfaces</a:t>
            </a:r>
          </a:p>
          <a:p>
            <a:r>
              <a:rPr lang="en-US" sz="2000" dirty="0">
                <a:effectLst/>
                <a:ea typeface="Calibri" panose="020F0502020204030204" pitchFamily="34" charset="0"/>
              </a:rPr>
              <a:t>Color sensors work by having the LED’s on the sensor itself produce a white light onto a nearby surface</a:t>
            </a:r>
          </a:p>
          <a:p>
            <a:r>
              <a:rPr lang="en-US" sz="2000" dirty="0">
                <a:effectLst/>
                <a:ea typeface="Calibri" panose="020F0502020204030204" pitchFamily="34" charset="0"/>
              </a:rPr>
              <a:t>From there following the principle that white light is made up by equal parts of the primary colors, red, blue, and yellow</a:t>
            </a:r>
          </a:p>
          <a:p>
            <a:r>
              <a:rPr lang="en-US" sz="2000" dirty="0">
                <a:ea typeface="Calibri" panose="020F0502020204030204" pitchFamily="34" charset="0"/>
              </a:rPr>
              <a:t>A</a:t>
            </a:r>
            <a:r>
              <a:rPr lang="en-US" sz="2000" dirty="0">
                <a:effectLst/>
                <a:ea typeface="Calibri" panose="020F0502020204030204" pitchFamily="34" charset="0"/>
              </a:rPr>
              <a:t>ny given object’s color is perceived as such due to the rest of the colors in light being absorbed by the object, only reflecting the color we see on the object</a:t>
            </a:r>
          </a:p>
          <a:p>
            <a:r>
              <a:rPr lang="en-US" sz="2000" dirty="0">
                <a:effectLst/>
                <a:ea typeface="Calibri" panose="020F0502020204030204" pitchFamily="34" charset="0"/>
              </a:rPr>
              <a:t>Once the white light is shined on the object the color of the object will be reflected back onto the sensor, where it can break down how much of the primary colors its receiving which could allow it to determine what color it is being presented with</a:t>
            </a:r>
            <a:endParaRPr lang="en-US" sz="3200" dirty="0"/>
          </a:p>
        </p:txBody>
      </p:sp>
      <p:sp>
        <p:nvSpPr>
          <p:cNvPr id="6" name="Slide Number Placeholder 5">
            <a:extLst>
              <a:ext uri="{FF2B5EF4-FFF2-40B4-BE49-F238E27FC236}">
                <a16:creationId xmlns:a16="http://schemas.microsoft.com/office/drawing/2014/main" id="{BF168F11-A57D-A674-EDA4-3C28652EB549}"/>
              </a:ext>
            </a:extLst>
          </p:cNvPr>
          <p:cNvSpPr>
            <a:spLocks noGrp="1"/>
          </p:cNvSpPr>
          <p:nvPr>
            <p:ph type="sldNum" sz="quarter" idx="12"/>
          </p:nvPr>
        </p:nvSpPr>
        <p:spPr/>
        <p:txBody>
          <a:bodyPr/>
          <a:lstStyle/>
          <a:p>
            <a:fld id="{D8DA9DAA-006C-4F4B-980E-E3DF019B24E2}" type="slidenum">
              <a:rPr lang="en-US" smtClean="0"/>
              <a:pPr/>
              <a:t>2</a:t>
            </a:fld>
            <a:endParaRPr lang="en-US" dirty="0"/>
          </a:p>
        </p:txBody>
      </p:sp>
    </p:spTree>
    <p:extLst>
      <p:ext uri="{BB962C8B-B14F-4D97-AF65-F5344CB8AC3E}">
        <p14:creationId xmlns:p14="http://schemas.microsoft.com/office/powerpoint/2010/main" val="2071604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D51AF-250F-A19F-0E8A-C25F50B1C39D}"/>
              </a:ext>
            </a:extLst>
          </p:cNvPr>
          <p:cNvSpPr>
            <a:spLocks noGrp="1"/>
          </p:cNvSpPr>
          <p:nvPr>
            <p:ph type="title"/>
          </p:nvPr>
        </p:nvSpPr>
        <p:spPr/>
        <p:txBody>
          <a:bodyPr>
            <a:normAutofit fontScale="90000"/>
          </a:bodyPr>
          <a:lstStyle/>
          <a:p>
            <a:r>
              <a:rPr lang="en-US" dirty="0"/>
              <a:t>Important characteristics</a:t>
            </a:r>
          </a:p>
        </p:txBody>
      </p:sp>
      <p:sp>
        <p:nvSpPr>
          <p:cNvPr id="3" name="Content Placeholder 2">
            <a:extLst>
              <a:ext uri="{FF2B5EF4-FFF2-40B4-BE49-F238E27FC236}">
                <a16:creationId xmlns:a16="http://schemas.microsoft.com/office/drawing/2014/main" id="{A83176D6-EDE5-6FD6-A9F4-1612EA16CBAD}"/>
              </a:ext>
            </a:extLst>
          </p:cNvPr>
          <p:cNvSpPr>
            <a:spLocks noGrp="1"/>
          </p:cNvSpPr>
          <p:nvPr>
            <p:ph idx="1"/>
          </p:nvPr>
        </p:nvSpPr>
        <p:spPr/>
        <p:txBody>
          <a:bodyPr>
            <a:normAutofit/>
          </a:bodyPr>
          <a:lstStyle/>
          <a:p>
            <a:r>
              <a:rPr lang="en-US" sz="2400" dirty="0">
                <a:cs typeface="Times New Roman" panose="02020603050405020304" pitchFamily="18" charset="0"/>
              </a:rPr>
              <a:t>The main static characteristics that are of note for this sensor are:</a:t>
            </a:r>
          </a:p>
          <a:p>
            <a:r>
              <a:rPr lang="en-US" sz="2400" dirty="0">
                <a:cs typeface="Times New Roman" panose="02020603050405020304" pitchFamily="18" charset="0"/>
              </a:rPr>
              <a:t> Repeatability: deviation between measurements in a sequence where the same object is under the same test multiple times</a:t>
            </a:r>
          </a:p>
          <a:p>
            <a:r>
              <a:rPr lang="en-US" sz="2400" dirty="0">
                <a:cs typeface="Times New Roman" panose="02020603050405020304" pitchFamily="18" charset="0"/>
              </a:rPr>
              <a:t>Accuracy: difference between indication of the sensor and the real value</a:t>
            </a:r>
          </a:p>
          <a:p>
            <a:r>
              <a:rPr lang="en-US" sz="2400" dirty="0">
                <a:cs typeface="Times New Roman" panose="02020603050405020304" pitchFamily="18" charset="0"/>
              </a:rPr>
              <a:t>Drift: deviation of a reading as time passes measuring the same object</a:t>
            </a:r>
          </a:p>
          <a:p>
            <a:r>
              <a:rPr lang="en-US" sz="2400" dirty="0">
                <a:cs typeface="Times New Roman" panose="02020603050405020304" pitchFamily="18" charset="0"/>
              </a:rPr>
              <a:t>Range: the extremes a sensor can measure</a:t>
            </a:r>
          </a:p>
          <a:p>
            <a:r>
              <a:rPr lang="en-US" sz="2400" dirty="0">
                <a:cs typeface="Times New Roman" panose="02020603050405020304" pitchFamily="18" charset="0"/>
              </a:rPr>
              <a:t>Precision: standard deviation or variance of a set of readings for the same input</a:t>
            </a:r>
          </a:p>
          <a:p>
            <a:endParaRPr lang="en-US" sz="24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78B4BCB2-4C8C-A217-DC58-964C5885F10A}"/>
              </a:ext>
            </a:extLst>
          </p:cNvPr>
          <p:cNvSpPr>
            <a:spLocks noGrp="1"/>
          </p:cNvSpPr>
          <p:nvPr>
            <p:ph type="sldNum" sz="quarter" idx="12"/>
          </p:nvPr>
        </p:nvSpPr>
        <p:spPr/>
        <p:txBody>
          <a:bodyPr/>
          <a:lstStyle/>
          <a:p>
            <a:fld id="{D8DA9DAA-006C-4F4B-980E-E3DF019B24E2}" type="slidenum">
              <a:rPr lang="en-US" smtClean="0"/>
              <a:pPr/>
              <a:t>3</a:t>
            </a:fld>
            <a:endParaRPr lang="en-US" dirty="0"/>
          </a:p>
        </p:txBody>
      </p:sp>
    </p:spTree>
    <p:extLst>
      <p:ext uri="{BB962C8B-B14F-4D97-AF65-F5344CB8AC3E}">
        <p14:creationId xmlns:p14="http://schemas.microsoft.com/office/powerpoint/2010/main" val="2917489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D2608-7FE3-7BDE-0312-B755600A0AE3}"/>
              </a:ext>
            </a:extLst>
          </p:cNvPr>
          <p:cNvSpPr>
            <a:spLocks noGrp="1"/>
          </p:cNvSpPr>
          <p:nvPr>
            <p:ph type="title"/>
          </p:nvPr>
        </p:nvSpPr>
        <p:spPr/>
        <p:txBody>
          <a:bodyPr>
            <a:normAutofit/>
          </a:bodyPr>
          <a:lstStyle/>
          <a:p>
            <a:r>
              <a:rPr lang="en-US" dirty="0"/>
              <a:t>Sensor setup</a:t>
            </a:r>
          </a:p>
        </p:txBody>
      </p:sp>
      <p:pic>
        <p:nvPicPr>
          <p:cNvPr id="7" name="Content Placeholder 6">
            <a:extLst>
              <a:ext uri="{FF2B5EF4-FFF2-40B4-BE49-F238E27FC236}">
                <a16:creationId xmlns:a16="http://schemas.microsoft.com/office/drawing/2014/main" id="{86808C88-6AE1-EF15-DBD1-8CAD0227301A}"/>
              </a:ext>
            </a:extLst>
          </p:cNvPr>
          <p:cNvPicPr>
            <a:picLocks noGrp="1" noChangeAspect="1"/>
          </p:cNvPicPr>
          <p:nvPr>
            <p:ph idx="1"/>
          </p:nvPr>
        </p:nvPicPr>
        <p:blipFill>
          <a:blip r:embed="rId2"/>
          <a:stretch>
            <a:fillRect/>
          </a:stretch>
        </p:blipFill>
        <p:spPr>
          <a:xfrm>
            <a:off x="2989799" y="2071743"/>
            <a:ext cx="5944115" cy="3859102"/>
          </a:xfrm>
          <a:prstGeom prst="rect">
            <a:avLst/>
          </a:prstGeom>
        </p:spPr>
      </p:pic>
      <p:sp>
        <p:nvSpPr>
          <p:cNvPr id="4" name="Date Placeholder 3">
            <a:extLst>
              <a:ext uri="{FF2B5EF4-FFF2-40B4-BE49-F238E27FC236}">
                <a16:creationId xmlns:a16="http://schemas.microsoft.com/office/drawing/2014/main" id="{70D5EE46-34F5-963A-4A67-E7A1EDB69F19}"/>
              </a:ext>
            </a:extLst>
          </p:cNvPr>
          <p:cNvSpPr>
            <a:spLocks noGrp="1"/>
          </p:cNvSpPr>
          <p:nvPr>
            <p:ph type="dt" sz="half" idx="10"/>
          </p:nvPr>
        </p:nvSpPr>
        <p:spPr/>
        <p:txBody>
          <a:bodyPr/>
          <a:lstStyle/>
          <a:p>
            <a:r>
              <a:rPr lang="en-US"/>
              <a:t>9/3/20XX</a:t>
            </a:r>
            <a:endParaRPr lang="en-US" dirty="0"/>
          </a:p>
        </p:txBody>
      </p:sp>
      <p:sp>
        <p:nvSpPr>
          <p:cNvPr id="6" name="Slide Number Placeholder 5">
            <a:extLst>
              <a:ext uri="{FF2B5EF4-FFF2-40B4-BE49-F238E27FC236}">
                <a16:creationId xmlns:a16="http://schemas.microsoft.com/office/drawing/2014/main" id="{B1E8ACE5-2FDB-A491-33B4-C5E910B944D0}"/>
              </a:ext>
            </a:extLst>
          </p:cNvPr>
          <p:cNvSpPr>
            <a:spLocks noGrp="1"/>
          </p:cNvSpPr>
          <p:nvPr>
            <p:ph type="sldNum" sz="quarter" idx="12"/>
          </p:nvPr>
        </p:nvSpPr>
        <p:spPr/>
        <p:txBody>
          <a:bodyPr/>
          <a:lstStyle/>
          <a:p>
            <a:fld id="{D8DA9DAA-006C-4F4B-980E-E3DF019B24E2}" type="slidenum">
              <a:rPr lang="en-US" smtClean="0"/>
              <a:pPr/>
              <a:t>4</a:t>
            </a:fld>
            <a:endParaRPr lang="en-US" dirty="0"/>
          </a:p>
        </p:txBody>
      </p:sp>
    </p:spTree>
    <p:extLst>
      <p:ext uri="{BB962C8B-B14F-4D97-AF65-F5344CB8AC3E}">
        <p14:creationId xmlns:p14="http://schemas.microsoft.com/office/powerpoint/2010/main" val="3239422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02D88-98B9-5BC0-4108-1B8BC4AC2E88}"/>
              </a:ext>
            </a:extLst>
          </p:cNvPr>
          <p:cNvSpPr>
            <a:spLocks noGrp="1"/>
          </p:cNvSpPr>
          <p:nvPr>
            <p:ph type="title"/>
          </p:nvPr>
        </p:nvSpPr>
        <p:spPr/>
        <p:txBody>
          <a:bodyPr/>
          <a:lstStyle/>
          <a:p>
            <a:r>
              <a:rPr lang="en-US" dirty="0"/>
              <a:t>Repeatability</a:t>
            </a:r>
          </a:p>
        </p:txBody>
      </p:sp>
      <p:sp>
        <p:nvSpPr>
          <p:cNvPr id="3" name="Content Placeholder 2">
            <a:extLst>
              <a:ext uri="{FF2B5EF4-FFF2-40B4-BE49-F238E27FC236}">
                <a16:creationId xmlns:a16="http://schemas.microsoft.com/office/drawing/2014/main" id="{0711CE6A-4B6E-06A4-BE70-27C0EC6C7342}"/>
              </a:ext>
            </a:extLst>
          </p:cNvPr>
          <p:cNvSpPr>
            <a:spLocks noGrp="1"/>
          </p:cNvSpPr>
          <p:nvPr>
            <p:ph idx="1"/>
          </p:nvPr>
        </p:nvSpPr>
        <p:spPr/>
        <p:txBody>
          <a:bodyPr/>
          <a:lstStyle/>
          <a:p>
            <a:r>
              <a:rPr lang="en-US" dirty="0"/>
              <a:t>To test repeatability I took a paint sample from a store and had the sensor gauge its color and repeated this process a few times to note any differences in the readings</a:t>
            </a:r>
          </a:p>
        </p:txBody>
      </p:sp>
      <p:sp>
        <p:nvSpPr>
          <p:cNvPr id="6" name="Slide Number Placeholder 5">
            <a:extLst>
              <a:ext uri="{FF2B5EF4-FFF2-40B4-BE49-F238E27FC236}">
                <a16:creationId xmlns:a16="http://schemas.microsoft.com/office/drawing/2014/main" id="{9F3B25EA-2F2C-D7FE-1F18-F97FE2A7750B}"/>
              </a:ext>
            </a:extLst>
          </p:cNvPr>
          <p:cNvSpPr>
            <a:spLocks noGrp="1"/>
          </p:cNvSpPr>
          <p:nvPr>
            <p:ph type="sldNum" sz="quarter" idx="12"/>
          </p:nvPr>
        </p:nvSpPr>
        <p:spPr/>
        <p:txBody>
          <a:bodyPr/>
          <a:lstStyle/>
          <a:p>
            <a:fld id="{D8DA9DAA-006C-4F4B-980E-E3DF019B24E2}" type="slidenum">
              <a:rPr lang="en-US" smtClean="0"/>
              <a:pPr/>
              <a:t>5</a:t>
            </a:fld>
            <a:endParaRPr lang="en-US" dirty="0"/>
          </a:p>
        </p:txBody>
      </p:sp>
      <p:graphicFrame>
        <p:nvGraphicFramePr>
          <p:cNvPr id="8" name="Table 7">
            <a:extLst>
              <a:ext uri="{FF2B5EF4-FFF2-40B4-BE49-F238E27FC236}">
                <a16:creationId xmlns:a16="http://schemas.microsoft.com/office/drawing/2014/main" id="{653755DB-D67C-ACEC-3172-2F67F2B60B2E}"/>
              </a:ext>
            </a:extLst>
          </p:cNvPr>
          <p:cNvGraphicFramePr>
            <a:graphicFrameLocks noGrp="1"/>
          </p:cNvGraphicFramePr>
          <p:nvPr>
            <p:extLst>
              <p:ext uri="{D42A27DB-BD31-4B8C-83A1-F6EECF244321}">
                <p14:modId xmlns:p14="http://schemas.microsoft.com/office/powerpoint/2010/main" val="3858350191"/>
              </p:ext>
            </p:extLst>
          </p:nvPr>
        </p:nvGraphicFramePr>
        <p:xfrm>
          <a:off x="1257782" y="3580265"/>
          <a:ext cx="2758632" cy="1987158"/>
        </p:xfrm>
        <a:graphic>
          <a:graphicData uri="http://schemas.openxmlformats.org/drawingml/2006/table">
            <a:tbl>
              <a:tblPr>
                <a:tableStyleId>{5C22544A-7EE6-4342-B048-85BDC9FD1C3A}</a:tableStyleId>
              </a:tblPr>
              <a:tblGrid>
                <a:gridCol w="919544">
                  <a:extLst>
                    <a:ext uri="{9D8B030D-6E8A-4147-A177-3AD203B41FA5}">
                      <a16:colId xmlns:a16="http://schemas.microsoft.com/office/drawing/2014/main" val="1299349099"/>
                    </a:ext>
                  </a:extLst>
                </a:gridCol>
                <a:gridCol w="919544">
                  <a:extLst>
                    <a:ext uri="{9D8B030D-6E8A-4147-A177-3AD203B41FA5}">
                      <a16:colId xmlns:a16="http://schemas.microsoft.com/office/drawing/2014/main" val="2123474955"/>
                    </a:ext>
                  </a:extLst>
                </a:gridCol>
                <a:gridCol w="919544">
                  <a:extLst>
                    <a:ext uri="{9D8B030D-6E8A-4147-A177-3AD203B41FA5}">
                      <a16:colId xmlns:a16="http://schemas.microsoft.com/office/drawing/2014/main" val="3640467869"/>
                    </a:ext>
                  </a:extLst>
                </a:gridCol>
              </a:tblGrid>
              <a:tr h="331193">
                <a:tc>
                  <a:txBody>
                    <a:bodyPr/>
                    <a:lstStyle/>
                    <a:p>
                      <a:pPr algn="l" fontAlgn="b"/>
                      <a:r>
                        <a:rPr lang="en-US" sz="1100" u="none" strike="noStrike">
                          <a:effectLst/>
                        </a:rPr>
                        <a:t>R Value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G Value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B Value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05681816"/>
                  </a:ext>
                </a:extLst>
              </a:tr>
              <a:tr h="331193">
                <a:tc>
                  <a:txBody>
                    <a:bodyPr/>
                    <a:lstStyle/>
                    <a:p>
                      <a:pPr algn="r" fontAlgn="b"/>
                      <a:r>
                        <a:rPr lang="en-US" sz="1100" u="none" strike="noStrike">
                          <a:effectLst/>
                        </a:rPr>
                        <a:t>36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93423934"/>
                  </a:ext>
                </a:extLst>
              </a:tr>
              <a:tr h="331193">
                <a:tc>
                  <a:txBody>
                    <a:bodyPr/>
                    <a:lstStyle/>
                    <a:p>
                      <a:pPr algn="r" fontAlgn="b"/>
                      <a:r>
                        <a:rPr lang="en-US" sz="1100" u="none" strike="noStrike">
                          <a:effectLst/>
                        </a:rPr>
                        <a:t>35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17304364"/>
                  </a:ext>
                </a:extLst>
              </a:tr>
              <a:tr h="331193">
                <a:tc>
                  <a:txBody>
                    <a:bodyPr/>
                    <a:lstStyle/>
                    <a:p>
                      <a:pPr algn="r" fontAlgn="b"/>
                      <a:r>
                        <a:rPr lang="en-US" sz="1100" u="none" strike="noStrike">
                          <a:effectLst/>
                        </a:rPr>
                        <a:t>32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00631563"/>
                  </a:ext>
                </a:extLst>
              </a:tr>
              <a:tr h="331193">
                <a:tc>
                  <a:txBody>
                    <a:bodyPr/>
                    <a:lstStyle/>
                    <a:p>
                      <a:pPr algn="r" fontAlgn="b"/>
                      <a:r>
                        <a:rPr lang="en-US" sz="1100" u="none" strike="noStrike">
                          <a:effectLst/>
                        </a:rPr>
                        <a:t>36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96223104"/>
                  </a:ext>
                </a:extLst>
              </a:tr>
              <a:tr h="331193">
                <a:tc>
                  <a:txBody>
                    <a:bodyPr/>
                    <a:lstStyle/>
                    <a:p>
                      <a:pPr algn="r" fontAlgn="b"/>
                      <a:r>
                        <a:rPr lang="en-US" sz="1100" u="none" strike="noStrike">
                          <a:effectLst/>
                        </a:rPr>
                        <a:t>36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5276847"/>
                  </a:ext>
                </a:extLst>
              </a:tr>
            </a:tbl>
          </a:graphicData>
        </a:graphic>
      </p:graphicFrame>
    </p:spTree>
    <p:extLst>
      <p:ext uri="{BB962C8B-B14F-4D97-AF65-F5344CB8AC3E}">
        <p14:creationId xmlns:p14="http://schemas.microsoft.com/office/powerpoint/2010/main" val="1407699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901F0-A91F-B548-1C92-6D7E7B89C34C}"/>
              </a:ext>
            </a:extLst>
          </p:cNvPr>
          <p:cNvSpPr>
            <a:spLocks noGrp="1"/>
          </p:cNvSpPr>
          <p:nvPr>
            <p:ph type="title"/>
          </p:nvPr>
        </p:nvSpPr>
        <p:spPr/>
        <p:txBody>
          <a:bodyPr/>
          <a:lstStyle/>
          <a:p>
            <a:r>
              <a:rPr lang="en-US" dirty="0"/>
              <a:t>accuracy</a:t>
            </a:r>
          </a:p>
        </p:txBody>
      </p:sp>
      <p:sp>
        <p:nvSpPr>
          <p:cNvPr id="3" name="Content Placeholder 2">
            <a:extLst>
              <a:ext uri="{FF2B5EF4-FFF2-40B4-BE49-F238E27FC236}">
                <a16:creationId xmlns:a16="http://schemas.microsoft.com/office/drawing/2014/main" id="{278A2D12-9E0C-C8F1-5E50-4EE8B880990E}"/>
              </a:ext>
            </a:extLst>
          </p:cNvPr>
          <p:cNvSpPr>
            <a:spLocks noGrp="1"/>
          </p:cNvSpPr>
          <p:nvPr>
            <p:ph idx="1"/>
          </p:nvPr>
        </p:nvSpPr>
        <p:spPr/>
        <p:txBody>
          <a:bodyPr/>
          <a:lstStyle/>
          <a:p>
            <a:r>
              <a:rPr lang="en-US" dirty="0"/>
              <a:t>I tested Accuracy by taking 5 different paint samples and having the sensor gauge their color.</a:t>
            </a:r>
          </a:p>
          <a:p>
            <a:r>
              <a:rPr lang="en-US" dirty="0"/>
              <a:t>I then took the measured RGB values of the paint samples and compared them against the RGB values of the paint samples I had found using other means</a:t>
            </a:r>
          </a:p>
        </p:txBody>
      </p:sp>
      <p:sp>
        <p:nvSpPr>
          <p:cNvPr id="6" name="Slide Number Placeholder 5">
            <a:extLst>
              <a:ext uri="{FF2B5EF4-FFF2-40B4-BE49-F238E27FC236}">
                <a16:creationId xmlns:a16="http://schemas.microsoft.com/office/drawing/2014/main" id="{7134BBE4-36F9-8F92-A7F2-0ABF787EF173}"/>
              </a:ext>
            </a:extLst>
          </p:cNvPr>
          <p:cNvSpPr>
            <a:spLocks noGrp="1"/>
          </p:cNvSpPr>
          <p:nvPr>
            <p:ph type="sldNum" sz="quarter" idx="12"/>
          </p:nvPr>
        </p:nvSpPr>
        <p:spPr/>
        <p:txBody>
          <a:bodyPr/>
          <a:lstStyle/>
          <a:p>
            <a:fld id="{D8DA9DAA-006C-4F4B-980E-E3DF019B24E2}" type="slidenum">
              <a:rPr lang="en-US" smtClean="0"/>
              <a:pPr/>
              <a:t>6</a:t>
            </a:fld>
            <a:endParaRPr lang="en-US" dirty="0"/>
          </a:p>
        </p:txBody>
      </p:sp>
      <p:graphicFrame>
        <p:nvGraphicFramePr>
          <p:cNvPr id="7" name="Table 6">
            <a:extLst>
              <a:ext uri="{FF2B5EF4-FFF2-40B4-BE49-F238E27FC236}">
                <a16:creationId xmlns:a16="http://schemas.microsoft.com/office/drawing/2014/main" id="{4E369EAA-E2BF-E9C7-E6A4-4E2BBE21E4AD}"/>
              </a:ext>
            </a:extLst>
          </p:cNvPr>
          <p:cNvGraphicFramePr>
            <a:graphicFrameLocks noGrp="1"/>
          </p:cNvGraphicFramePr>
          <p:nvPr>
            <p:extLst>
              <p:ext uri="{D42A27DB-BD31-4B8C-83A1-F6EECF244321}">
                <p14:modId xmlns:p14="http://schemas.microsoft.com/office/powerpoint/2010/main" val="1829227855"/>
              </p:ext>
            </p:extLst>
          </p:nvPr>
        </p:nvGraphicFramePr>
        <p:xfrm>
          <a:off x="7826093" y="3910777"/>
          <a:ext cx="3262453" cy="2628135"/>
        </p:xfrm>
        <a:graphic>
          <a:graphicData uri="http://schemas.openxmlformats.org/drawingml/2006/table">
            <a:tbl>
              <a:tblPr>
                <a:tableStyleId>{5C22544A-7EE6-4342-B048-85BDC9FD1C3A}</a:tableStyleId>
              </a:tblPr>
              <a:tblGrid>
                <a:gridCol w="865549">
                  <a:extLst>
                    <a:ext uri="{9D8B030D-6E8A-4147-A177-3AD203B41FA5}">
                      <a16:colId xmlns:a16="http://schemas.microsoft.com/office/drawing/2014/main" val="2608231363"/>
                    </a:ext>
                  </a:extLst>
                </a:gridCol>
                <a:gridCol w="798968">
                  <a:extLst>
                    <a:ext uri="{9D8B030D-6E8A-4147-A177-3AD203B41FA5}">
                      <a16:colId xmlns:a16="http://schemas.microsoft.com/office/drawing/2014/main" val="3493234218"/>
                    </a:ext>
                  </a:extLst>
                </a:gridCol>
                <a:gridCol w="798968">
                  <a:extLst>
                    <a:ext uri="{9D8B030D-6E8A-4147-A177-3AD203B41FA5}">
                      <a16:colId xmlns:a16="http://schemas.microsoft.com/office/drawing/2014/main" val="2338303793"/>
                    </a:ext>
                  </a:extLst>
                </a:gridCol>
                <a:gridCol w="798968">
                  <a:extLst>
                    <a:ext uri="{9D8B030D-6E8A-4147-A177-3AD203B41FA5}">
                      <a16:colId xmlns:a16="http://schemas.microsoft.com/office/drawing/2014/main" val="2908296390"/>
                    </a:ext>
                  </a:extLst>
                </a:gridCol>
              </a:tblGrid>
              <a:tr h="172944">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 Value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G Value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B Value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15619720"/>
                  </a:ext>
                </a:extLst>
              </a:tr>
              <a:tr h="313029">
                <a:tc>
                  <a:txBody>
                    <a:bodyPr/>
                    <a:lstStyle/>
                    <a:p>
                      <a:pPr algn="l" fontAlgn="b"/>
                      <a:r>
                        <a:rPr lang="en-US" sz="1100" u="none" strike="noStrike">
                          <a:effectLst/>
                        </a:rPr>
                        <a:t>Measured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4510657"/>
                  </a:ext>
                </a:extLst>
              </a:tr>
              <a:tr h="172944">
                <a:tc>
                  <a:txBody>
                    <a:bodyPr/>
                    <a:lstStyle/>
                    <a:p>
                      <a:pPr algn="l" fontAlgn="b"/>
                      <a:r>
                        <a:rPr lang="en-US" sz="1100" u="none" strike="noStrike">
                          <a:effectLst/>
                        </a:rPr>
                        <a:t>Actual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209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8870454"/>
                  </a:ext>
                </a:extLst>
              </a:tr>
              <a:tr h="313029">
                <a:tc>
                  <a:txBody>
                    <a:bodyPr/>
                    <a:lstStyle/>
                    <a:p>
                      <a:pPr algn="l" fontAlgn="b"/>
                      <a:r>
                        <a:rPr lang="en-US" sz="1100" u="none" strike="noStrike">
                          <a:effectLst/>
                        </a:rPr>
                        <a:t>Measured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16415792"/>
                  </a:ext>
                </a:extLst>
              </a:tr>
              <a:tr h="172944">
                <a:tc>
                  <a:txBody>
                    <a:bodyPr/>
                    <a:lstStyle/>
                    <a:p>
                      <a:pPr algn="l" fontAlgn="b"/>
                      <a:r>
                        <a:rPr lang="en-US" sz="1100" u="none" strike="noStrike">
                          <a:effectLst/>
                        </a:rPr>
                        <a:t>Actual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173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190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10364961"/>
                  </a:ext>
                </a:extLst>
              </a:tr>
              <a:tr h="313029">
                <a:tc>
                  <a:txBody>
                    <a:bodyPr/>
                    <a:lstStyle/>
                    <a:p>
                      <a:pPr algn="l" fontAlgn="b"/>
                      <a:r>
                        <a:rPr lang="en-US" sz="1100" u="none" strike="noStrike">
                          <a:effectLst/>
                        </a:rPr>
                        <a:t>Measured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33891148"/>
                  </a:ext>
                </a:extLst>
              </a:tr>
              <a:tr h="172944">
                <a:tc>
                  <a:txBody>
                    <a:bodyPr/>
                    <a:lstStyle/>
                    <a:p>
                      <a:pPr algn="l" fontAlgn="b"/>
                      <a:r>
                        <a:rPr lang="en-US" sz="1100" u="none" strike="noStrike">
                          <a:effectLst/>
                        </a:rPr>
                        <a:t>Actual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13314102"/>
                  </a:ext>
                </a:extLst>
              </a:tr>
              <a:tr h="313029">
                <a:tc>
                  <a:txBody>
                    <a:bodyPr/>
                    <a:lstStyle/>
                    <a:p>
                      <a:pPr algn="l" fontAlgn="b"/>
                      <a:r>
                        <a:rPr lang="en-US" sz="1100" u="none" strike="noStrike">
                          <a:effectLst/>
                        </a:rPr>
                        <a:t>Measured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24652714"/>
                  </a:ext>
                </a:extLst>
              </a:tr>
              <a:tr h="172944">
                <a:tc>
                  <a:txBody>
                    <a:bodyPr/>
                    <a:lstStyle/>
                    <a:p>
                      <a:pPr algn="l" fontAlgn="b"/>
                      <a:r>
                        <a:rPr lang="en-US" sz="1100" u="none" strike="noStrike">
                          <a:effectLst/>
                        </a:rPr>
                        <a:t>Actual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1255577"/>
                  </a:ext>
                </a:extLst>
              </a:tr>
              <a:tr h="313029">
                <a:tc>
                  <a:txBody>
                    <a:bodyPr/>
                    <a:lstStyle/>
                    <a:p>
                      <a:pPr algn="l" fontAlgn="b"/>
                      <a:r>
                        <a:rPr lang="en-US" sz="1100" u="none" strike="noStrike">
                          <a:effectLst/>
                        </a:rPr>
                        <a:t>Measured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79758296"/>
                  </a:ext>
                </a:extLst>
              </a:tr>
              <a:tr h="172944">
                <a:tc>
                  <a:txBody>
                    <a:bodyPr/>
                    <a:lstStyle/>
                    <a:p>
                      <a:pPr algn="l" fontAlgn="b"/>
                      <a:r>
                        <a:rPr lang="en-US" sz="1100" u="none" strike="noStrike">
                          <a:effectLst/>
                        </a:rPr>
                        <a:t>Actual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232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93</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50834558"/>
                  </a:ext>
                </a:extLst>
              </a:tr>
            </a:tbl>
          </a:graphicData>
        </a:graphic>
      </p:graphicFrame>
      <p:graphicFrame>
        <p:nvGraphicFramePr>
          <p:cNvPr id="8" name="Table 7">
            <a:extLst>
              <a:ext uri="{FF2B5EF4-FFF2-40B4-BE49-F238E27FC236}">
                <a16:creationId xmlns:a16="http://schemas.microsoft.com/office/drawing/2014/main" id="{091154CD-1B1E-B6D5-6FB6-F2503B32D108}"/>
              </a:ext>
            </a:extLst>
          </p:cNvPr>
          <p:cNvGraphicFramePr>
            <a:graphicFrameLocks noGrp="1"/>
          </p:cNvGraphicFramePr>
          <p:nvPr>
            <p:extLst>
              <p:ext uri="{D42A27DB-BD31-4B8C-83A1-F6EECF244321}">
                <p14:modId xmlns:p14="http://schemas.microsoft.com/office/powerpoint/2010/main" val="3019118027"/>
              </p:ext>
            </p:extLst>
          </p:nvPr>
        </p:nvGraphicFramePr>
        <p:xfrm>
          <a:off x="1103454" y="4800912"/>
          <a:ext cx="3393954" cy="1271300"/>
        </p:xfrm>
        <a:graphic>
          <a:graphicData uri="http://schemas.openxmlformats.org/drawingml/2006/table">
            <a:tbl>
              <a:tblPr>
                <a:tableStyleId>{5C22544A-7EE6-4342-B048-85BDC9FD1C3A}</a:tableStyleId>
              </a:tblPr>
              <a:tblGrid>
                <a:gridCol w="1090914">
                  <a:extLst>
                    <a:ext uri="{9D8B030D-6E8A-4147-A177-3AD203B41FA5}">
                      <a16:colId xmlns:a16="http://schemas.microsoft.com/office/drawing/2014/main" val="2573001634"/>
                    </a:ext>
                  </a:extLst>
                </a:gridCol>
                <a:gridCol w="1575764">
                  <a:extLst>
                    <a:ext uri="{9D8B030D-6E8A-4147-A177-3AD203B41FA5}">
                      <a16:colId xmlns:a16="http://schemas.microsoft.com/office/drawing/2014/main" val="842040595"/>
                    </a:ext>
                  </a:extLst>
                </a:gridCol>
                <a:gridCol w="727276">
                  <a:extLst>
                    <a:ext uri="{9D8B030D-6E8A-4147-A177-3AD203B41FA5}">
                      <a16:colId xmlns:a16="http://schemas.microsoft.com/office/drawing/2014/main" val="287160210"/>
                    </a:ext>
                  </a:extLst>
                </a:gridCol>
              </a:tblGrid>
              <a:tr h="317825">
                <a:tc>
                  <a:txBody>
                    <a:bodyPr/>
                    <a:lstStyle/>
                    <a:p>
                      <a:pPr algn="l" fontAlgn="b"/>
                      <a:r>
                        <a:rPr lang="en-US" sz="1100" u="none" strike="noStrike">
                          <a:effectLst/>
                        </a:rPr>
                        <a:t>R Accuracy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(155/835)/5 * 100% =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3.71%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97530213"/>
                  </a:ext>
                </a:extLst>
              </a:tr>
              <a:tr h="317825">
                <a:tc>
                  <a:txBody>
                    <a:bodyPr/>
                    <a:lstStyle/>
                    <a:p>
                      <a:pPr algn="l" fontAlgn="b"/>
                      <a:r>
                        <a:rPr lang="en-US" sz="1100" u="none" strike="noStrike">
                          <a:effectLst/>
                        </a:rPr>
                        <a:t>G Accuracy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(192/764)/5 *100% =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5.03%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55649967"/>
                  </a:ext>
                </a:extLst>
              </a:tr>
              <a:tr h="317825">
                <a:tc>
                  <a:txBody>
                    <a:bodyPr/>
                    <a:lstStyle/>
                    <a:p>
                      <a:pPr algn="l" fontAlgn="b"/>
                      <a:r>
                        <a:rPr lang="en-US" sz="1100" u="none" strike="noStrike">
                          <a:effectLst/>
                        </a:rPr>
                        <a:t>B Accuracy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(201/644)/5 * 100% =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6.24%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86593423"/>
                  </a:ext>
                </a:extLst>
              </a:tr>
              <a:tr h="317825">
                <a:tc>
                  <a:txBody>
                    <a:bodyPr/>
                    <a:lstStyle/>
                    <a:p>
                      <a:pPr algn="l" fontAlgn="b"/>
                      <a:r>
                        <a:rPr lang="en-US" sz="1100" u="none" strike="noStrike">
                          <a:effectLst/>
                        </a:rPr>
                        <a:t>Total Accuracy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(3.71+5.03+6.24)/3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4.99%</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0234462"/>
                  </a:ext>
                </a:extLst>
              </a:tr>
            </a:tbl>
          </a:graphicData>
        </a:graphic>
      </p:graphicFrame>
    </p:spTree>
    <p:extLst>
      <p:ext uri="{BB962C8B-B14F-4D97-AF65-F5344CB8AC3E}">
        <p14:creationId xmlns:p14="http://schemas.microsoft.com/office/powerpoint/2010/main" val="869124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43D93-0677-E7FC-9124-A25FCFB268AB}"/>
              </a:ext>
            </a:extLst>
          </p:cNvPr>
          <p:cNvSpPr>
            <a:spLocks noGrp="1"/>
          </p:cNvSpPr>
          <p:nvPr>
            <p:ph type="title"/>
          </p:nvPr>
        </p:nvSpPr>
        <p:spPr/>
        <p:txBody>
          <a:bodyPr/>
          <a:lstStyle/>
          <a:p>
            <a:r>
              <a:rPr lang="en-US" dirty="0"/>
              <a:t>drift</a:t>
            </a:r>
          </a:p>
        </p:txBody>
      </p:sp>
      <p:sp>
        <p:nvSpPr>
          <p:cNvPr id="3" name="Content Placeholder 2">
            <a:extLst>
              <a:ext uri="{FF2B5EF4-FFF2-40B4-BE49-F238E27FC236}">
                <a16:creationId xmlns:a16="http://schemas.microsoft.com/office/drawing/2014/main" id="{61C8F165-1353-5283-AC41-04ACE49AED8E}"/>
              </a:ext>
            </a:extLst>
          </p:cNvPr>
          <p:cNvSpPr>
            <a:spLocks noGrp="1"/>
          </p:cNvSpPr>
          <p:nvPr>
            <p:ph idx="1"/>
          </p:nvPr>
        </p:nvSpPr>
        <p:spPr/>
        <p:txBody>
          <a:bodyPr/>
          <a:lstStyle/>
          <a:p>
            <a:r>
              <a:rPr lang="en-US" dirty="0"/>
              <a:t>To calculate Drift I set the sensor up in a way that it was measuring the same spot in the same conditions for several data collection cycles and then used these data points to see how much the values have changed</a:t>
            </a:r>
          </a:p>
        </p:txBody>
      </p:sp>
      <p:sp>
        <p:nvSpPr>
          <p:cNvPr id="6" name="Slide Number Placeholder 5">
            <a:extLst>
              <a:ext uri="{FF2B5EF4-FFF2-40B4-BE49-F238E27FC236}">
                <a16:creationId xmlns:a16="http://schemas.microsoft.com/office/drawing/2014/main" id="{AA00F718-8446-874F-79A2-47621501D1A9}"/>
              </a:ext>
            </a:extLst>
          </p:cNvPr>
          <p:cNvSpPr>
            <a:spLocks noGrp="1"/>
          </p:cNvSpPr>
          <p:nvPr>
            <p:ph type="sldNum" sz="quarter" idx="12"/>
          </p:nvPr>
        </p:nvSpPr>
        <p:spPr/>
        <p:txBody>
          <a:bodyPr/>
          <a:lstStyle/>
          <a:p>
            <a:fld id="{D8DA9DAA-006C-4F4B-980E-E3DF019B24E2}" type="slidenum">
              <a:rPr lang="en-US" smtClean="0"/>
              <a:pPr/>
              <a:t>7</a:t>
            </a:fld>
            <a:endParaRPr lang="en-US" dirty="0"/>
          </a:p>
        </p:txBody>
      </p:sp>
      <p:graphicFrame>
        <p:nvGraphicFramePr>
          <p:cNvPr id="7" name="Table 6">
            <a:extLst>
              <a:ext uri="{FF2B5EF4-FFF2-40B4-BE49-F238E27FC236}">
                <a16:creationId xmlns:a16="http://schemas.microsoft.com/office/drawing/2014/main" id="{437E749F-43BA-B472-3476-59248BB3764A}"/>
              </a:ext>
            </a:extLst>
          </p:cNvPr>
          <p:cNvGraphicFramePr>
            <a:graphicFrameLocks noGrp="1"/>
          </p:cNvGraphicFramePr>
          <p:nvPr>
            <p:extLst>
              <p:ext uri="{D42A27DB-BD31-4B8C-83A1-F6EECF244321}">
                <p14:modId xmlns:p14="http://schemas.microsoft.com/office/powerpoint/2010/main" val="3631042491"/>
              </p:ext>
            </p:extLst>
          </p:nvPr>
        </p:nvGraphicFramePr>
        <p:xfrm>
          <a:off x="1094853" y="4889000"/>
          <a:ext cx="2875264" cy="419346"/>
        </p:xfrm>
        <a:graphic>
          <a:graphicData uri="http://schemas.openxmlformats.org/drawingml/2006/table">
            <a:tbl>
              <a:tblPr>
                <a:tableStyleId>{5C22544A-7EE6-4342-B048-85BDC9FD1C3A}</a:tableStyleId>
              </a:tblPr>
              <a:tblGrid>
                <a:gridCol w="700572">
                  <a:extLst>
                    <a:ext uri="{9D8B030D-6E8A-4147-A177-3AD203B41FA5}">
                      <a16:colId xmlns:a16="http://schemas.microsoft.com/office/drawing/2014/main" val="4036989279"/>
                    </a:ext>
                  </a:extLst>
                </a:gridCol>
                <a:gridCol w="700572">
                  <a:extLst>
                    <a:ext uri="{9D8B030D-6E8A-4147-A177-3AD203B41FA5}">
                      <a16:colId xmlns:a16="http://schemas.microsoft.com/office/drawing/2014/main" val="3163074445"/>
                    </a:ext>
                  </a:extLst>
                </a:gridCol>
                <a:gridCol w="700572">
                  <a:extLst>
                    <a:ext uri="{9D8B030D-6E8A-4147-A177-3AD203B41FA5}">
                      <a16:colId xmlns:a16="http://schemas.microsoft.com/office/drawing/2014/main" val="732226787"/>
                    </a:ext>
                  </a:extLst>
                </a:gridCol>
                <a:gridCol w="773548">
                  <a:extLst>
                    <a:ext uri="{9D8B030D-6E8A-4147-A177-3AD203B41FA5}">
                      <a16:colId xmlns:a16="http://schemas.microsoft.com/office/drawing/2014/main" val="2138670968"/>
                    </a:ext>
                  </a:extLst>
                </a:gridCol>
              </a:tblGrid>
              <a:tr h="242181">
                <a:tc>
                  <a:txBody>
                    <a:bodyPr/>
                    <a:lstStyle/>
                    <a:p>
                      <a:pPr algn="l" fontAlgn="b"/>
                      <a:r>
                        <a:rPr lang="en-US" sz="1100" u="none" strike="noStrike">
                          <a:effectLst/>
                        </a:rPr>
                        <a:t>Delta 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Delta 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Delta B</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Avg. Delta</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73762746"/>
                  </a:ext>
                </a:extLst>
              </a:tr>
              <a:tr h="133802">
                <a:tc>
                  <a:txBody>
                    <a:bodyPr/>
                    <a:lstStyle/>
                    <a:p>
                      <a:pPr algn="r" fontAlgn="b"/>
                      <a:r>
                        <a:rPr lang="en-US" sz="1100" u="none" strike="noStrike">
                          <a:effectLst/>
                        </a:rPr>
                        <a:t>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27.33</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34444390"/>
                  </a:ext>
                </a:extLst>
              </a:tr>
            </a:tbl>
          </a:graphicData>
        </a:graphic>
      </p:graphicFrame>
      <p:graphicFrame>
        <p:nvGraphicFramePr>
          <p:cNvPr id="8" name="Table 7">
            <a:extLst>
              <a:ext uri="{FF2B5EF4-FFF2-40B4-BE49-F238E27FC236}">
                <a16:creationId xmlns:a16="http://schemas.microsoft.com/office/drawing/2014/main" id="{39A4DDD9-99C3-4F5E-6332-7448F875052D}"/>
              </a:ext>
            </a:extLst>
          </p:cNvPr>
          <p:cNvGraphicFramePr>
            <a:graphicFrameLocks noGrp="1"/>
          </p:cNvGraphicFramePr>
          <p:nvPr>
            <p:extLst>
              <p:ext uri="{D42A27DB-BD31-4B8C-83A1-F6EECF244321}">
                <p14:modId xmlns:p14="http://schemas.microsoft.com/office/powerpoint/2010/main" val="3992490283"/>
              </p:ext>
            </p:extLst>
          </p:nvPr>
        </p:nvGraphicFramePr>
        <p:xfrm>
          <a:off x="7797477" y="4089950"/>
          <a:ext cx="2353518" cy="1598100"/>
        </p:xfrm>
        <a:graphic>
          <a:graphicData uri="http://schemas.openxmlformats.org/drawingml/2006/table">
            <a:tbl>
              <a:tblPr>
                <a:tableStyleId>{5C22544A-7EE6-4342-B048-85BDC9FD1C3A}</a:tableStyleId>
              </a:tblPr>
              <a:tblGrid>
                <a:gridCol w="784506">
                  <a:extLst>
                    <a:ext uri="{9D8B030D-6E8A-4147-A177-3AD203B41FA5}">
                      <a16:colId xmlns:a16="http://schemas.microsoft.com/office/drawing/2014/main" val="2166248009"/>
                    </a:ext>
                  </a:extLst>
                </a:gridCol>
                <a:gridCol w="784506">
                  <a:extLst>
                    <a:ext uri="{9D8B030D-6E8A-4147-A177-3AD203B41FA5}">
                      <a16:colId xmlns:a16="http://schemas.microsoft.com/office/drawing/2014/main" val="2092338209"/>
                    </a:ext>
                  </a:extLst>
                </a:gridCol>
                <a:gridCol w="784506">
                  <a:extLst>
                    <a:ext uri="{9D8B030D-6E8A-4147-A177-3AD203B41FA5}">
                      <a16:colId xmlns:a16="http://schemas.microsoft.com/office/drawing/2014/main" val="512629329"/>
                    </a:ext>
                  </a:extLst>
                </a:gridCol>
              </a:tblGrid>
              <a:tr h="266350">
                <a:tc>
                  <a:txBody>
                    <a:bodyPr/>
                    <a:lstStyle/>
                    <a:p>
                      <a:pPr algn="l" fontAlgn="b"/>
                      <a:r>
                        <a:rPr lang="en-US" sz="1100" u="none" strike="noStrike">
                          <a:effectLst/>
                        </a:rPr>
                        <a:t>R Value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G Value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B Value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46191456"/>
                  </a:ext>
                </a:extLst>
              </a:tr>
              <a:tr h="266350">
                <a:tc>
                  <a:txBody>
                    <a:bodyPr/>
                    <a:lstStyle/>
                    <a:p>
                      <a:pPr algn="r" fontAlgn="b"/>
                      <a:r>
                        <a:rPr lang="en-US" sz="1100" u="none" strike="noStrike">
                          <a:effectLst/>
                        </a:rPr>
                        <a:t>51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83265511"/>
                  </a:ext>
                </a:extLst>
              </a:tr>
              <a:tr h="266350">
                <a:tc>
                  <a:txBody>
                    <a:bodyPr/>
                    <a:lstStyle/>
                    <a:p>
                      <a:pPr algn="r" fontAlgn="b"/>
                      <a:r>
                        <a:rPr lang="en-US" sz="1100" u="none" strike="noStrike">
                          <a:effectLst/>
                        </a:rPr>
                        <a:t>52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92690196"/>
                  </a:ext>
                </a:extLst>
              </a:tr>
              <a:tr h="266350">
                <a:tc>
                  <a:txBody>
                    <a:bodyPr/>
                    <a:lstStyle/>
                    <a:p>
                      <a:pPr algn="r" fontAlgn="b"/>
                      <a:r>
                        <a:rPr lang="en-US" sz="1100" u="none" strike="noStrike">
                          <a:effectLst/>
                        </a:rPr>
                        <a:t>63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50220941"/>
                  </a:ext>
                </a:extLst>
              </a:tr>
              <a:tr h="266350">
                <a:tc>
                  <a:txBody>
                    <a:bodyPr/>
                    <a:lstStyle/>
                    <a:p>
                      <a:pPr algn="r" fontAlgn="b"/>
                      <a:r>
                        <a:rPr lang="en-US" sz="1100" u="none" strike="noStrike">
                          <a:effectLst/>
                        </a:rPr>
                        <a:t>69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22966785"/>
                  </a:ext>
                </a:extLst>
              </a:tr>
              <a:tr h="266350">
                <a:tc>
                  <a:txBody>
                    <a:bodyPr/>
                    <a:lstStyle/>
                    <a:p>
                      <a:pPr algn="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91</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59070391"/>
                  </a:ext>
                </a:extLst>
              </a:tr>
            </a:tbl>
          </a:graphicData>
        </a:graphic>
      </p:graphicFrame>
    </p:spTree>
    <p:extLst>
      <p:ext uri="{BB962C8B-B14F-4D97-AF65-F5344CB8AC3E}">
        <p14:creationId xmlns:p14="http://schemas.microsoft.com/office/powerpoint/2010/main" val="205140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34896-DE15-2CC5-7CDB-28B2324565B4}"/>
              </a:ext>
            </a:extLst>
          </p:cNvPr>
          <p:cNvSpPr>
            <a:spLocks noGrp="1"/>
          </p:cNvSpPr>
          <p:nvPr>
            <p:ph type="title"/>
          </p:nvPr>
        </p:nvSpPr>
        <p:spPr/>
        <p:txBody>
          <a:bodyPr/>
          <a:lstStyle/>
          <a:p>
            <a:r>
              <a:rPr lang="en-US" dirty="0"/>
              <a:t>range</a:t>
            </a:r>
          </a:p>
        </p:txBody>
      </p:sp>
      <p:sp>
        <p:nvSpPr>
          <p:cNvPr id="3" name="Content Placeholder 2">
            <a:extLst>
              <a:ext uri="{FF2B5EF4-FFF2-40B4-BE49-F238E27FC236}">
                <a16:creationId xmlns:a16="http://schemas.microsoft.com/office/drawing/2014/main" id="{F47B8A9B-1D2E-1219-BA71-E8620DD79927}"/>
              </a:ext>
            </a:extLst>
          </p:cNvPr>
          <p:cNvSpPr>
            <a:spLocks noGrp="1"/>
          </p:cNvSpPr>
          <p:nvPr>
            <p:ph idx="1"/>
          </p:nvPr>
        </p:nvSpPr>
        <p:spPr/>
        <p:txBody>
          <a:bodyPr/>
          <a:lstStyle/>
          <a:p>
            <a:r>
              <a:rPr lang="en-US" dirty="0"/>
              <a:t>To find Range I use the concept of color theory that the sensor works on and can inherently know that the Range should be the extremes of the RGB values, specifically, Red Green, Blue, Black and White</a:t>
            </a:r>
          </a:p>
          <a:p>
            <a:r>
              <a:rPr lang="en-US" dirty="0"/>
              <a:t>I then had the sensor measure these values on objects as close as I could replicate them to such to check the values of these extremes</a:t>
            </a:r>
          </a:p>
          <a:p>
            <a:pPr marL="0" indent="0">
              <a:buNone/>
            </a:pPr>
            <a:endParaRPr lang="en-US" dirty="0"/>
          </a:p>
        </p:txBody>
      </p:sp>
      <p:sp>
        <p:nvSpPr>
          <p:cNvPr id="6" name="Slide Number Placeholder 5">
            <a:extLst>
              <a:ext uri="{FF2B5EF4-FFF2-40B4-BE49-F238E27FC236}">
                <a16:creationId xmlns:a16="http://schemas.microsoft.com/office/drawing/2014/main" id="{3447FA01-5C2D-9E45-C2DD-7BD14A9668DD}"/>
              </a:ext>
            </a:extLst>
          </p:cNvPr>
          <p:cNvSpPr>
            <a:spLocks noGrp="1"/>
          </p:cNvSpPr>
          <p:nvPr>
            <p:ph type="sldNum" sz="quarter" idx="12"/>
          </p:nvPr>
        </p:nvSpPr>
        <p:spPr/>
        <p:txBody>
          <a:bodyPr/>
          <a:lstStyle/>
          <a:p>
            <a:fld id="{D8DA9DAA-006C-4F4B-980E-E3DF019B24E2}" type="slidenum">
              <a:rPr lang="en-US" smtClean="0"/>
              <a:pPr/>
              <a:t>8</a:t>
            </a:fld>
            <a:endParaRPr lang="en-US" dirty="0"/>
          </a:p>
        </p:txBody>
      </p:sp>
      <p:pic>
        <p:nvPicPr>
          <p:cNvPr id="7" name="Picture 6">
            <a:extLst>
              <a:ext uri="{FF2B5EF4-FFF2-40B4-BE49-F238E27FC236}">
                <a16:creationId xmlns:a16="http://schemas.microsoft.com/office/drawing/2014/main" id="{99619EA7-40D2-9366-5BBE-E54FA527A9A9}"/>
              </a:ext>
            </a:extLst>
          </p:cNvPr>
          <p:cNvPicPr>
            <a:picLocks noChangeAspect="1"/>
          </p:cNvPicPr>
          <p:nvPr/>
        </p:nvPicPr>
        <p:blipFill>
          <a:blip r:embed="rId2"/>
          <a:stretch>
            <a:fillRect/>
          </a:stretch>
        </p:blipFill>
        <p:spPr>
          <a:xfrm>
            <a:off x="8297148" y="4338359"/>
            <a:ext cx="3050556" cy="2383116"/>
          </a:xfrm>
          <a:prstGeom prst="rect">
            <a:avLst/>
          </a:prstGeom>
        </p:spPr>
      </p:pic>
      <p:graphicFrame>
        <p:nvGraphicFramePr>
          <p:cNvPr id="8" name="Table 7">
            <a:extLst>
              <a:ext uri="{FF2B5EF4-FFF2-40B4-BE49-F238E27FC236}">
                <a16:creationId xmlns:a16="http://schemas.microsoft.com/office/drawing/2014/main" id="{6F94527B-E53E-4932-8B1E-F8314ABE4BC0}"/>
              </a:ext>
            </a:extLst>
          </p:cNvPr>
          <p:cNvGraphicFramePr>
            <a:graphicFrameLocks noGrp="1"/>
          </p:cNvGraphicFramePr>
          <p:nvPr>
            <p:extLst>
              <p:ext uri="{D42A27DB-BD31-4B8C-83A1-F6EECF244321}">
                <p14:modId xmlns:p14="http://schemas.microsoft.com/office/powerpoint/2010/main" val="1776649313"/>
              </p:ext>
            </p:extLst>
          </p:nvPr>
        </p:nvGraphicFramePr>
        <p:xfrm>
          <a:off x="921473" y="5229268"/>
          <a:ext cx="3916744" cy="1127082"/>
        </p:xfrm>
        <a:graphic>
          <a:graphicData uri="http://schemas.openxmlformats.org/drawingml/2006/table">
            <a:tbl>
              <a:tblPr>
                <a:tableStyleId>{5C22544A-7EE6-4342-B048-85BDC9FD1C3A}</a:tableStyleId>
              </a:tblPr>
              <a:tblGrid>
                <a:gridCol w="820426">
                  <a:extLst>
                    <a:ext uri="{9D8B030D-6E8A-4147-A177-3AD203B41FA5}">
                      <a16:colId xmlns:a16="http://schemas.microsoft.com/office/drawing/2014/main" val="1324295500"/>
                    </a:ext>
                  </a:extLst>
                </a:gridCol>
                <a:gridCol w="978200">
                  <a:extLst>
                    <a:ext uri="{9D8B030D-6E8A-4147-A177-3AD203B41FA5}">
                      <a16:colId xmlns:a16="http://schemas.microsoft.com/office/drawing/2014/main" val="3097831709"/>
                    </a:ext>
                  </a:extLst>
                </a:gridCol>
                <a:gridCol w="982144">
                  <a:extLst>
                    <a:ext uri="{9D8B030D-6E8A-4147-A177-3AD203B41FA5}">
                      <a16:colId xmlns:a16="http://schemas.microsoft.com/office/drawing/2014/main" val="2295052689"/>
                    </a:ext>
                  </a:extLst>
                </a:gridCol>
                <a:gridCol w="1135974">
                  <a:extLst>
                    <a:ext uri="{9D8B030D-6E8A-4147-A177-3AD203B41FA5}">
                      <a16:colId xmlns:a16="http://schemas.microsoft.com/office/drawing/2014/main" val="3730471574"/>
                    </a:ext>
                  </a:extLst>
                </a:gridCol>
              </a:tblGrid>
              <a:tr h="375694">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 RGB Value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G RGB Value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B RGB Value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4059504"/>
                  </a:ext>
                </a:extLst>
              </a:tr>
              <a:tr h="375694">
                <a:tc>
                  <a:txBody>
                    <a:bodyPr/>
                    <a:lstStyle/>
                    <a:p>
                      <a:pPr algn="l" fontAlgn="b"/>
                      <a:r>
                        <a:rPr lang="en-US" sz="1100" u="none" strike="noStrike">
                          <a:effectLst/>
                        </a:rPr>
                        <a:t>Measured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45 44 25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35 58 24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31 49 31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68587906"/>
                  </a:ext>
                </a:extLst>
              </a:tr>
              <a:tr h="375694">
                <a:tc>
                  <a:txBody>
                    <a:bodyPr/>
                    <a:lstStyle/>
                    <a:p>
                      <a:pPr algn="l" fontAlgn="b"/>
                      <a:r>
                        <a:rPr lang="en-US" sz="1100" u="none" strike="noStrike">
                          <a:effectLst/>
                        </a:rPr>
                        <a:t>Actual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255 000 000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000 255 000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000 000 255</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72735166"/>
                  </a:ext>
                </a:extLst>
              </a:tr>
            </a:tbl>
          </a:graphicData>
        </a:graphic>
      </p:graphicFrame>
    </p:spTree>
    <p:extLst>
      <p:ext uri="{BB962C8B-B14F-4D97-AF65-F5344CB8AC3E}">
        <p14:creationId xmlns:p14="http://schemas.microsoft.com/office/powerpoint/2010/main" val="2587883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C19C8-02E4-ED48-7520-768F0605D546}"/>
              </a:ext>
            </a:extLst>
          </p:cNvPr>
          <p:cNvSpPr>
            <a:spLocks noGrp="1"/>
          </p:cNvSpPr>
          <p:nvPr>
            <p:ph type="title"/>
          </p:nvPr>
        </p:nvSpPr>
        <p:spPr/>
        <p:txBody>
          <a:bodyPr/>
          <a:lstStyle/>
          <a:p>
            <a:r>
              <a:rPr lang="en-US" dirty="0"/>
              <a:t>precision</a:t>
            </a:r>
          </a:p>
        </p:txBody>
      </p:sp>
      <p:sp>
        <p:nvSpPr>
          <p:cNvPr id="3" name="Content Placeholder 2">
            <a:extLst>
              <a:ext uri="{FF2B5EF4-FFF2-40B4-BE49-F238E27FC236}">
                <a16:creationId xmlns:a16="http://schemas.microsoft.com/office/drawing/2014/main" id="{42104BA9-FC31-A328-8A43-041D383861F5}"/>
              </a:ext>
            </a:extLst>
          </p:cNvPr>
          <p:cNvSpPr>
            <a:spLocks noGrp="1"/>
          </p:cNvSpPr>
          <p:nvPr>
            <p:ph idx="1"/>
          </p:nvPr>
        </p:nvSpPr>
        <p:spPr/>
        <p:txBody>
          <a:bodyPr/>
          <a:lstStyle/>
          <a:p>
            <a:r>
              <a:rPr lang="en-US" dirty="0"/>
              <a:t>I actually did not need to run any further tests to gauge precision, I was able to use previously gathered data from repeatability and accuracy to calculate it.</a:t>
            </a:r>
          </a:p>
        </p:txBody>
      </p:sp>
      <p:sp>
        <p:nvSpPr>
          <p:cNvPr id="6" name="Slide Number Placeholder 5">
            <a:extLst>
              <a:ext uri="{FF2B5EF4-FFF2-40B4-BE49-F238E27FC236}">
                <a16:creationId xmlns:a16="http://schemas.microsoft.com/office/drawing/2014/main" id="{272BFDFC-9849-65F8-2A22-E853FAFD476E}"/>
              </a:ext>
            </a:extLst>
          </p:cNvPr>
          <p:cNvSpPr>
            <a:spLocks noGrp="1"/>
          </p:cNvSpPr>
          <p:nvPr>
            <p:ph type="sldNum" sz="quarter" idx="12"/>
          </p:nvPr>
        </p:nvSpPr>
        <p:spPr/>
        <p:txBody>
          <a:bodyPr/>
          <a:lstStyle/>
          <a:p>
            <a:fld id="{D8DA9DAA-006C-4F4B-980E-E3DF019B24E2}" type="slidenum">
              <a:rPr lang="en-US" smtClean="0"/>
              <a:pPr/>
              <a:t>9</a:t>
            </a:fld>
            <a:endParaRPr lang="en-US" dirty="0"/>
          </a:p>
        </p:txBody>
      </p:sp>
      <p:graphicFrame>
        <p:nvGraphicFramePr>
          <p:cNvPr id="7" name="Table 6">
            <a:extLst>
              <a:ext uri="{FF2B5EF4-FFF2-40B4-BE49-F238E27FC236}">
                <a16:creationId xmlns:a16="http://schemas.microsoft.com/office/drawing/2014/main" id="{5B347BD3-FAB9-529D-D4C6-5F4C57759BB8}"/>
              </a:ext>
            </a:extLst>
          </p:cNvPr>
          <p:cNvGraphicFramePr>
            <a:graphicFrameLocks noGrp="1"/>
          </p:cNvGraphicFramePr>
          <p:nvPr>
            <p:extLst>
              <p:ext uri="{D42A27DB-BD31-4B8C-83A1-F6EECF244321}">
                <p14:modId xmlns:p14="http://schemas.microsoft.com/office/powerpoint/2010/main" val="1155256932"/>
              </p:ext>
            </p:extLst>
          </p:nvPr>
        </p:nvGraphicFramePr>
        <p:xfrm>
          <a:off x="1781214" y="4540169"/>
          <a:ext cx="2825509" cy="1107599"/>
        </p:xfrm>
        <a:graphic>
          <a:graphicData uri="http://schemas.openxmlformats.org/drawingml/2006/table">
            <a:tbl>
              <a:tblPr>
                <a:tableStyleId>{5C22544A-7EE6-4342-B048-85BDC9FD1C3A}</a:tableStyleId>
              </a:tblPr>
              <a:tblGrid>
                <a:gridCol w="847653">
                  <a:extLst>
                    <a:ext uri="{9D8B030D-6E8A-4147-A177-3AD203B41FA5}">
                      <a16:colId xmlns:a16="http://schemas.microsoft.com/office/drawing/2014/main" val="2532713607"/>
                    </a:ext>
                  </a:extLst>
                </a:gridCol>
                <a:gridCol w="935950">
                  <a:extLst>
                    <a:ext uri="{9D8B030D-6E8A-4147-A177-3AD203B41FA5}">
                      <a16:colId xmlns:a16="http://schemas.microsoft.com/office/drawing/2014/main" val="1138247647"/>
                    </a:ext>
                  </a:extLst>
                </a:gridCol>
                <a:gridCol w="1041906">
                  <a:extLst>
                    <a:ext uri="{9D8B030D-6E8A-4147-A177-3AD203B41FA5}">
                      <a16:colId xmlns:a16="http://schemas.microsoft.com/office/drawing/2014/main" val="799332630"/>
                    </a:ext>
                  </a:extLst>
                </a:gridCol>
              </a:tblGrid>
              <a:tr h="416789">
                <a:tc>
                  <a:txBody>
                    <a:bodyPr/>
                    <a:lstStyle/>
                    <a:p>
                      <a:pPr algn="l" fontAlgn="b"/>
                      <a:r>
                        <a:rPr lang="en-US" sz="1100" u="none" strike="noStrike">
                          <a:effectLst/>
                        </a:rPr>
                        <a:t>R Std Dev</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G Std Dev</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B Std Dev</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61373967"/>
                  </a:ext>
                </a:extLst>
              </a:tr>
              <a:tr h="230270">
                <a:tc>
                  <a:txBody>
                    <a:bodyPr/>
                    <a:lstStyle/>
                    <a:p>
                      <a:pPr algn="r" fontAlgn="b"/>
                      <a:r>
                        <a:rPr lang="en-US" sz="1100" u="none" strike="noStrike">
                          <a:effectLst/>
                        </a:rPr>
                        <a:t>1.55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3.72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40975801"/>
                  </a:ext>
                </a:extLst>
              </a:tr>
              <a:tr h="230270">
                <a:tc>
                  <a:txBody>
                    <a:bodyPr/>
                    <a:lstStyle/>
                    <a:p>
                      <a:pPr algn="l" fontAlgn="b"/>
                      <a:r>
                        <a:rPr lang="en-US" sz="1100" u="none" strike="noStrike">
                          <a:effectLst/>
                        </a:rPr>
                        <a:t>R Acc.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G Acc.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B Acc.</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89385583"/>
                  </a:ext>
                </a:extLst>
              </a:tr>
              <a:tr h="230270">
                <a:tc>
                  <a:txBody>
                    <a:bodyPr/>
                    <a:lstStyle/>
                    <a:p>
                      <a:pPr algn="r" fontAlgn="b"/>
                      <a:r>
                        <a:rPr lang="en-US" sz="1100" u="none" strike="noStrike">
                          <a:effectLst/>
                        </a:rPr>
                        <a:t>3.71%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5.03%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6.24%</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3007867"/>
                  </a:ext>
                </a:extLst>
              </a:tr>
            </a:tbl>
          </a:graphicData>
        </a:graphic>
      </p:graphicFrame>
    </p:spTree>
    <p:extLst>
      <p:ext uri="{BB962C8B-B14F-4D97-AF65-F5344CB8AC3E}">
        <p14:creationId xmlns:p14="http://schemas.microsoft.com/office/powerpoint/2010/main" val="1132500758"/>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{93142549-22FE-463C-B663-F2844F15AE24}tf89338750_win32</Template>
  <TotalTime>1248</TotalTime>
  <Words>704</Words>
  <Application>Microsoft Office PowerPoint</Application>
  <PresentationFormat>Widescreen</PresentationFormat>
  <Paragraphs>166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Univers</vt:lpstr>
      <vt:lpstr>GradientUnivers</vt:lpstr>
      <vt:lpstr>Color Sensor</vt:lpstr>
      <vt:lpstr>Sensor Info</vt:lpstr>
      <vt:lpstr>Important characteristics</vt:lpstr>
      <vt:lpstr>Sensor setup</vt:lpstr>
      <vt:lpstr>Repeatability</vt:lpstr>
      <vt:lpstr>accuracy</vt:lpstr>
      <vt:lpstr>drift</vt:lpstr>
      <vt:lpstr>range</vt:lpstr>
      <vt:lpstr>precision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 Sensor</dc:title>
  <dc:creator>Price, Nathan</dc:creator>
  <cp:lastModifiedBy>Price, Nathan</cp:lastModifiedBy>
  <cp:revision>6</cp:revision>
  <dcterms:created xsi:type="dcterms:W3CDTF">2022-10-24T19:21:26Z</dcterms:created>
  <dcterms:modified xsi:type="dcterms:W3CDTF">2022-10-25T16:10:08Z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