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7" r:id="rId5"/>
    <p:sldId id="258" r:id="rId6"/>
    <p:sldId id="271" r:id="rId7"/>
    <p:sldId id="277" r:id="rId8"/>
    <p:sldId id="272" r:id="rId9"/>
    <p:sldId id="273" r:id="rId10"/>
    <p:sldId id="274" r:id="rId11"/>
    <p:sldId id="256" r:id="rId12"/>
    <p:sldId id="275" r:id="rId13"/>
    <p:sldId id="276" r:id="rId14"/>
    <p:sldId id="267" r:id="rId15"/>
    <p:sldId id="266"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6"/>
    <p:restoredTop sz="94647"/>
  </p:normalViewPr>
  <p:slideViewPr>
    <p:cSldViewPr snapToGrid="0" snapToObjects="1">
      <p:cViewPr>
        <p:scale>
          <a:sx n="109" d="100"/>
          <a:sy n="109" d="100"/>
        </p:scale>
        <p:origin x="680"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3/8/23</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3/8/23</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3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3/8/23</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3716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3/8/23</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193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3/8/23</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299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3/8/23</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96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3/8/23</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3/8/23</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075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3/8/23</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98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3/8/23</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767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3/8/23</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160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3/8/23</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hyperlink" Target="https://www.weather.gov/media/phi/reports/WSS21Feb2015.pdf" TargetMode="External"/><Relationship Id="rId2" Type="http://schemas.openxmlformats.org/officeDocument/2006/relationships/hyperlink" Target="https://www.weather.gov/iwx/20150214_blizzard" TargetMode="External"/><Relationship Id="rId1" Type="http://schemas.openxmlformats.org/officeDocument/2006/relationships/slideLayout" Target="../slideLayouts/slideLayout2.xml"/><Relationship Id="rId4" Type="http://schemas.openxmlformats.org/officeDocument/2006/relationships/hyperlink" Target="https://www.usatoday.com/story/todayinthesky/2015/04/13/long-tarmac-delays-at-us-airports-spiked-in-february/25702235/"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Nate-Rodriguez/Airline-Sentiment-Analysis"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image" Target="../media/image9.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DB74BAD7-F0FC-4719-A31F-1ABDB621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91B545-BA3C-18E8-8A75-451339727350}"/>
              </a:ext>
            </a:extLst>
          </p:cNvPr>
          <p:cNvSpPr>
            <a:spLocks noGrp="1"/>
          </p:cNvSpPr>
          <p:nvPr>
            <p:ph type="title"/>
          </p:nvPr>
        </p:nvSpPr>
        <p:spPr>
          <a:xfrm>
            <a:off x="1137034" y="2235830"/>
            <a:ext cx="6836927" cy="1322888"/>
          </a:xfrm>
        </p:spPr>
        <p:txBody>
          <a:bodyPr vert="horz" lIns="91440" tIns="45720" rIns="91440" bIns="45720" rtlCol="0" anchor="ctr">
            <a:normAutofit/>
          </a:bodyPr>
          <a:lstStyle/>
          <a:p>
            <a:r>
              <a:rPr lang="en-US" dirty="0">
                <a:solidFill>
                  <a:schemeClr val="tx2"/>
                </a:solidFill>
              </a:rPr>
              <a:t>Twitter US Airlines</a:t>
            </a:r>
            <a:br>
              <a:rPr lang="en-US" dirty="0">
                <a:solidFill>
                  <a:schemeClr val="tx2"/>
                </a:solidFill>
              </a:rPr>
            </a:br>
            <a:r>
              <a:rPr lang="en-US" dirty="0">
                <a:solidFill>
                  <a:schemeClr val="tx2"/>
                </a:solidFill>
              </a:rPr>
              <a:t>Sentiment Analysis</a:t>
            </a:r>
          </a:p>
        </p:txBody>
      </p:sp>
      <p:sp>
        <p:nvSpPr>
          <p:cNvPr id="4" name="Title 1">
            <a:extLst>
              <a:ext uri="{FF2B5EF4-FFF2-40B4-BE49-F238E27FC236}">
                <a16:creationId xmlns:a16="http://schemas.microsoft.com/office/drawing/2014/main" id="{606A08F8-98E3-54BA-40DA-E5C6E412FAC7}"/>
              </a:ext>
            </a:extLst>
          </p:cNvPr>
          <p:cNvSpPr txBox="1">
            <a:spLocks/>
          </p:cNvSpPr>
          <p:nvPr/>
        </p:nvSpPr>
        <p:spPr>
          <a:xfrm>
            <a:off x="1137034" y="3872176"/>
            <a:ext cx="6433805" cy="347985"/>
          </a:xfrm>
          <a:prstGeom prst="rect">
            <a:avLst/>
          </a:prstGeom>
        </p:spPr>
        <p:txBody>
          <a:bodyPr vert="horz" lIns="91440" tIns="45720" rIns="91440" bIns="45720" rtlCol="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000" dirty="0">
                <a:latin typeface="+mn-lt"/>
                <a:ea typeface="+mn-ea"/>
                <a:cs typeface="+mn-cs"/>
              </a:rPr>
              <a:t>Nate Rodriguez, </a:t>
            </a:r>
            <a:r>
              <a:rPr lang="en-US" sz="2000" b="1" dirty="0">
                <a:latin typeface="+mn-lt"/>
                <a:ea typeface="+mn-ea"/>
                <a:cs typeface="+mn-cs"/>
              </a:rPr>
              <a:t>2023</a:t>
            </a:r>
          </a:p>
        </p:txBody>
      </p:sp>
      <p:pic>
        <p:nvPicPr>
          <p:cNvPr id="6" name="Graphic 5" descr="Airplane with solid fill">
            <a:extLst>
              <a:ext uri="{FF2B5EF4-FFF2-40B4-BE49-F238E27FC236}">
                <a16:creationId xmlns:a16="http://schemas.microsoft.com/office/drawing/2014/main" id="{ECF08A56-B1CC-0D73-C289-9273E3932B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46850" y="1056108"/>
            <a:ext cx="2206950" cy="2206950"/>
          </a:xfrm>
          <a:prstGeom prst="rect">
            <a:avLst/>
          </a:prstGeom>
        </p:spPr>
      </p:pic>
      <p:pic>
        <p:nvPicPr>
          <p:cNvPr id="1026" name="Picture 2" descr="60414c58e954d7236837248225e0216f_new-twitter-logo-vector-eps-twitter-logo-clipart_518-518  - Torq/Lite">
            <a:extLst>
              <a:ext uri="{FF2B5EF4-FFF2-40B4-BE49-F238E27FC236}">
                <a16:creationId xmlns:a16="http://schemas.microsoft.com/office/drawing/2014/main" id="{AD0885A1-A66D-B5FB-7567-719C9134639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146850" y="3584791"/>
            <a:ext cx="2206950" cy="220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75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0C8D71-30EF-79E1-E273-AECC37C1506C}"/>
              </a:ext>
            </a:extLst>
          </p:cNvPr>
          <p:cNvSpPr>
            <a:spLocks noGrp="1"/>
          </p:cNvSpPr>
          <p:nvPr>
            <p:ph type="title"/>
          </p:nvPr>
        </p:nvSpPr>
        <p:spPr>
          <a:xfrm>
            <a:off x="838198" y="566814"/>
            <a:ext cx="9543405" cy="1188720"/>
          </a:xfrm>
        </p:spPr>
        <p:txBody>
          <a:bodyPr>
            <a:normAutofit/>
          </a:bodyPr>
          <a:lstStyle/>
          <a:p>
            <a:r>
              <a:rPr lang="en-US" sz="2800" b="1" dirty="0">
                <a:solidFill>
                  <a:schemeClr val="tx2"/>
                </a:solidFill>
              </a:rPr>
              <a:t>Drawing Conclusions (Continued)</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60414c58e954d7236837248225e0216f_new-twitter-logo-vector-eps-twitter-logo-clipart_518-518  - Torq/Lite">
            <a:extLst>
              <a:ext uri="{FF2B5EF4-FFF2-40B4-BE49-F238E27FC236}">
                <a16:creationId xmlns:a16="http://schemas.microsoft.com/office/drawing/2014/main" id="{05245D93-3AE1-E338-C36D-106F54D04E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10464" y="14336"/>
            <a:ext cx="585536" cy="585536"/>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Airplane with solid fill">
            <a:extLst>
              <a:ext uri="{FF2B5EF4-FFF2-40B4-BE49-F238E27FC236}">
                <a16:creationId xmlns:a16="http://schemas.microsoft.com/office/drawing/2014/main" id="{7E91C7AB-E8EF-2823-6DFE-65A5B74264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0" y="6599"/>
            <a:ext cx="593273" cy="593273"/>
          </a:xfrm>
          <a:prstGeom prst="rect">
            <a:avLst/>
          </a:prstGeom>
        </p:spPr>
      </p:pic>
      <p:sp>
        <p:nvSpPr>
          <p:cNvPr id="5" name="Content Placeholder 3">
            <a:extLst>
              <a:ext uri="{FF2B5EF4-FFF2-40B4-BE49-F238E27FC236}">
                <a16:creationId xmlns:a16="http://schemas.microsoft.com/office/drawing/2014/main" id="{DA4260F6-1655-0152-66DD-2A93B4F943B0}"/>
              </a:ext>
            </a:extLst>
          </p:cNvPr>
          <p:cNvSpPr txBox="1">
            <a:spLocks/>
          </p:cNvSpPr>
          <p:nvPr/>
        </p:nvSpPr>
        <p:spPr>
          <a:xfrm>
            <a:off x="2633190" y="6152129"/>
            <a:ext cx="7124267" cy="720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9" name="Content Placeholder 8">
            <a:extLst>
              <a:ext uri="{FF2B5EF4-FFF2-40B4-BE49-F238E27FC236}">
                <a16:creationId xmlns:a16="http://schemas.microsoft.com/office/drawing/2014/main" id="{DF797A9B-6A31-2151-347C-DA16F9732C7D}"/>
              </a:ext>
            </a:extLst>
          </p:cNvPr>
          <p:cNvSpPr>
            <a:spLocks noGrp="1"/>
          </p:cNvSpPr>
          <p:nvPr>
            <p:ph idx="1"/>
          </p:nvPr>
        </p:nvSpPr>
        <p:spPr>
          <a:xfrm>
            <a:off x="838200" y="1825625"/>
            <a:ext cx="10515600" cy="2737134"/>
          </a:xfrm>
        </p:spPr>
        <p:txBody>
          <a:bodyPr>
            <a:normAutofit/>
          </a:bodyPr>
          <a:lstStyle/>
          <a:p>
            <a:r>
              <a:rPr lang="en-US" sz="1600" dirty="0"/>
              <a:t>During the time frame of this data collection,  </a:t>
            </a:r>
            <a:r>
              <a:rPr lang="en-US" sz="1600" b="1" dirty="0"/>
              <a:t>significant weather</a:t>
            </a:r>
            <a:r>
              <a:rPr lang="en-US" sz="1600" dirty="0"/>
              <a:t> and </a:t>
            </a:r>
            <a:r>
              <a:rPr lang="en-US" sz="1600" b="1" dirty="0"/>
              <a:t>outside events </a:t>
            </a:r>
            <a:r>
              <a:rPr lang="en-US" sz="1600" dirty="0"/>
              <a:t>caused massive delays across the airline industry, seeming to affect </a:t>
            </a:r>
            <a:r>
              <a:rPr lang="en-US" sz="1600" b="1" dirty="0"/>
              <a:t>United Airlines </a:t>
            </a:r>
            <a:r>
              <a:rPr lang="en-US" sz="1600" dirty="0"/>
              <a:t>most severely. This caused an influx of negative tweets mostly targeted towards </a:t>
            </a:r>
            <a:r>
              <a:rPr lang="en-US" sz="1600" b="1" dirty="0"/>
              <a:t>customer service</a:t>
            </a:r>
            <a:r>
              <a:rPr lang="en-US" sz="1600" dirty="0"/>
              <a:t>, </a:t>
            </a:r>
            <a:r>
              <a:rPr lang="en-US" sz="1600" b="1" dirty="0"/>
              <a:t>late flights</a:t>
            </a:r>
            <a:r>
              <a:rPr lang="en-US" sz="1600" dirty="0"/>
              <a:t>, and </a:t>
            </a:r>
            <a:r>
              <a:rPr lang="en-US" sz="1600" b="1" dirty="0"/>
              <a:t>cancelled flights</a:t>
            </a:r>
            <a:r>
              <a:rPr lang="en-US" sz="1600" dirty="0"/>
              <a:t>. This insight is beneficial because it allows airlines to target the struggling services and implement change. </a:t>
            </a:r>
          </a:p>
          <a:p>
            <a:r>
              <a:rPr lang="en-US" sz="1600" dirty="0"/>
              <a:t>If I were a professional in the airline industry, I would utilize my </a:t>
            </a:r>
            <a:r>
              <a:rPr lang="en-US" sz="1600" b="1" dirty="0"/>
              <a:t>Power Bi dashboard</a:t>
            </a:r>
            <a:r>
              <a:rPr lang="en-US" sz="1600" dirty="0"/>
              <a:t> to track how the public is reacting to ongoing changes. Twitter can be a complex environment that disperses a large variety of opinions, but it can also serve as a generally accurate reflection of what the public thinks of your organization. By using </a:t>
            </a:r>
            <a:r>
              <a:rPr lang="en-US" sz="1600" b="1" dirty="0"/>
              <a:t>sentiment analysis </a:t>
            </a:r>
            <a:r>
              <a:rPr lang="en-US" sz="1600" dirty="0"/>
              <a:t>to track what the public is saying about you, organizations can stay on top of problems and implement change on a large scale. Any of the airlines that were included in the data would greatly benefit from this sort of analysis.</a:t>
            </a:r>
          </a:p>
          <a:p>
            <a:pPr marL="0" indent="0">
              <a:buNone/>
            </a:pPr>
            <a:r>
              <a:rPr lang="en-US" sz="1600" dirty="0"/>
              <a:t> </a:t>
            </a:r>
          </a:p>
        </p:txBody>
      </p:sp>
      <p:pic>
        <p:nvPicPr>
          <p:cNvPr id="1026" name="Picture 2">
            <a:extLst>
              <a:ext uri="{FF2B5EF4-FFF2-40B4-BE49-F238E27FC236}">
                <a16:creationId xmlns:a16="http://schemas.microsoft.com/office/drawing/2014/main" id="{176C22BA-821A-27C4-69CF-D6EC17FAE0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7688" y="5062808"/>
            <a:ext cx="1617331" cy="282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 Airways Logo PNG Transparent &amp; SVG Vector - Freebie Supply">
            <a:extLst>
              <a:ext uri="{FF2B5EF4-FFF2-40B4-BE49-F238E27FC236}">
                <a16:creationId xmlns:a16="http://schemas.microsoft.com/office/drawing/2014/main" id="{E3C1FCEC-128E-6629-4891-FFF3CF6D2C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4265" y="4788003"/>
            <a:ext cx="892738" cy="8927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outhwest Airlines Logo, symbol, meaning, history, PNG, brand">
            <a:extLst>
              <a:ext uri="{FF2B5EF4-FFF2-40B4-BE49-F238E27FC236}">
                <a16:creationId xmlns:a16="http://schemas.microsoft.com/office/drawing/2014/main" id="{CBCCBA94-8A40-0ACE-11EB-ACC6E51B6B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6249" y="4808791"/>
            <a:ext cx="1355930" cy="76271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ewsroom - Multimedia - Logos - American Airlines Group, Inc.">
            <a:extLst>
              <a:ext uri="{FF2B5EF4-FFF2-40B4-BE49-F238E27FC236}">
                <a16:creationId xmlns:a16="http://schemas.microsoft.com/office/drawing/2014/main" id="{DBA9A571-41E6-95CB-AA4F-E6CE163618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52180" y="4717057"/>
            <a:ext cx="1478106" cy="96368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ownload JetBlue Airways Logo in SVG Vector or PNG File Format - Logo.wine">
            <a:extLst>
              <a:ext uri="{FF2B5EF4-FFF2-40B4-BE49-F238E27FC236}">
                <a16:creationId xmlns:a16="http://schemas.microsoft.com/office/drawing/2014/main" id="{C17D5EB5-C97B-E116-B988-14AEAE1A4D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30286" y="4717057"/>
            <a:ext cx="1330656" cy="88710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E4D3A41D-98B0-F9DA-08F6-AF5AA752379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98181" y="4698758"/>
            <a:ext cx="1168826" cy="10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963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0C8D71-30EF-79E1-E273-AECC37C1506C}"/>
              </a:ext>
            </a:extLst>
          </p:cNvPr>
          <p:cNvSpPr>
            <a:spLocks noGrp="1"/>
          </p:cNvSpPr>
          <p:nvPr>
            <p:ph type="title"/>
          </p:nvPr>
        </p:nvSpPr>
        <p:spPr>
          <a:xfrm>
            <a:off x="1137036" y="548640"/>
            <a:ext cx="9543405" cy="1188720"/>
          </a:xfrm>
        </p:spPr>
        <p:txBody>
          <a:bodyPr>
            <a:normAutofit/>
          </a:bodyPr>
          <a:lstStyle/>
          <a:p>
            <a:r>
              <a:rPr lang="en-US" dirty="0">
                <a:solidFill>
                  <a:schemeClr val="tx2"/>
                </a:solidFill>
              </a:rPr>
              <a:t>References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E9B312A-52EF-B395-136F-BC48C09B7523}"/>
              </a:ext>
            </a:extLst>
          </p:cNvPr>
          <p:cNvSpPr txBox="1"/>
          <p:nvPr/>
        </p:nvSpPr>
        <p:spPr>
          <a:xfrm>
            <a:off x="1137036" y="2258319"/>
            <a:ext cx="8417169" cy="2862322"/>
          </a:xfrm>
          <a:prstGeom prst="rect">
            <a:avLst/>
          </a:prstGeom>
          <a:noFill/>
        </p:spPr>
        <p:txBody>
          <a:bodyPr wrap="square" rtlCol="0">
            <a:spAutoFit/>
          </a:bodyPr>
          <a:lstStyle/>
          <a:p>
            <a:pPr marL="342900" indent="-342900">
              <a:buAutoNum type="arabicPeriod"/>
            </a:pPr>
            <a:r>
              <a:rPr lang="en-US" b="0" i="0" dirty="0">
                <a:effectLst/>
                <a:latin typeface="Söhne"/>
              </a:rPr>
              <a:t>National Weather Service. (2015, February 14). Blizzard of 2015. Retrieved from </a:t>
            </a:r>
            <a:r>
              <a:rPr lang="en-US" b="0" i="0" u="sng" dirty="0">
                <a:effectLst/>
                <a:latin typeface="Söhne"/>
                <a:hlinkClick r:id="rId2">
                  <a:extLst>
                    <a:ext uri="{A12FA001-AC4F-418D-AE19-62706E023703}">
                      <ahyp:hlinkClr xmlns:ahyp="http://schemas.microsoft.com/office/drawing/2018/hyperlinkcolor" val="tx"/>
                    </a:ext>
                  </a:extLst>
                </a:hlinkClick>
              </a:rPr>
              <a:t>https://www.weather.gov/iwx/20150214_blizzard</a:t>
            </a:r>
            <a:endParaRPr lang="en-US" b="0" i="0" u="sng" dirty="0">
              <a:effectLst/>
              <a:latin typeface="Söhne"/>
            </a:endParaRPr>
          </a:p>
          <a:p>
            <a:pPr marL="342900" indent="-342900">
              <a:buAutoNum type="arabicPeriod"/>
            </a:pPr>
            <a:endParaRPr lang="en-US" b="0" i="0" u="sng" dirty="0">
              <a:effectLst/>
              <a:latin typeface="Söhne"/>
            </a:endParaRPr>
          </a:p>
          <a:p>
            <a:pPr marL="342900" indent="-342900">
              <a:buAutoNum type="arabicPeriod"/>
            </a:pPr>
            <a:r>
              <a:rPr lang="en-US" dirty="0"/>
              <a:t> </a:t>
            </a:r>
            <a:r>
              <a:rPr lang="en-US" b="0" i="0" dirty="0">
                <a:effectLst/>
                <a:latin typeface="Söhne"/>
              </a:rPr>
              <a:t>National Weather Service. (2015). Winter Storm Summary: February 20-21, 2015. Retrieved from </a:t>
            </a:r>
            <a:r>
              <a:rPr lang="en-US" b="0" i="0" u="sng" dirty="0">
                <a:effectLst/>
                <a:latin typeface="Söhne"/>
                <a:hlinkClick r:id="rId3">
                  <a:extLst>
                    <a:ext uri="{A12FA001-AC4F-418D-AE19-62706E023703}">
                      <ahyp:hlinkClr xmlns:ahyp="http://schemas.microsoft.com/office/drawing/2018/hyperlinkcolor" val="tx"/>
                    </a:ext>
                  </a:extLst>
                </a:hlinkClick>
              </a:rPr>
              <a:t>https://www.weather.gov/media/phi/reports/WSS21Feb2015.pdf</a:t>
            </a:r>
            <a:endParaRPr lang="en-US" b="0" i="0" u="sng" dirty="0">
              <a:effectLst/>
              <a:latin typeface="Söhne"/>
            </a:endParaRPr>
          </a:p>
          <a:p>
            <a:pPr marL="342900" indent="-342900">
              <a:buAutoNum type="arabicPeriod"/>
            </a:pPr>
            <a:endParaRPr lang="en-US" b="0" i="0" u="sng" dirty="0">
              <a:effectLst/>
              <a:latin typeface="Söhne"/>
            </a:endParaRPr>
          </a:p>
          <a:p>
            <a:pPr marL="342900" indent="-342900">
              <a:buAutoNum type="arabicPeriod"/>
            </a:pPr>
            <a:r>
              <a:rPr lang="en-US" b="0" i="0" dirty="0">
                <a:effectLst/>
                <a:latin typeface="Söhne"/>
              </a:rPr>
              <a:t>USA Today. (2015, April 13). Long tarmac delays at U.S. airports spiked in February. Retrieved from </a:t>
            </a:r>
            <a:r>
              <a:rPr lang="en-US" b="0" i="0" u="sng" dirty="0">
                <a:effectLst/>
                <a:latin typeface="Söhne"/>
                <a:hlinkClick r:id="rId4">
                  <a:extLst>
                    <a:ext uri="{A12FA001-AC4F-418D-AE19-62706E023703}">
                      <ahyp:hlinkClr xmlns:ahyp="http://schemas.microsoft.com/office/drawing/2018/hyperlinkcolor" val="tx"/>
                    </a:ext>
                  </a:extLst>
                </a:hlinkClick>
              </a:rPr>
              <a:t>https://www.usatoday.com/story/todayinthesky/2015/04/13/long-tarmac-delays-at-us-airports-spiked-in-february/25702235/</a:t>
            </a:r>
            <a:endParaRPr lang="en-US" b="0" i="0" u="sng" dirty="0">
              <a:effectLst/>
              <a:latin typeface="Söhne"/>
            </a:endParaRPr>
          </a:p>
          <a:p>
            <a:pPr marL="342900" indent="-342900">
              <a:buAutoNum type="arabicPeriod"/>
            </a:pPr>
            <a:endParaRPr lang="en-US" dirty="0"/>
          </a:p>
        </p:txBody>
      </p:sp>
    </p:spTree>
    <p:extLst>
      <p:ext uri="{BB962C8B-B14F-4D97-AF65-F5344CB8AC3E}">
        <p14:creationId xmlns:p14="http://schemas.microsoft.com/office/powerpoint/2010/main" val="2900771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0C8D71-30EF-79E1-E273-AECC37C1506C}"/>
              </a:ext>
            </a:extLst>
          </p:cNvPr>
          <p:cNvSpPr>
            <a:spLocks noGrp="1"/>
          </p:cNvSpPr>
          <p:nvPr>
            <p:ph type="title"/>
          </p:nvPr>
        </p:nvSpPr>
        <p:spPr>
          <a:xfrm>
            <a:off x="1137036" y="548640"/>
            <a:ext cx="9543405" cy="1188720"/>
          </a:xfrm>
        </p:spPr>
        <p:txBody>
          <a:bodyPr>
            <a:normAutofit/>
          </a:bodyPr>
          <a:lstStyle/>
          <a:p>
            <a:r>
              <a:rPr lang="en-US" dirty="0">
                <a:solidFill>
                  <a:schemeClr val="tx2"/>
                </a:solidFill>
              </a:rPr>
              <a:t>Appendix</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4F1C3A7-A39B-9A21-52A4-4FEBFA9E7A0D}"/>
              </a:ext>
            </a:extLst>
          </p:cNvPr>
          <p:cNvSpPr txBox="1"/>
          <p:nvPr/>
        </p:nvSpPr>
        <p:spPr>
          <a:xfrm>
            <a:off x="1928446" y="1790971"/>
            <a:ext cx="8335108" cy="1754326"/>
          </a:xfrm>
          <a:prstGeom prst="rect">
            <a:avLst/>
          </a:prstGeom>
          <a:noFill/>
        </p:spPr>
        <p:txBody>
          <a:bodyPr wrap="square" rtlCol="0">
            <a:spAutoFit/>
          </a:bodyPr>
          <a:lstStyle/>
          <a:p>
            <a:pPr algn="ctr"/>
            <a:r>
              <a:rPr lang="en-US" dirty="0">
                <a:hlinkClick r:id="rId2"/>
              </a:rPr>
              <a:t>Link to GitHub Repository that includes Google Collab Notebook, Dashboard, and this presentation.</a:t>
            </a:r>
            <a:endParaRPr lang="en-US" dirty="0"/>
          </a:p>
          <a:p>
            <a:pPr algn="ctr"/>
            <a:endParaRPr lang="en-US" dirty="0"/>
          </a:p>
          <a:p>
            <a:pPr algn="ctr"/>
            <a:endParaRPr lang="en-US" dirty="0"/>
          </a:p>
          <a:p>
            <a:pPr algn="ctr"/>
            <a:endParaRPr lang="en-US" dirty="0"/>
          </a:p>
          <a:p>
            <a:pPr algn="ctr"/>
            <a:endParaRPr lang="en-US" dirty="0"/>
          </a:p>
        </p:txBody>
      </p:sp>
      <p:pic>
        <p:nvPicPr>
          <p:cNvPr id="6" name="Picture 5" descr="Text&#10;&#10;Description automatically generated">
            <a:extLst>
              <a:ext uri="{FF2B5EF4-FFF2-40B4-BE49-F238E27FC236}">
                <a16:creationId xmlns:a16="http://schemas.microsoft.com/office/drawing/2014/main" id="{365A171C-2E58-B5CC-2009-B9E18053973D}"/>
              </a:ext>
            </a:extLst>
          </p:cNvPr>
          <p:cNvPicPr>
            <a:picLocks noChangeAspect="1"/>
          </p:cNvPicPr>
          <p:nvPr/>
        </p:nvPicPr>
        <p:blipFill>
          <a:blip r:embed="rId3"/>
          <a:stretch>
            <a:fillRect/>
          </a:stretch>
        </p:blipFill>
        <p:spPr>
          <a:xfrm>
            <a:off x="1680810" y="3717494"/>
            <a:ext cx="3048000" cy="1930400"/>
          </a:xfrm>
          <a:prstGeom prst="rect">
            <a:avLst/>
          </a:prstGeom>
        </p:spPr>
      </p:pic>
      <p:sp>
        <p:nvSpPr>
          <p:cNvPr id="7" name="TextBox 6">
            <a:extLst>
              <a:ext uri="{FF2B5EF4-FFF2-40B4-BE49-F238E27FC236}">
                <a16:creationId xmlns:a16="http://schemas.microsoft.com/office/drawing/2014/main" id="{5583F56F-564A-485D-B27B-EE48866B283D}"/>
              </a:ext>
            </a:extLst>
          </p:cNvPr>
          <p:cNvSpPr txBox="1"/>
          <p:nvPr/>
        </p:nvSpPr>
        <p:spPr>
          <a:xfrm>
            <a:off x="1680810" y="2946124"/>
            <a:ext cx="3048000" cy="523220"/>
          </a:xfrm>
          <a:prstGeom prst="rect">
            <a:avLst/>
          </a:prstGeom>
          <a:noFill/>
        </p:spPr>
        <p:txBody>
          <a:bodyPr wrap="square" rtlCol="0">
            <a:spAutoFit/>
          </a:bodyPr>
          <a:lstStyle/>
          <a:p>
            <a:pPr algn="ctr"/>
            <a:r>
              <a:rPr lang="en-US" sz="1400" i="1" dirty="0"/>
              <a:t>Figure 1. </a:t>
            </a:r>
            <a:r>
              <a:rPr lang="en-US" sz="1400" dirty="0"/>
              <a:t>Tabulation showing most common reasons for negative tweets.</a:t>
            </a:r>
          </a:p>
        </p:txBody>
      </p:sp>
      <p:sp>
        <p:nvSpPr>
          <p:cNvPr id="9" name="TextBox 8">
            <a:extLst>
              <a:ext uri="{FF2B5EF4-FFF2-40B4-BE49-F238E27FC236}">
                <a16:creationId xmlns:a16="http://schemas.microsoft.com/office/drawing/2014/main" id="{F017A3EC-E87E-F945-9D16-5EC7D871F05C}"/>
              </a:ext>
            </a:extLst>
          </p:cNvPr>
          <p:cNvSpPr txBox="1"/>
          <p:nvPr/>
        </p:nvSpPr>
        <p:spPr>
          <a:xfrm>
            <a:off x="5457040" y="2640628"/>
            <a:ext cx="1277920" cy="307777"/>
          </a:xfrm>
          <a:prstGeom prst="rect">
            <a:avLst/>
          </a:prstGeom>
          <a:noFill/>
        </p:spPr>
        <p:txBody>
          <a:bodyPr wrap="square" rtlCol="0">
            <a:spAutoFit/>
          </a:bodyPr>
          <a:lstStyle/>
          <a:p>
            <a:r>
              <a:rPr lang="en-US" sz="1400" i="1" dirty="0"/>
              <a:t>Other Graphics</a:t>
            </a:r>
            <a:endParaRPr lang="en-US" sz="1400" dirty="0"/>
          </a:p>
        </p:txBody>
      </p:sp>
      <p:pic>
        <p:nvPicPr>
          <p:cNvPr id="13" name="Picture 12" descr="Text&#10;&#10;Description automatically generated">
            <a:extLst>
              <a:ext uri="{FF2B5EF4-FFF2-40B4-BE49-F238E27FC236}">
                <a16:creationId xmlns:a16="http://schemas.microsoft.com/office/drawing/2014/main" id="{3231318A-893E-3EE1-8BD4-055FF697D328}"/>
              </a:ext>
            </a:extLst>
          </p:cNvPr>
          <p:cNvPicPr>
            <a:picLocks noChangeAspect="1"/>
          </p:cNvPicPr>
          <p:nvPr/>
        </p:nvPicPr>
        <p:blipFill>
          <a:blip r:embed="rId4"/>
          <a:stretch>
            <a:fillRect/>
          </a:stretch>
        </p:blipFill>
        <p:spPr>
          <a:xfrm>
            <a:off x="7563306" y="3717494"/>
            <a:ext cx="2847664" cy="2524852"/>
          </a:xfrm>
          <a:prstGeom prst="rect">
            <a:avLst/>
          </a:prstGeom>
        </p:spPr>
      </p:pic>
      <p:sp>
        <p:nvSpPr>
          <p:cNvPr id="14" name="TextBox 13">
            <a:extLst>
              <a:ext uri="{FF2B5EF4-FFF2-40B4-BE49-F238E27FC236}">
                <a16:creationId xmlns:a16="http://schemas.microsoft.com/office/drawing/2014/main" id="{B382B7C2-097F-BD30-F4DA-0EE8DBE44E16}"/>
              </a:ext>
            </a:extLst>
          </p:cNvPr>
          <p:cNvSpPr txBox="1"/>
          <p:nvPr/>
        </p:nvSpPr>
        <p:spPr>
          <a:xfrm>
            <a:off x="7463138" y="2911462"/>
            <a:ext cx="3048000" cy="738664"/>
          </a:xfrm>
          <a:prstGeom prst="rect">
            <a:avLst/>
          </a:prstGeom>
          <a:noFill/>
        </p:spPr>
        <p:txBody>
          <a:bodyPr wrap="square" rtlCol="0">
            <a:spAutoFit/>
          </a:bodyPr>
          <a:lstStyle/>
          <a:p>
            <a:pPr algn="ctr"/>
            <a:r>
              <a:rPr lang="en-US" sz="1400" i="1" dirty="0"/>
              <a:t>Figure 2. </a:t>
            </a:r>
            <a:r>
              <a:rPr lang="en-US" sz="1400" dirty="0"/>
              <a:t>Tabulation showing variables and there corresponding number of null values.</a:t>
            </a:r>
          </a:p>
        </p:txBody>
      </p:sp>
    </p:spTree>
    <p:extLst>
      <p:ext uri="{BB962C8B-B14F-4D97-AF65-F5344CB8AC3E}">
        <p14:creationId xmlns:p14="http://schemas.microsoft.com/office/powerpoint/2010/main" val="613792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0C8D71-30EF-79E1-E273-AECC37C1506C}"/>
              </a:ext>
            </a:extLst>
          </p:cNvPr>
          <p:cNvSpPr>
            <a:spLocks noGrp="1"/>
          </p:cNvSpPr>
          <p:nvPr>
            <p:ph type="title"/>
          </p:nvPr>
        </p:nvSpPr>
        <p:spPr>
          <a:xfrm>
            <a:off x="838198" y="566814"/>
            <a:ext cx="9543405" cy="1188720"/>
          </a:xfrm>
        </p:spPr>
        <p:txBody>
          <a:bodyPr>
            <a:normAutofit/>
          </a:bodyPr>
          <a:lstStyle/>
          <a:p>
            <a:r>
              <a:rPr lang="en-US" sz="2800" b="1" dirty="0">
                <a:solidFill>
                  <a:schemeClr val="tx2"/>
                </a:solidFill>
              </a:rPr>
              <a:t>Introduction to Dataset and Cleaning</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6AACB740-B250-E156-A655-D46BAAE68D5A}"/>
              </a:ext>
            </a:extLst>
          </p:cNvPr>
          <p:cNvSpPr>
            <a:spLocks noGrp="1"/>
          </p:cNvSpPr>
          <p:nvPr>
            <p:ph idx="1"/>
          </p:nvPr>
        </p:nvSpPr>
        <p:spPr>
          <a:xfrm>
            <a:off x="838200" y="1825625"/>
            <a:ext cx="10515600" cy="705161"/>
          </a:xfrm>
        </p:spPr>
        <p:txBody>
          <a:bodyPr>
            <a:normAutofit/>
          </a:bodyPr>
          <a:lstStyle/>
          <a:p>
            <a:pPr marL="0" indent="0">
              <a:buNone/>
            </a:pPr>
            <a:r>
              <a:rPr lang="en-US" sz="1600" dirty="0"/>
              <a:t>This is a Kaggle dataset that contains </a:t>
            </a:r>
            <a:r>
              <a:rPr lang="en-US" sz="1600" b="1" dirty="0"/>
              <a:t>tweets</a:t>
            </a:r>
            <a:r>
              <a:rPr lang="en-US" sz="1600" dirty="0"/>
              <a:t> collected from twitter regarding </a:t>
            </a:r>
            <a:r>
              <a:rPr lang="en-US" sz="1600" b="1" dirty="0"/>
              <a:t>US Airlines from February 16</a:t>
            </a:r>
            <a:r>
              <a:rPr lang="en-US" sz="1600" b="1" baseline="30000" dirty="0"/>
              <a:t>th</a:t>
            </a:r>
            <a:r>
              <a:rPr lang="en-US" sz="1600" b="1" dirty="0"/>
              <a:t> to February 24</a:t>
            </a:r>
            <a:r>
              <a:rPr lang="en-US" sz="1600" b="1" baseline="30000" dirty="0"/>
              <a:t>th</a:t>
            </a:r>
            <a:r>
              <a:rPr lang="en-US" sz="1600" b="1" dirty="0"/>
              <a:t>. </a:t>
            </a:r>
            <a:r>
              <a:rPr lang="en-US" sz="1600" dirty="0"/>
              <a:t>In the dataset you can find the following contents:</a:t>
            </a:r>
          </a:p>
          <a:p>
            <a:pPr marL="0" indent="0">
              <a:buNone/>
            </a:pPr>
            <a:endParaRPr lang="en-US" sz="1600" dirty="0"/>
          </a:p>
          <a:p>
            <a:pPr marL="0" indent="0">
              <a:buNone/>
            </a:pPr>
            <a:endParaRPr lang="en-US" sz="1600" dirty="0"/>
          </a:p>
          <a:p>
            <a:pPr marL="0" indent="0">
              <a:buNone/>
            </a:pPr>
            <a:endParaRPr lang="en-US" sz="1600" dirty="0"/>
          </a:p>
        </p:txBody>
      </p:sp>
      <p:pic>
        <p:nvPicPr>
          <p:cNvPr id="7" name="Picture 6" descr="Text&#10;&#10;Description automatically generated">
            <a:extLst>
              <a:ext uri="{FF2B5EF4-FFF2-40B4-BE49-F238E27FC236}">
                <a16:creationId xmlns:a16="http://schemas.microsoft.com/office/drawing/2014/main" id="{E52A953E-ECC3-835C-930F-8C0FCD6B8871}"/>
              </a:ext>
            </a:extLst>
          </p:cNvPr>
          <p:cNvPicPr>
            <a:picLocks noChangeAspect="1"/>
          </p:cNvPicPr>
          <p:nvPr/>
        </p:nvPicPr>
        <p:blipFill>
          <a:blip r:embed="rId2"/>
          <a:stretch>
            <a:fillRect/>
          </a:stretch>
        </p:blipFill>
        <p:spPr>
          <a:xfrm>
            <a:off x="838198" y="2530786"/>
            <a:ext cx="2400300" cy="2527300"/>
          </a:xfrm>
          <a:prstGeom prst="rect">
            <a:avLst/>
          </a:prstGeom>
        </p:spPr>
      </p:pic>
      <p:sp>
        <p:nvSpPr>
          <p:cNvPr id="9" name="Content Placeholder 4">
            <a:extLst>
              <a:ext uri="{FF2B5EF4-FFF2-40B4-BE49-F238E27FC236}">
                <a16:creationId xmlns:a16="http://schemas.microsoft.com/office/drawing/2014/main" id="{37A63CE3-1503-63DE-D0BE-F79381632865}"/>
              </a:ext>
            </a:extLst>
          </p:cNvPr>
          <p:cNvSpPr txBox="1">
            <a:spLocks/>
          </p:cNvSpPr>
          <p:nvPr/>
        </p:nvSpPr>
        <p:spPr>
          <a:xfrm>
            <a:off x="6096000" y="2619052"/>
            <a:ext cx="4470957" cy="3463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As part of the cleaning process, and to better. understand the dataset, I transformed the data set to only contain these variables of interest:</a:t>
            </a:r>
          </a:p>
          <a:p>
            <a:pPr marL="0" indent="0">
              <a:buFont typeface="Arial" panose="020B0604020202020204" pitchFamily="34" charset="0"/>
              <a:buNone/>
            </a:pPr>
            <a:r>
              <a:rPr lang="en-US" sz="1600" u="sng" dirty="0" err="1"/>
              <a:t>tweet_id</a:t>
            </a:r>
            <a:endParaRPr lang="en-US" sz="1600" u="sng" dirty="0"/>
          </a:p>
          <a:p>
            <a:pPr marL="0" indent="0">
              <a:buFont typeface="Arial" panose="020B0604020202020204" pitchFamily="34" charset="0"/>
              <a:buNone/>
            </a:pPr>
            <a:r>
              <a:rPr lang="en-US" sz="1600" u="sng" dirty="0" err="1"/>
              <a:t>airline_sentiment</a:t>
            </a:r>
            <a:endParaRPr lang="en-US" sz="1600" u="sng" dirty="0"/>
          </a:p>
          <a:p>
            <a:pPr marL="0" indent="0">
              <a:buFont typeface="Arial" panose="020B0604020202020204" pitchFamily="34" charset="0"/>
              <a:buNone/>
            </a:pPr>
            <a:r>
              <a:rPr lang="en-US" sz="1600" u="sng" dirty="0" err="1"/>
              <a:t>negativereason</a:t>
            </a:r>
            <a:endParaRPr lang="en-US" sz="1600" u="sng" dirty="0"/>
          </a:p>
          <a:p>
            <a:pPr marL="0" indent="0">
              <a:buFont typeface="Arial" panose="020B0604020202020204" pitchFamily="34" charset="0"/>
              <a:buNone/>
            </a:pPr>
            <a:r>
              <a:rPr lang="en-US" sz="1600" u="sng" dirty="0"/>
              <a:t>airline</a:t>
            </a:r>
          </a:p>
          <a:p>
            <a:pPr marL="0" indent="0">
              <a:buFont typeface="Arial" panose="020B0604020202020204" pitchFamily="34" charset="0"/>
              <a:buNone/>
            </a:pPr>
            <a:r>
              <a:rPr lang="en-US" sz="1600" u="sng" dirty="0"/>
              <a:t>text</a:t>
            </a:r>
          </a:p>
          <a:p>
            <a:pPr marL="0" indent="0">
              <a:buFont typeface="Arial" panose="020B0604020202020204" pitchFamily="34" charset="0"/>
              <a:buNone/>
            </a:pPr>
            <a:r>
              <a:rPr lang="en-US" sz="1600" u="sng" dirty="0" err="1"/>
              <a:t>tweet_coord</a:t>
            </a:r>
            <a:endParaRPr lang="en-US" sz="1600" u="sng" dirty="0"/>
          </a:p>
          <a:p>
            <a:pPr marL="0" indent="0">
              <a:buFont typeface="Arial" panose="020B0604020202020204" pitchFamily="34" charset="0"/>
              <a:buNone/>
            </a:pPr>
            <a:r>
              <a:rPr lang="en-US" sz="1600" u="sng" dirty="0" err="1"/>
              <a:t>tweet_created</a:t>
            </a:r>
            <a:endParaRPr lang="en-US" sz="1600" u="sng"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p:txBody>
      </p:sp>
      <p:pic>
        <p:nvPicPr>
          <p:cNvPr id="11" name="Picture 2" descr="60414c58e954d7236837248225e0216f_new-twitter-logo-vector-eps-twitter-logo-clipart_518-518  - Torq/Lite">
            <a:extLst>
              <a:ext uri="{FF2B5EF4-FFF2-40B4-BE49-F238E27FC236}">
                <a16:creationId xmlns:a16="http://schemas.microsoft.com/office/drawing/2014/main" id="{05245D93-3AE1-E338-C36D-106F54D04ED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10464" y="14336"/>
            <a:ext cx="585536" cy="585536"/>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Airplane with solid fill">
            <a:extLst>
              <a:ext uri="{FF2B5EF4-FFF2-40B4-BE49-F238E27FC236}">
                <a16:creationId xmlns:a16="http://schemas.microsoft.com/office/drawing/2014/main" id="{7E91C7AB-E8EF-2823-6DFE-65A5B74264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96000" y="6599"/>
            <a:ext cx="593273" cy="593273"/>
          </a:xfrm>
          <a:prstGeom prst="rect">
            <a:avLst/>
          </a:prstGeom>
        </p:spPr>
      </p:pic>
    </p:spTree>
    <p:extLst>
      <p:ext uri="{BB962C8B-B14F-4D97-AF65-F5344CB8AC3E}">
        <p14:creationId xmlns:p14="http://schemas.microsoft.com/office/powerpoint/2010/main" val="386021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0C8D71-30EF-79E1-E273-AECC37C1506C}"/>
              </a:ext>
            </a:extLst>
          </p:cNvPr>
          <p:cNvSpPr>
            <a:spLocks noGrp="1"/>
          </p:cNvSpPr>
          <p:nvPr>
            <p:ph type="title"/>
          </p:nvPr>
        </p:nvSpPr>
        <p:spPr>
          <a:xfrm>
            <a:off x="838198" y="566814"/>
            <a:ext cx="9543405" cy="1188720"/>
          </a:xfrm>
        </p:spPr>
        <p:txBody>
          <a:bodyPr>
            <a:normAutofit/>
          </a:bodyPr>
          <a:lstStyle/>
          <a:p>
            <a:r>
              <a:rPr lang="en-US" sz="2800" b="1" dirty="0">
                <a:solidFill>
                  <a:schemeClr val="tx2"/>
                </a:solidFill>
              </a:rPr>
              <a:t>Introduction to Dataset and Cleaning (Cont.)</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6AACB740-B250-E156-A655-D46BAAE68D5A}"/>
              </a:ext>
            </a:extLst>
          </p:cNvPr>
          <p:cNvSpPr>
            <a:spLocks noGrp="1"/>
          </p:cNvSpPr>
          <p:nvPr>
            <p:ph idx="1"/>
          </p:nvPr>
        </p:nvSpPr>
        <p:spPr>
          <a:xfrm>
            <a:off x="838200" y="1825624"/>
            <a:ext cx="10515600" cy="3970741"/>
          </a:xfrm>
        </p:spPr>
        <p:txBody>
          <a:bodyPr>
            <a:normAutofit/>
          </a:bodyPr>
          <a:lstStyle/>
          <a:p>
            <a:r>
              <a:rPr lang="en-US" sz="1600" dirty="0"/>
              <a:t>Although selecting only the variables of interest helped clean the dataset, there was more to do:</a:t>
            </a:r>
          </a:p>
          <a:p>
            <a:pPr marL="0" indent="0">
              <a:buNone/>
            </a:pPr>
            <a:r>
              <a:rPr lang="en-US" sz="1600" b="1" u="sng" dirty="0"/>
              <a:t>Coordinates:</a:t>
            </a:r>
            <a:r>
              <a:rPr lang="en-US" sz="1600" b="1" dirty="0"/>
              <a:t> </a:t>
            </a:r>
            <a:r>
              <a:rPr lang="en-US" sz="1600" dirty="0"/>
              <a:t>In order to use the coordinates in a Power Bi dashboard, I split the coordinates by comma and hard bracket delimiters in order to have two columns, one with latitude and one with longitude. This mutation was done in Power Bi’s Power Query.</a:t>
            </a:r>
          </a:p>
          <a:p>
            <a:pPr marL="0" indent="0">
              <a:buNone/>
            </a:pPr>
            <a:endParaRPr lang="en-US" sz="1600" dirty="0"/>
          </a:p>
          <a:p>
            <a:pPr marL="0" indent="0">
              <a:buNone/>
            </a:pPr>
            <a:r>
              <a:rPr lang="en-US" sz="1600" b="1" u="sng" dirty="0"/>
              <a:t>Date:</a:t>
            </a:r>
            <a:r>
              <a:rPr lang="en-US" sz="1600" dirty="0"/>
              <a:t> The </a:t>
            </a:r>
            <a:r>
              <a:rPr lang="en-US" sz="1600" dirty="0" err="1"/>
              <a:t>tweet_created</a:t>
            </a:r>
            <a:r>
              <a:rPr lang="en-US" sz="1600" dirty="0"/>
              <a:t> variable was given in date, time format but in order to plot tweets over time, I needed to split by a  ”  “ delimiter to get the YYYY/MM/DD format. Once I had this as its own variable, I appended it to the dataset. This mutation was done in Python using the Pandas library.</a:t>
            </a:r>
          </a:p>
          <a:p>
            <a:pPr marL="0" indent="0">
              <a:buNone/>
            </a:pPr>
            <a:endParaRPr lang="en-US" sz="1600" b="1" dirty="0"/>
          </a:p>
          <a:p>
            <a:pPr marL="0" indent="0">
              <a:buNone/>
            </a:pPr>
            <a:r>
              <a:rPr lang="en-US" sz="1600" b="1" u="sng" dirty="0"/>
              <a:t>Airlines:</a:t>
            </a:r>
            <a:r>
              <a:rPr lang="en-US" sz="1600" dirty="0"/>
              <a:t> Taking a look into the data, the airline ”Delta” was wrongly added as the airline since the corresponding tweets contained the “@JetBlue” tag. To fix this, I changed all airlines titled “Delta” to “JetBlue”. This was done in Power Bi and in Python. </a:t>
            </a:r>
            <a:endParaRPr lang="en-US" sz="1600" b="1" dirty="0"/>
          </a:p>
          <a:p>
            <a:pPr marL="0" indent="0">
              <a:buNone/>
            </a:pPr>
            <a:endParaRPr lang="en-US" sz="1600" b="1" dirty="0"/>
          </a:p>
          <a:p>
            <a:pPr marL="0" indent="0">
              <a:buNone/>
            </a:pPr>
            <a:endParaRPr lang="en-US" sz="1600" dirty="0"/>
          </a:p>
          <a:p>
            <a:pPr marL="0" indent="0">
              <a:buNone/>
            </a:pPr>
            <a:endParaRPr lang="en-US" sz="1600" dirty="0"/>
          </a:p>
          <a:p>
            <a:pPr marL="0" indent="0">
              <a:buNone/>
            </a:pPr>
            <a:endParaRPr lang="en-US" sz="1600" dirty="0"/>
          </a:p>
        </p:txBody>
      </p:sp>
      <p:pic>
        <p:nvPicPr>
          <p:cNvPr id="11" name="Picture 2" descr="60414c58e954d7236837248225e0216f_new-twitter-logo-vector-eps-twitter-logo-clipart_518-518  - Torq/Lite">
            <a:extLst>
              <a:ext uri="{FF2B5EF4-FFF2-40B4-BE49-F238E27FC236}">
                <a16:creationId xmlns:a16="http://schemas.microsoft.com/office/drawing/2014/main" id="{05245D93-3AE1-E338-C36D-106F54D04E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10464" y="14336"/>
            <a:ext cx="585536" cy="585536"/>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Airplane with solid fill">
            <a:extLst>
              <a:ext uri="{FF2B5EF4-FFF2-40B4-BE49-F238E27FC236}">
                <a16:creationId xmlns:a16="http://schemas.microsoft.com/office/drawing/2014/main" id="{7E91C7AB-E8EF-2823-6DFE-65A5B74264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0" y="6599"/>
            <a:ext cx="593273" cy="593273"/>
          </a:xfrm>
          <a:prstGeom prst="rect">
            <a:avLst/>
          </a:prstGeom>
        </p:spPr>
      </p:pic>
    </p:spTree>
    <p:extLst>
      <p:ext uri="{BB962C8B-B14F-4D97-AF65-F5344CB8AC3E}">
        <p14:creationId xmlns:p14="http://schemas.microsoft.com/office/powerpoint/2010/main" val="191478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0C8D71-30EF-79E1-E273-AECC37C1506C}"/>
              </a:ext>
            </a:extLst>
          </p:cNvPr>
          <p:cNvSpPr>
            <a:spLocks noGrp="1"/>
          </p:cNvSpPr>
          <p:nvPr>
            <p:ph type="title"/>
          </p:nvPr>
        </p:nvSpPr>
        <p:spPr>
          <a:xfrm>
            <a:off x="838198" y="566814"/>
            <a:ext cx="9543405" cy="1188720"/>
          </a:xfrm>
        </p:spPr>
        <p:txBody>
          <a:bodyPr>
            <a:normAutofit/>
          </a:bodyPr>
          <a:lstStyle/>
          <a:p>
            <a:r>
              <a:rPr lang="en-US" sz="2800" b="1" dirty="0">
                <a:solidFill>
                  <a:schemeClr val="tx2"/>
                </a:solidFill>
              </a:rPr>
              <a:t>Action Steps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6AACB740-B250-E156-A655-D46BAAE68D5A}"/>
              </a:ext>
            </a:extLst>
          </p:cNvPr>
          <p:cNvSpPr>
            <a:spLocks noGrp="1"/>
          </p:cNvSpPr>
          <p:nvPr>
            <p:ph idx="1"/>
          </p:nvPr>
        </p:nvSpPr>
        <p:spPr>
          <a:xfrm>
            <a:off x="838200" y="1825624"/>
            <a:ext cx="10515600" cy="3970741"/>
          </a:xfrm>
        </p:spPr>
        <p:txBody>
          <a:bodyPr>
            <a:normAutofit/>
          </a:bodyPr>
          <a:lstStyle/>
          <a:p>
            <a:pPr marL="342900" indent="-342900">
              <a:buAutoNum type="arabicPeriod"/>
            </a:pPr>
            <a:r>
              <a:rPr lang="en-US" sz="1600" dirty="0"/>
              <a:t>Analyze dataset headers and values using filters and python tools.</a:t>
            </a:r>
          </a:p>
          <a:p>
            <a:pPr marL="342900" indent="-342900">
              <a:buAutoNum type="arabicPeriod"/>
            </a:pPr>
            <a:r>
              <a:rPr lang="en-US" sz="1600" dirty="0"/>
              <a:t>Clean the dataset in order to reduce noise and remove unnecessary variables. </a:t>
            </a:r>
          </a:p>
          <a:p>
            <a:pPr marL="342900" indent="-342900">
              <a:buAutoNum type="arabicPeriod"/>
            </a:pPr>
            <a:r>
              <a:rPr lang="en-US" sz="1600" dirty="0"/>
              <a:t>Using Python, conduct exploratory analysis to get familiar with dataset.</a:t>
            </a:r>
          </a:p>
          <a:p>
            <a:pPr marL="342900" indent="-342900">
              <a:buAutoNum type="arabicPeriod"/>
            </a:pPr>
            <a:r>
              <a:rPr lang="en-US" sz="1600" dirty="0"/>
              <a:t>Create an interactive Power Bi dashboard that highlights high-level details and trends within the dataset.</a:t>
            </a:r>
          </a:p>
          <a:p>
            <a:pPr marL="342900" indent="-342900">
              <a:buAutoNum type="arabicPeriod"/>
            </a:pPr>
            <a:r>
              <a:rPr lang="en-US" sz="1600" dirty="0"/>
              <a:t>Style the dashboard in a readable, intriguing manner.</a:t>
            </a:r>
          </a:p>
          <a:p>
            <a:pPr marL="342900" indent="-342900">
              <a:buAutoNum type="arabicPeriod"/>
            </a:pPr>
            <a:r>
              <a:rPr lang="en-US" sz="1600" dirty="0"/>
              <a:t>Create visuals using Python to discover trends and develop insights.</a:t>
            </a:r>
          </a:p>
          <a:p>
            <a:pPr marL="342900" indent="-342900">
              <a:buAutoNum type="arabicPeriod"/>
            </a:pPr>
            <a:r>
              <a:rPr lang="en-US" sz="1600" dirty="0"/>
              <a:t>Research any context that may be beneficial to the dataset time frame.</a:t>
            </a:r>
          </a:p>
          <a:p>
            <a:pPr marL="342900" indent="-342900">
              <a:buAutoNum type="arabicPeriod"/>
            </a:pPr>
            <a:r>
              <a:rPr lang="en-US" sz="1600" dirty="0"/>
              <a:t>Combine all output and context to draw conclusions about the data set.</a:t>
            </a:r>
          </a:p>
          <a:p>
            <a:pPr marL="342900" indent="-342900">
              <a:buAutoNum type="arabicPeriod"/>
            </a:pPr>
            <a:endParaRPr lang="en-US" sz="1600" b="1" dirty="0"/>
          </a:p>
          <a:p>
            <a:pPr marL="342900" indent="-342900">
              <a:buAutoNum type="arabicPeriod"/>
            </a:pPr>
            <a:endParaRPr lang="en-US" sz="1600" b="1" dirty="0"/>
          </a:p>
          <a:p>
            <a:pPr marL="342900" indent="-342900">
              <a:buAutoNum type="arabicPeriod"/>
            </a:pPr>
            <a:endParaRPr lang="en-US" sz="1600" b="1" dirty="0"/>
          </a:p>
          <a:p>
            <a:pPr marL="342900" indent="-342900">
              <a:buAutoNum type="arabicPeriod"/>
            </a:pPr>
            <a:endParaRPr lang="en-US" sz="1600" b="1" dirty="0"/>
          </a:p>
          <a:p>
            <a:pPr marL="0" indent="0">
              <a:buNone/>
            </a:pPr>
            <a:endParaRPr lang="en-US" sz="1600" dirty="0"/>
          </a:p>
          <a:p>
            <a:pPr marL="0" indent="0">
              <a:buNone/>
            </a:pPr>
            <a:endParaRPr lang="en-US" sz="1600" dirty="0"/>
          </a:p>
          <a:p>
            <a:pPr marL="0" indent="0">
              <a:buNone/>
            </a:pPr>
            <a:endParaRPr lang="en-US" sz="1600" dirty="0"/>
          </a:p>
        </p:txBody>
      </p:sp>
      <p:pic>
        <p:nvPicPr>
          <p:cNvPr id="11" name="Picture 2" descr="60414c58e954d7236837248225e0216f_new-twitter-logo-vector-eps-twitter-logo-clipart_518-518  - Torq/Lite">
            <a:extLst>
              <a:ext uri="{FF2B5EF4-FFF2-40B4-BE49-F238E27FC236}">
                <a16:creationId xmlns:a16="http://schemas.microsoft.com/office/drawing/2014/main" id="{05245D93-3AE1-E338-C36D-106F54D04E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10464" y="14336"/>
            <a:ext cx="585536" cy="585536"/>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Airplane with solid fill">
            <a:extLst>
              <a:ext uri="{FF2B5EF4-FFF2-40B4-BE49-F238E27FC236}">
                <a16:creationId xmlns:a16="http://schemas.microsoft.com/office/drawing/2014/main" id="{7E91C7AB-E8EF-2823-6DFE-65A5B74264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0" y="6599"/>
            <a:ext cx="593273" cy="593273"/>
          </a:xfrm>
          <a:prstGeom prst="rect">
            <a:avLst/>
          </a:prstGeom>
        </p:spPr>
      </p:pic>
    </p:spTree>
    <p:extLst>
      <p:ext uri="{BB962C8B-B14F-4D97-AF65-F5344CB8AC3E}">
        <p14:creationId xmlns:p14="http://schemas.microsoft.com/office/powerpoint/2010/main" val="3767990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0C8D71-30EF-79E1-E273-AECC37C1506C}"/>
              </a:ext>
            </a:extLst>
          </p:cNvPr>
          <p:cNvSpPr>
            <a:spLocks noGrp="1"/>
          </p:cNvSpPr>
          <p:nvPr>
            <p:ph type="title"/>
          </p:nvPr>
        </p:nvSpPr>
        <p:spPr>
          <a:xfrm>
            <a:off x="838198" y="566814"/>
            <a:ext cx="9543405" cy="1188720"/>
          </a:xfrm>
        </p:spPr>
        <p:txBody>
          <a:bodyPr>
            <a:normAutofit/>
          </a:bodyPr>
          <a:lstStyle/>
          <a:p>
            <a:r>
              <a:rPr lang="en-US" sz="2800" b="1" dirty="0">
                <a:solidFill>
                  <a:schemeClr val="tx2"/>
                </a:solidFill>
              </a:rPr>
              <a:t>Methods of Analysis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6AACB740-B250-E156-A655-D46BAAE68D5A}"/>
              </a:ext>
            </a:extLst>
          </p:cNvPr>
          <p:cNvSpPr>
            <a:spLocks noGrp="1"/>
          </p:cNvSpPr>
          <p:nvPr>
            <p:ph idx="1"/>
          </p:nvPr>
        </p:nvSpPr>
        <p:spPr>
          <a:xfrm>
            <a:off x="937636" y="1755534"/>
            <a:ext cx="4672264" cy="3970741"/>
          </a:xfrm>
        </p:spPr>
        <p:txBody>
          <a:bodyPr>
            <a:normAutofit/>
          </a:bodyPr>
          <a:lstStyle/>
          <a:p>
            <a:pPr marL="0" indent="0">
              <a:buNone/>
            </a:pPr>
            <a:r>
              <a:rPr lang="en-US" sz="1600" b="1" dirty="0"/>
              <a:t>Python</a:t>
            </a:r>
          </a:p>
          <a:p>
            <a:pPr marL="0" indent="0">
              <a:buNone/>
            </a:pPr>
            <a:endParaRPr lang="en-US" sz="1600" b="1" dirty="0"/>
          </a:p>
          <a:p>
            <a:pPr marL="0" indent="0">
              <a:buNone/>
            </a:pPr>
            <a:r>
              <a:rPr lang="en-US" sz="1600" dirty="0"/>
              <a:t>In order to better understand the dataset, I used the python libraries pandas, </a:t>
            </a:r>
            <a:r>
              <a:rPr lang="en-US" sz="1600" dirty="0" err="1"/>
              <a:t>numpy</a:t>
            </a:r>
            <a:r>
              <a:rPr lang="en-US" sz="1600" dirty="0"/>
              <a:t>, </a:t>
            </a:r>
            <a:r>
              <a:rPr lang="en-US" sz="1600" dirty="0" err="1"/>
              <a:t>plotnine</a:t>
            </a:r>
            <a:r>
              <a:rPr lang="en-US" sz="1600" dirty="0"/>
              <a:t>, and Word Cloud. These libraries are able to conduct numerical summaries and visualizations to help draw conclusions about the data.</a:t>
            </a:r>
          </a:p>
          <a:p>
            <a:pPr marL="0" indent="0">
              <a:buNone/>
            </a:pPr>
            <a:endParaRPr lang="en-US" sz="1600" dirty="0"/>
          </a:p>
          <a:p>
            <a:pPr marL="0" indent="0">
              <a:buNone/>
            </a:pPr>
            <a:r>
              <a:rPr lang="en-US" sz="1600" u="sng" dirty="0"/>
              <a:t>Python Deliverables:</a:t>
            </a:r>
          </a:p>
          <a:p>
            <a:pPr marL="0" indent="0">
              <a:buNone/>
            </a:pPr>
            <a:r>
              <a:rPr lang="en-US" sz="1600" dirty="0"/>
              <a:t>1. Positive and Negative Sentiment Word Cloud</a:t>
            </a:r>
          </a:p>
          <a:p>
            <a:pPr marL="0" indent="0">
              <a:buNone/>
            </a:pPr>
            <a:r>
              <a:rPr lang="en-US" sz="1600" dirty="0"/>
              <a:t>2. Area Chart displaying tweets over time</a:t>
            </a:r>
          </a:p>
          <a:p>
            <a:pPr marL="0" indent="0">
              <a:buNone/>
            </a:pPr>
            <a:r>
              <a:rPr lang="en-US" sz="1600" dirty="0"/>
              <a:t>3. Negative Reasons Table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11" name="Picture 2" descr="60414c58e954d7236837248225e0216f_new-twitter-logo-vector-eps-twitter-logo-clipart_518-518  - Torq/Lite">
            <a:extLst>
              <a:ext uri="{FF2B5EF4-FFF2-40B4-BE49-F238E27FC236}">
                <a16:creationId xmlns:a16="http://schemas.microsoft.com/office/drawing/2014/main" id="{05245D93-3AE1-E338-C36D-106F54D04E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10464" y="14336"/>
            <a:ext cx="585536" cy="585536"/>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Airplane with solid fill">
            <a:extLst>
              <a:ext uri="{FF2B5EF4-FFF2-40B4-BE49-F238E27FC236}">
                <a16:creationId xmlns:a16="http://schemas.microsoft.com/office/drawing/2014/main" id="{7E91C7AB-E8EF-2823-6DFE-65A5B74264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0" y="6599"/>
            <a:ext cx="593273" cy="593273"/>
          </a:xfrm>
          <a:prstGeom prst="rect">
            <a:avLst/>
          </a:prstGeom>
        </p:spPr>
      </p:pic>
      <p:sp>
        <p:nvSpPr>
          <p:cNvPr id="4" name="Content Placeholder 4">
            <a:extLst>
              <a:ext uri="{FF2B5EF4-FFF2-40B4-BE49-F238E27FC236}">
                <a16:creationId xmlns:a16="http://schemas.microsoft.com/office/drawing/2014/main" id="{ED971A6B-9CA3-D78F-8C61-482DBF7CF7FE}"/>
              </a:ext>
            </a:extLst>
          </p:cNvPr>
          <p:cNvSpPr txBox="1">
            <a:spLocks/>
          </p:cNvSpPr>
          <p:nvPr/>
        </p:nvSpPr>
        <p:spPr>
          <a:xfrm>
            <a:off x="6348664" y="1825623"/>
            <a:ext cx="4672264" cy="39707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Power Bi</a:t>
            </a:r>
          </a:p>
          <a:p>
            <a:pPr marL="0" indent="0">
              <a:buFont typeface="Arial" panose="020B0604020202020204" pitchFamily="34" charset="0"/>
              <a:buNone/>
            </a:pPr>
            <a:endParaRPr lang="en-US" sz="1600" b="1" dirty="0"/>
          </a:p>
          <a:p>
            <a:pPr marL="0" indent="0">
              <a:buFont typeface="Arial" panose="020B0604020202020204" pitchFamily="34" charset="0"/>
              <a:buNone/>
            </a:pPr>
            <a:r>
              <a:rPr lang="en-US" sz="1600" dirty="0"/>
              <a:t>Power Bi is a data visualization software that allows you to create dashboards to tell a story about a dataset. Using Power Bi, I created an analytical dashboard to summarize the dataset and identify trends. My user-friendly dashboard aims to be highly comprehensible but specific to airline needs.</a:t>
            </a:r>
          </a:p>
          <a:p>
            <a:pPr marL="0" indent="0">
              <a:buFont typeface="Arial" panose="020B0604020202020204" pitchFamily="34" charset="0"/>
              <a:buNone/>
            </a:pPr>
            <a:r>
              <a:rPr lang="en-US" sz="1600" dirty="0"/>
              <a:t>Power Bi Deliverables:</a:t>
            </a:r>
          </a:p>
          <a:p>
            <a:pPr marL="342900" indent="-342900">
              <a:buFont typeface="Arial" panose="020B0604020202020204" pitchFamily="34" charset="0"/>
              <a:buAutoNum type="arabicPeriod"/>
            </a:pPr>
            <a:r>
              <a:rPr lang="en-US" sz="1600" dirty="0"/>
              <a:t>Airline Sentiment Dashboard: Includes high level visualizations and KPI’s that identify trends from the collection of tweets.</a:t>
            </a:r>
          </a:p>
          <a:p>
            <a:pPr marL="342900" indent="-342900">
              <a:buFont typeface="Arial" panose="020B0604020202020204" pitchFamily="34" charset="0"/>
              <a:buAutoNum type="arabicPeriod"/>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p:txBody>
      </p:sp>
      <p:pic>
        <p:nvPicPr>
          <p:cNvPr id="5122" name="Picture 2" descr="Python icon - Free download on Iconfinder">
            <a:extLst>
              <a:ext uri="{FF2B5EF4-FFF2-40B4-BE49-F238E27FC236}">
                <a16:creationId xmlns:a16="http://schemas.microsoft.com/office/drawing/2014/main" id="{BA7D03CE-4D27-2E9C-E0BB-ED39C53DC6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0397" y="1693899"/>
            <a:ext cx="472333" cy="47233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ower BI icon in Color Style">
            <a:extLst>
              <a:ext uri="{FF2B5EF4-FFF2-40B4-BE49-F238E27FC236}">
                <a16:creationId xmlns:a16="http://schemas.microsoft.com/office/drawing/2014/main" id="{030DCB74-806D-C38A-05D1-A74A339DCC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2692" y="1692183"/>
            <a:ext cx="603059" cy="603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382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0C8D71-30EF-79E1-E273-AECC37C1506C}"/>
              </a:ext>
            </a:extLst>
          </p:cNvPr>
          <p:cNvSpPr>
            <a:spLocks noGrp="1"/>
          </p:cNvSpPr>
          <p:nvPr>
            <p:ph type="title"/>
          </p:nvPr>
        </p:nvSpPr>
        <p:spPr>
          <a:xfrm>
            <a:off x="838198" y="566814"/>
            <a:ext cx="9543405" cy="1188720"/>
          </a:xfrm>
        </p:spPr>
        <p:txBody>
          <a:bodyPr>
            <a:normAutofit/>
          </a:bodyPr>
          <a:lstStyle/>
          <a:p>
            <a:r>
              <a:rPr lang="en-US" sz="2800" b="1" dirty="0">
                <a:solidFill>
                  <a:schemeClr val="tx2"/>
                </a:solidFill>
              </a:rPr>
              <a:t>Python Visualizations: Word Clouds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6AACB740-B250-E156-A655-D46BAAE68D5A}"/>
              </a:ext>
            </a:extLst>
          </p:cNvPr>
          <p:cNvSpPr>
            <a:spLocks noGrp="1"/>
          </p:cNvSpPr>
          <p:nvPr>
            <p:ph idx="1"/>
          </p:nvPr>
        </p:nvSpPr>
        <p:spPr>
          <a:xfrm>
            <a:off x="937636" y="1755534"/>
            <a:ext cx="4672264" cy="3970741"/>
          </a:xfrm>
        </p:spPr>
        <p:txBody>
          <a:bodyPr>
            <a:normAutofit/>
          </a:bodyPr>
          <a:lstStyle/>
          <a:p>
            <a:pPr marL="0" indent="0" algn="ctr">
              <a:buNone/>
            </a:pPr>
            <a:r>
              <a:rPr lang="en-US" sz="1600" b="1" dirty="0"/>
              <a:t>Positive Word Cloud</a:t>
            </a:r>
          </a:p>
          <a:p>
            <a:pPr marL="0" indent="0">
              <a:buNone/>
            </a:pPr>
            <a:endParaRPr lang="en-US" sz="1600" b="1"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11" name="Picture 2" descr="60414c58e954d7236837248225e0216f_new-twitter-logo-vector-eps-twitter-logo-clipart_518-518  - Torq/Lite">
            <a:extLst>
              <a:ext uri="{FF2B5EF4-FFF2-40B4-BE49-F238E27FC236}">
                <a16:creationId xmlns:a16="http://schemas.microsoft.com/office/drawing/2014/main" id="{05245D93-3AE1-E338-C36D-106F54D04E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10464" y="14336"/>
            <a:ext cx="585536" cy="585536"/>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Airplane with solid fill">
            <a:extLst>
              <a:ext uri="{FF2B5EF4-FFF2-40B4-BE49-F238E27FC236}">
                <a16:creationId xmlns:a16="http://schemas.microsoft.com/office/drawing/2014/main" id="{7E91C7AB-E8EF-2823-6DFE-65A5B74264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0" y="6599"/>
            <a:ext cx="593273" cy="593273"/>
          </a:xfrm>
          <a:prstGeom prst="rect">
            <a:avLst/>
          </a:prstGeom>
        </p:spPr>
      </p:pic>
      <p:sp>
        <p:nvSpPr>
          <p:cNvPr id="4" name="Content Placeholder 4">
            <a:extLst>
              <a:ext uri="{FF2B5EF4-FFF2-40B4-BE49-F238E27FC236}">
                <a16:creationId xmlns:a16="http://schemas.microsoft.com/office/drawing/2014/main" id="{ED971A6B-9CA3-D78F-8C61-482DBF7CF7FE}"/>
              </a:ext>
            </a:extLst>
          </p:cNvPr>
          <p:cNvSpPr txBox="1">
            <a:spLocks/>
          </p:cNvSpPr>
          <p:nvPr/>
        </p:nvSpPr>
        <p:spPr>
          <a:xfrm>
            <a:off x="6348664" y="1825623"/>
            <a:ext cx="4672264" cy="39707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t>Negative Word Cloud</a:t>
            </a:r>
          </a:p>
          <a:p>
            <a:pPr marL="0" indent="0">
              <a:buFont typeface="Arial" panose="020B0604020202020204" pitchFamily="34" charset="0"/>
              <a:buNone/>
            </a:pPr>
            <a:endParaRPr lang="en-US" sz="1600" b="1" dirty="0"/>
          </a:p>
          <a:p>
            <a:pPr marL="342900" indent="-342900">
              <a:buFont typeface="Arial" panose="020B0604020202020204" pitchFamily="34" charset="0"/>
              <a:buAutoNum type="arabicPeriod"/>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p:txBody>
      </p:sp>
      <p:pic>
        <p:nvPicPr>
          <p:cNvPr id="16" name="Picture 15" descr="Text&#10;&#10;Description automatically generated">
            <a:extLst>
              <a:ext uri="{FF2B5EF4-FFF2-40B4-BE49-F238E27FC236}">
                <a16:creationId xmlns:a16="http://schemas.microsoft.com/office/drawing/2014/main" id="{98F7C1D4-B8CA-9064-2680-8BDE6CDB280A}"/>
              </a:ext>
            </a:extLst>
          </p:cNvPr>
          <p:cNvPicPr>
            <a:picLocks noChangeAspect="1"/>
          </p:cNvPicPr>
          <p:nvPr/>
        </p:nvPicPr>
        <p:blipFill>
          <a:blip r:embed="rId5"/>
          <a:stretch>
            <a:fillRect/>
          </a:stretch>
        </p:blipFill>
        <p:spPr>
          <a:xfrm>
            <a:off x="6936884" y="2295242"/>
            <a:ext cx="3495823" cy="2927687"/>
          </a:xfrm>
          <a:prstGeom prst="rect">
            <a:avLst/>
          </a:prstGeom>
        </p:spPr>
      </p:pic>
      <p:pic>
        <p:nvPicPr>
          <p:cNvPr id="18" name="Picture 17" descr="A picture containing text, newspaper&#10;&#10;Description automatically generated">
            <a:extLst>
              <a:ext uri="{FF2B5EF4-FFF2-40B4-BE49-F238E27FC236}">
                <a16:creationId xmlns:a16="http://schemas.microsoft.com/office/drawing/2014/main" id="{3CFA2411-0651-9BA0-A2ED-7664BC80A7F2}"/>
              </a:ext>
            </a:extLst>
          </p:cNvPr>
          <p:cNvPicPr>
            <a:picLocks noChangeAspect="1"/>
          </p:cNvPicPr>
          <p:nvPr/>
        </p:nvPicPr>
        <p:blipFill>
          <a:blip r:embed="rId6"/>
          <a:stretch>
            <a:fillRect/>
          </a:stretch>
        </p:blipFill>
        <p:spPr>
          <a:xfrm>
            <a:off x="1525856" y="2308012"/>
            <a:ext cx="3495823" cy="2927687"/>
          </a:xfrm>
          <a:prstGeom prst="rect">
            <a:avLst/>
          </a:prstGeom>
        </p:spPr>
      </p:pic>
      <p:sp>
        <p:nvSpPr>
          <p:cNvPr id="19" name="TextBox 18">
            <a:extLst>
              <a:ext uri="{FF2B5EF4-FFF2-40B4-BE49-F238E27FC236}">
                <a16:creationId xmlns:a16="http://schemas.microsoft.com/office/drawing/2014/main" id="{C4A2021B-3637-52B2-42B7-FAB69EA0283F}"/>
              </a:ext>
            </a:extLst>
          </p:cNvPr>
          <p:cNvSpPr txBox="1"/>
          <p:nvPr/>
        </p:nvSpPr>
        <p:spPr>
          <a:xfrm>
            <a:off x="1754510" y="5409610"/>
            <a:ext cx="3038610" cy="1200329"/>
          </a:xfrm>
          <a:prstGeom prst="rect">
            <a:avLst/>
          </a:prstGeom>
          <a:noFill/>
        </p:spPr>
        <p:txBody>
          <a:bodyPr wrap="square" rtlCol="0">
            <a:spAutoFit/>
          </a:bodyPr>
          <a:lstStyle/>
          <a:p>
            <a:pPr algn="ctr"/>
            <a:r>
              <a:rPr lang="en-US" dirty="0"/>
              <a:t>The most common words in positive tweets are: thank, flight, great, awesome, and love.</a:t>
            </a:r>
          </a:p>
        </p:txBody>
      </p:sp>
      <p:sp>
        <p:nvSpPr>
          <p:cNvPr id="20" name="TextBox 19">
            <a:extLst>
              <a:ext uri="{FF2B5EF4-FFF2-40B4-BE49-F238E27FC236}">
                <a16:creationId xmlns:a16="http://schemas.microsoft.com/office/drawing/2014/main" id="{0FBA0A92-1B7F-6AFD-7301-020871D946B8}"/>
              </a:ext>
            </a:extLst>
          </p:cNvPr>
          <p:cNvSpPr txBox="1"/>
          <p:nvPr/>
        </p:nvSpPr>
        <p:spPr>
          <a:xfrm>
            <a:off x="7165444" y="5409609"/>
            <a:ext cx="3038610" cy="1200329"/>
          </a:xfrm>
          <a:prstGeom prst="rect">
            <a:avLst/>
          </a:prstGeom>
          <a:noFill/>
        </p:spPr>
        <p:txBody>
          <a:bodyPr wrap="square" rtlCol="0">
            <a:spAutoFit/>
          </a:bodyPr>
          <a:lstStyle/>
          <a:p>
            <a:pPr algn="ctr"/>
            <a:r>
              <a:rPr lang="en-US" dirty="0"/>
              <a:t>The most common words in negative tweets are: flight, United, bag, delayed, and plane.</a:t>
            </a:r>
          </a:p>
        </p:txBody>
      </p:sp>
    </p:spTree>
    <p:extLst>
      <p:ext uri="{BB962C8B-B14F-4D97-AF65-F5344CB8AC3E}">
        <p14:creationId xmlns:p14="http://schemas.microsoft.com/office/powerpoint/2010/main" val="3989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0C8D71-30EF-79E1-E273-AECC37C1506C}"/>
              </a:ext>
            </a:extLst>
          </p:cNvPr>
          <p:cNvSpPr>
            <a:spLocks noGrp="1"/>
          </p:cNvSpPr>
          <p:nvPr>
            <p:ph type="title"/>
          </p:nvPr>
        </p:nvSpPr>
        <p:spPr>
          <a:xfrm>
            <a:off x="838198" y="566814"/>
            <a:ext cx="9543405" cy="1188720"/>
          </a:xfrm>
        </p:spPr>
        <p:txBody>
          <a:bodyPr>
            <a:normAutofit/>
          </a:bodyPr>
          <a:lstStyle/>
          <a:p>
            <a:r>
              <a:rPr lang="en-US" sz="2800" b="1" dirty="0">
                <a:solidFill>
                  <a:schemeClr val="tx2"/>
                </a:solidFill>
              </a:rPr>
              <a:t>Python Visualizations (Cont.): Area Chart</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60414c58e954d7236837248225e0216f_new-twitter-logo-vector-eps-twitter-logo-clipart_518-518  - Torq/Lite">
            <a:extLst>
              <a:ext uri="{FF2B5EF4-FFF2-40B4-BE49-F238E27FC236}">
                <a16:creationId xmlns:a16="http://schemas.microsoft.com/office/drawing/2014/main" id="{05245D93-3AE1-E338-C36D-106F54D04E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10464" y="14336"/>
            <a:ext cx="585536" cy="585536"/>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Airplane with solid fill">
            <a:extLst>
              <a:ext uri="{FF2B5EF4-FFF2-40B4-BE49-F238E27FC236}">
                <a16:creationId xmlns:a16="http://schemas.microsoft.com/office/drawing/2014/main" id="{7E91C7AB-E8EF-2823-6DFE-65A5B74264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0" y="6599"/>
            <a:ext cx="593273" cy="593273"/>
          </a:xfrm>
          <a:prstGeom prst="rect">
            <a:avLst/>
          </a:prstGeom>
        </p:spPr>
      </p:pic>
      <p:pic>
        <p:nvPicPr>
          <p:cNvPr id="17" name="Content Placeholder 16" descr="Chart, line chart&#10;&#10;Description automatically generated">
            <a:extLst>
              <a:ext uri="{FF2B5EF4-FFF2-40B4-BE49-F238E27FC236}">
                <a16:creationId xmlns:a16="http://schemas.microsoft.com/office/drawing/2014/main" id="{81EE4E16-933A-5053-CFB4-4388E96BC501}"/>
              </a:ext>
            </a:extLst>
          </p:cNvPr>
          <p:cNvPicPr>
            <a:picLocks noGrp="1" noChangeAspect="1"/>
          </p:cNvPicPr>
          <p:nvPr>
            <p:ph idx="1"/>
          </p:nvPr>
        </p:nvPicPr>
        <p:blipFill>
          <a:blip r:embed="rId5"/>
          <a:stretch>
            <a:fillRect/>
          </a:stretch>
        </p:blipFill>
        <p:spPr>
          <a:xfrm>
            <a:off x="838196" y="1755534"/>
            <a:ext cx="7539871" cy="3865377"/>
          </a:xfrm>
        </p:spPr>
      </p:pic>
      <p:sp>
        <p:nvSpPr>
          <p:cNvPr id="21" name="Content Placeholder 4">
            <a:extLst>
              <a:ext uri="{FF2B5EF4-FFF2-40B4-BE49-F238E27FC236}">
                <a16:creationId xmlns:a16="http://schemas.microsoft.com/office/drawing/2014/main" id="{B0916B44-F1A3-0475-DA20-4C15AAD7B8C8}"/>
              </a:ext>
            </a:extLst>
          </p:cNvPr>
          <p:cNvSpPr txBox="1">
            <a:spLocks/>
          </p:cNvSpPr>
          <p:nvPr/>
        </p:nvSpPr>
        <p:spPr>
          <a:xfrm>
            <a:off x="8693636" y="1755534"/>
            <a:ext cx="3182794" cy="39707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Area Chart</a:t>
            </a:r>
          </a:p>
          <a:p>
            <a:pPr marL="0" indent="0">
              <a:buFont typeface="Arial" panose="020B0604020202020204" pitchFamily="34" charset="0"/>
              <a:buNone/>
            </a:pPr>
            <a:endParaRPr lang="en-US" sz="1600" b="1" dirty="0"/>
          </a:p>
          <a:p>
            <a:pPr marL="0" indent="0">
              <a:buFont typeface="Arial" panose="020B0604020202020204" pitchFamily="34" charset="0"/>
              <a:buNone/>
            </a:pPr>
            <a:r>
              <a:rPr lang="en-US" sz="1600" dirty="0"/>
              <a:t>This Area Chart shows the number of tweets per day ranging from February 16</a:t>
            </a:r>
            <a:r>
              <a:rPr lang="en-US" sz="1600" baseline="30000" dirty="0"/>
              <a:t>th</a:t>
            </a:r>
            <a:r>
              <a:rPr lang="en-US" sz="1600" dirty="0"/>
              <a:t> to February 24</a:t>
            </a:r>
            <a:r>
              <a:rPr lang="en-US" sz="1600" baseline="30000" dirty="0"/>
              <a:t>th</a:t>
            </a:r>
            <a:r>
              <a:rPr lang="en-US" sz="1600" dirty="0"/>
              <a:t>. </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As you can see from the visualizations, there was an increase in tweets beginning February 22</a:t>
            </a:r>
            <a:r>
              <a:rPr lang="en-US" sz="1600" baseline="30000" dirty="0"/>
              <a:t>nd</a:t>
            </a:r>
            <a:r>
              <a:rPr lang="en-US" sz="1600" dirty="0"/>
              <a:t> lasting until February 24</a:t>
            </a:r>
            <a:r>
              <a:rPr lang="en-US" sz="1600" baseline="30000" dirty="0"/>
              <a:t>th</a:t>
            </a:r>
            <a:r>
              <a:rPr lang="en-US" sz="1600" dirty="0"/>
              <a:t>.  I will get more into the interpretation of this increase in </a:t>
            </a:r>
            <a:r>
              <a:rPr lang="en-US" sz="1600" dirty="0">
                <a:hlinkClick r:id="rId6" action="ppaction://hlinksldjump"/>
              </a:rPr>
              <a:t>Slide 9</a:t>
            </a:r>
            <a:r>
              <a:rPr lang="en-US" sz="1600" dirty="0"/>
              <a:t>.</a:t>
            </a:r>
          </a:p>
          <a:p>
            <a:pPr marL="342900" indent="-342900">
              <a:buFont typeface="Arial" panose="020B0604020202020204" pitchFamily="34" charset="0"/>
              <a:buAutoNum type="arabicPeriod"/>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p:txBody>
      </p:sp>
    </p:spTree>
    <p:extLst>
      <p:ext uri="{BB962C8B-B14F-4D97-AF65-F5344CB8AC3E}">
        <p14:creationId xmlns:p14="http://schemas.microsoft.com/office/powerpoint/2010/main" val="349349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65245"/>
            <a:ext cx="12192000" cy="6128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chemeClr val="tx2"/>
                </a:solidFill>
                <a:effectLst/>
                <a:latin typeface="Segoe UI Light" panose="020B0502040204020203" pitchFamily="34" charset="0"/>
                <a:ea typeface="Calibri" panose="020F0502020204030204" pitchFamily="34" charset="0"/>
                <a:cs typeface="Segoe UI Light" panose="020B0502040204020203" pitchFamily="34" charset="0"/>
              </a:rPr>
              <a:t>Microsoft Power BI Dashboard</a:t>
            </a:r>
            <a:endParaRPr lang="en-IE" sz="1200" dirty="0">
              <a:solidFill>
                <a:schemeClr val="tx2"/>
              </a:solidFill>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extLst>
                  <p:ext uri="{D42A27DB-BD31-4B8C-83A1-F6EECF244321}">
                    <p14:modId xmlns:p14="http://schemas.microsoft.com/office/powerpoint/2010/main" val="3273667419"/>
                  </p:ext>
                </p:extLst>
              </p:nvPr>
            </p:nvGraphicFramePr>
            <p:xfrm>
              <a:off x="721012" y="1457219"/>
              <a:ext cx="7679069" cy="4346518"/>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457219"/>
                <a:ext cx="7679069" cy="4346518"/>
              </a:xfrm>
              <a:prstGeom prst="rect">
                <a:avLst/>
              </a:prstGeom>
            </p:spPr>
          </p:pic>
        </mc:Fallback>
      </mc:AlternateContent>
      <p:sp>
        <p:nvSpPr>
          <p:cNvPr id="3" name="Content Placeholder 4">
            <a:extLst>
              <a:ext uri="{FF2B5EF4-FFF2-40B4-BE49-F238E27FC236}">
                <a16:creationId xmlns:a16="http://schemas.microsoft.com/office/drawing/2014/main" id="{6F5D7939-1C84-E6D1-2A60-012001626FB1}"/>
              </a:ext>
            </a:extLst>
          </p:cNvPr>
          <p:cNvSpPr txBox="1">
            <a:spLocks/>
          </p:cNvSpPr>
          <p:nvPr/>
        </p:nvSpPr>
        <p:spPr>
          <a:xfrm>
            <a:off x="8681604" y="1457219"/>
            <a:ext cx="3182794" cy="51024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Power Bi Dashboard</a:t>
            </a:r>
          </a:p>
          <a:p>
            <a:pPr marL="0" indent="0">
              <a:buFont typeface="Arial" panose="020B0604020202020204" pitchFamily="34" charset="0"/>
              <a:buNone/>
            </a:pPr>
            <a:endParaRPr lang="en-US" sz="1600" b="1" dirty="0"/>
          </a:p>
          <a:p>
            <a:pPr marL="0" indent="0">
              <a:buNone/>
            </a:pPr>
            <a:r>
              <a:rPr lang="en-US" sz="1600" dirty="0"/>
              <a:t>This interactive dashboard shows a variety of insights such as:</a:t>
            </a:r>
          </a:p>
          <a:p>
            <a:pPr marL="342900" indent="-342900">
              <a:buAutoNum type="arabicPeriod"/>
            </a:pPr>
            <a:r>
              <a:rPr lang="en-US" sz="1200" dirty="0"/>
              <a:t>Customer Service Issues were the most common reason for negative tweet.</a:t>
            </a:r>
          </a:p>
          <a:p>
            <a:pPr marL="342900" indent="-342900">
              <a:buAutoNum type="arabicPeriod"/>
            </a:pPr>
            <a:r>
              <a:rPr lang="en-US" sz="1200" dirty="0"/>
              <a:t>Tweets were located mostly in Eastern United States.</a:t>
            </a:r>
          </a:p>
          <a:p>
            <a:pPr marL="342900" indent="-342900">
              <a:buAutoNum type="arabicPeriod"/>
            </a:pPr>
            <a:r>
              <a:rPr lang="en-US" sz="1200" dirty="0"/>
              <a:t>Majority of tweets were negative.</a:t>
            </a:r>
          </a:p>
          <a:p>
            <a:pPr marL="342900" indent="-342900">
              <a:buAutoNum type="arabicPeriod"/>
            </a:pPr>
            <a:r>
              <a:rPr lang="en-US" sz="1200" dirty="0"/>
              <a:t>United Airlines received highest number of mentions.</a:t>
            </a:r>
          </a:p>
          <a:p>
            <a:pPr marL="0" indent="0">
              <a:buNone/>
            </a:pPr>
            <a:endParaRPr lang="en-US" sz="1600" dirty="0"/>
          </a:p>
          <a:p>
            <a:pPr marL="0" indent="0">
              <a:buNone/>
            </a:pPr>
            <a:r>
              <a:rPr lang="en-US" sz="1600" dirty="0"/>
              <a:t>Also take note of KPI metrics such as </a:t>
            </a:r>
            <a:r>
              <a:rPr lang="en-US" sz="1600" b="1" dirty="0"/>
              <a:t># of tweets </a:t>
            </a:r>
            <a:r>
              <a:rPr lang="en-US" sz="1600" dirty="0"/>
              <a:t>and </a:t>
            </a:r>
            <a:r>
              <a:rPr lang="en-US" sz="1600" b="1" dirty="0"/>
              <a:t>sentiment confidence</a:t>
            </a:r>
            <a:r>
              <a:rPr lang="en-US" sz="1600" dirty="0"/>
              <a:t> and how they change as you select only particular airlines.</a:t>
            </a:r>
          </a:p>
          <a:p>
            <a:pPr marL="0" indent="0">
              <a:buNone/>
            </a:pPr>
            <a:r>
              <a:rPr lang="en-US" sz="1600" dirty="0"/>
              <a:t>Although a simple dashboard, this is a great way of communicating the data to any manager.</a:t>
            </a:r>
          </a:p>
          <a:p>
            <a:pPr marL="0" indent="0">
              <a:buNone/>
            </a:pPr>
            <a:endParaRPr lang="en-US" sz="1600" dirty="0"/>
          </a:p>
          <a:p>
            <a:pPr marL="0" indent="0">
              <a:buNone/>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p:txBody>
      </p:sp>
    </p:spTree>
    <p:extLst>
      <p:ext uri="{BB962C8B-B14F-4D97-AF65-F5344CB8AC3E}">
        <p14:creationId xmlns:p14="http://schemas.microsoft.com/office/powerpoint/2010/main" val="3211859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0C8D71-30EF-79E1-E273-AECC37C1506C}"/>
              </a:ext>
            </a:extLst>
          </p:cNvPr>
          <p:cNvSpPr>
            <a:spLocks noGrp="1"/>
          </p:cNvSpPr>
          <p:nvPr>
            <p:ph type="title"/>
          </p:nvPr>
        </p:nvSpPr>
        <p:spPr>
          <a:xfrm>
            <a:off x="838198" y="566814"/>
            <a:ext cx="9543405" cy="1188720"/>
          </a:xfrm>
        </p:spPr>
        <p:txBody>
          <a:bodyPr>
            <a:normAutofit/>
          </a:bodyPr>
          <a:lstStyle/>
          <a:p>
            <a:r>
              <a:rPr lang="en-US" sz="2800" b="1" dirty="0">
                <a:solidFill>
                  <a:schemeClr val="tx2"/>
                </a:solidFill>
              </a:rPr>
              <a:t>Drawing Conclusions from Context</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60414c58e954d7236837248225e0216f_new-twitter-logo-vector-eps-twitter-logo-clipart_518-518  - Torq/Lite">
            <a:extLst>
              <a:ext uri="{FF2B5EF4-FFF2-40B4-BE49-F238E27FC236}">
                <a16:creationId xmlns:a16="http://schemas.microsoft.com/office/drawing/2014/main" id="{05245D93-3AE1-E338-C36D-106F54D04E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10464" y="14336"/>
            <a:ext cx="585536" cy="585536"/>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Airplane with solid fill">
            <a:extLst>
              <a:ext uri="{FF2B5EF4-FFF2-40B4-BE49-F238E27FC236}">
                <a16:creationId xmlns:a16="http://schemas.microsoft.com/office/drawing/2014/main" id="{7E91C7AB-E8EF-2823-6DFE-65A5B74264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0" y="6599"/>
            <a:ext cx="593273" cy="593273"/>
          </a:xfrm>
          <a:prstGeom prst="rect">
            <a:avLst/>
          </a:prstGeom>
        </p:spPr>
      </p:pic>
      <p:sp>
        <p:nvSpPr>
          <p:cNvPr id="4" name="Content Placeholder 3">
            <a:extLst>
              <a:ext uri="{FF2B5EF4-FFF2-40B4-BE49-F238E27FC236}">
                <a16:creationId xmlns:a16="http://schemas.microsoft.com/office/drawing/2014/main" id="{20A4672B-B026-2D98-D350-8376E312F5EE}"/>
              </a:ext>
            </a:extLst>
          </p:cNvPr>
          <p:cNvSpPr>
            <a:spLocks noGrp="1"/>
          </p:cNvSpPr>
          <p:nvPr>
            <p:ph idx="1"/>
          </p:nvPr>
        </p:nvSpPr>
        <p:spPr>
          <a:xfrm>
            <a:off x="838200" y="1825625"/>
            <a:ext cx="4672264" cy="4351338"/>
          </a:xfrm>
        </p:spPr>
        <p:txBody>
          <a:bodyPr>
            <a:normAutofit/>
          </a:bodyPr>
          <a:lstStyle/>
          <a:p>
            <a:pPr marL="0" indent="0">
              <a:buNone/>
            </a:pPr>
            <a:r>
              <a:rPr lang="en-US" sz="1600" dirty="0"/>
              <a:t>This twitter data was collected from February 2015, ranging from the 16</a:t>
            </a:r>
            <a:r>
              <a:rPr lang="en-US" sz="1600" baseline="30000" dirty="0"/>
              <a:t>th</a:t>
            </a:r>
            <a:r>
              <a:rPr lang="en-US" sz="1600" dirty="0"/>
              <a:t> to the 24</a:t>
            </a:r>
            <a:r>
              <a:rPr lang="en-US" sz="1600" baseline="30000" dirty="0"/>
              <a:t>th</a:t>
            </a:r>
            <a:r>
              <a:rPr lang="en-US" sz="1600" dirty="0"/>
              <a:t>. In Data Science, is vital to exploit outside context in order to better understand the dataset. From a simple google search of key events in February 2015, I discovered that there were significant environmental and societal events that occurred. </a:t>
            </a:r>
          </a:p>
          <a:p>
            <a:pPr marL="0" indent="0">
              <a:buNone/>
            </a:pPr>
            <a:endParaRPr lang="en-US" sz="1600" dirty="0"/>
          </a:p>
          <a:p>
            <a:pPr marL="0" indent="0">
              <a:buNone/>
            </a:pPr>
            <a:r>
              <a:rPr lang="en-US" sz="1600" b="1" dirty="0"/>
              <a:t>February 2015 Cold Wave:</a:t>
            </a:r>
          </a:p>
          <a:p>
            <a:pPr marL="0" indent="0">
              <a:buNone/>
            </a:pPr>
            <a:r>
              <a:rPr lang="en-US" sz="1600" dirty="0"/>
              <a:t>Record Setting cold weather and storms hit the eastern United States causing several flights to be grounded and delayed </a:t>
            </a:r>
            <a:r>
              <a:rPr lang="en-US" sz="1600" i="1" dirty="0"/>
              <a:t>¹</a:t>
            </a:r>
            <a:r>
              <a:rPr lang="en-US" sz="1600" dirty="0"/>
              <a:t>. This would explain the </a:t>
            </a:r>
            <a:r>
              <a:rPr lang="en-US" sz="1600" b="1" dirty="0"/>
              <a:t>influx of complaints</a:t>
            </a:r>
            <a:r>
              <a:rPr lang="en-US" sz="1600" dirty="0"/>
              <a:t> as customer service issues and delays were two of the more common phrases found in the World Cloud. More specifically, a severe storm hit on Feb. 22</a:t>
            </a:r>
            <a:r>
              <a:rPr lang="en-US" sz="1600" baseline="30000" dirty="0"/>
              <a:t>nd</a:t>
            </a:r>
            <a:r>
              <a:rPr lang="en-US" sz="1600" dirty="0"/>
              <a:t> leading to spike in complaints from airline customers </a:t>
            </a:r>
            <a:r>
              <a:rPr lang="en-US" sz="1600" i="1" dirty="0"/>
              <a:t>². </a:t>
            </a:r>
          </a:p>
        </p:txBody>
      </p:sp>
      <p:sp>
        <p:nvSpPr>
          <p:cNvPr id="5" name="Content Placeholder 3">
            <a:extLst>
              <a:ext uri="{FF2B5EF4-FFF2-40B4-BE49-F238E27FC236}">
                <a16:creationId xmlns:a16="http://schemas.microsoft.com/office/drawing/2014/main" id="{DA4260F6-1655-0152-66DD-2A93B4F943B0}"/>
              </a:ext>
            </a:extLst>
          </p:cNvPr>
          <p:cNvSpPr txBox="1">
            <a:spLocks/>
          </p:cNvSpPr>
          <p:nvPr/>
        </p:nvSpPr>
        <p:spPr>
          <a:xfrm>
            <a:off x="2633190" y="6152129"/>
            <a:ext cx="7124267" cy="720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7" name="Content Placeholder 3">
            <a:extLst>
              <a:ext uri="{FF2B5EF4-FFF2-40B4-BE49-F238E27FC236}">
                <a16:creationId xmlns:a16="http://schemas.microsoft.com/office/drawing/2014/main" id="{F48BBFDF-6A15-CFF0-8238-0927D522D90B}"/>
              </a:ext>
            </a:extLst>
          </p:cNvPr>
          <p:cNvSpPr txBox="1">
            <a:spLocks/>
          </p:cNvSpPr>
          <p:nvPr/>
        </p:nvSpPr>
        <p:spPr>
          <a:xfrm>
            <a:off x="6681536" y="3856891"/>
            <a:ext cx="4672264" cy="2295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United Airlines Mistaken Low Fares:</a:t>
            </a:r>
          </a:p>
          <a:p>
            <a:pPr marL="0" indent="0">
              <a:buFont typeface="Arial" panose="020B0604020202020204" pitchFamily="34" charset="0"/>
              <a:buNone/>
            </a:pPr>
            <a:r>
              <a:rPr lang="en-US" sz="1600" dirty="0"/>
              <a:t>In February 2015, United Airlines mistakenly posted low-fare first class flights onto their website. Those who exploited their mistake were expecting to be given their low-fare but instead, the deals were not honored. This is supported by the fact that United Airlines has the greatest number of tweets directed at them </a:t>
            </a:r>
            <a:r>
              <a:rPr lang="en-US" sz="1600" i="1" dirty="0"/>
              <a:t>³.</a:t>
            </a:r>
          </a:p>
        </p:txBody>
      </p:sp>
      <p:pic>
        <p:nvPicPr>
          <p:cNvPr id="14" name="Picture 13" descr="A picture containing text, scoreboard&#10;&#10;Description automatically generated">
            <a:extLst>
              <a:ext uri="{FF2B5EF4-FFF2-40B4-BE49-F238E27FC236}">
                <a16:creationId xmlns:a16="http://schemas.microsoft.com/office/drawing/2014/main" id="{D61E62B2-AC7B-B3AA-EF9A-05CA82F9C174}"/>
              </a:ext>
            </a:extLst>
          </p:cNvPr>
          <p:cNvPicPr>
            <a:picLocks noChangeAspect="1"/>
          </p:cNvPicPr>
          <p:nvPr/>
        </p:nvPicPr>
        <p:blipFill>
          <a:blip r:embed="rId5"/>
          <a:stretch>
            <a:fillRect/>
          </a:stretch>
        </p:blipFill>
        <p:spPr>
          <a:xfrm>
            <a:off x="6769555" y="1396975"/>
            <a:ext cx="3816350" cy="2159000"/>
          </a:xfrm>
          <a:prstGeom prst="rect">
            <a:avLst/>
          </a:prstGeom>
        </p:spPr>
      </p:pic>
    </p:spTree>
    <p:extLst>
      <p:ext uri="{BB962C8B-B14F-4D97-AF65-F5344CB8AC3E}">
        <p14:creationId xmlns:p14="http://schemas.microsoft.com/office/powerpoint/2010/main" val="32028697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1.png"/></Relationships>
</file>

<file path=ppt/webextensions/webextension1.xml><?xml version="1.0" encoding="utf-8"?>
<we:webextension xmlns:we="http://schemas.microsoft.com/office/webextensions/webextension/2010/11" id="{44e88410-a86b-4a79-bfcb-8f537e7499b2}">
  <we:reference id="WA200003233" version="2.0.0.3" store="en-US" storeType="OMEX"/>
  <we:alternateReferences/>
  <we:properties>
    <we:property name="Microsoft.Office.CampaignId" value="&quot;none&quot;"/>
    <we:property name="backgroundColor" value="&quot;#F0F3F7&quot;"/>
    <we:property name="bookmark" value="&quot;H4sIAAAAAAAAA+1Z3W/bNhD/Vwy95MUYKFGfeUucZiuQDUUTZA9DEBzJs6xWlgSKSuMV+d93pOSksZ2Pui6WGXsJxOPxeF/83Z3z1VNF25Sw+APm6B16x3X9eQ7688j3xl71mKYyISKYZgIUk5ynIoyRuOrGFHXVeodfPQM6R3NZtB2UViAR/7oae1CWHyC3qymULY69BnVbV1AWf2PPTFtGd3g39vC2KWsNVuS5AYNW7A2x05pU8X/hdCNIU9zgOUrTUz9iU2uzXI+9tv9yKj3es8LchZO6MlBUJNjSADCYBpIJ4EKGkiEEvqW3RZWXg4oPZy8WjXWLwVsj6lvrAfGJ5FtJd3dkQhhPIz9KoyDwOSgRpSEDe3palGa4UCze3TaavEM+66UdqRuoJCrPuUBj2w76HuW5xhyW6r97tDmpy26+gX5ed1riR5y6rcoUZkF3XHxBJDWtjh90TUFwVGOp14Vy9NOuGjwV2OWs/jLRSGFQ3iG7uyLKsy6RoNVjf9BCK9THC2frSaGXgQjGKyr/i3aSYUTKRJRkUgQRk36YgWSZH74Ytgn5Jq91Ickbq5HbhdJQ6JLS1FsPxvjtpk60ReqouurMZAba/NcSKLIJtAQlYv/0DfoM6dErv9t8uHJYw3jkhyJiaapYqsJI+kK+iFztDBpcxy0lGcgo4ZEMgHE/gziJt5YVcM6zVPkZTzKR8Sjzt5blByyJU58Jmag0TENOyLqtrGkc8YgnoZQILE1sLcu2lZUCpCyMWUSOo8LoS8GytwIY1y0S35z+7D90CND/A8c2edFDCM8iYR9qGsWYoRQxwNZPFX3GwmniMwIijplIRfpyDX0yCXdh9xnF1XRqywq6Ew3qKv8BFX56dm5GjIc05Vs8yTk068mRJFymkFB5YYkMIj/GOH3DffGaX65lXU0LhaTOiov8feuVv8/2vn+OE56qKU4h9qkuBkmkRPB0eIfZ8tRtRtyXQTLlzA+UyIQvucjINxtLZi/OSrtcjoXkn1Ndz53cYY61xWDVxrHXu55Z1P1zhhoHdK1UsXTl+xXHta8H4H7h7l7xZuViRVMsAo29nkP9Syg7Nx+T+LOCLOpTxJHpyMExqNFpWeQzc+AOPME2sY+jLPG1zAcHZnRBB57n61pTz1GPzlHfFBJH79u2w2ePnMCcJnw1OuvynD6e5e01HR0Zg5WCyowm9bwpaRo37WvO2Z8j6GGNyMGixPnzZwj+8TWuKQmkbca/IK1uzSMTr1zy/4yqsZYzb7F07LCJMxpxrWo80Rz9quuu2VlntP46+0lBCYwCgTLMGKP+Pks4/6Hu/reC8knL2eIMb7Bc1/l+f31rqe0l6KL/aWzAmu+2e4DHe0HehnjKIWyW/xulvBP7lh4Idnswxfu9rsxsuyTdZ7ecwGL/Xy4Q78b56+XBZp9jf/8k9tvMPsUtZDrUfEgAjxqI3Clad6ZtQOIHqPqOq+nvLdDxUeZDpWyyuW/X2m0ovu5fB567xt32D4YMl+W6GAAA&quot;"/>
    <we:property name="creatorSessionId" value="&quot;731b93cf-b2d6-4a0f-b734-d10793902a22&quot;"/>
    <we:property name="creatorTenantId" value="&quot;809929af-2d25-45bf-9837-089eb9cfbd01&quot;"/>
    <we:property name="creatorUserId" value="&quot;1003200091EB438E&quot;"/>
    <we:property name="datasetId" value="&quot;9aff4326-f859-4e02-9c95-5566dafeccd9&quot;"/>
    <we:property name="embedUrl" value="&quot;/reportEmbed?reportId=8170e9b3-1448-4fbc-9035-07ffe399c27c&amp;config=eyJjbHVzdGVyVXJsIjoiaHR0cHM6Ly9XQUJJLVdFU1QtVVMtcmVkaXJlY3QuYW5hbHlzaXMud2luZG93cy5uZXQiLCJlbWJlZEZlYXR1cmVzIjp7Im1vZGVybkVtYmVkIjp0cnVlLCJ1c2FnZU1ldHJpY3NWTmV4dCI6dHJ1ZX19&amp;disableSensitivityBanner=true&quot;"/>
    <we:property name="initialStateBookmark" value="&quot;H4sIAAAAAAAAA+1ZS0/jSBD+K5EvXKKV3w9uEGB3NDCDALGHFULV3WXHM447arcZMiP++1a3HRgSAtnMgFC0l8Surq5Xf12P5IcjymZawewTTNDZdfal/DoB9XXgOUOn7mmfP3882Tv7eP1p7+SQyHKqS1k3zu4PR4MqUF+WTQuVkUDEf66GDlTVKRTmLYeqwaEzRdXIGqryO3bMtKRVi3dDB2+nlVRgRJ5r0GjE3hA7vZNu74+ANALX5Q2eI9cd9QynUun5+9Bpuidr0uM1I8wqHMlaQ1mTYENLkoCnkETcdxPuR16McWroeVnpnoXNDm+nivwhL2dTE4c9cQM1R+FYoxU2Ta9hrygUFjBXePhocSSrdvIE/Vy2iuMZ5nap1qWekY6Lb4i6ce4oMKdKUtgsFUpVke3XDRLfhD6uuazzUiCZY3mP2rr31zOvY/ltpJCCKZxd9+6KKE1ZF1Uf+4egXHSOcVDGKcm+UNSM87RBKoFqf2b9PyjVPJz+cMGNd+Y7OUskAPRzn7sMAsZD7iL4nlH1bBQ03mombx8HwkhDz3XDPPHciHsBZixlabg5WH5HTI4p3roVnf+PD3v4RhbIuvgFE94eNQtQCTa4JhOYLoMjBUjdMHYjQXCLwOPMzV4Ex4h0FlKVnLS8xuk87f37OyVtqNelWDicaIPDYaBGY1D63eax1b7eXc0rHLF/+amU9TDpjH8tXFxZGIdxHnlRGvm+F4BgURq68I4L4opg+ttW/Fb72RW6jEVJxpkfudwLM+Bu5r1cmt4o+2x/zhGybvX/WWd9PHS5xg0iL2SRm6bCTUVIXRXjL3ZnzRjoe6n8UtUFHiUBdfLgBl4GcRJvLMsPgiBLhZcFScayIMq8jWV5NFjEqecynog0TMOAMuumsvI4CqIgCTlHcFMyDUS2qaw4CVKRYw6xR32Ln0SC+asTRj8AHtnFKPC4n+SB6/mCZczjActIwZNJpRNnpF3ORznC/pGSEyu3HzbNtVnEztDpHHANPv8eo8Ieh7Uo59fkwwIgm/Wh2r1Y3Qsore09pMkTgUZVx96PS6haO9OS+OOSPOoCbcm0ZWcfxOCoKoux3rEbVrCNTKqrKlyXeWdHDy5ow/N8baPlBNXgHNVNyXHwoWlafHbLAUxoKheD47Yo6OFZ3s7SwZ7WWAuo9WAkJ9OKJmjdrLPP/I5A8BxQgFmFk+f30DiD64SmoqHDZJIXpMlGP3LxylbL16h0S5jZ8oKnFeLSFLSijPypZDv9bTVk+XbadBZkETMJO41izJCzGGDjlJ0LhpHPkIeZ69IslyVB8Eu91F8lYVPx8ewYb7Ba9v9+fXlp7vklqLL7aazPW/85hn2qvRfkPIEN3kPA8P9klHNg7uUDwSz3rjgnstbjzQC/zWE5gNn2ZwEg3ie73pfbyW0++/srsd1udhA36ddmzQcAONSMFNZQ2epmChxPoe66t2mnt0TLR8iHWhiw2WfbJj5RyM3/A47VQegrqYtYk7837l+UGovw2hgAAA==&quot;"/>
    <we:property name="isFiltersActionButtonVisible" value="true"/>
    <we:property name="pageDisplayName" value="&quot;Page 1&quot;"/>
    <we:property name="reportEmbeddedTime" value="&quot;2023-03-08T00:38:18.574Z&quot;"/>
    <we:property name="reportName" value="&quot;Airline Sentiment Dashboard&quot;"/>
    <we:property name="reportState" value="&quot;CONNECTED&quot;"/>
    <we:property name="reportUrl" value="&quot;/links/OrguJOnGIC?ctid=809929af-2d25-45bf-9837-089eb9cfbd01&amp;pbi_source=linkShare&amp;fromEntryPoint=share&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2.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2938</TotalTime>
  <Words>1282</Words>
  <Application>Microsoft Macintosh PowerPoint</Application>
  <PresentationFormat>Widescreen</PresentationFormat>
  <Paragraphs>118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Segoe UI Light</vt:lpstr>
      <vt:lpstr>Söhne</vt:lpstr>
      <vt:lpstr>Office Theme</vt:lpstr>
      <vt:lpstr>Twitter US Airlines Sentiment Analysis</vt:lpstr>
      <vt:lpstr>Introduction to Dataset and Cleaning</vt:lpstr>
      <vt:lpstr>Introduction to Dataset and Cleaning (Cont.)</vt:lpstr>
      <vt:lpstr>Action Steps</vt:lpstr>
      <vt:lpstr>Methods of Analysis</vt:lpstr>
      <vt:lpstr>Python Visualizations: Word Clouds</vt:lpstr>
      <vt:lpstr>Python Visualizations (Cont.): Area Chart</vt:lpstr>
      <vt:lpstr>Microsoft Power BI Dashboard</vt:lpstr>
      <vt:lpstr>Drawing Conclusions from Context</vt:lpstr>
      <vt:lpstr>Drawing Conclusions (Continued)</vt:lpstr>
      <vt:lpstr>References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Rodriguez, Nate (Student)</cp:lastModifiedBy>
  <cp:revision>6</cp:revision>
  <dcterms:created xsi:type="dcterms:W3CDTF">2018-06-07T21:39:02Z</dcterms:created>
  <dcterms:modified xsi:type="dcterms:W3CDTF">2023-03-09T00:39:35Z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