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tamaran" pitchFamily="2" charset="77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ibre Franklin" pitchFamily="2" charset="77"/>
      <p:regular r:id="rId29"/>
      <p:bold r:id="rId30"/>
      <p:italic r:id="rId31"/>
      <p:boldItalic r:id="rId32"/>
    </p:embeddedFont>
    <p:embeddedFont>
      <p:font typeface="Libre Franklin Medium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8"/>
  </p:normalViewPr>
  <p:slideViewPr>
    <p:cSldViewPr snapToGrid="0">
      <p:cViewPr>
        <p:scale>
          <a:sx n="142" d="100"/>
          <a:sy n="142" d="100"/>
        </p:scale>
        <p:origin x="7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1aede6b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1aede6b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29c5f200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29c5f200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21aede6b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21aede6b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31a162a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31a162a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2e441776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2e441776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29c5f200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29c5f200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21aede6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21aede6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2e4417763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2e4417763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21aede6b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21aede6b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21aede6b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21aede6b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21aede6b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21aede6b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354bfb38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354bfb38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925c4ee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925c4ee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9c5f20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29c5f20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2e441776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2e441776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2e441776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2e441776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21aede6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21aede6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21aede6b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21aede6b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 rot="7057689" flipH="1">
            <a:off x="4749232" y="3482137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 rot="593356" flipH="1">
            <a:off x="4530915" y="1856236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 rot="-3742311" flipH="1">
            <a:off x="3418556" y="1971064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-10206644" flipH="1">
            <a:off x="2197290" y="2209309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2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idx="3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4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5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idx="6" hasCustomPrompt="1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7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5400454" flipH="1">
            <a:off x="-1417132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7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_1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7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7_1_1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7_1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/>
          <p:nvPr/>
        </p:nvSpPr>
        <p:spPr>
          <a:xfrm rot="5400000" flipH="1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 rot="-5400000" flipH="1">
            <a:off x="802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2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 rot="5400501" flipH="1">
            <a:off x="-2566725" y="1315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 rot="1735613" flipH="1">
            <a:off x="2922573" y="374063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 rot="-2872435" flipH="1">
            <a:off x="6482459" y="4144893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 rot="10423910" flipH="1">
            <a:off x="4282111" y="3798039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 rot="10800000" flipH="1">
            <a:off x="1418050" y="4633849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2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4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ix Column 3">
  <p:cSld name="CUSTOM_1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2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3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4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5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6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7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9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7927565" flipH="1">
            <a:off x="2252299" y="2285486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/>
          <p:nvPr/>
        </p:nvSpPr>
        <p:spPr>
          <a:xfrm rot="-5399499" flipH="1">
            <a:off x="3783294" y="1696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 rot="10800000" flipH="1">
            <a:off x="7043794" y="3484328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-9064387" flipH="1">
            <a:off x="5647909" y="4453399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-376090" flipH="1">
            <a:off x="4281592" y="1689367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 rot="-10799393" flipH="1">
            <a:off x="1464075" y="-3417"/>
            <a:ext cx="8496300" cy="19980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 rot="-3767358" flipH="1">
            <a:off x="7404303" y="1083032"/>
            <a:ext cx="726276" cy="302833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9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/>
          <p:nvPr/>
        </p:nvSpPr>
        <p:spPr>
          <a:xfrm rot="2527565" flipH="1">
            <a:off x="7280976" y="2523020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subTitle" idx="1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8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/>
          <p:nvPr/>
        </p:nvSpPr>
        <p:spPr>
          <a:xfrm rot="5400454" flipH="1">
            <a:off x="-1715103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1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8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 rot="5400000" flipH="1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rot="-10799546" flipH="1">
            <a:off x="-2" y="300"/>
            <a:ext cx="4545900" cy="1131600"/>
          </a:xfrm>
          <a:prstGeom prst="triangle">
            <a:avLst>
              <a:gd name="adj" fmla="val 29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7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2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3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ctrTitle"/>
          </p:nvPr>
        </p:nvSpPr>
        <p:spPr>
          <a:xfrm>
            <a:off x="4762550" y="1451125"/>
            <a:ext cx="40041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/>
              <a:t>Customer Analysis</a:t>
            </a:r>
            <a:endParaRPr sz="5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dirty="0">
                <a:solidFill>
                  <a:srgbClr val="666666"/>
                </a:solidFill>
              </a:rPr>
              <a:t>2023</a:t>
            </a:r>
            <a:endParaRPr sz="4200" b="1" dirty="0">
              <a:solidFill>
                <a:srgbClr val="666666"/>
              </a:solidFill>
            </a:endParaRPr>
          </a:p>
        </p:txBody>
      </p:sp>
      <p:sp>
        <p:nvSpPr>
          <p:cNvPr id="242" name="Google Shape;242;p37"/>
          <p:cNvSpPr txBox="1">
            <a:spLocks noGrp="1"/>
          </p:cNvSpPr>
          <p:nvPr>
            <p:ph type="subTitle" idx="1"/>
          </p:nvPr>
        </p:nvSpPr>
        <p:spPr>
          <a:xfrm>
            <a:off x="4762550" y="3599125"/>
            <a:ext cx="34758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Nate Rodriguez, Jeffrey Marcopulos, Devin Keller, Andrea Colmignoli, Yuna Kim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207021"/>
            <a:ext cx="3202500" cy="13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Segment Overview</a:t>
            </a:r>
            <a:endParaRPr b="1" dirty="0"/>
          </a:p>
        </p:txBody>
      </p:sp>
      <p:sp>
        <p:nvSpPr>
          <p:cNvPr id="311" name="Google Shape;311;p46"/>
          <p:cNvSpPr txBox="1">
            <a:spLocks noGrp="1"/>
          </p:cNvSpPr>
          <p:nvPr>
            <p:ph type="subTitle" idx="4294967295"/>
          </p:nvPr>
        </p:nvSpPr>
        <p:spPr>
          <a:xfrm>
            <a:off x="204787" y="1855425"/>
            <a:ext cx="22308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Platform Type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12" name="Google Shape;312;p46"/>
          <p:cNvSpPr txBox="1">
            <a:spLocks noGrp="1"/>
          </p:cNvSpPr>
          <p:nvPr>
            <p:ph type="subTitle" idx="4294967295"/>
          </p:nvPr>
        </p:nvSpPr>
        <p:spPr>
          <a:xfrm>
            <a:off x="2186488" y="1855425"/>
            <a:ext cx="26544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Country of Origin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13" name="Google Shape;313;p46"/>
          <p:cNvSpPr txBox="1">
            <a:spLocks noGrp="1"/>
          </p:cNvSpPr>
          <p:nvPr>
            <p:ph type="subTitle" idx="4294967295"/>
          </p:nvPr>
        </p:nvSpPr>
        <p:spPr>
          <a:xfrm>
            <a:off x="4513288" y="1855413"/>
            <a:ext cx="22308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Subscription Type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14" name="Google Shape;314;p46"/>
          <p:cNvSpPr txBox="1">
            <a:spLocks noGrp="1"/>
          </p:cNvSpPr>
          <p:nvPr>
            <p:ph type="subTitle" idx="4294967295"/>
          </p:nvPr>
        </p:nvSpPr>
        <p:spPr>
          <a:xfrm>
            <a:off x="204788" y="2337425"/>
            <a:ext cx="22308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IOS (48.1%)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Android (21.9%)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Web (30.0%)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4294967295"/>
          </p:nvPr>
        </p:nvSpPr>
        <p:spPr>
          <a:xfrm>
            <a:off x="2398288" y="2337425"/>
            <a:ext cx="24426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US/Canada (62.4%)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Europe (28.3%)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Other (9.3%)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16" name="Google Shape;316;p46"/>
          <p:cNvSpPr txBox="1">
            <a:spLocks noGrp="1"/>
          </p:cNvSpPr>
          <p:nvPr>
            <p:ph type="subTitle" idx="4294967295"/>
          </p:nvPr>
        </p:nvSpPr>
        <p:spPr>
          <a:xfrm>
            <a:off x="4407388" y="2337413"/>
            <a:ext cx="24426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Lifetime (20.9%)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Limited (79.1%)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1489650" y="4533025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Power Bi</a:t>
            </a:r>
            <a:r>
              <a:rPr lang="en-GB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Dashboard</a:t>
            </a:r>
            <a:r>
              <a:rPr lang="en-GB" b="1">
                <a:latin typeface="Libre Franklin"/>
                <a:ea typeface="Libre Franklin"/>
                <a:cs typeface="Libre Franklin"/>
                <a:sym typeface="Libre Franklin"/>
              </a:rPr>
              <a:t> To Explore Further </a:t>
            </a:r>
            <a:r>
              <a:rPr lang="en-GB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(Next Page)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8" name="Google Shape;318;p46"/>
          <p:cNvSpPr txBox="1">
            <a:spLocks noGrp="1"/>
          </p:cNvSpPr>
          <p:nvPr>
            <p:ph type="subTitle" idx="4294967295"/>
          </p:nvPr>
        </p:nvSpPr>
        <p:spPr>
          <a:xfrm>
            <a:off x="6602513" y="1855413"/>
            <a:ext cx="22308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Language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19" name="Google Shape;319;p46"/>
          <p:cNvSpPr txBox="1">
            <a:spLocks noGrp="1"/>
          </p:cNvSpPr>
          <p:nvPr>
            <p:ph type="subTitle" idx="4294967295"/>
          </p:nvPr>
        </p:nvSpPr>
        <p:spPr>
          <a:xfrm>
            <a:off x="6496613" y="2337431"/>
            <a:ext cx="24426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30 different languages 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Be Vietnam"/>
              <a:buChar char="●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Most popular Languages: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e Vietnam"/>
              <a:buChar char="○"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Spanish, English, French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Analysis Results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47"/>
          <p:cNvSpPr txBox="1"/>
          <p:nvPr/>
        </p:nvSpPr>
        <p:spPr>
          <a:xfrm>
            <a:off x="6309350" y="1121250"/>
            <a:ext cx="2742000" cy="3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u="sng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Key Findings</a:t>
            </a:r>
            <a:endParaRPr sz="1500" b="1" u="sng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Languages </a:t>
            </a:r>
            <a:r>
              <a:rPr lang="en-GB" b="1">
                <a:solidFill>
                  <a:srgbClr val="FFC100"/>
                </a:solidFill>
                <a:latin typeface="Be Vietnam"/>
                <a:ea typeface="Be Vietnam"/>
                <a:cs typeface="Be Vietnam"/>
                <a:sym typeface="Be Vietnam"/>
              </a:rPr>
              <a:t>TGL, SVE </a:t>
            </a: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are attractive customers due to their high purchase amounts and long subscription lengths.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C100"/>
                </a:solidFill>
                <a:latin typeface="Be Vietnam"/>
                <a:ea typeface="Be Vietnam"/>
                <a:cs typeface="Be Vietnam"/>
                <a:sym typeface="Be Vietnam"/>
              </a:rPr>
              <a:t>US/Canada users </a:t>
            </a: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tend to spend more, and subscribe longer than other countries.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C100"/>
                </a:solidFill>
                <a:latin typeface="Be Vietnam"/>
                <a:ea typeface="Be Vietnam"/>
                <a:cs typeface="Be Vietnam"/>
                <a:sym typeface="Be Vietnam"/>
              </a:rPr>
              <a:t>IOS </a:t>
            </a: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and</a:t>
            </a:r>
            <a:r>
              <a:rPr lang="en-GB" b="1">
                <a:solidFill>
                  <a:srgbClr val="FFC100"/>
                </a:solidFill>
                <a:latin typeface="Be Vietnam"/>
                <a:ea typeface="Be Vietnam"/>
                <a:cs typeface="Be Vietnam"/>
                <a:sym typeface="Be Vietnam"/>
              </a:rPr>
              <a:t> lifetime</a:t>
            </a: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users are more attractive than their segment counterparts.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 rotWithShape="1">
          <a:blip r:embed="rId3">
            <a:alphaModFix/>
          </a:blip>
          <a:srcRect r="6393"/>
          <a:stretch/>
        </p:blipFill>
        <p:spPr>
          <a:xfrm>
            <a:off x="232400" y="1569863"/>
            <a:ext cx="5831001" cy="3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 flipH="1">
            <a:off x="4182425" y="1680150"/>
            <a:ext cx="4893000" cy="1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>
                <a:solidFill>
                  <a:schemeClr val="dk1"/>
                </a:solidFill>
              </a:rPr>
              <a:t>Subscribers to Sell Additional Products To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207024"/>
            <a:ext cx="2312313" cy="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subTitle" idx="1"/>
          </p:nvPr>
        </p:nvSpPr>
        <p:spPr>
          <a:xfrm>
            <a:off x="672425" y="1105000"/>
            <a:ext cx="48306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Target variable:</a:t>
            </a:r>
            <a:r>
              <a:rPr lang="en-GB" sz="1200"/>
              <a:t> Purchase Amount USD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Models Created:</a:t>
            </a:r>
            <a:r>
              <a:rPr lang="en-GB" sz="1200"/>
              <a:t> Linear Regression, Decision Tree Regression, Random Forest Regression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 b="1"/>
              <a:t>Results: </a:t>
            </a:r>
            <a:r>
              <a:rPr lang="en-GB" sz="1200"/>
              <a:t>'App Engagement' and 'Open Rate' are the common  important variables when predicting purchase amount.</a:t>
            </a:r>
            <a:endParaRPr sz="1200"/>
          </a:p>
        </p:txBody>
      </p:sp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805500" y="162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Regression Models</a:t>
            </a:r>
            <a:endParaRPr sz="3000" b="1" dirty="0"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 rotWithShape="1">
          <a:blip r:embed="rId4">
            <a:alphaModFix/>
          </a:blip>
          <a:srcRect r="4652"/>
          <a:stretch/>
        </p:blipFill>
        <p:spPr>
          <a:xfrm>
            <a:off x="466250" y="2941750"/>
            <a:ext cx="2659775" cy="18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875" y="3011175"/>
            <a:ext cx="2519941" cy="17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1675" y="3080600"/>
            <a:ext cx="2407593" cy="15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/>
          <p:nvPr/>
        </p:nvSpPr>
        <p:spPr>
          <a:xfrm>
            <a:off x="2616675" y="3011175"/>
            <a:ext cx="329700" cy="17256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9"/>
          <p:cNvSpPr/>
          <p:nvPr/>
        </p:nvSpPr>
        <p:spPr>
          <a:xfrm>
            <a:off x="5535575" y="3011179"/>
            <a:ext cx="329700" cy="1794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8409575" y="2976517"/>
            <a:ext cx="329700" cy="1794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025" y="802763"/>
            <a:ext cx="3322126" cy="210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subTitle" idx="1"/>
          </p:nvPr>
        </p:nvSpPr>
        <p:spPr>
          <a:xfrm>
            <a:off x="995025" y="1963050"/>
            <a:ext cx="28227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Variables Used:</a:t>
            </a:r>
            <a:endParaRPr b="1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Be Vietnam"/>
              <a:buChar char="●"/>
            </a:pP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Total Sessions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Char char="●"/>
            </a:pP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Completed Lessons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Char char="●"/>
            </a:pP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Email Open Rate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Char char="●"/>
            </a:pP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Email Click Rate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805500" y="3771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K-Means Model</a:t>
            </a:r>
            <a:endParaRPr sz="3000" b="1" dirty="0"/>
          </a:p>
        </p:txBody>
      </p:sp>
      <p:sp>
        <p:nvSpPr>
          <p:cNvPr id="356" name="Google Shape;356;p50"/>
          <p:cNvSpPr txBox="1">
            <a:spLocks noGrp="1"/>
          </p:cNvSpPr>
          <p:nvPr>
            <p:ph type="subTitle" idx="1"/>
          </p:nvPr>
        </p:nvSpPr>
        <p:spPr>
          <a:xfrm>
            <a:off x="4686225" y="1963050"/>
            <a:ext cx="2751000" cy="16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Be Vietnam"/>
                <a:ea typeface="Be Vietnam"/>
                <a:cs typeface="Be Vietnam"/>
                <a:sym typeface="Be Vietnam"/>
              </a:rPr>
              <a:t>Hyper-parameters:</a:t>
            </a:r>
            <a:endParaRPr b="1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Using the elbow method, we identified that the optimal number of clusters was </a:t>
            </a:r>
            <a:r>
              <a:rPr lang="en-GB" sz="1400" b="1">
                <a:latin typeface="Be Vietnam"/>
                <a:ea typeface="Be Vietnam"/>
                <a:cs typeface="Be Vietnam"/>
                <a:sym typeface="Be Vietnam"/>
              </a:rPr>
              <a:t>3</a:t>
            </a: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.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823550" y="1236525"/>
            <a:ext cx="704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Be Vietnam"/>
                <a:ea typeface="Be Vietnam"/>
                <a:cs typeface="Be Vietnam"/>
                <a:sym typeface="Be Vietnam"/>
              </a:rPr>
              <a:t>Segment the data based on four key variables in order to identify users to sell more products/services to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995025" y="3589050"/>
            <a:ext cx="369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Be Vietnam"/>
                <a:ea typeface="Be Vietnam"/>
                <a:cs typeface="Be Vietnam"/>
                <a:sym typeface="Be Vietnam"/>
              </a:rPr>
              <a:t>We selected these variables to identify users who </a:t>
            </a:r>
            <a:r>
              <a:rPr lang="en-GB" sz="1200" b="1">
                <a:solidFill>
                  <a:schemeClr val="dk2"/>
                </a:solidFill>
                <a:latin typeface="Be Vietnam"/>
                <a:ea typeface="Be Vietnam"/>
                <a:cs typeface="Be Vietnam"/>
                <a:sym typeface="Be Vietnam"/>
              </a:rPr>
              <a:t>frequently use the app</a:t>
            </a:r>
            <a:r>
              <a:rPr lang="en-GB" sz="1200">
                <a:solidFill>
                  <a:schemeClr val="dk2"/>
                </a:solidFill>
                <a:latin typeface="Be Vietnam"/>
                <a:ea typeface="Be Vietnam"/>
                <a:cs typeface="Be Vietnam"/>
                <a:sym typeface="Be Vietnam"/>
              </a:rPr>
              <a:t> (Sessions and Lessons), and are currently </a:t>
            </a:r>
            <a:r>
              <a:rPr lang="en-GB" sz="1200" b="1">
                <a:solidFill>
                  <a:schemeClr val="dk2"/>
                </a:solidFill>
                <a:latin typeface="Be Vietnam"/>
                <a:ea typeface="Be Vietnam"/>
                <a:cs typeface="Be Vietnam"/>
                <a:sym typeface="Be Vietnam"/>
              </a:rPr>
              <a:t>engaging with marketing efforts</a:t>
            </a:r>
            <a:r>
              <a:rPr lang="en-GB" sz="1200">
                <a:solidFill>
                  <a:schemeClr val="dk2"/>
                </a:solidFill>
                <a:latin typeface="Be Vietnam"/>
                <a:ea typeface="Be Vietnam"/>
                <a:cs typeface="Be Vietnam"/>
                <a:sym typeface="Be Vietnam"/>
              </a:rPr>
              <a:t> (Email engagements).</a:t>
            </a:r>
            <a:endParaRPr/>
          </a:p>
        </p:txBody>
      </p:sp>
      <p:pic>
        <p:nvPicPr>
          <p:cNvPr id="359" name="Google Shape;3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>
            <a:spLocks noGrp="1"/>
          </p:cNvSpPr>
          <p:nvPr>
            <p:ph type="title"/>
          </p:nvPr>
        </p:nvSpPr>
        <p:spPr>
          <a:xfrm>
            <a:off x="640525" y="380075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Cluster Results</a:t>
            </a:r>
            <a:endParaRPr sz="3000" b="1" dirty="0"/>
          </a:p>
        </p:txBody>
      </p:sp>
      <p:sp>
        <p:nvSpPr>
          <p:cNvPr id="365" name="Google Shape;365;p51"/>
          <p:cNvSpPr txBox="1"/>
          <p:nvPr/>
        </p:nvSpPr>
        <p:spPr>
          <a:xfrm>
            <a:off x="403825" y="2320414"/>
            <a:ext cx="10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Cluster 0:</a:t>
            </a:r>
            <a:endParaRPr b="1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403825" y="3145625"/>
            <a:ext cx="10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Cluster 1:</a:t>
            </a:r>
            <a:endParaRPr b="1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403825" y="3976923"/>
            <a:ext cx="10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Cluster 2:</a:t>
            </a:r>
            <a:endParaRPr b="1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1370297" y="2314326"/>
            <a:ext cx="299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High Email Open and Click Rate, mid-tier lesson completion, mid-tier total sessions.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1370297" y="3145625"/>
            <a:ext cx="299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Low Email Open and Click Rate, low lesson completion, low total sessions.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1370297" y="3976923"/>
            <a:ext cx="299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Mid-tier Email Open and Click Rate, high lesson completion, high total sessions.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4366825" y="2369975"/>
            <a:ext cx="80400" cy="23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1"/>
              </a:highlight>
            </a:endParaRPr>
          </a:p>
        </p:txBody>
      </p:sp>
      <p:sp>
        <p:nvSpPr>
          <p:cNvPr id="372" name="Google Shape;372;p51"/>
          <p:cNvSpPr txBox="1"/>
          <p:nvPr/>
        </p:nvSpPr>
        <p:spPr>
          <a:xfrm>
            <a:off x="4762791" y="2425626"/>
            <a:ext cx="239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73" name="Google Shape;373;p51"/>
          <p:cNvSpPr txBox="1"/>
          <p:nvPr/>
        </p:nvSpPr>
        <p:spPr>
          <a:xfrm>
            <a:off x="4762802" y="2425625"/>
            <a:ext cx="25866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Determined that </a:t>
            </a:r>
            <a:r>
              <a:rPr lang="en-GB" b="1">
                <a:solidFill>
                  <a:srgbClr val="38761D"/>
                </a:solidFill>
                <a:latin typeface="Be Vietnam"/>
                <a:ea typeface="Be Vietnam"/>
                <a:cs typeface="Be Vietnam"/>
                <a:sym typeface="Be Vietnam"/>
              </a:rPr>
              <a:t>Cluster #0</a:t>
            </a: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is optimal because that is cluster of people who are both using the app frequently and they are engaging with marketing efforts.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4762791" y="2114550"/>
            <a:ext cx="15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Interpretation:</a:t>
            </a:r>
            <a:endParaRPr b="1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650" y="1129899"/>
            <a:ext cx="5752740" cy="8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 flipH="1">
            <a:off x="4422725" y="1171650"/>
            <a:ext cx="46527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dirty="0">
                <a:solidFill>
                  <a:schemeClr val="dk1"/>
                </a:solidFill>
              </a:rPr>
              <a:t>Churning Subscriber Type and Barriers to Engagement</a:t>
            </a:r>
            <a:endParaRPr sz="4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207024"/>
            <a:ext cx="2312313" cy="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subTitle" idx="1"/>
          </p:nvPr>
        </p:nvSpPr>
        <p:spPr>
          <a:xfrm>
            <a:off x="778275" y="1228950"/>
            <a:ext cx="3627600" cy="3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latin typeface="Be Vietnam"/>
                <a:ea typeface="Be Vietnam"/>
                <a:cs typeface="Be Vietnam"/>
                <a:sym typeface="Be Vietnam"/>
              </a:rPr>
              <a:t>Assumption: </a:t>
            </a: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Users who have turned auto renew off are users that are likely to not continue their usage of Rosetta Stone.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App users are 7% more likely to keep auto renew on</a:t>
            </a: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 compared to web users. 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This suggests that Rosetta stone is geared more towards app users. This is a barrier because 45% of Rosetta users are Web users and suggests if Rosetta Stone can improve their website application they can help convert more of theses users to auto renew.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475" y="1228950"/>
            <a:ext cx="3300200" cy="12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475" y="3037443"/>
            <a:ext cx="3300200" cy="132838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805500" y="162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Identifying and Interpreting Churn</a:t>
            </a:r>
            <a:endParaRPr sz="2400" b="1" dirty="0"/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 flipH="1">
            <a:off x="4321653" y="1759531"/>
            <a:ext cx="4652700" cy="162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 dirty="0">
                <a:solidFill>
                  <a:schemeClr val="dk1"/>
                </a:solidFill>
              </a:rPr>
              <a:t>Relevant Business Opportunities</a:t>
            </a:r>
            <a:endParaRPr sz="4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207024"/>
            <a:ext cx="2312313" cy="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 idx="4294967295"/>
          </p:nvPr>
        </p:nvSpPr>
        <p:spPr>
          <a:xfrm>
            <a:off x="805500" y="136475"/>
            <a:ext cx="75330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Opportunities</a:t>
            </a:r>
            <a:endParaRPr sz="3600" b="1" dirty="0"/>
          </a:p>
        </p:txBody>
      </p:sp>
      <p:sp>
        <p:nvSpPr>
          <p:cNvPr id="405" name="Google Shape;405;p55"/>
          <p:cNvSpPr txBox="1"/>
          <p:nvPr/>
        </p:nvSpPr>
        <p:spPr>
          <a:xfrm>
            <a:off x="1029400" y="1207450"/>
            <a:ext cx="40905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●"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Most customers do not have Lifetime subscriptions which leaves potential engagement and money on the table.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Despite being the most used language, Spanish (</a:t>
            </a:r>
            <a:r>
              <a:rPr lang="en-GB" sz="1200" b="1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ESP</a:t>
            </a: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) is not a top performer in the target categories indicating a potential problem in the course.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English (</a:t>
            </a:r>
            <a:r>
              <a:rPr lang="en-GB" sz="1200" b="1">
                <a:solidFill>
                  <a:schemeClr val="accent1"/>
                </a:solidFill>
                <a:latin typeface="Be Vietnam"/>
                <a:ea typeface="Be Vietnam"/>
                <a:cs typeface="Be Vietnam"/>
                <a:sym typeface="Be Vietnam"/>
              </a:rPr>
              <a:t>ENG</a:t>
            </a: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) is another popular language that does not encourage high purchase amounts or long subscriptions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●"/>
            </a:pPr>
            <a:r>
              <a:rPr lang="en-GB" sz="1200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Next Steps:</a:t>
            </a: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find ways to pull more monetary value from the more popular courses.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406" name="Google Shape;406;p55"/>
          <p:cNvPicPr preferRelativeResize="0"/>
          <p:nvPr/>
        </p:nvPicPr>
        <p:blipFill rotWithShape="1">
          <a:blip r:embed="rId3">
            <a:alphaModFix/>
          </a:blip>
          <a:srcRect r="67415"/>
          <a:stretch/>
        </p:blipFill>
        <p:spPr>
          <a:xfrm>
            <a:off x="7215912" y="1109000"/>
            <a:ext cx="1200150" cy="24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5"/>
          <p:cNvPicPr preferRelativeResize="0"/>
          <p:nvPr/>
        </p:nvPicPr>
        <p:blipFill rotWithShape="1">
          <a:blip r:embed="rId3">
            <a:alphaModFix/>
          </a:blip>
          <a:srcRect l="67415"/>
          <a:stretch/>
        </p:blipFill>
        <p:spPr>
          <a:xfrm>
            <a:off x="5694462" y="1109000"/>
            <a:ext cx="1200150" cy="24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450" y="3752875"/>
            <a:ext cx="2721600" cy="12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Analysis Plan</a:t>
            </a:r>
            <a:endParaRPr b="1" dirty="0"/>
          </a:p>
        </p:txBody>
      </p:sp>
      <p:sp>
        <p:nvSpPr>
          <p:cNvPr id="249" name="Google Shape;249;p38"/>
          <p:cNvSpPr txBox="1"/>
          <p:nvPr/>
        </p:nvSpPr>
        <p:spPr>
          <a:xfrm>
            <a:off x="1052550" y="1396225"/>
            <a:ext cx="7038900" cy="3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AutoNum type="arabicPeriod"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Clean, then explore the data to establish an understanding for the variables and their connection with the dataset.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AutoNum type="arabicPeriod"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For each question, identify potential modeling methods.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AutoNum type="arabicPeriod"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Establish 2 or more approaches to each question.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AutoNum type="arabicPeriod"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Record the results of each method, selecting the most accurate/thorough approach. 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AutoNum type="arabicPeriod"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Draw conclusions and interpret the results of each question in a meaningful manner.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 Vietnam"/>
              <a:buAutoNum type="arabicPeriod"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Summarize key findings in a presentation, and include all other supporting information in the analysis write up. 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2209650" y="2028223"/>
            <a:ext cx="4724700" cy="1087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/>
              <a:t>Thank You</a:t>
            </a:r>
            <a:endParaRPr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Data Preparation</a:t>
            </a:r>
            <a:endParaRPr b="1" dirty="0"/>
          </a:p>
        </p:txBody>
      </p:sp>
      <p:sp>
        <p:nvSpPr>
          <p:cNvPr id="256" name="Google Shape;256;p39"/>
          <p:cNvSpPr txBox="1"/>
          <p:nvPr/>
        </p:nvSpPr>
        <p:spPr>
          <a:xfrm>
            <a:off x="1052550" y="1396225"/>
            <a:ext cx="7038900" cy="3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rabi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Load the two datasets and join them on common column, ID.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rabi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Created a new dataset with with all currencies transformed into USD.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rabi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Remove any entry with Purchase Amount above $1000 in order to rid the dataset of outliers.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AutoNum type="alphaLcPeriod"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This only omitted around 5% of the data.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rabi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Create new fields: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lphaL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Amount USD - Represents the amount a user has spent in USD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lphaL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Subscription Duration - Days between subscription start and end date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lphaL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Email Open Rate - % of total emails a user opens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AutoNum type="alphaLcPeriod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Email Click Rate - % of total emails that a user clicks the link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Amount which represents the amount spend in USD</a:t>
            </a: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 flipH="1">
            <a:off x="4313025" y="1171350"/>
            <a:ext cx="4563600" cy="2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 b="1" dirty="0">
                <a:solidFill>
                  <a:schemeClr val="dk1"/>
                </a:solidFill>
              </a:rPr>
              <a:t>Most </a:t>
            </a:r>
            <a:endParaRPr sz="47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 b="1" dirty="0">
                <a:solidFill>
                  <a:schemeClr val="dk1"/>
                </a:solidFill>
              </a:rPr>
              <a:t>Valued Subscribers</a:t>
            </a:r>
            <a:endParaRPr sz="47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dk1"/>
                </a:solidFill>
              </a:rPr>
              <a:t>(Value Scoring Model)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207024"/>
            <a:ext cx="2312313" cy="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 dirty="0"/>
              <a:t>Method and Feature Engineering</a:t>
            </a: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41"/>
          <p:cNvSpPr txBox="1"/>
          <p:nvPr/>
        </p:nvSpPr>
        <p:spPr>
          <a:xfrm>
            <a:off x="1374100" y="2389450"/>
            <a:ext cx="6104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Purchase Amount USD - </a:t>
            </a:r>
            <a:r>
              <a:rPr lang="en-GB" dirty="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Total amount user has spent in USD.</a:t>
            </a:r>
            <a:endParaRPr b="1" dirty="0">
              <a:solidFill>
                <a:srgbClr val="FFC1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Subscription Duration - </a:t>
            </a:r>
            <a:r>
              <a:rPr lang="en-GB" dirty="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Length of user subscription</a:t>
            </a:r>
            <a:endParaRPr b="1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Be Vietnam"/>
                <a:ea typeface="Be Vietnam"/>
                <a:cs typeface="Be Vietnam"/>
                <a:sym typeface="Be Vietnam"/>
              </a:rPr>
              <a:t>Total Sessions - </a:t>
            </a:r>
            <a:r>
              <a:rPr lang="en-GB" dirty="0">
                <a:latin typeface="Be Vietnam"/>
                <a:ea typeface="Be Vietnam"/>
                <a:cs typeface="Be Vietnam"/>
                <a:sym typeface="Be Vietnam"/>
              </a:rPr>
              <a:t>Total Number of session a user has done</a:t>
            </a:r>
            <a:endParaRPr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Be Vietnam"/>
                <a:ea typeface="Be Vietnam"/>
                <a:cs typeface="Be Vietnam"/>
                <a:sym typeface="Be Vietnam"/>
              </a:rPr>
              <a:t>Normalized 'Subscription Duration', 'Purchase Amount USD', and 'Total Number of Sessions' columns using </a:t>
            </a:r>
            <a:r>
              <a:rPr lang="en-GB" dirty="0" err="1">
                <a:latin typeface="Be Vietnam"/>
                <a:ea typeface="Be Vietnam"/>
                <a:cs typeface="Be Vietnam"/>
                <a:sym typeface="Be Vietnam"/>
              </a:rPr>
              <a:t>MinMaxScaler</a:t>
            </a:r>
            <a:r>
              <a:rPr lang="en-GB" dirty="0">
                <a:latin typeface="Be Vietnam"/>
                <a:ea typeface="Be Vietnam"/>
                <a:cs typeface="Be Vietnam"/>
                <a:sym typeface="Be Vietnam"/>
              </a:rPr>
              <a:t>, which scales the values to a range between 0 and 1.</a:t>
            </a: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1816650" y="1256400"/>
            <a:ext cx="55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Utilize key variables to “score” each user in terms of value. 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1374100" y="1864625"/>
            <a:ext cx="551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Be Vietnam"/>
                <a:ea typeface="Be Vietnam"/>
                <a:cs typeface="Be Vietnam"/>
                <a:sym typeface="Be Vietnam"/>
              </a:rPr>
              <a:t>Value Scoring Model:</a:t>
            </a:r>
            <a:endParaRPr sz="1600" b="1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subTitle" idx="1"/>
          </p:nvPr>
        </p:nvSpPr>
        <p:spPr>
          <a:xfrm>
            <a:off x="1200450" y="1335250"/>
            <a:ext cx="6743100" cy="20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Be Vietnam"/>
                <a:ea typeface="Be Vietnam"/>
                <a:cs typeface="Be Vietnam"/>
                <a:sym typeface="Be Vietnam"/>
              </a:rPr>
              <a:t>Because certain fields such as purchase amount are more important than others, we adjust the weight these fields impacted the value score. </a:t>
            </a: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latin typeface="Be Vietnam"/>
                <a:ea typeface="Be Vietnam"/>
                <a:cs typeface="Be Vietnam"/>
                <a:sym typeface="Be Vietnam"/>
              </a:rPr>
              <a:t>Purchase Amount USD:</a:t>
            </a: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 50%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latin typeface="Be Vietnam"/>
                <a:ea typeface="Be Vietnam"/>
                <a:cs typeface="Be Vietnam"/>
                <a:sym typeface="Be Vietnam"/>
              </a:rPr>
              <a:t>Subscription Duration:</a:t>
            </a: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 25%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>
                <a:latin typeface="Be Vietnam"/>
                <a:ea typeface="Be Vietnam"/>
                <a:cs typeface="Be Vietnam"/>
                <a:sym typeface="Be Vietnam"/>
              </a:rPr>
              <a:t>Total Sessions: </a:t>
            </a:r>
            <a:r>
              <a:rPr lang="en-GB" sz="1400">
                <a:latin typeface="Be Vietnam"/>
                <a:ea typeface="Be Vietnam"/>
                <a:cs typeface="Be Vietnam"/>
                <a:sym typeface="Be Vietnam"/>
              </a:rPr>
              <a:t>25%</a:t>
            </a:r>
            <a:endParaRPr sz="14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Weight Adjustments</a:t>
            </a:r>
            <a:endParaRPr b="1" dirty="0"/>
          </a:p>
        </p:txBody>
      </p:sp>
      <p:sp>
        <p:nvSpPr>
          <p:cNvPr id="280" name="Google Shape;280;p42"/>
          <p:cNvSpPr txBox="1"/>
          <p:nvPr/>
        </p:nvSpPr>
        <p:spPr>
          <a:xfrm>
            <a:off x="1451600" y="3471575"/>
            <a:ext cx="5795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User Value</a:t>
            </a:r>
            <a:r>
              <a:rPr lang="en-GB" sz="1300" b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 </a:t>
            </a:r>
            <a:r>
              <a:rPr lang="en-GB" sz="13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= </a:t>
            </a: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.5(Purchase Amount) + .25 (Subscription Duration) + .25(Total Number of Sessions)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subTitle" idx="4294967295"/>
          </p:nvPr>
        </p:nvSpPr>
        <p:spPr>
          <a:xfrm>
            <a:off x="1125900" y="2088450"/>
            <a:ext cx="68922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Be Vietnam"/>
                <a:ea typeface="Be Vietnam"/>
                <a:cs typeface="Be Vietnam"/>
                <a:sym typeface="Be Vietnam"/>
              </a:rPr>
              <a:t>In the end, the users that were in the top 10% of value score where considered to be our most valuable subscribers.</a:t>
            </a:r>
            <a:endParaRPr sz="18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title" idx="4294967295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/>
              <a:t>Most Valuable Subscribers</a:t>
            </a:r>
            <a:endParaRPr sz="3500" b="1" dirty="0"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94" name="Google Shape;294;p44"/>
          <p:cNvSpPr txBox="1">
            <a:spLocks noGrp="1"/>
          </p:cNvSpPr>
          <p:nvPr>
            <p:ph type="title"/>
          </p:nvPr>
        </p:nvSpPr>
        <p:spPr>
          <a:xfrm flipH="1">
            <a:off x="4571175" y="1645950"/>
            <a:ext cx="42642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Subscriber Segments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207024"/>
            <a:ext cx="2312313" cy="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Methods Used</a:t>
            </a:r>
            <a:endParaRPr b="1" dirty="0"/>
          </a:p>
        </p:txBody>
      </p:sp>
      <p:sp>
        <p:nvSpPr>
          <p:cNvPr id="301" name="Google Shape;301;p45"/>
          <p:cNvSpPr txBox="1"/>
          <p:nvPr/>
        </p:nvSpPr>
        <p:spPr>
          <a:xfrm>
            <a:off x="1140600" y="2672500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Char char="●"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GGplot Visualizations to identify trends.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Char char="●"/>
            </a:pPr>
            <a:r>
              <a:rPr lang="en-GB">
                <a:latin typeface="Be Vietnam"/>
                <a:ea typeface="Be Vietnam"/>
                <a:cs typeface="Be Vietnam"/>
                <a:sym typeface="Be Vietnam"/>
              </a:rPr>
              <a:t>Tabulation analysis and numerical summaries of language type, country origin, platform type, and subscription type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587" y="1620900"/>
            <a:ext cx="698142" cy="7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763" y="1474400"/>
            <a:ext cx="1620449" cy="9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4850988" y="26725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●"/>
            </a:pPr>
            <a:r>
              <a:rPr lang="en-GB" dirty="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Power Bi: Dashboard to deeper understand segments.</a:t>
            </a:r>
            <a:endParaRPr dirty="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1450" y="104072"/>
            <a:ext cx="90605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Macintosh PowerPoint</Application>
  <PresentationFormat>On-screen Show (16:9)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Catamaran</vt:lpstr>
      <vt:lpstr>Lato</vt:lpstr>
      <vt:lpstr>Be Vietnam</vt:lpstr>
      <vt:lpstr>Libre Franklin Medium</vt:lpstr>
      <vt:lpstr>Libre Franklin</vt:lpstr>
      <vt:lpstr>Arial</vt:lpstr>
      <vt:lpstr>Isometric SEO Strategy by Slidesgo</vt:lpstr>
      <vt:lpstr>Customer Analysis 2023</vt:lpstr>
      <vt:lpstr>Analysis Plan</vt:lpstr>
      <vt:lpstr>Data Preparation</vt:lpstr>
      <vt:lpstr>01</vt:lpstr>
      <vt:lpstr>Method and Feature Engineering  </vt:lpstr>
      <vt:lpstr>Weight Adjustments</vt:lpstr>
      <vt:lpstr>Most Valuable Subscribers</vt:lpstr>
      <vt:lpstr>02</vt:lpstr>
      <vt:lpstr>Methods Used</vt:lpstr>
      <vt:lpstr>Segment Overview</vt:lpstr>
      <vt:lpstr>Analysis Results </vt:lpstr>
      <vt:lpstr>03</vt:lpstr>
      <vt:lpstr>Regression Models</vt:lpstr>
      <vt:lpstr>K-Means Model</vt:lpstr>
      <vt:lpstr>Cluster Results</vt:lpstr>
      <vt:lpstr>04</vt:lpstr>
      <vt:lpstr>Identifying and Interpreting Churn</vt:lpstr>
      <vt:lpstr>05</vt:lpstr>
      <vt:lpstr>Opportunities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 2023</dc:title>
  <cp:lastModifiedBy>Rodriguez, Nate (Student)</cp:lastModifiedBy>
  <cp:revision>1</cp:revision>
  <dcterms:modified xsi:type="dcterms:W3CDTF">2023-05-12T20:24:30Z</dcterms:modified>
</cp:coreProperties>
</file>