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Inter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C70403-66FB-4148-8333-00184DF5A00B}">
  <a:tblStyle styleId="{BBC70403-66FB-4148-8333-00184DF5A0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Medium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InterMedium-italic.fntdata"/><Relationship Id="rId27" Type="http://schemas.openxmlformats.org/officeDocument/2006/relationships/font" Target="fonts/Inter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a7fe9e6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a7fe9e6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a7d275817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a7d275817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a7d275817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a7d27581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a7d275817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a7d275817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a7d275817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a7d275817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a7d275817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a7d275817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a7d275817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a7d275817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a7d275817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a7d275817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a7d275817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a7d275817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a7d275817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a7d275817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382450" y="415650"/>
            <a:ext cx="8339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47650" y="415650"/>
            <a:ext cx="8274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382450" y="415650"/>
            <a:ext cx="8339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AF5EB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548653" y="415650"/>
            <a:ext cx="8172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548653" y="4740000"/>
            <a:ext cx="817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447249" y="575950"/>
            <a:ext cx="827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58901" y="1595775"/>
            <a:ext cx="8172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382450" y="415650"/>
            <a:ext cx="833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FAF5EB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548660" y="415650"/>
            <a:ext cx="818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548660" y="4740000"/>
            <a:ext cx="81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47320" y="1602675"/>
            <a:ext cx="402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701712" y="1602675"/>
            <a:ext cx="402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546675" y="1209450"/>
            <a:ext cx="8185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AF5EB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2744675"/>
            <a:ext cx="9144000" cy="23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AF5EB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7"/>
          <p:cNvCxnSpPr/>
          <p:nvPr/>
        </p:nvCxnSpPr>
        <p:spPr>
          <a:xfrm>
            <a:off x="425198" y="41565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7"/>
          <p:cNvSpPr txBox="1"/>
          <p:nvPr>
            <p:ph type="title"/>
          </p:nvPr>
        </p:nvSpPr>
        <p:spPr>
          <a:xfrm>
            <a:off x="319500" y="936600"/>
            <a:ext cx="8327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19500" y="1846803"/>
            <a:ext cx="83277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436198" y="465300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8"/>
          <p:cNvCxnSpPr/>
          <p:nvPr/>
        </p:nvCxnSpPr>
        <p:spPr>
          <a:xfrm>
            <a:off x="425198" y="41565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425198" y="454765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AF5E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9"/>
          <p:cNvCxnSpPr/>
          <p:nvPr/>
        </p:nvCxnSpPr>
        <p:spPr>
          <a:xfrm>
            <a:off x="226400" y="4740000"/>
            <a:ext cx="434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9"/>
          <p:cNvCxnSpPr/>
          <p:nvPr/>
        </p:nvCxnSpPr>
        <p:spPr>
          <a:xfrm>
            <a:off x="286813" y="400275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9"/>
          <p:cNvCxnSpPr/>
          <p:nvPr/>
        </p:nvCxnSpPr>
        <p:spPr>
          <a:xfrm>
            <a:off x="226388" y="400275"/>
            <a:ext cx="434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AF5EB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FAFA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 Medium"/>
              <a:buNone/>
              <a:defRPr sz="30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rgerschtzsauer/tempering-data-for-carbon-and-low-alloy-steel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ctrTitle"/>
          </p:nvPr>
        </p:nvSpPr>
        <p:spPr>
          <a:xfrm>
            <a:off x="1356450" y="1375525"/>
            <a:ext cx="3575700" cy="12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Mild Steel Tempering</a:t>
            </a:r>
            <a:endParaRPr/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487450" y="2882075"/>
            <a:ext cx="31239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Sheibley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@ UCB Data Analytics Bootcamp</a:t>
            </a:r>
            <a:endParaRPr sz="1200"/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0" l="35040" r="27011" t="0"/>
          <a:stretch/>
        </p:blipFill>
        <p:spPr>
          <a:xfrm>
            <a:off x="5993375" y="806875"/>
            <a:ext cx="1742350" cy="35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5914775" y="4257575"/>
            <a:ext cx="199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Wikimedia commons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875" y="660238"/>
            <a:ext cx="5209750" cy="38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>
            <p:ph type="title"/>
          </p:nvPr>
        </p:nvSpPr>
        <p:spPr>
          <a:xfrm>
            <a:off x="265500" y="660250"/>
            <a:ext cx="3245400" cy="2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solidFill>
                  <a:schemeClr val="dk2"/>
                </a:solidFill>
              </a:rPr>
              <a:t>Hardness by tempering temperature, </a:t>
            </a:r>
            <a:r>
              <a:rPr lang="en" sz="2440">
                <a:solidFill>
                  <a:schemeClr val="dk2"/>
                </a:solidFill>
              </a:rPr>
              <a:t>Molybdenum</a:t>
            </a:r>
            <a:endParaRPr sz="2440">
              <a:solidFill>
                <a:schemeClr val="dk2"/>
              </a:solidFill>
            </a:endParaRPr>
          </a:p>
        </p:txBody>
      </p:sp>
      <p:sp>
        <p:nvSpPr>
          <p:cNvPr id="179" name="Google Shape;179;p21"/>
          <p:cNvSpPr txBox="1"/>
          <p:nvPr>
            <p:ph idx="1" type="subTitle"/>
          </p:nvPr>
        </p:nvSpPr>
        <p:spPr>
          <a:xfrm>
            <a:off x="265500" y="2735375"/>
            <a:ext cx="32454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27"/>
              <a:t>Maalekian, Mehran. “Christian Doppler Laboratory for Early Stages of Precipitation The Effects of Alloying Elements on Steels (I).” (2007).</a:t>
            </a:r>
            <a:endParaRPr sz="1627"/>
          </a:p>
        </p:txBody>
      </p:sp>
      <p:sp>
        <p:nvSpPr>
          <p:cNvPr id="180" name="Google Shape;18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265500" y="3249000"/>
            <a:ext cx="32454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</a:pPr>
            <a:r>
              <a:rPr lang="en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This hardness is a different measure/scale than used in my dataset.</a:t>
            </a:r>
            <a:endParaRPr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of Tempering</a:t>
            </a:r>
            <a:endParaRPr/>
          </a:p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50" y="1144625"/>
            <a:ext cx="7237308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/>
        </p:nvSpPr>
        <p:spPr>
          <a:xfrm>
            <a:off x="953350" y="4932150"/>
            <a:ext cx="555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ulbrich.com - </a:t>
            </a:r>
            <a:r>
              <a:rPr lang="en" sz="800">
                <a:solidFill>
                  <a:schemeClr val="dk2"/>
                </a:solidFill>
              </a:rPr>
              <a:t>Rolling, Annealing and Slitting Stainless Steel &amp; Special Metals: A General Overview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47249" y="575950"/>
            <a:ext cx="827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Sources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558900" y="1211350"/>
            <a:ext cx="40131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Raiipa Technologies - AI Applications to </a:t>
            </a:r>
            <a:r>
              <a:rPr lang="en"/>
              <a:t>Metallurgical</a:t>
            </a:r>
            <a:r>
              <a:rPr lang="en"/>
              <a:t> Engineering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Provided public access to a mild steel tempering dataset on Kaggle 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AZOM.com - AZO Materials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Free online resource with physical, mechanical, and thermal properties of many AISI grade steels</a:t>
            </a:r>
            <a:br>
              <a:rPr lang="en" sz="1400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MakeItFrom.com  - database of engineering material properties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Online resource with </a:t>
            </a:r>
            <a:r>
              <a:rPr lang="en"/>
              <a:t>physical, mechanical, and thermal properties of many metals and ceramics, that also segregate the material listing on processing technique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4965000" y="575950"/>
            <a:ext cx="3787500" cy="4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Raiipa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Usable columns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1487 rows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34 Steels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16 Tempering Durations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21 </a:t>
            </a:r>
            <a:r>
              <a:rPr lang="en" sz="1600"/>
              <a:t>Tempering Temperatures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Elemental (alloy) composition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Post Tempering Hardness (HRC)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Steel Names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Unusable columns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Paper Source per row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 Hardness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many null values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Processing</a:t>
            </a:r>
            <a:endParaRPr sz="2700"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47320" y="1602675"/>
            <a:ext cx="402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Searchable steels</a:t>
            </a:r>
            <a:br>
              <a:rPr lang="en"/>
            </a:br>
            <a:r>
              <a:rPr lang="en"/>
              <a:t>reduced rows to 1300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Scaling and One Hot Encoding was done as a pre-treatment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PCA analysis done to reduce multicollinearity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778" y="606575"/>
            <a:ext cx="4322345" cy="399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250" y="606575"/>
            <a:ext cx="1888899" cy="17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0" y="21325"/>
            <a:ext cx="41850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DNN model structure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91" y="567900"/>
            <a:ext cx="3766368" cy="20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03" y="2646614"/>
            <a:ext cx="2679244" cy="20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6470500" y="567900"/>
            <a:ext cx="8799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Input (12)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357100" y="1250113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 (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487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5357100" y="1885183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(143)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5357100" y="2520254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(246)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5448900" y="3155325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(51)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384700" y="1250125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(172)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384700" y="2202725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(84)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7384700" y="3155325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(29)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7384700" y="4001750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Output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 (11)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541100" y="3994150"/>
            <a:ext cx="9294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Output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 (5)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15"/>
          <p:cNvSpPr/>
          <p:nvPr/>
        </p:nvSpPr>
        <p:spPr>
          <a:xfrm flipH="1" rot="-5400000">
            <a:off x="5988600" y="768325"/>
            <a:ext cx="482400" cy="481200"/>
          </a:xfrm>
          <a:prstGeom prst="bentArrow">
            <a:avLst>
              <a:gd fmla="val 11454" name="adj1"/>
              <a:gd fmla="val 12786" name="adj2"/>
              <a:gd fmla="val 1751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2" name="Google Shape;122;p15"/>
          <p:cNvSpPr/>
          <p:nvPr/>
        </p:nvSpPr>
        <p:spPr>
          <a:xfrm rot="5400000">
            <a:off x="7349800" y="768325"/>
            <a:ext cx="482400" cy="481200"/>
          </a:xfrm>
          <a:prstGeom prst="bentArrow">
            <a:avLst>
              <a:gd fmla="val 11454" name="adj1"/>
              <a:gd fmla="val 12786" name="adj2"/>
              <a:gd fmla="val 1751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989200" y="1619425"/>
            <a:ext cx="129600" cy="2658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5989200" y="2254475"/>
            <a:ext cx="129600" cy="2658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5989200" y="2889525"/>
            <a:ext cx="129600" cy="2658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989200" y="3524575"/>
            <a:ext cx="129600" cy="4695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7702000" y="1619425"/>
            <a:ext cx="129600" cy="5832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7702000" y="2571925"/>
            <a:ext cx="129600" cy="5832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7702000" y="3532250"/>
            <a:ext cx="129600" cy="4695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218275" y="21325"/>
            <a:ext cx="43977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Class Imbalance 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3308500" y="2861125"/>
            <a:ext cx="19884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Combined  accuracies </a:t>
            </a:r>
            <a:endParaRPr sz="18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&lt; 40% on Extra Trees and DNN </a:t>
            </a:r>
            <a:r>
              <a:rPr lang="en"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Classifiers</a:t>
            </a:r>
            <a:endParaRPr sz="18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265500" y="5914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Target Regression Model</a:t>
            </a:r>
            <a:endParaRPr/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38" name="Google Shape;138;p16"/>
          <p:cNvGraphicFramePr/>
          <p:nvPr/>
        </p:nvGraphicFramePr>
        <p:xfrm>
          <a:off x="473700" y="23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{BBC70403-66FB-4148-8333-00184DF5A00B}</a:tableStyleId>
              </a:tblPr>
              <a:tblGrid>
                <a:gridCol w="1918500"/>
                <a:gridCol w="1918500"/>
              </a:tblGrid>
              <a:tr h="60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</a:rPr>
                        <a:t>Model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</a:rPr>
                        <a:t>R-squared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Gradient Boosting Regression (GBR)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0.928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Shallow Neural Network (16,16)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0.937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863" y="838200"/>
            <a:ext cx="32861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 did the multi-output prediction fail?</a:t>
            </a:r>
            <a:endParaRPr/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50" y="1211338"/>
            <a:ext cx="484822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400" y="1211338"/>
            <a:ext cx="3790953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447325" y="1486325"/>
            <a:ext cx="4020300" cy="31185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Multi-class Multi-label Problem</a:t>
            </a:r>
            <a:endParaRPr sz="20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Data is </a:t>
            </a:r>
            <a:r>
              <a:rPr lang="en" sz="2000"/>
              <a:t>insufficient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Features in the dataset indicate time tempered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Attempt paired prediction?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11 and 5 classes is 55 combinations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Only 1300 rows implies average of 23 support for each classification pair.</a:t>
            </a:r>
            <a:endParaRPr sz="2000"/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promised engineering tool</a:t>
            </a:r>
            <a:endParaRPr/>
          </a:p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4701700" y="1486575"/>
            <a:ext cx="4020300" cy="31185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Regression Solution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 in reverse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simple fast model that predicts hardness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search tool around that model to find tempering conditions that result in the desired hardness</a:t>
            </a:r>
            <a:endParaRPr sz="1800"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</a:t>
            </a:r>
            <a:r>
              <a:rPr lang="en"/>
              <a:t>Develop an Explainable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447325" y="1651925"/>
            <a:ext cx="3082200" cy="30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Inverse transformations may help</a:t>
            </a:r>
            <a:br>
              <a:rPr lang="en"/>
            </a:b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7 PCA features were the bulk of information, 10 alloying elements were used initially</a:t>
            </a:r>
            <a:br>
              <a:rPr lang="en"/>
            </a:b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domain expert could tell us which elements are most active in affecting hardness.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the model quantize this, or correlate to known simulations? 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425" y="1651927"/>
            <a:ext cx="5192424" cy="25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548125" y="1320925"/>
            <a:ext cx="81738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PCA confounds the explainability of the regression model</a:t>
            </a:r>
            <a:endParaRPr sz="21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531450" y="4259300"/>
            <a:ext cx="5192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Alloying elements: C, Mn, Ni, Mo, Cr, V, Cu, Si, S, P</a:t>
            </a:r>
            <a:endParaRPr sz="18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AF5EB"/>
      </a:lt1>
      <a:dk2>
        <a:srgbClr val="5A2A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