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Inter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5FFF86-6AC8-4FF5-9A14-21EB94A5FB16}">
  <a:tblStyle styleId="{105FFF86-6AC8-4FF5-9A14-21EB94A5FB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Medium-italic.fntdata"/><Relationship Id="rId30" Type="http://schemas.openxmlformats.org/officeDocument/2006/relationships/font" Target="fonts/Inter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InterMedium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a7d275817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a7d275817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a7fe9e6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a7fe9e6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a7d275817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a7d275817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a9adea0e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a9adea0e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bec08d2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bec08d2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a7d275817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a7d275817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7d275817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a7d275817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a7d275817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a7d275817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a9adea0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a9adea0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7d275817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a7d275817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a7d275817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a7d275817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a7d275817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a7d275817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a7d275817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a7d275817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47650" y="415650"/>
            <a:ext cx="82743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AF5EB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548653" y="415650"/>
            <a:ext cx="8172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548653" y="4740000"/>
            <a:ext cx="817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447249" y="575950"/>
            <a:ext cx="827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58901" y="1595775"/>
            <a:ext cx="81729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382450" y="415650"/>
            <a:ext cx="8339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rgbClr val="FAF5EB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5"/>
          <p:cNvCxnSpPr/>
          <p:nvPr/>
        </p:nvCxnSpPr>
        <p:spPr>
          <a:xfrm>
            <a:off x="548660" y="415650"/>
            <a:ext cx="8183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5"/>
          <p:cNvCxnSpPr/>
          <p:nvPr/>
        </p:nvCxnSpPr>
        <p:spPr>
          <a:xfrm>
            <a:off x="548660" y="4740000"/>
            <a:ext cx="81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5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47320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701712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546675" y="1209450"/>
            <a:ext cx="8185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AF5EB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0" y="2744675"/>
            <a:ext cx="9144000" cy="239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FAF5EB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7"/>
          <p:cNvCxnSpPr/>
          <p:nvPr/>
        </p:nvCxnSpPr>
        <p:spPr>
          <a:xfrm>
            <a:off x="425198" y="415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7"/>
          <p:cNvSpPr txBox="1"/>
          <p:nvPr>
            <p:ph type="title"/>
          </p:nvPr>
        </p:nvSpPr>
        <p:spPr>
          <a:xfrm>
            <a:off x="319500" y="936600"/>
            <a:ext cx="8327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19500" y="1846803"/>
            <a:ext cx="83277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436198" y="465300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8"/>
          <p:cNvCxnSpPr/>
          <p:nvPr/>
        </p:nvCxnSpPr>
        <p:spPr>
          <a:xfrm>
            <a:off x="425198" y="415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425198" y="4547650"/>
            <a:ext cx="8271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AF5EB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9" name="Google Shape;59;p9"/>
          <p:cNvCxnSpPr/>
          <p:nvPr/>
        </p:nvCxnSpPr>
        <p:spPr>
          <a:xfrm>
            <a:off x="286825" y="4740000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9"/>
          <p:cNvCxnSpPr/>
          <p:nvPr/>
        </p:nvCxnSpPr>
        <p:spPr>
          <a:xfrm>
            <a:off x="226400" y="4740000"/>
            <a:ext cx="434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9"/>
          <p:cNvCxnSpPr/>
          <p:nvPr/>
        </p:nvCxnSpPr>
        <p:spPr>
          <a:xfrm>
            <a:off x="286813" y="400275"/>
            <a:ext cx="8435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9"/>
          <p:cNvCxnSpPr/>
          <p:nvPr/>
        </p:nvCxnSpPr>
        <p:spPr>
          <a:xfrm>
            <a:off x="226388" y="400275"/>
            <a:ext cx="434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FAF5EB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0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rgbClr val="FAFAF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 Medium"/>
              <a:buNone/>
              <a:defRPr sz="30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company/raiipa-technologies" TargetMode="External"/><Relationship Id="rId4" Type="http://schemas.openxmlformats.org/officeDocument/2006/relationships/hyperlink" Target="http://azom.com" TargetMode="External"/><Relationship Id="rId5" Type="http://schemas.openxmlformats.org/officeDocument/2006/relationships/hyperlink" Target="http://makeitfrom.com" TargetMode="External"/><Relationship Id="rId6" Type="http://schemas.openxmlformats.org/officeDocument/2006/relationships/hyperlink" Target="https://www.kaggle.com/datasets/rgerschtzsauer/tempering-data-for-carbon-and-low-alloy-steel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ctrTitle"/>
          </p:nvPr>
        </p:nvSpPr>
        <p:spPr>
          <a:xfrm>
            <a:off x="1356450" y="1375525"/>
            <a:ext cx="3575700" cy="1287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Mild Steel Tempering</a:t>
            </a:r>
            <a:endParaRPr/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487450" y="2882075"/>
            <a:ext cx="3123900" cy="7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 Sheibley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@ UCB Data Analytics Bootcamp</a:t>
            </a:r>
            <a:endParaRPr sz="1200"/>
          </a:p>
        </p:txBody>
      </p:sp>
      <p:pic>
        <p:nvPicPr>
          <p:cNvPr id="75" name="Google Shape;75;p11"/>
          <p:cNvPicPr preferRelativeResize="0"/>
          <p:nvPr/>
        </p:nvPicPr>
        <p:blipFill rotWithShape="1">
          <a:blip r:embed="rId3">
            <a:alphaModFix/>
          </a:blip>
          <a:srcRect b="0" l="35040" r="27011" t="0"/>
          <a:stretch/>
        </p:blipFill>
        <p:spPr>
          <a:xfrm>
            <a:off x="5993375" y="806875"/>
            <a:ext cx="1742350" cy="35297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1"/>
          <p:cNvSpPr txBox="1"/>
          <p:nvPr/>
        </p:nvSpPr>
        <p:spPr>
          <a:xfrm>
            <a:off x="5914775" y="4257575"/>
            <a:ext cx="1997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Wikimedia commons</a:t>
            </a:r>
            <a:endParaRPr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</a:t>
            </a:r>
            <a:r>
              <a:rPr lang="en"/>
              <a:t>Develop an Explainable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447325" y="1651925"/>
            <a:ext cx="3082200" cy="30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7 PCA features dominate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 alloying elements were used initially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Consult a subject matter expert - Does this model correlate to known properties? </a:t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425" y="1651927"/>
            <a:ext cx="5192424" cy="25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 txBox="1"/>
          <p:nvPr/>
        </p:nvSpPr>
        <p:spPr>
          <a:xfrm>
            <a:off x="548125" y="1320925"/>
            <a:ext cx="81738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PCA confounds the explainability of the regression model</a:t>
            </a:r>
            <a:endParaRPr sz="21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531450" y="4259300"/>
            <a:ext cx="51924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Alloying elements: C, Mn, Ni, Mo, Cr, V, Cu, Si, S, P</a:t>
            </a:r>
            <a:endParaRPr sz="18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86" name="Google Shape;186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0875" y="660238"/>
            <a:ext cx="5209750" cy="38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>
            <p:ph type="title"/>
          </p:nvPr>
        </p:nvSpPr>
        <p:spPr>
          <a:xfrm>
            <a:off x="265500" y="660250"/>
            <a:ext cx="3245400" cy="205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solidFill>
                  <a:schemeClr val="dk2"/>
                </a:solidFill>
              </a:rPr>
              <a:t>Hardness by tempering temperature, </a:t>
            </a:r>
            <a:r>
              <a:rPr lang="en" sz="2440">
                <a:solidFill>
                  <a:schemeClr val="dk2"/>
                </a:solidFill>
              </a:rPr>
              <a:t>Molybdenum</a:t>
            </a:r>
            <a:endParaRPr sz="2440">
              <a:solidFill>
                <a:schemeClr val="dk2"/>
              </a:solidFill>
            </a:endParaRPr>
          </a:p>
        </p:txBody>
      </p:sp>
      <p:sp>
        <p:nvSpPr>
          <p:cNvPr id="194" name="Google Shape;194;p22"/>
          <p:cNvSpPr txBox="1"/>
          <p:nvPr>
            <p:ph idx="1" type="subTitle"/>
          </p:nvPr>
        </p:nvSpPr>
        <p:spPr>
          <a:xfrm>
            <a:off x="265500" y="2735375"/>
            <a:ext cx="32454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827"/>
              <a:t>Maalekian, Mehran. “Christian Doppler Laboratory for Early Stages of Precipitation The Effects of Alloying Elements on Steels (I).” (2007).</a:t>
            </a:r>
            <a:endParaRPr sz="1627"/>
          </a:p>
        </p:txBody>
      </p:sp>
      <p:sp>
        <p:nvSpPr>
          <p:cNvPr id="195" name="Google Shape;195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65500" y="3249000"/>
            <a:ext cx="32454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</a:pPr>
            <a:r>
              <a:rPr lang="en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This hardness is a different measure/scale than used in my dataset.</a:t>
            </a:r>
            <a:endParaRPr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3"/>
          <p:cNvGraphicFramePr/>
          <p:nvPr/>
        </p:nvGraphicFramePr>
        <p:xfrm>
          <a:off x="545900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{105FFF86-6AC8-4FF5-9A14-21EB94A5FB16}</a:tableStyleId>
              </a:tblPr>
              <a:tblGrid>
                <a:gridCol w="1537175"/>
                <a:gridCol w="1106475"/>
                <a:gridCol w="1106475"/>
                <a:gridCol w="1106475"/>
                <a:gridCol w="1106475"/>
                <a:gridCol w="1106475"/>
                <a:gridCol w="1106475"/>
              </a:tblGrid>
              <a:tr h="5892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Classifier 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Training Set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2"/>
                          </a:solidFill>
                        </a:rPr>
                        <a:t>Testing Set</a:t>
                      </a:r>
                      <a:endParaRPr b="1" sz="18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00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Temp</a:t>
                      </a:r>
                      <a:r>
                        <a:rPr b="1" lang="en">
                          <a:solidFill>
                            <a:schemeClr val="dk2"/>
                          </a:solidFill>
                        </a:rPr>
                        <a:t>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Time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Comb.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Temp.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Time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Comb.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Acc.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(%)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05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Extra Trees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93.7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93.4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93.5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36.3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17.1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26.7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8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Deep NN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51.2 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42.9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47.1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37.9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32.5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32.5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39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2"/>
                          </a:solidFill>
                        </a:rPr>
                        <a:t>Shallow NN</a:t>
                      </a:r>
                      <a:endParaRPr b="1" sz="15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34.9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35.3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35.1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29.8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28.9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29.3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3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ccuracies</a:t>
            </a:r>
            <a:r>
              <a:rPr lang="en"/>
              <a:t> for Multi-output multi-class Classifier </a:t>
            </a:r>
            <a:endParaRPr/>
          </a:p>
        </p:txBody>
      </p:sp>
      <p:sp>
        <p:nvSpPr>
          <p:cNvPr id="203" name="Google Shape;203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38" y="0"/>
            <a:ext cx="556971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 of Tempering</a:t>
            </a:r>
            <a:endParaRPr/>
          </a:p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350" y="1144625"/>
            <a:ext cx="7237308" cy="37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953350" y="4932150"/>
            <a:ext cx="555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ulbrich.com - </a:t>
            </a:r>
            <a:r>
              <a:rPr lang="en" sz="800">
                <a:solidFill>
                  <a:schemeClr val="dk2"/>
                </a:solidFill>
              </a:rPr>
              <a:t>Rolling, Annealing and Slitting Stainless Steel &amp; Special Metals: A General Overview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447249" y="575950"/>
            <a:ext cx="82743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and Sources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558900" y="1211350"/>
            <a:ext cx="4013100" cy="3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Raiipa Technologies</a:t>
            </a:r>
            <a:r>
              <a:rPr lang="en"/>
              <a:t> - AI Applications for </a:t>
            </a:r>
            <a:r>
              <a:rPr lang="en"/>
              <a:t>Metallurgical</a:t>
            </a:r>
            <a:r>
              <a:rPr lang="en"/>
              <a:t> Engineering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Provided public access to a mild steel tempering dataset on Kaggle </a:t>
            </a:r>
            <a:br>
              <a:rPr lang="en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AZOM.com</a:t>
            </a:r>
            <a:r>
              <a:rPr lang="en"/>
              <a:t> - AZO Materials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00"/>
              <a:t>Free online resource with physical, mechanical, and thermal properties of many AISI grade steels</a:t>
            </a:r>
            <a:br>
              <a:rPr lang="en" sz="1400"/>
            </a:b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MakeItFrom.com</a:t>
            </a:r>
            <a:r>
              <a:rPr lang="en"/>
              <a:t>  - database of engineering material properties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Online resource with </a:t>
            </a:r>
            <a:r>
              <a:rPr lang="en"/>
              <a:t>physical, mechanical, and thermal properties of many metals and ceramics, that also segregate the material listing on processing technique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4965000" y="575950"/>
            <a:ext cx="3787500" cy="40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Raiipa 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Usable columns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1487 rows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34 Steels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16 Tempering Durations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21 </a:t>
            </a:r>
            <a:r>
              <a:rPr lang="en" sz="1600"/>
              <a:t>Tempering Temperatures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Elemental (alloy) composition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Post Tempering Hardness (HRC)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Steel Names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Unusable columns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Paper Source per row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 Hardness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many null values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Data Processing</a:t>
            </a:r>
            <a:endParaRPr sz="2700"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447320" y="1602675"/>
            <a:ext cx="40203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Searchable steels</a:t>
            </a:r>
            <a:br>
              <a:rPr lang="en"/>
            </a:br>
            <a:r>
              <a:rPr lang="en"/>
              <a:t>reduced rows to 1300 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Scaling and One Hot Encoding was done as a pre-treatment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PCA analysis done to reduce multicollinearity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778" y="606575"/>
            <a:ext cx="4322345" cy="399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250" y="606575"/>
            <a:ext cx="1888899" cy="17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Balancing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8925" t="0"/>
          <a:stretch/>
        </p:blipFill>
        <p:spPr>
          <a:xfrm>
            <a:off x="866725" y="1542115"/>
            <a:ext cx="5434038" cy="3190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52841" r="0" t="4415"/>
          <a:stretch/>
        </p:blipFill>
        <p:spPr>
          <a:xfrm>
            <a:off x="6300765" y="1542115"/>
            <a:ext cx="2001635" cy="319061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 txBox="1"/>
          <p:nvPr/>
        </p:nvSpPr>
        <p:spPr>
          <a:xfrm>
            <a:off x="866726" y="1127475"/>
            <a:ext cx="2529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35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Binned Temperature (55 C)</a:t>
            </a:r>
            <a:endParaRPr sz="135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3471941" y="1127475"/>
            <a:ext cx="2529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Before Binning Time</a:t>
            </a:r>
            <a:endParaRPr sz="135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300765" y="1127475"/>
            <a:ext cx="1857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35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After Binning Time</a:t>
            </a:r>
            <a:endParaRPr sz="135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4572000" y="21325"/>
            <a:ext cx="41850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NN model structures</a:t>
            </a:r>
            <a:endParaRPr sz="2700">
              <a:solidFill>
                <a:schemeClr val="dk2"/>
              </a:solidFill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470450" y="567900"/>
            <a:ext cx="8799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Input (12)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5357100" y="1250113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487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5357100" y="1885183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(143)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357100" y="2520254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(246)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5448900" y="31553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(51)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7384700" y="1250125"/>
            <a:ext cx="11133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(172)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7384700" y="22027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(84)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7384700" y="3155325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Dense (29)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7384700" y="4001750"/>
            <a:ext cx="10215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Output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(11)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9" name="Google Shape;129;p16"/>
          <p:cNvSpPr txBox="1"/>
          <p:nvPr/>
        </p:nvSpPr>
        <p:spPr>
          <a:xfrm>
            <a:off x="5541100" y="3994150"/>
            <a:ext cx="929400" cy="36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Output</a:t>
            </a:r>
            <a:r>
              <a:rPr lang="en" sz="12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rPr>
              <a:t> (5)</a:t>
            </a:r>
            <a:endParaRPr sz="1200">
              <a:solidFill>
                <a:schemeClr val="dk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0" name="Google Shape;130;p16"/>
          <p:cNvSpPr/>
          <p:nvPr/>
        </p:nvSpPr>
        <p:spPr>
          <a:xfrm flipH="1" rot="-5400000">
            <a:off x="5988600" y="768325"/>
            <a:ext cx="482400" cy="4812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1" name="Google Shape;131;p16"/>
          <p:cNvSpPr/>
          <p:nvPr/>
        </p:nvSpPr>
        <p:spPr>
          <a:xfrm rot="5400000">
            <a:off x="7349800" y="768325"/>
            <a:ext cx="482400" cy="4812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5989200" y="161942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989200" y="225447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5989200" y="2889525"/>
            <a:ext cx="129600" cy="2658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5989200" y="3524575"/>
            <a:ext cx="129600" cy="4695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Medium"/>
                <a:ea typeface="Inter Medium"/>
                <a:cs typeface="Inter Medium"/>
                <a:sym typeface="Inter Medium"/>
              </a:rPr>
              <a:t> </a:t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7702000" y="1619425"/>
            <a:ext cx="129600" cy="5832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7702000" y="2571925"/>
            <a:ext cx="129600" cy="5832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7702000" y="3532250"/>
            <a:ext cx="129600" cy="469500"/>
          </a:xfrm>
          <a:prstGeom prst="downArrow">
            <a:avLst>
              <a:gd fmla="val 39699" name="adj1"/>
              <a:gd fmla="val 64969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9" name="Google Shape;139;p16"/>
          <p:cNvSpPr txBox="1"/>
          <p:nvPr>
            <p:ph type="title"/>
          </p:nvPr>
        </p:nvSpPr>
        <p:spPr>
          <a:xfrm>
            <a:off x="221425" y="473125"/>
            <a:ext cx="43413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2"/>
                </a:solidFill>
              </a:rPr>
              <a:t>Model Accuricies</a:t>
            </a:r>
            <a:endParaRPr sz="2700">
              <a:solidFill>
                <a:schemeClr val="dk2"/>
              </a:solidFill>
            </a:endParaRPr>
          </a:p>
        </p:txBody>
      </p:sp>
      <p:graphicFrame>
        <p:nvGraphicFramePr>
          <p:cNvPr id="140" name="Google Shape;140;p16"/>
          <p:cNvGraphicFramePr/>
          <p:nvPr/>
        </p:nvGraphicFramePr>
        <p:xfrm>
          <a:off x="221500" y="132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{105FFF86-6AC8-4FF5-9A14-21EB94A5FB16}</a:tableStyleId>
              </a:tblPr>
              <a:tblGrid>
                <a:gridCol w="1779500"/>
                <a:gridCol w="1280900"/>
                <a:gridCol w="1280900"/>
              </a:tblGrid>
              <a:tr h="3696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Classifier 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Training Set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Testing Set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9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Combined Accuracy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(%)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Combined Accuracy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(%)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Extra Trees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93.5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26.7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DNN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47.1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32.5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2"/>
                          </a:solidFill>
                        </a:rPr>
                        <a:t>SNN</a:t>
                      </a:r>
                      <a:endParaRPr b="1"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35.1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29.3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1" name="Google Shape;141;p16"/>
          <p:cNvSpPr/>
          <p:nvPr/>
        </p:nvSpPr>
        <p:spPr>
          <a:xfrm flipH="1" rot="10800000">
            <a:off x="6981200" y="937200"/>
            <a:ext cx="403500" cy="24411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2" name="Google Shape;142;p16"/>
          <p:cNvSpPr/>
          <p:nvPr/>
        </p:nvSpPr>
        <p:spPr>
          <a:xfrm rot="10800000">
            <a:off x="6470500" y="937188"/>
            <a:ext cx="403500" cy="2441100"/>
          </a:xfrm>
          <a:prstGeom prst="bentArrow">
            <a:avLst>
              <a:gd fmla="val 11454" name="adj1"/>
              <a:gd fmla="val 12786" name="adj2"/>
              <a:gd fmla="val 17510" name="adj3"/>
              <a:gd fmla="val 43750" name="adj4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5333200" y="473113"/>
            <a:ext cx="9573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9">
                <a:solidFill>
                  <a:schemeClr val="dk2"/>
                </a:solidFill>
              </a:rPr>
              <a:t>Deep</a:t>
            </a:r>
            <a:endParaRPr sz="1629">
              <a:solidFill>
                <a:schemeClr val="dk2"/>
              </a:solidFill>
            </a:endParaRPr>
          </a:p>
        </p:txBody>
      </p:sp>
      <p:sp>
        <p:nvSpPr>
          <p:cNvPr id="144" name="Google Shape;144;p16"/>
          <p:cNvSpPr txBox="1"/>
          <p:nvPr>
            <p:ph type="title"/>
          </p:nvPr>
        </p:nvSpPr>
        <p:spPr>
          <a:xfrm>
            <a:off x="6399650" y="3219750"/>
            <a:ext cx="10215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9">
                <a:solidFill>
                  <a:schemeClr val="dk2"/>
                </a:solidFill>
              </a:rPr>
              <a:t>Shallow</a:t>
            </a:r>
            <a:endParaRPr sz="1629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265500" y="5914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Target Regression Model</a:t>
            </a:r>
            <a:endParaRPr/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51" name="Google Shape;151;p17"/>
          <p:cNvGraphicFramePr/>
          <p:nvPr/>
        </p:nvGraphicFramePr>
        <p:xfrm>
          <a:off x="473700" y="233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{105FFF86-6AC8-4FF5-9A14-21EB94A5FB16}</a:tableStyleId>
              </a:tblPr>
              <a:tblGrid>
                <a:gridCol w="1918500"/>
                <a:gridCol w="1918500"/>
              </a:tblGrid>
              <a:tr h="60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</a:rPr>
                        <a:t>Model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2"/>
                          </a:solidFill>
                        </a:rPr>
                        <a:t>R-squared</a:t>
                      </a:r>
                      <a:endParaRPr sz="24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 Gradient Boosting Regression (GBR)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0.928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Shallow Neural Network (16,16)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0.937</a:t>
                      </a:r>
                      <a:endParaRPr sz="16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2" name="Google Shape;15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863" y="838200"/>
            <a:ext cx="32861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 did the multi-output prediction fail?</a:t>
            </a:r>
            <a:endParaRPr/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50" y="1211338"/>
            <a:ext cx="4848225" cy="346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400" y="1211338"/>
            <a:ext cx="3790953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447325" y="1486325"/>
            <a:ext cx="4020300" cy="311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/>
              <a:t>Multi-class Multi-label Problem</a:t>
            </a:r>
            <a:endParaRPr sz="2150"/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Data is </a:t>
            </a:r>
            <a:r>
              <a:rPr lang="en" sz="2000"/>
              <a:t>insufficient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Features in the dataset indicate time tempered</a:t>
            </a:r>
            <a:endParaRPr sz="2000"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Attempt paired prediction?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11 and 5 classes is 55 combinations</a:t>
            </a:r>
            <a:endParaRPr sz="2000"/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000"/>
              <a:t>Only 1300 rows implies average of 23 support for each classification pair.</a:t>
            </a:r>
            <a:endParaRPr sz="2000"/>
          </a:p>
        </p:txBody>
      </p:sp>
      <p:sp>
        <p:nvSpPr>
          <p:cNvPr id="166" name="Google Shape;166;p19"/>
          <p:cNvSpPr txBox="1"/>
          <p:nvPr>
            <p:ph type="title"/>
          </p:nvPr>
        </p:nvSpPr>
        <p:spPr>
          <a:xfrm>
            <a:off x="447251" y="575950"/>
            <a:ext cx="8274600" cy="635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promised engineering tool</a:t>
            </a:r>
            <a:endParaRPr/>
          </a:p>
        </p:txBody>
      </p:sp>
      <p:sp>
        <p:nvSpPr>
          <p:cNvPr id="167" name="Google Shape;167;p19"/>
          <p:cNvSpPr txBox="1"/>
          <p:nvPr>
            <p:ph idx="2" type="body"/>
          </p:nvPr>
        </p:nvSpPr>
        <p:spPr>
          <a:xfrm>
            <a:off x="4701550" y="1486325"/>
            <a:ext cx="4020300" cy="311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Regression Solution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Work in reverse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simple fast model that predicts hardness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search tool around that model to find tempering conditions that result in the desired hardness</a:t>
            </a:r>
            <a:endParaRPr sz="1800"/>
          </a:p>
        </p:txBody>
      </p:sp>
      <p:sp>
        <p:nvSpPr>
          <p:cNvPr id="168" name="Google Shape;168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9" name="Google Shape;169;p19"/>
          <p:cNvCxnSpPr/>
          <p:nvPr/>
        </p:nvCxnSpPr>
        <p:spPr>
          <a:xfrm>
            <a:off x="550025" y="1931700"/>
            <a:ext cx="3745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4811700" y="1931700"/>
            <a:ext cx="2403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AF5EB"/>
      </a:lt1>
      <a:dk2>
        <a:srgbClr val="5A2A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