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qtzwJjDA1SL6CmJddyUWFl667d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lias Castro Hernand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4A0808-236A-4024-AA36-770B3121F0DB}">
  <a:tblStyle styleId="{5E4A0808-236A-4024-AA36-770B3121F0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6-07T03:56:44.447">
    <p:pos x="570" y="480"/>
    <p:text>You may need to do some standardization of your data, particularly since you are sourcing data from two different sources. 
In particular, make sure to standardize date formats</p:text>
    <p:extLst>
      <p:ext uri="{C676402C-5697-4E1C-873F-D02D1690AC5C}">
        <p15:threadingInfo timeZoneBias="0"/>
      </p:ext>
      <p:ext uri="http://customooxmlschemas.google.com/">
        <go:slidesCustomData xmlns:go="http://customooxmlschemas.google.com/" commentPostId="AAABPRI-Ln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advisor/investing/best-ai-stock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sites/seanhanlon-1/2024/03/28/ai-is-coming-no-its-already-her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https://www.forbes.com/advisor/investing/best-ai-stocks/</a:t>
            </a:r>
            <a:endParaRPr/>
          </a:p>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5b37fad8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9" name="Google Shape;169;g2e5b37fad8a_2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3aabd9b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00"/>
          </a:p>
        </p:txBody>
      </p:sp>
      <p:sp>
        <p:nvSpPr>
          <p:cNvPr id="180" name="Google Shape;180;g273aabd9b2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3aabd9b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0" name="Google Shape;190;g273aabd9b2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62b4b96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1 critical val: 2.9   2. critical val: 2.5</a:t>
            </a:r>
            <a:endParaRPr/>
          </a:p>
        </p:txBody>
      </p:sp>
      <p:sp>
        <p:nvSpPr>
          <p:cNvPr id="198" name="Google Shape;198;g2e62b4b96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3aabd9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a:p>
            <a:pPr indent="0" lvl="0" marL="0" rtl="0" algn="l">
              <a:spcBef>
                <a:spcPts val="0"/>
              </a:spcBef>
              <a:spcAft>
                <a:spcPts val="0"/>
              </a:spcAft>
              <a:buNone/>
            </a:pPr>
            <a:r>
              <a:rPr lang="en-US"/>
              <a:t>eliminated</a:t>
            </a:r>
            <a:r>
              <a:rPr lang="en-US">
                <a:solidFill>
                  <a:schemeClr val="dk1"/>
                </a:solidFill>
              </a:rPr>
              <a:t> </a:t>
            </a:r>
            <a:r>
              <a:rPr lang="en-US" sz="1150">
                <a:solidFill>
                  <a:schemeClr val="dk1"/>
                </a:solidFill>
              </a:rPr>
              <a:t>AI and PATH as the datasets were not blanced. they did not go the whole 5 years.</a:t>
            </a:r>
            <a:endParaRPr>
              <a:solidFill>
                <a:schemeClr val="dk1"/>
              </a:solidFill>
            </a:endParaRPr>
          </a:p>
        </p:txBody>
      </p:sp>
      <p:sp>
        <p:nvSpPr>
          <p:cNvPr id="208" name="Google Shape;208;g273aabd9b2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3b4d55cb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218" name="Google Shape;218;g273b4d55cb1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5b37fad8a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228" name="Google Shape;228;g2e5b37fad8a_2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238" name="Google Shape;2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5e70cd9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e5e70cd92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36fb7ef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96" name="Google Shape;96;g2e36fb7efa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3aabd9b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73aabd9b2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3aabd9b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73aabd9b20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66350fd99_2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92" name="Google Shape;292;g2e66350fd99_24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3b4d55cb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73b4d55cb1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568130d3f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568130d3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a:p>
            <a:pPr indent="0" lvl="0" marL="0" rtl="0" algn="l">
              <a:spcBef>
                <a:spcPts val="0"/>
              </a:spcBef>
              <a:spcAft>
                <a:spcPts val="0"/>
              </a:spcAft>
              <a:buNone/>
            </a:pPr>
            <a:r>
              <a:rPr lang="en-US"/>
              <a:t>Final measure ave </a:t>
            </a:r>
            <a:r>
              <a:rPr lang="en-US"/>
              <a:t>daily</a:t>
            </a:r>
            <a:r>
              <a:rPr lang="en-US"/>
              <a:t> </a:t>
            </a:r>
            <a:r>
              <a:rPr lang="en-US"/>
              <a:t>return</a:t>
            </a:r>
            <a:r>
              <a:rPr lang="en-US"/>
              <a:t> year over year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62b4b96f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62b4b96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 US stock market opens at 9:30 a.m. ET and closes at 4:00 p.m. ET (6:30 AM -1:00 PM), Monday through Friday</a:t>
            </a:r>
            <a:endParaRPr/>
          </a:p>
          <a:p>
            <a:pPr indent="0" lvl="0" marL="0" rtl="0" algn="l">
              <a:spcBef>
                <a:spcPts val="0"/>
              </a:spcBef>
              <a:spcAft>
                <a:spcPts val="0"/>
              </a:spcAft>
              <a:buNone/>
            </a:pPr>
            <a:r>
              <a:rPr lang="en-US"/>
              <a:t>align datasets, match column names for later processing, match date formats, remove adjusted as it is only in some data. Dtype correction, some numbers were object type not numerics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5b37fad8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Presenter:</a:t>
            </a:r>
            <a:endParaRPr/>
          </a:p>
        </p:txBody>
      </p:sp>
      <p:sp>
        <p:nvSpPr>
          <p:cNvPr id="118" name="Google Shape;118;g2e5b37fad8a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5b37fad8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6" name="Google Shape;126;g2e5b37fad8a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66350fd99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6" name="Google Shape;136;g2e66350fd99_2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3b4d55cb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AI stock in 2020 is an artefact of the IPO - initial public offering (going public)</a:t>
            </a:r>
            <a:endParaRPr/>
          </a:p>
          <a:p>
            <a:pPr indent="0" lvl="0" marL="0" rtl="0" algn="l">
              <a:spcBef>
                <a:spcPts val="0"/>
              </a:spcBef>
              <a:spcAft>
                <a:spcPts val="0"/>
              </a:spcAft>
              <a:buNone/>
            </a:pPr>
            <a:r>
              <a:rPr lang="en-US" u="sng">
                <a:solidFill>
                  <a:schemeClr val="hlink"/>
                </a:solidFill>
                <a:hlinkClick r:id="rId2"/>
              </a:rPr>
              <a:t>https://www.forbes.com/sites/seanhanlon-1/2024/03/28/ai-is-coming-no-its-already-here/</a:t>
            </a:r>
            <a:endParaRPr/>
          </a:p>
          <a:p>
            <a:pPr indent="0" lvl="0" marL="0" rtl="0" algn="l">
              <a:spcBef>
                <a:spcPts val="0"/>
              </a:spcBef>
              <a:spcAft>
                <a:spcPts val="0"/>
              </a:spcAft>
              <a:buNone/>
            </a:pPr>
            <a:r>
              <a:t/>
            </a:r>
            <a:endParaRPr/>
          </a:p>
        </p:txBody>
      </p:sp>
      <p:sp>
        <p:nvSpPr>
          <p:cNvPr id="146" name="Google Shape;146;g273b4d55cb1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3b4d55cb1_1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g273b4d55cb1_14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2"/>
          <p:cNvSpPr txBox="1"/>
          <p:nvPr>
            <p:ph type="ctrTitle"/>
          </p:nvPr>
        </p:nvSpPr>
        <p:spPr>
          <a:xfrm>
            <a:off x="762000" y="1524000"/>
            <a:ext cx="10668000" cy="2286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2"/>
          <p:cNvSpPr txBox="1"/>
          <p:nvPr>
            <p:ph idx="1" type="subTitle"/>
          </p:nvPr>
        </p:nvSpPr>
        <p:spPr>
          <a:xfrm>
            <a:off x="762000" y="4571999"/>
            <a:ext cx="10668000" cy="152400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7" name="Google Shape;17;p2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3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1"/>
          <p:cNvSpPr txBox="1"/>
          <p:nvPr>
            <p:ph idx="1" type="body"/>
          </p:nvPr>
        </p:nvSpPr>
        <p:spPr>
          <a:xfrm rot="5400000">
            <a:off x="4186959" y="-1138958"/>
            <a:ext cx="3818083"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3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32"/>
          <p:cNvSpPr txBox="1"/>
          <p:nvPr>
            <p:ph type="title"/>
          </p:nvPr>
        </p:nvSpPr>
        <p:spPr>
          <a:xfrm rot="5400000">
            <a:off x="7619997" y="2286000"/>
            <a:ext cx="5334001" cy="2286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2"/>
          <p:cNvSpPr txBox="1"/>
          <p:nvPr>
            <p:ph idx="1" type="body"/>
          </p:nvPr>
        </p:nvSpPr>
        <p:spPr>
          <a:xfrm rot="5400000">
            <a:off x="1905000" y="-381000"/>
            <a:ext cx="5334001" cy="7619999"/>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3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3"/>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3"/>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 name="Google Shape;23;p23"/>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2" type="sldNum"/>
          </p:nvPr>
        </p:nvSpPr>
        <p:spPr>
          <a:xfrm>
            <a:off x="119600" y="6356363"/>
            <a:ext cx="341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4"/>
          <p:cNvSpPr txBox="1"/>
          <p:nvPr>
            <p:ph type="title"/>
          </p:nvPr>
        </p:nvSpPr>
        <p:spPr>
          <a:xfrm>
            <a:off x="762000" y="1524000"/>
            <a:ext cx="10668000" cy="3038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txBox="1"/>
          <p:nvPr>
            <p:ph idx="1" type="body"/>
          </p:nvPr>
        </p:nvSpPr>
        <p:spPr>
          <a:xfrm>
            <a:off x="762000" y="4589463"/>
            <a:ext cx="10668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sz="2400">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24"/>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5"/>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txBox="1"/>
          <p:nvPr>
            <p:ph idx="1" type="body"/>
          </p:nvPr>
        </p:nvSpPr>
        <p:spPr>
          <a:xfrm>
            <a:off x="762000" y="2285999"/>
            <a:ext cx="5151119"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25"/>
          <p:cNvSpPr txBox="1"/>
          <p:nvPr>
            <p:ph idx="2" type="body"/>
          </p:nvPr>
        </p:nvSpPr>
        <p:spPr>
          <a:xfrm>
            <a:off x="6278879" y="2285999"/>
            <a:ext cx="5151121"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2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9" name="Shape 39"/>
        <p:cNvGrpSpPr/>
        <p:nvPr/>
      </p:nvGrpSpPr>
      <p:grpSpPr>
        <a:xfrm>
          <a:off x="0" y="0"/>
          <a:ext cx="0" cy="0"/>
          <a:chOff x="0" y="0"/>
          <a:chExt cx="0" cy="0"/>
        </a:xfrm>
      </p:grpSpPr>
      <p:sp>
        <p:nvSpPr>
          <p:cNvPr id="40" name="Google Shape;40;p26"/>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6"/>
          <p:cNvSpPr txBox="1"/>
          <p:nvPr>
            <p:ph idx="1" type="body"/>
          </p:nvPr>
        </p:nvSpPr>
        <p:spPr>
          <a:xfrm>
            <a:off x="762000" y="2285999"/>
            <a:ext cx="5151119"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6"/>
          <p:cNvSpPr txBox="1"/>
          <p:nvPr>
            <p:ph idx="2" type="body"/>
          </p:nvPr>
        </p:nvSpPr>
        <p:spPr>
          <a:xfrm>
            <a:off x="762000" y="3048000"/>
            <a:ext cx="5151119"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6"/>
          <p:cNvSpPr txBox="1"/>
          <p:nvPr>
            <p:ph idx="3" type="body"/>
          </p:nvPr>
        </p:nvSpPr>
        <p:spPr>
          <a:xfrm>
            <a:off x="6278878" y="2286000"/>
            <a:ext cx="5151122"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6"/>
          <p:cNvSpPr txBox="1"/>
          <p:nvPr>
            <p:ph idx="4" type="body"/>
          </p:nvPr>
        </p:nvSpPr>
        <p:spPr>
          <a:xfrm>
            <a:off x="6278878" y="3048000"/>
            <a:ext cx="5151122"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6"/>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7"/>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9"/>
          <p:cNvSpPr txBox="1"/>
          <p:nvPr>
            <p:ph type="title"/>
          </p:nvPr>
        </p:nvSpPr>
        <p:spPr>
          <a:xfrm>
            <a:off x="762000" y="761998"/>
            <a:ext cx="3810000" cy="15240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9"/>
          <p:cNvSpPr txBox="1"/>
          <p:nvPr>
            <p:ph idx="1" type="body"/>
          </p:nvPr>
        </p:nvSpPr>
        <p:spPr>
          <a:xfrm>
            <a:off x="5334000" y="762001"/>
            <a:ext cx="6096000" cy="533400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406400" lvl="1" marL="914400" algn="l">
              <a:lnSpc>
                <a:spcPct val="125000"/>
              </a:lnSpc>
              <a:spcBef>
                <a:spcPts val="500"/>
              </a:spcBef>
              <a:spcAft>
                <a:spcPts val="0"/>
              </a:spcAft>
              <a:buClr>
                <a:schemeClr val="lt1"/>
              </a:buClr>
              <a:buSzPts val="2800"/>
              <a:buChar char="•"/>
              <a:defRPr sz="2800"/>
            </a:lvl2pPr>
            <a:lvl3pPr indent="-381000" lvl="2" marL="1371600" algn="l">
              <a:lnSpc>
                <a:spcPct val="125000"/>
              </a:lnSpc>
              <a:spcBef>
                <a:spcPts val="500"/>
              </a:spcBef>
              <a:spcAft>
                <a:spcPts val="0"/>
              </a:spcAft>
              <a:buClr>
                <a:schemeClr val="lt1"/>
              </a:buClr>
              <a:buSzPts val="2400"/>
              <a:buChar char="•"/>
              <a:defRPr sz="2400"/>
            </a:lvl3pPr>
            <a:lvl4pPr indent="-355600" lvl="3" marL="1828800" algn="l">
              <a:lnSpc>
                <a:spcPct val="125000"/>
              </a:lnSpc>
              <a:spcBef>
                <a:spcPts val="500"/>
              </a:spcBef>
              <a:spcAft>
                <a:spcPts val="0"/>
              </a:spcAft>
              <a:buClr>
                <a:schemeClr val="lt1"/>
              </a:buClr>
              <a:buSzPts val="2000"/>
              <a:buChar char="•"/>
              <a:defRPr sz="2000"/>
            </a:lvl4pPr>
            <a:lvl5pPr indent="-355600" lvl="4" marL="2286000" algn="l">
              <a:lnSpc>
                <a:spcPct val="125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0" name="Google Shape;60;p29"/>
          <p:cNvSpPr txBox="1"/>
          <p:nvPr>
            <p:ph idx="2" type="body"/>
          </p:nvPr>
        </p:nvSpPr>
        <p:spPr>
          <a:xfrm>
            <a:off x="762000" y="2286000"/>
            <a:ext cx="38100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9"/>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0"/>
          <p:cNvSpPr txBox="1"/>
          <p:nvPr>
            <p:ph type="title"/>
          </p:nvPr>
        </p:nvSpPr>
        <p:spPr>
          <a:xfrm>
            <a:off x="762001" y="762000"/>
            <a:ext cx="3809999" cy="1524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0"/>
          <p:cNvSpPr/>
          <p:nvPr>
            <p:ph idx="2" type="pic"/>
          </p:nvPr>
        </p:nvSpPr>
        <p:spPr>
          <a:xfrm>
            <a:off x="5334000" y="762001"/>
            <a:ext cx="6021388" cy="5334000"/>
          </a:xfrm>
          <a:prstGeom prst="rect">
            <a:avLst/>
          </a:prstGeom>
          <a:noFill/>
          <a:ln>
            <a:noFill/>
          </a:ln>
        </p:spPr>
      </p:sp>
      <p:sp>
        <p:nvSpPr>
          <p:cNvPr id="67" name="Google Shape;67;p30"/>
          <p:cNvSpPr txBox="1"/>
          <p:nvPr>
            <p:ph idx="1" type="body"/>
          </p:nvPr>
        </p:nvSpPr>
        <p:spPr>
          <a:xfrm>
            <a:off x="762001" y="2286000"/>
            <a:ext cx="3809999"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30"/>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0"/>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1"/>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7" name="Google Shape;7;p21"/>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rgbClr val="FFFFFF"/>
              </a:solidFill>
              <a:latin typeface="Avenir"/>
              <a:ea typeface="Avenir"/>
              <a:cs typeface="Avenir"/>
              <a:sym typeface="Avenir"/>
            </a:endParaRPr>
          </a:p>
        </p:txBody>
      </p:sp>
      <p:sp>
        <p:nvSpPr>
          <p:cNvPr id="8" name="Google Shape;8;p21"/>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 name="Google Shape;9;p2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1"/>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5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25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1" name="Google Shape;11;p2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2" name="Google Shape;12;p2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3" name="Google Shape;13;p21"/>
          <p:cNvSpPr txBox="1"/>
          <p:nvPr>
            <p:ph idx="12" type="sldNum"/>
          </p:nvPr>
        </p:nvSpPr>
        <p:spPr>
          <a:xfrm>
            <a:off x="107075" y="6406375"/>
            <a:ext cx="448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Avenir"/>
                <a:ea typeface="Avenir"/>
                <a:cs typeface="Avenir"/>
                <a:sym typeface="Avenir"/>
              </a:defRPr>
            </a:lvl1pPr>
            <a:lvl2pPr indent="0" lvl="1" marL="0" marR="0" rtl="0" algn="r">
              <a:spcBef>
                <a:spcPts val="0"/>
              </a:spcBef>
              <a:buNone/>
              <a:defRPr b="0" i="0" sz="1200" u="none" cap="none" strike="noStrike">
                <a:solidFill>
                  <a:schemeClr val="dk1"/>
                </a:solidFill>
                <a:latin typeface="Avenir"/>
                <a:ea typeface="Avenir"/>
                <a:cs typeface="Avenir"/>
                <a:sym typeface="Avenir"/>
              </a:defRPr>
            </a:lvl2pPr>
            <a:lvl3pPr indent="0" lvl="2" marL="0" marR="0" rtl="0" algn="r">
              <a:spcBef>
                <a:spcPts val="0"/>
              </a:spcBef>
              <a:buNone/>
              <a:defRPr b="0" i="0" sz="1200" u="none" cap="none" strike="noStrike">
                <a:solidFill>
                  <a:schemeClr val="dk1"/>
                </a:solidFill>
                <a:latin typeface="Avenir"/>
                <a:ea typeface="Avenir"/>
                <a:cs typeface="Avenir"/>
                <a:sym typeface="Avenir"/>
              </a:defRPr>
            </a:lvl3pPr>
            <a:lvl4pPr indent="0" lvl="3" marL="0" marR="0" rtl="0" algn="r">
              <a:spcBef>
                <a:spcPts val="0"/>
              </a:spcBef>
              <a:buNone/>
              <a:defRPr b="0" i="0" sz="1200" u="none" cap="none" strike="noStrike">
                <a:solidFill>
                  <a:schemeClr val="dk1"/>
                </a:solidFill>
                <a:latin typeface="Avenir"/>
                <a:ea typeface="Avenir"/>
                <a:cs typeface="Avenir"/>
                <a:sym typeface="Avenir"/>
              </a:defRPr>
            </a:lvl4pPr>
            <a:lvl5pPr indent="0" lvl="4" marL="0" marR="0" rtl="0" algn="r">
              <a:spcBef>
                <a:spcPts val="0"/>
              </a:spcBef>
              <a:buNone/>
              <a:defRPr b="0" i="0" sz="1200" u="none" cap="none" strike="noStrike">
                <a:solidFill>
                  <a:schemeClr val="dk1"/>
                </a:solidFill>
                <a:latin typeface="Avenir"/>
                <a:ea typeface="Avenir"/>
                <a:cs typeface="Avenir"/>
                <a:sym typeface="Avenir"/>
              </a:defRPr>
            </a:lvl5pPr>
            <a:lvl6pPr indent="0" lvl="5" marL="0" marR="0" rtl="0" algn="r">
              <a:spcBef>
                <a:spcPts val="0"/>
              </a:spcBef>
              <a:buNone/>
              <a:defRPr b="0" i="0" sz="1200" u="none" cap="none" strike="noStrike">
                <a:solidFill>
                  <a:schemeClr val="dk1"/>
                </a:solidFill>
                <a:latin typeface="Avenir"/>
                <a:ea typeface="Avenir"/>
                <a:cs typeface="Avenir"/>
                <a:sym typeface="Avenir"/>
              </a:defRPr>
            </a:lvl6pPr>
            <a:lvl7pPr indent="0" lvl="6" marL="0" marR="0" rtl="0" algn="r">
              <a:spcBef>
                <a:spcPts val="0"/>
              </a:spcBef>
              <a:buNone/>
              <a:defRPr b="0" i="0" sz="1200" u="none" cap="none" strike="noStrike">
                <a:solidFill>
                  <a:schemeClr val="dk1"/>
                </a:solidFill>
                <a:latin typeface="Avenir"/>
                <a:ea typeface="Avenir"/>
                <a:cs typeface="Avenir"/>
                <a:sym typeface="Avenir"/>
              </a:defRPr>
            </a:lvl7pPr>
            <a:lvl8pPr indent="0" lvl="7" marL="0" marR="0" rtl="0" algn="r">
              <a:spcBef>
                <a:spcPts val="0"/>
              </a:spcBef>
              <a:buNone/>
              <a:defRPr b="0" i="0" sz="1200" u="none" cap="none" strike="noStrike">
                <a:solidFill>
                  <a:schemeClr val="dk1"/>
                </a:solidFill>
                <a:latin typeface="Avenir"/>
                <a:ea typeface="Avenir"/>
                <a:cs typeface="Avenir"/>
                <a:sym typeface="Avenir"/>
              </a:defRPr>
            </a:lvl8pPr>
            <a:lvl9pPr indent="0" lvl="8" marL="0" marR="0" rtl="0" algn="r">
              <a:spcBef>
                <a:spcPts val="0"/>
              </a:spcBef>
              <a:buNone/>
              <a:defRPr b="0" i="0" sz="12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lamorworld.com/clapping-for-health-five-benefits-that-will-surprise-you/" TargetMode="External"/><Relationship Id="rId4"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vladimirmijatovic/ai-stocks" TargetMode="External"/><Relationship Id="rId4" Type="http://schemas.openxmlformats.org/officeDocument/2006/relationships/hyperlink" Target="http://alphavantage.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6" name="Shape 86"/>
        <p:cNvGrpSpPr/>
        <p:nvPr/>
      </p:nvGrpSpPr>
      <p:grpSpPr>
        <a:xfrm>
          <a:off x="0" y="0"/>
          <a:ext cx="0" cy="0"/>
          <a:chOff x="0" y="0"/>
          <a:chExt cx="0" cy="0"/>
        </a:xfrm>
      </p:grpSpPr>
      <p:sp>
        <p:nvSpPr>
          <p:cNvPr id="87" name="Google Shape;8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pic>
        <p:nvPicPr>
          <p:cNvPr descr="Robot operating a machine" id="88" name="Google Shape;88;p1"/>
          <p:cNvPicPr preferRelativeResize="0"/>
          <p:nvPr/>
        </p:nvPicPr>
        <p:blipFill rotWithShape="1">
          <a:blip r:embed="rId3">
            <a:alphaModFix/>
          </a:blip>
          <a:srcRect b="2" l="268" r="2" t="0"/>
          <a:stretch/>
        </p:blipFill>
        <p:spPr>
          <a:xfrm>
            <a:off x="6492240" y="-1"/>
            <a:ext cx="5699760" cy="5550409"/>
          </a:xfrm>
          <a:custGeom>
            <a:rect b="b" l="l" r="r" t="t"/>
            <a:pathLst>
              <a:path extrusionOk="0" h="5330949" w="6927272">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noFill/>
          <a:ln>
            <a:noFill/>
          </a:ln>
        </p:spPr>
      </p:pic>
      <p:sp>
        <p:nvSpPr>
          <p:cNvPr id="89" name="Google Shape;89;p1"/>
          <p:cNvSpPr/>
          <p:nvPr/>
        </p:nvSpPr>
        <p:spPr>
          <a:xfrm flipH="1" rot="-5400000">
            <a:off x="5791199" y="-1219198"/>
            <a:ext cx="5181601" cy="7620000"/>
          </a:xfrm>
          <a:custGeom>
            <a:rect b="b" l="l" r="r" t="t"/>
            <a:pathLst>
              <a:path extrusionOk="0" h="6858000" w="2154655">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cap="flat" cmpd="sng" w="19050">
            <a:solidFill>
              <a:srgbClr val="F3CA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venir"/>
              <a:ea typeface="Avenir"/>
              <a:cs typeface="Avenir"/>
              <a:sym typeface="Avenir"/>
            </a:endParaRPr>
          </a:p>
        </p:txBody>
      </p:sp>
      <p:sp>
        <p:nvSpPr>
          <p:cNvPr id="90" name="Google Shape;90;p1"/>
          <p:cNvSpPr txBox="1"/>
          <p:nvPr>
            <p:ph type="ctrTitle"/>
          </p:nvPr>
        </p:nvSpPr>
        <p:spPr>
          <a:xfrm>
            <a:off x="314575" y="245200"/>
            <a:ext cx="5638200" cy="2842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33CC"/>
              </a:buClr>
              <a:buSzPts val="3600"/>
              <a:buFont typeface="Arial"/>
              <a:buNone/>
            </a:pPr>
            <a:r>
              <a:rPr b="1" lang="en-US" sz="3600"/>
              <a:t>Tech Giants Face-Off: </a:t>
            </a:r>
            <a:br>
              <a:rPr b="1" lang="en-US" sz="3600"/>
            </a:br>
            <a:br>
              <a:rPr b="1" lang="en-US" sz="3600"/>
            </a:br>
            <a:r>
              <a:rPr b="1" lang="en-US" sz="3600"/>
              <a:t>AI Companies vs. </a:t>
            </a:r>
            <a:br>
              <a:rPr b="1" lang="en-US" sz="3600"/>
            </a:br>
            <a:r>
              <a:rPr b="1" lang="en-US" sz="3600"/>
              <a:t>S&amp;P 500 and Dow Jones</a:t>
            </a:r>
            <a:endParaRPr/>
          </a:p>
        </p:txBody>
      </p:sp>
      <p:sp>
        <p:nvSpPr>
          <p:cNvPr id="91" name="Google Shape;91;p1"/>
          <p:cNvSpPr txBox="1"/>
          <p:nvPr>
            <p:ph idx="1" type="subTitle"/>
          </p:nvPr>
        </p:nvSpPr>
        <p:spPr>
          <a:xfrm>
            <a:off x="314575" y="4498450"/>
            <a:ext cx="6076800" cy="15516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rgbClr val="0033CC"/>
              </a:buClr>
              <a:buSzPts val="2400"/>
              <a:buNone/>
            </a:pPr>
            <a:r>
              <a:rPr b="1" lang="en-US" sz="3000"/>
              <a:t>Does AI stock have higher daily or cumulative </a:t>
            </a:r>
            <a:r>
              <a:rPr b="1" lang="en-US" sz="3000"/>
              <a:t>returns</a:t>
            </a:r>
            <a:r>
              <a:rPr b="1" lang="en-US" sz="3000"/>
              <a:t> with lower risks?</a:t>
            </a:r>
            <a:endParaRPr sz="3000"/>
          </a:p>
        </p:txBody>
      </p:sp>
      <p:sp>
        <p:nvSpPr>
          <p:cNvPr id="92" name="Google Shape;92;p1"/>
          <p:cNvSpPr txBox="1"/>
          <p:nvPr/>
        </p:nvSpPr>
        <p:spPr>
          <a:xfrm>
            <a:off x="184875" y="3218875"/>
            <a:ext cx="7063500" cy="11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lt1"/>
                </a:solidFill>
                <a:latin typeface="Avenir"/>
                <a:ea typeface="Avenir"/>
                <a:cs typeface="Avenir"/>
                <a:sym typeface="Avenir"/>
              </a:rPr>
              <a:t>Presentation by: Nate S., Andrea M. Dante P., Sabrina L., Melissa G., and Krissy K.</a:t>
            </a:r>
            <a:endParaRPr sz="2600">
              <a:solidFill>
                <a:schemeClr val="lt1"/>
              </a:solidFill>
              <a:latin typeface="Avenir"/>
              <a:ea typeface="Avenir"/>
              <a:cs typeface="Avenir"/>
              <a:sym typeface="Avenir"/>
            </a:endParaRPr>
          </a:p>
        </p:txBody>
      </p:sp>
      <p:sp>
        <p:nvSpPr>
          <p:cNvPr id="93" name="Google Shape;93;p1"/>
          <p:cNvSpPr txBox="1"/>
          <p:nvPr>
            <p:ph idx="12" type="sldNum"/>
          </p:nvPr>
        </p:nvSpPr>
        <p:spPr>
          <a:xfrm>
            <a:off x="0" y="6358175"/>
            <a:ext cx="448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0"/>
                                        </p:tgtEl>
                                        <p:attrNameLst>
                                          <p:attrName>style.visibility</p:attrName>
                                        </p:attrNameLst>
                                      </p:cBhvr>
                                      <p:to>
                                        <p:strVal val="visible"/>
                                      </p:to>
                                    </p:set>
                                    <p:animEffect filter="fade" transition="in">
                                      <p:cBhvr>
                                        <p:cTn dur="700"/>
                                        <p:tgtEl>
                                          <p:spTgt spid="90"/>
                                        </p:tgtEl>
                                      </p:cBhvr>
                                    </p:animEffect>
                                  </p:childTnLst>
                                </p:cTn>
                              </p:par>
                              <p:par>
                                <p:cTn fill="hold" nodeType="withEffect" presetClass="entr" presetID="10" presetSubtype="0">
                                  <p:stCondLst>
                                    <p:cond delay="150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700"/>
                                        <p:tgtEl>
                                          <p:spTgt spid="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e5b37fad8a_2_48"/>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72" name="Google Shape;172;g2e5b37fad8a_2_48"/>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73" name="Google Shape;173;g2e5b37fad8a_2_48"/>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74" name="Google Shape;174;g2e5b37fad8a_2_48"/>
          <p:cNvSpPr txBox="1"/>
          <p:nvPr/>
        </p:nvSpPr>
        <p:spPr>
          <a:xfrm>
            <a:off x="0" y="63000"/>
            <a:ext cx="2600700" cy="66693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US" sz="1500">
                <a:solidFill>
                  <a:schemeClr val="dk1"/>
                </a:solidFill>
                <a:latin typeface="Avenir"/>
                <a:ea typeface="Avenir"/>
                <a:cs typeface="Avenir"/>
                <a:sym typeface="Avenir"/>
              </a:rPr>
              <a:t>This graph shows average daily returns with different colors indicating volatility (standard deviation) in % (the highest volatile and 2 lowest volatile companies, compared to S&amp;P 500 and Dow Jo9nes). </a:t>
            </a:r>
            <a:endParaRPr sz="1500">
              <a:solidFill>
                <a:schemeClr val="dk1"/>
              </a:solidFill>
              <a:latin typeface="Avenir"/>
              <a:ea typeface="Avenir"/>
              <a:cs typeface="Avenir"/>
              <a:sym typeface="Avenir"/>
            </a:endParaRPr>
          </a:p>
          <a:p>
            <a:pPr indent="0" lvl="0" marL="0" rtl="0" algn="ctr">
              <a:lnSpc>
                <a:spcPct val="115000"/>
              </a:lnSpc>
              <a:spcBef>
                <a:spcPts val="1200"/>
              </a:spcBef>
              <a:spcAft>
                <a:spcPts val="0"/>
              </a:spcAft>
              <a:buNone/>
            </a:pPr>
            <a:r>
              <a:rPr lang="en-US" sz="1500">
                <a:solidFill>
                  <a:schemeClr val="dk1"/>
                </a:solidFill>
                <a:latin typeface="Avenir"/>
                <a:ea typeface="Avenir"/>
                <a:cs typeface="Avenir"/>
                <a:sym typeface="Avenir"/>
              </a:rPr>
              <a:t>Our analysis revealed that AI and Tesla exhibited the highest volatility among the examined stocks. However, the remaining AI companies displayed relatively low risk with standard deviation measures falling below 10%.</a:t>
            </a:r>
            <a:endParaRPr sz="1500">
              <a:solidFill>
                <a:schemeClr val="dk1"/>
              </a:solidFill>
              <a:latin typeface="Avenir"/>
              <a:ea typeface="Avenir"/>
              <a:cs typeface="Avenir"/>
              <a:sym typeface="Avenir"/>
            </a:endParaRPr>
          </a:p>
          <a:p>
            <a:pPr indent="0" lvl="0" marL="0" rtl="0" algn="ctr">
              <a:lnSpc>
                <a:spcPct val="115000"/>
              </a:lnSpc>
              <a:spcBef>
                <a:spcPts val="1200"/>
              </a:spcBef>
              <a:spcAft>
                <a:spcPts val="1200"/>
              </a:spcAft>
              <a:buNone/>
            </a:pPr>
            <a:r>
              <a:rPr lang="en-US" sz="1500">
                <a:solidFill>
                  <a:schemeClr val="dk1"/>
                </a:solidFill>
                <a:latin typeface="Avenir"/>
                <a:ea typeface="Avenir"/>
                <a:cs typeface="Avenir"/>
                <a:sym typeface="Avenir"/>
              </a:rPr>
              <a:t> This finding suggests no statistically significant difference in overall risk between the AI companies and the S&amp;P 500 and Dow Jones indices.</a:t>
            </a:r>
            <a:endParaRPr sz="1500">
              <a:solidFill>
                <a:schemeClr val="dk1"/>
              </a:solidFill>
              <a:latin typeface="Avenir"/>
              <a:ea typeface="Avenir"/>
              <a:cs typeface="Avenir"/>
              <a:sym typeface="Avenir"/>
            </a:endParaRPr>
          </a:p>
        </p:txBody>
      </p:sp>
      <p:pic>
        <p:nvPicPr>
          <p:cNvPr id="175" name="Google Shape;175;g2e5b37fad8a_2_48"/>
          <p:cNvPicPr preferRelativeResize="0"/>
          <p:nvPr/>
        </p:nvPicPr>
        <p:blipFill>
          <a:blip r:embed="rId3">
            <a:alphaModFix/>
          </a:blip>
          <a:stretch>
            <a:fillRect/>
          </a:stretch>
        </p:blipFill>
        <p:spPr>
          <a:xfrm>
            <a:off x="2600700" y="63000"/>
            <a:ext cx="9664701" cy="6732000"/>
          </a:xfrm>
          <a:prstGeom prst="rect">
            <a:avLst/>
          </a:prstGeom>
          <a:noFill/>
          <a:ln>
            <a:noFill/>
          </a:ln>
        </p:spPr>
      </p:pic>
      <p:sp>
        <p:nvSpPr>
          <p:cNvPr id="176" name="Google Shape;176;g2e5b37fad8a_2_48"/>
          <p:cNvSpPr/>
          <p:nvPr/>
        </p:nvSpPr>
        <p:spPr>
          <a:xfrm>
            <a:off x="11218275" y="3773200"/>
            <a:ext cx="760800" cy="405900"/>
          </a:xfrm>
          <a:prstGeom prst="leftArrow">
            <a:avLst>
              <a:gd fmla="val 50000" name="adj1"/>
              <a:gd fmla="val 81075"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sp>
        <p:nvSpPr>
          <p:cNvPr id="177" name="Google Shape;177;g2e5b37fad8a_2_48"/>
          <p:cNvSpPr txBox="1"/>
          <p:nvPr>
            <p:ph idx="12" type="sldNum"/>
          </p:nvPr>
        </p:nvSpPr>
        <p:spPr>
          <a:xfrm>
            <a:off x="107075" y="6406375"/>
            <a:ext cx="41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3aabd9b20_0_27"/>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83" name="Google Shape;183;g273aabd9b20_0_27"/>
          <p:cNvSpPr txBox="1"/>
          <p:nvPr>
            <p:ph idx="1" type="body"/>
          </p:nvPr>
        </p:nvSpPr>
        <p:spPr>
          <a:xfrm>
            <a:off x="217525" y="241175"/>
            <a:ext cx="11735400" cy="63765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84" name="Google Shape;184;g273aabd9b20_0_27"/>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85" name="Google Shape;185;g273aabd9b20_0_27"/>
          <p:cNvSpPr txBox="1"/>
          <p:nvPr/>
        </p:nvSpPr>
        <p:spPr>
          <a:xfrm>
            <a:off x="272675" y="369650"/>
            <a:ext cx="3045600" cy="5891400"/>
          </a:xfrm>
          <a:prstGeom prst="rect">
            <a:avLst/>
          </a:prstGeom>
          <a:solidFill>
            <a:srgbClr val="F7DBB9"/>
          </a:solid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US" sz="2700" u="sng">
                <a:solidFill>
                  <a:schemeClr val="dk1"/>
                </a:solidFill>
                <a:latin typeface="Avenir"/>
                <a:ea typeface="Avenir"/>
                <a:cs typeface="Avenir"/>
                <a:sym typeface="Avenir"/>
              </a:rPr>
              <a:t>Statistical testing and visualization</a:t>
            </a:r>
            <a:endParaRPr b="1" sz="2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At first glance, distributions looks similar</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Statistical testing necessary to prove that</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rPr lang="en-US" sz="1800">
                <a:solidFill>
                  <a:schemeClr val="dk1"/>
                </a:solidFill>
                <a:latin typeface="Avenir"/>
                <a:ea typeface="Avenir"/>
                <a:cs typeface="Avenir"/>
                <a:sym typeface="Avenir"/>
              </a:rPr>
              <a:t>Extrema go to 0.42 in some cases</a:t>
            </a:r>
            <a:endParaRPr sz="1800">
              <a:solidFill>
                <a:schemeClr val="dk1"/>
              </a:solidFill>
              <a:latin typeface="Avenir"/>
              <a:ea typeface="Avenir"/>
              <a:cs typeface="Avenir"/>
              <a:sym typeface="Avenir"/>
            </a:endParaRPr>
          </a:p>
        </p:txBody>
      </p:sp>
      <p:pic>
        <p:nvPicPr>
          <p:cNvPr id="186" name="Google Shape;186;g273aabd9b20_0_27"/>
          <p:cNvPicPr preferRelativeResize="0"/>
          <p:nvPr/>
        </p:nvPicPr>
        <p:blipFill>
          <a:blip r:embed="rId3">
            <a:alphaModFix/>
          </a:blip>
          <a:stretch>
            <a:fillRect/>
          </a:stretch>
        </p:blipFill>
        <p:spPr>
          <a:xfrm>
            <a:off x="3318275" y="304475"/>
            <a:ext cx="8333200" cy="6249900"/>
          </a:xfrm>
          <a:prstGeom prst="rect">
            <a:avLst/>
          </a:prstGeom>
          <a:noFill/>
          <a:ln>
            <a:noFill/>
          </a:ln>
        </p:spPr>
      </p:pic>
      <p:sp>
        <p:nvSpPr>
          <p:cNvPr id="187" name="Google Shape;187;g273aabd9b20_0_27"/>
          <p:cNvSpPr txBox="1"/>
          <p:nvPr>
            <p:ph idx="12" type="sldNum"/>
          </p:nvPr>
        </p:nvSpPr>
        <p:spPr>
          <a:xfrm>
            <a:off x="74950" y="6342125"/>
            <a:ext cx="406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73aabd9b20_0_15"/>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93" name="Google Shape;193;g273aabd9b20_0_15"/>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pic>
        <p:nvPicPr>
          <p:cNvPr id="194" name="Google Shape;194;g273aabd9b20_0_15"/>
          <p:cNvPicPr preferRelativeResize="0"/>
          <p:nvPr/>
        </p:nvPicPr>
        <p:blipFill>
          <a:blip r:embed="rId3">
            <a:alphaModFix/>
          </a:blip>
          <a:stretch>
            <a:fillRect/>
          </a:stretch>
        </p:blipFill>
        <p:spPr>
          <a:xfrm>
            <a:off x="776961" y="232000"/>
            <a:ext cx="10638074" cy="6394000"/>
          </a:xfrm>
          <a:prstGeom prst="rect">
            <a:avLst/>
          </a:prstGeom>
          <a:noFill/>
          <a:ln>
            <a:noFill/>
          </a:ln>
        </p:spPr>
      </p:pic>
      <p:sp>
        <p:nvSpPr>
          <p:cNvPr id="195" name="Google Shape;195;g273aabd9b20_0_15"/>
          <p:cNvSpPr txBox="1"/>
          <p:nvPr>
            <p:ph idx="12" type="sldNum"/>
          </p:nvPr>
        </p:nvSpPr>
        <p:spPr>
          <a:xfrm>
            <a:off x="119600" y="6356375"/>
            <a:ext cx="386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62b4b96fb_0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Statistical Test #1: Repeated Measures Anova </a:t>
            </a:r>
            <a:endParaRPr/>
          </a:p>
        </p:txBody>
      </p:sp>
      <p:sp>
        <p:nvSpPr>
          <p:cNvPr id="201" name="Google Shape;201;g2e62b4b96fb_0_0"/>
          <p:cNvSpPr txBox="1"/>
          <p:nvPr>
            <p:ph idx="1" type="body"/>
          </p:nvPr>
        </p:nvSpPr>
        <p:spPr>
          <a:xfrm>
            <a:off x="73400" y="1619600"/>
            <a:ext cx="12035700" cy="51753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02" name="Google Shape;202;g2e62b4b96fb_0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03" name="Google Shape;203;g2e62b4b96fb_0_0"/>
          <p:cNvSpPr txBox="1"/>
          <p:nvPr/>
        </p:nvSpPr>
        <p:spPr>
          <a:xfrm>
            <a:off x="905250" y="1805850"/>
            <a:ext cx="9596400" cy="24123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700" u="sng">
                <a:solidFill>
                  <a:schemeClr val="dk1"/>
                </a:solidFill>
                <a:latin typeface="Avenir"/>
                <a:ea typeface="Avenir"/>
                <a:cs typeface="Avenir"/>
                <a:sym typeface="Avenir"/>
              </a:rPr>
              <a:t>Repeated measures ANOVA</a:t>
            </a:r>
            <a:r>
              <a:rPr lang="en-US" sz="1700">
                <a:solidFill>
                  <a:schemeClr val="dk1"/>
                </a:solidFill>
                <a:latin typeface="Avenir"/>
                <a:ea typeface="Avenir"/>
                <a:cs typeface="Avenir"/>
                <a:sym typeface="Avenir"/>
              </a:rPr>
              <a:t> is used to test the difference between means over time for multiple groups. We want to know whether there is a statistical difference in the average </a:t>
            </a:r>
            <a:r>
              <a:rPr lang="en-US" sz="1700">
                <a:solidFill>
                  <a:schemeClr val="dk1"/>
                </a:solidFill>
                <a:latin typeface="Avenir"/>
                <a:ea typeface="Avenir"/>
                <a:cs typeface="Avenir"/>
                <a:sym typeface="Avenir"/>
              </a:rPr>
              <a:t>daily mean return between the top 10 AI companies and the indices </a:t>
            </a:r>
            <a:r>
              <a:rPr lang="en-US" sz="1700">
                <a:solidFill>
                  <a:schemeClr val="dk1"/>
                </a:solidFill>
                <a:latin typeface="Avenir"/>
                <a:ea typeface="Avenir"/>
                <a:cs typeface="Avenir"/>
                <a:sym typeface="Avenir"/>
              </a:rPr>
              <a:t>from 2019 to 2024.</a:t>
            </a:r>
            <a:endParaRPr sz="17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b="1" lang="en-US" sz="1700" u="sng">
                <a:solidFill>
                  <a:schemeClr val="dk1"/>
                </a:solidFill>
                <a:latin typeface="Avenir"/>
                <a:ea typeface="Avenir"/>
                <a:cs typeface="Avenir"/>
                <a:sym typeface="Avenir"/>
              </a:rPr>
              <a:t>General Hypothesis</a:t>
            </a:r>
            <a:r>
              <a:rPr b="1" lang="en-US" sz="1700">
                <a:solidFill>
                  <a:schemeClr val="dk1"/>
                </a:solidFill>
                <a:latin typeface="Avenir"/>
                <a:ea typeface="Avenir"/>
                <a:cs typeface="Avenir"/>
                <a:sym typeface="Avenir"/>
              </a:rPr>
              <a:t> H0: all means are equal ; Ha: at least one mean is different</a:t>
            </a:r>
            <a:endParaRPr b="1" sz="17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b="1" sz="1700" u="sng">
              <a:solidFill>
                <a:schemeClr val="dk1"/>
              </a:solidFill>
              <a:latin typeface="Avenir"/>
              <a:ea typeface="Avenir"/>
              <a:cs typeface="Avenir"/>
              <a:sym typeface="Avenir"/>
            </a:endParaRPr>
          </a:p>
          <a:p>
            <a:pPr indent="-336550" lvl="0" marL="457200" rtl="0" algn="l">
              <a:lnSpc>
                <a:spcPct val="115000"/>
              </a:lnSpc>
              <a:spcBef>
                <a:spcPts val="120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1: Fail to reject the null hypothesis. There is not enough evidence to suggest al difference between AI aggregate performance and indices ETFs</a:t>
            </a:r>
            <a:endParaRPr sz="1700">
              <a:solidFill>
                <a:schemeClr val="dk1"/>
              </a:solidFill>
              <a:latin typeface="Avenir"/>
              <a:ea typeface="Avenir"/>
              <a:cs typeface="Avenir"/>
              <a:sym typeface="Avenir"/>
            </a:endParaRPr>
          </a:p>
          <a:p>
            <a:pPr indent="-336550" lvl="0" marL="457200" rtl="0" algn="l">
              <a:lnSpc>
                <a:spcPct val="115000"/>
              </a:lnSpc>
              <a:spcBef>
                <a:spcPts val="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2: Reject the null hypothesis. There is a significant difference in average daily returns per year across the top AI companies. </a:t>
            </a:r>
            <a:endParaRPr sz="17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t/>
            </a:r>
            <a:endParaRPr sz="1800">
              <a:solidFill>
                <a:schemeClr val="dk1"/>
              </a:solidFill>
              <a:latin typeface="Avenir"/>
              <a:ea typeface="Avenir"/>
              <a:cs typeface="Avenir"/>
              <a:sym typeface="Avenir"/>
            </a:endParaRPr>
          </a:p>
        </p:txBody>
      </p:sp>
      <p:graphicFrame>
        <p:nvGraphicFramePr>
          <p:cNvPr id="204" name="Google Shape;204;g2e62b4b96fb_0_0"/>
          <p:cNvGraphicFramePr/>
          <p:nvPr/>
        </p:nvGraphicFramePr>
        <p:xfrm>
          <a:off x="989875" y="3311550"/>
          <a:ext cx="3000000" cy="3000000"/>
        </p:xfrm>
        <a:graphic>
          <a:graphicData uri="http://schemas.openxmlformats.org/drawingml/2006/table">
            <a:tbl>
              <a:tblPr>
                <a:noFill/>
                <a:tableStyleId>{5E4A0808-236A-4024-AA36-770B3121F0DB}</a:tableStyleId>
              </a:tblPr>
              <a:tblGrid>
                <a:gridCol w="3162925"/>
                <a:gridCol w="1677450"/>
                <a:gridCol w="1715100"/>
                <a:gridCol w="1876975"/>
                <a:gridCol w="1265525"/>
              </a:tblGrid>
              <a:tr h="485900">
                <a:tc>
                  <a:txBody>
                    <a:bodyPr/>
                    <a:lstStyle/>
                    <a:p>
                      <a:pPr indent="0" lvl="0" marL="0" rtl="0" algn="l">
                        <a:spcBef>
                          <a:spcPts val="0"/>
                        </a:spcBef>
                        <a:spcAft>
                          <a:spcPts val="0"/>
                        </a:spcAft>
                        <a:buNone/>
                      </a:pPr>
                      <a:r>
                        <a:rPr lang="en-US" sz="1600"/>
                        <a:t>Hypotheses:</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t>F-Statistic</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Numerator DF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Denominator DF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P-Value</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7400">
                <a:tc>
                  <a:txBody>
                    <a:bodyPr/>
                    <a:lstStyle/>
                    <a:p>
                      <a:pPr indent="0" lvl="0" marL="0" rtl="0" algn="l">
                        <a:spcBef>
                          <a:spcPts val="0"/>
                        </a:spcBef>
                        <a:spcAft>
                          <a:spcPts val="0"/>
                        </a:spcAft>
                        <a:buNone/>
                      </a:pPr>
                      <a:r>
                        <a:rPr lang="en-US" sz="1600"/>
                        <a:t>1.  </a:t>
                      </a:r>
                      <a:r>
                        <a:rPr lang="en-US" sz="1600"/>
                        <a:t>AI companies and indices </a:t>
                      </a:r>
                      <a:endParaRPr sz="1600"/>
                    </a:p>
                  </a:txBody>
                  <a:tcPr marT="91425" marB="91425" marR="91425" marL="91425"/>
                </a:tc>
                <a:tc>
                  <a:txBody>
                    <a:bodyPr/>
                    <a:lstStyle/>
                    <a:p>
                      <a:pPr indent="0" lvl="0" marL="0" rtl="0" algn="l">
                        <a:spcBef>
                          <a:spcPts val="0"/>
                        </a:spcBef>
                        <a:spcAft>
                          <a:spcPts val="0"/>
                        </a:spcAft>
                        <a:buNone/>
                      </a:pPr>
                      <a:r>
                        <a:rPr lang="en-US" sz="1600"/>
                        <a:t>2.6513</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5</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15</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0.0655</a:t>
                      </a:r>
                      <a:endParaRPr sz="1600"/>
                    </a:p>
                  </a:txBody>
                  <a:tcPr marT="91425" marB="91425" marR="91425" marL="91425">
                    <a:lnT cap="flat" cmpd="sng" w="9525">
                      <a:solidFill>
                        <a:srgbClr val="9E9E9E"/>
                      </a:solidFill>
                      <a:prstDash val="solid"/>
                      <a:round/>
                      <a:headEnd len="sm" w="sm" type="none"/>
                      <a:tailEnd len="sm" w="sm" type="none"/>
                    </a:lnT>
                  </a:tcPr>
                </a:tc>
              </a:tr>
              <a:tr h="627400">
                <a:tc>
                  <a:txBody>
                    <a:bodyPr/>
                    <a:lstStyle/>
                    <a:p>
                      <a:pPr indent="0" lvl="0" marL="0" rtl="0" algn="l">
                        <a:spcBef>
                          <a:spcPts val="0"/>
                        </a:spcBef>
                        <a:spcAft>
                          <a:spcPts val="0"/>
                        </a:spcAft>
                        <a:buNone/>
                      </a:pPr>
                      <a:r>
                        <a:rPr lang="en-US" sz="1600"/>
                        <a:t>2. AI companies only</a:t>
                      </a:r>
                      <a:endParaRPr sz="1600"/>
                    </a:p>
                  </a:txBody>
                  <a:tcPr marT="91425" marB="91425" marR="91425" marL="91425"/>
                </a:tc>
                <a:tc>
                  <a:txBody>
                    <a:bodyPr/>
                    <a:lstStyle/>
                    <a:p>
                      <a:pPr indent="0" lvl="0" marL="0" rtl="0" algn="l">
                        <a:spcBef>
                          <a:spcPts val="0"/>
                        </a:spcBef>
                        <a:spcAft>
                          <a:spcPts val="0"/>
                        </a:spcAft>
                        <a:buNone/>
                      </a:pPr>
                      <a:r>
                        <a:rPr lang="en-US" sz="1600"/>
                        <a:t>8.6322</a:t>
                      </a:r>
                      <a:endParaRPr sz="1600"/>
                    </a:p>
                  </a:txBody>
                  <a:tcPr marT="91425" marB="91425" marR="91425" marL="91425"/>
                </a:tc>
                <a:tc>
                  <a:txBody>
                    <a:bodyPr/>
                    <a:lstStyle/>
                    <a:p>
                      <a:pPr indent="0" lvl="0" marL="0" rtl="0" algn="l">
                        <a:spcBef>
                          <a:spcPts val="0"/>
                        </a:spcBef>
                        <a:spcAft>
                          <a:spcPts val="0"/>
                        </a:spcAft>
                        <a:buNone/>
                      </a:pPr>
                      <a:r>
                        <a:rPr lang="en-US" sz="1600"/>
                        <a:t>5</a:t>
                      </a:r>
                      <a:endParaRPr sz="1600"/>
                    </a:p>
                  </a:txBody>
                  <a:tcPr marT="91425" marB="91425" marR="91425" marL="91425"/>
                </a:tc>
                <a:tc>
                  <a:txBody>
                    <a:bodyPr/>
                    <a:lstStyle/>
                    <a:p>
                      <a:pPr indent="0" lvl="0" marL="0" rtl="0" algn="l">
                        <a:spcBef>
                          <a:spcPts val="0"/>
                        </a:spcBef>
                        <a:spcAft>
                          <a:spcPts val="0"/>
                        </a:spcAft>
                        <a:buNone/>
                      </a:pPr>
                      <a:r>
                        <a:rPr lang="en-US" sz="1600"/>
                        <a:t>35</a:t>
                      </a:r>
                      <a:endParaRPr sz="1600"/>
                    </a:p>
                  </a:txBody>
                  <a:tcPr marT="91425" marB="91425" marR="91425" marL="91425"/>
                </a:tc>
                <a:tc>
                  <a:txBody>
                    <a:bodyPr/>
                    <a:lstStyle/>
                    <a:p>
                      <a:pPr indent="0" lvl="0" marL="0" rtl="0" algn="l">
                        <a:spcBef>
                          <a:spcPts val="0"/>
                        </a:spcBef>
                        <a:spcAft>
                          <a:spcPts val="0"/>
                        </a:spcAft>
                        <a:buNone/>
                      </a:pPr>
                      <a:r>
                        <a:rPr lang="en-US" sz="1600"/>
                        <a:t>0.0000</a:t>
                      </a:r>
                      <a:endParaRPr sz="1600"/>
                    </a:p>
                  </a:txBody>
                  <a:tcPr marT="91425" marB="91425" marR="91425" marL="91425"/>
                </a:tc>
              </a:tr>
            </a:tbl>
          </a:graphicData>
        </a:graphic>
      </p:graphicFrame>
      <p:sp>
        <p:nvSpPr>
          <p:cNvPr id="205" name="Google Shape;205;g2e62b4b96fb_0_0"/>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73aabd9b20_0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t>Statistical Test #2: Post-hoc Pairwise T-Tests</a:t>
            </a:r>
            <a:endParaRPr/>
          </a:p>
        </p:txBody>
      </p:sp>
      <p:sp>
        <p:nvSpPr>
          <p:cNvPr id="211" name="Google Shape;211;g273aabd9b20_0_0"/>
          <p:cNvSpPr txBox="1"/>
          <p:nvPr>
            <p:ph idx="1" type="body"/>
          </p:nvPr>
        </p:nvSpPr>
        <p:spPr>
          <a:xfrm>
            <a:off x="73400" y="1619600"/>
            <a:ext cx="12035700" cy="51753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12" name="Google Shape;212;g273aabd9b20_0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13" name="Google Shape;213;g273aabd9b20_0_0"/>
          <p:cNvSpPr txBox="1"/>
          <p:nvPr/>
        </p:nvSpPr>
        <p:spPr>
          <a:xfrm>
            <a:off x="1210050" y="3881725"/>
            <a:ext cx="9552300" cy="26424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800" u="sng">
                <a:solidFill>
                  <a:schemeClr val="dk1"/>
                </a:solidFill>
                <a:latin typeface="Avenir"/>
                <a:ea typeface="Avenir"/>
                <a:cs typeface="Avenir"/>
                <a:sym typeface="Avenir"/>
              </a:rPr>
              <a:t>Post-hoc pairwise t-tests</a:t>
            </a:r>
            <a:r>
              <a:rPr lang="en-US" sz="1800">
                <a:solidFill>
                  <a:schemeClr val="dk1"/>
                </a:solidFill>
                <a:latin typeface="Avenir"/>
                <a:ea typeface="Avenir"/>
                <a:cs typeface="Avenir"/>
                <a:sym typeface="Avenir"/>
              </a:rPr>
              <a:t> are performed after a significant ANOVA test to see which mean pairs are driving the differences found among the groups.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A </a:t>
            </a:r>
            <a:r>
              <a:rPr b="1" lang="en-US" sz="1800" u="sng">
                <a:solidFill>
                  <a:schemeClr val="dk1"/>
                </a:solidFill>
                <a:latin typeface="Avenir"/>
                <a:ea typeface="Avenir"/>
                <a:cs typeface="Avenir"/>
                <a:sym typeface="Avenir"/>
              </a:rPr>
              <a:t>Bonferroni</a:t>
            </a:r>
            <a:r>
              <a:rPr lang="en-US" sz="1800">
                <a:solidFill>
                  <a:schemeClr val="dk1"/>
                </a:solidFill>
                <a:latin typeface="Avenir"/>
                <a:ea typeface="Avenir"/>
                <a:cs typeface="Avenir"/>
                <a:sym typeface="Avenir"/>
              </a:rPr>
              <a:t> adjustment is used to test for multiple comparisons, a necessary p-value adjustment when performing multiple tests. </a:t>
            </a:r>
            <a:endParaRPr sz="1800">
              <a:solidFill>
                <a:schemeClr val="dk1"/>
              </a:solidFill>
              <a:latin typeface="Avenir"/>
              <a:ea typeface="Avenir"/>
              <a:cs typeface="Avenir"/>
              <a:sym typeface="Avenir"/>
            </a:endParaRPr>
          </a:p>
          <a:p>
            <a:pPr indent="-342900" lvl="0" marL="457200" rtl="0" algn="l">
              <a:lnSpc>
                <a:spcPct val="115000"/>
              </a:lnSpc>
              <a:spcBef>
                <a:spcPts val="120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The t-test pairs showing a significant mean between 2019-2024 are between NVDA and AMZN and then NVDA and META. </a:t>
            </a:r>
            <a:endParaRPr sz="1800">
              <a:solidFill>
                <a:schemeClr val="dk1"/>
              </a:solidFill>
              <a:latin typeface="Avenir"/>
              <a:ea typeface="Avenir"/>
              <a:cs typeface="Avenir"/>
              <a:sym typeface="Avenir"/>
            </a:endParaRPr>
          </a:p>
          <a:p>
            <a:pPr indent="0" lvl="0" marL="45720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t/>
            </a:r>
            <a:endParaRPr sz="1800">
              <a:solidFill>
                <a:schemeClr val="dk1"/>
              </a:solidFill>
              <a:latin typeface="Avenir"/>
              <a:ea typeface="Avenir"/>
              <a:cs typeface="Avenir"/>
              <a:sym typeface="Avenir"/>
            </a:endParaRPr>
          </a:p>
        </p:txBody>
      </p:sp>
      <p:graphicFrame>
        <p:nvGraphicFramePr>
          <p:cNvPr id="214" name="Google Shape;214;g273aabd9b20_0_0"/>
          <p:cNvGraphicFramePr/>
          <p:nvPr/>
        </p:nvGraphicFramePr>
        <p:xfrm>
          <a:off x="2472525" y="1836175"/>
          <a:ext cx="3000000" cy="3000000"/>
        </p:xfrm>
        <a:graphic>
          <a:graphicData uri="http://schemas.openxmlformats.org/drawingml/2006/table">
            <a:tbl>
              <a:tblPr>
                <a:noFill/>
                <a:tableStyleId>{5E4A0808-236A-4024-AA36-770B3121F0DB}</a:tableStyleId>
              </a:tblPr>
              <a:tblGrid>
                <a:gridCol w="2571750"/>
                <a:gridCol w="2571750"/>
                <a:gridCol w="2571750"/>
              </a:tblGrid>
              <a:tr h="660100">
                <a:tc>
                  <a:txBody>
                    <a:bodyPr/>
                    <a:lstStyle/>
                    <a:p>
                      <a:pPr indent="0" lvl="0" marL="0" rtl="0" algn="l">
                        <a:spcBef>
                          <a:spcPts val="0"/>
                        </a:spcBef>
                        <a:spcAft>
                          <a:spcPts val="0"/>
                        </a:spcAft>
                        <a:buNone/>
                      </a:pPr>
                      <a:r>
                        <a:rPr lang="en-US" sz="1600"/>
                        <a:t>Pairwise Post-hoc Tests</a:t>
                      </a:r>
                      <a:endParaRPr sz="1600"/>
                    </a:p>
                  </a:txBody>
                  <a:tcPr marT="91425" marB="91425" marR="91425" marL="91425"/>
                </a:tc>
                <a:tc>
                  <a:txBody>
                    <a:bodyPr/>
                    <a:lstStyle/>
                    <a:p>
                      <a:pPr indent="0" lvl="0" marL="0" rtl="0" algn="l">
                        <a:spcBef>
                          <a:spcPts val="0"/>
                        </a:spcBef>
                        <a:spcAft>
                          <a:spcPts val="0"/>
                        </a:spcAft>
                        <a:buNone/>
                      </a:pPr>
                      <a:r>
                        <a:rPr lang="en-US" sz="1600"/>
                        <a:t>T-Test statistic</a:t>
                      </a:r>
                      <a:endParaRPr sz="1600"/>
                    </a:p>
                  </a:txBody>
                  <a:tcPr marT="91425" marB="91425" marR="91425" marL="91425"/>
                </a:tc>
                <a:tc>
                  <a:txBody>
                    <a:bodyPr/>
                    <a:lstStyle/>
                    <a:p>
                      <a:pPr indent="0" lvl="0" marL="0" rtl="0" algn="l">
                        <a:spcBef>
                          <a:spcPts val="0"/>
                        </a:spcBef>
                        <a:spcAft>
                          <a:spcPts val="0"/>
                        </a:spcAft>
                        <a:buNone/>
                      </a:pPr>
                      <a:r>
                        <a:rPr lang="en-US" sz="1600">
                          <a:solidFill>
                            <a:schemeClr val="dk1"/>
                          </a:solidFill>
                        </a:rPr>
                        <a:t>P-Value</a:t>
                      </a:r>
                      <a:endParaRPr sz="1600"/>
                    </a:p>
                  </a:txBody>
                  <a:tcPr marT="91425" marB="91425" marR="91425" marL="91425"/>
                </a:tc>
              </a:tr>
              <a:tr h="660100">
                <a:tc>
                  <a:txBody>
                    <a:bodyPr/>
                    <a:lstStyle/>
                    <a:p>
                      <a:pPr indent="0" lvl="0" marL="0" rtl="0" algn="l">
                        <a:spcBef>
                          <a:spcPts val="0"/>
                        </a:spcBef>
                        <a:spcAft>
                          <a:spcPts val="0"/>
                        </a:spcAft>
                        <a:buNone/>
                      </a:pPr>
                      <a:r>
                        <a:rPr lang="en-US" sz="1600"/>
                        <a:t>AMZN &amp; NVDA</a:t>
                      </a:r>
                      <a:endParaRPr sz="1600"/>
                    </a:p>
                  </a:txBody>
                  <a:tcPr marT="91425" marB="91425" marR="91425" marL="91425"/>
                </a:tc>
                <a:tc>
                  <a:txBody>
                    <a:bodyPr/>
                    <a:lstStyle/>
                    <a:p>
                      <a:pPr indent="0" lvl="0" marL="0" rtl="0" algn="l">
                        <a:spcBef>
                          <a:spcPts val="0"/>
                        </a:spcBef>
                        <a:spcAft>
                          <a:spcPts val="0"/>
                        </a:spcAft>
                        <a:buNone/>
                      </a:pPr>
                      <a:r>
                        <a:rPr lang="en-US" sz="1600"/>
                        <a:t>-2.8266</a:t>
                      </a:r>
                      <a:endParaRPr sz="1600"/>
                    </a:p>
                  </a:txBody>
                  <a:tcPr marT="91425" marB="91425" marR="91425" marL="91425"/>
                </a:tc>
                <a:tc>
                  <a:txBody>
                    <a:bodyPr/>
                    <a:lstStyle/>
                    <a:p>
                      <a:pPr indent="0" lvl="0" marL="0" rtl="0" algn="l">
                        <a:spcBef>
                          <a:spcPts val="0"/>
                        </a:spcBef>
                        <a:spcAft>
                          <a:spcPts val="0"/>
                        </a:spcAft>
                        <a:buNone/>
                      </a:pPr>
                      <a:r>
                        <a:rPr lang="en-US" sz="1600"/>
                        <a:t>0.0368</a:t>
                      </a:r>
                      <a:endParaRPr sz="1600"/>
                    </a:p>
                  </a:txBody>
                  <a:tcPr marT="91425" marB="91425" marR="91425" marL="91425"/>
                </a:tc>
              </a:tr>
              <a:tr h="660100">
                <a:tc>
                  <a:txBody>
                    <a:bodyPr/>
                    <a:lstStyle/>
                    <a:p>
                      <a:pPr indent="0" lvl="0" marL="0" rtl="0" algn="l">
                        <a:spcBef>
                          <a:spcPts val="0"/>
                        </a:spcBef>
                        <a:spcAft>
                          <a:spcPts val="0"/>
                        </a:spcAft>
                        <a:buNone/>
                      </a:pPr>
                      <a:r>
                        <a:rPr lang="en-US" sz="1600"/>
                        <a:t>META &amp; NVDA</a:t>
                      </a:r>
                      <a:endParaRPr sz="1600"/>
                    </a:p>
                  </a:txBody>
                  <a:tcPr marT="91425" marB="91425" marR="91425" marL="91425"/>
                </a:tc>
                <a:tc>
                  <a:txBody>
                    <a:bodyPr/>
                    <a:lstStyle/>
                    <a:p>
                      <a:pPr indent="0" lvl="0" marL="0" rtl="0" algn="l">
                        <a:spcBef>
                          <a:spcPts val="0"/>
                        </a:spcBef>
                        <a:spcAft>
                          <a:spcPts val="0"/>
                        </a:spcAft>
                        <a:buNone/>
                      </a:pPr>
                      <a:r>
                        <a:rPr lang="en-US" sz="1600"/>
                        <a:t>-2.9126</a:t>
                      </a:r>
                      <a:endParaRPr sz="1600"/>
                    </a:p>
                  </a:txBody>
                  <a:tcPr marT="91425" marB="91425" marR="91425" marL="91425"/>
                </a:tc>
                <a:tc>
                  <a:txBody>
                    <a:bodyPr/>
                    <a:lstStyle/>
                    <a:p>
                      <a:pPr indent="0" lvl="0" marL="0" rtl="0" algn="l">
                        <a:spcBef>
                          <a:spcPts val="0"/>
                        </a:spcBef>
                        <a:spcAft>
                          <a:spcPts val="0"/>
                        </a:spcAft>
                        <a:buNone/>
                      </a:pPr>
                      <a:r>
                        <a:rPr lang="en-US" sz="1600"/>
                        <a:t>0.0332</a:t>
                      </a:r>
                      <a:endParaRPr sz="1600"/>
                    </a:p>
                  </a:txBody>
                  <a:tcPr marT="91425" marB="91425" marR="91425" marL="91425"/>
                </a:tc>
              </a:tr>
            </a:tbl>
          </a:graphicData>
        </a:graphic>
      </p:graphicFrame>
      <p:sp>
        <p:nvSpPr>
          <p:cNvPr id="215" name="Google Shape;215;g273aabd9b20_0_0"/>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3b4d55cb1_2_3"/>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21" name="Google Shape;221;g273b4d55cb1_2_3"/>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22" name="Google Shape;222;g273b4d55cb1_2_3"/>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23" name="Google Shape;223;g273b4d55cb1_2_3"/>
          <p:cNvSpPr txBox="1"/>
          <p:nvPr/>
        </p:nvSpPr>
        <p:spPr>
          <a:xfrm>
            <a:off x="241200" y="91975"/>
            <a:ext cx="3292800" cy="6534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000">
                <a:solidFill>
                  <a:schemeClr val="dk1"/>
                </a:solidFill>
                <a:latin typeface="Avenir"/>
                <a:ea typeface="Avenir"/>
                <a:cs typeface="Avenir"/>
                <a:sym typeface="Avenir"/>
              </a:rPr>
              <a:t>This line graph shows that the stock prices of most AI companies are below those of the S&amp;P 500 (SPY symbol) and above those of the Dow Jones Industrial Average (DOW symbol). </a:t>
            </a:r>
            <a:endParaRPr sz="2000">
              <a:solidFill>
                <a:schemeClr val="dk1"/>
              </a:solidFill>
              <a:latin typeface="Avenir"/>
              <a:ea typeface="Avenir"/>
              <a:cs typeface="Avenir"/>
              <a:sym typeface="Avenir"/>
            </a:endParaRPr>
          </a:p>
          <a:p>
            <a:pPr indent="0" lvl="0" marL="0" rtl="0" algn="ctr">
              <a:lnSpc>
                <a:spcPct val="115000"/>
              </a:lnSpc>
              <a:spcBef>
                <a:spcPts val="0"/>
              </a:spcBef>
              <a:spcAft>
                <a:spcPts val="0"/>
              </a:spcAft>
              <a:buNone/>
            </a:pPr>
            <a:r>
              <a:t/>
            </a:r>
            <a:endParaRPr sz="2000">
              <a:solidFill>
                <a:schemeClr val="dk1"/>
              </a:solidFill>
              <a:latin typeface="Avenir"/>
              <a:ea typeface="Avenir"/>
              <a:cs typeface="Avenir"/>
              <a:sym typeface="Avenir"/>
            </a:endParaRPr>
          </a:p>
          <a:p>
            <a:pPr indent="0" lvl="0" marL="0" rtl="0" algn="ctr">
              <a:lnSpc>
                <a:spcPct val="115000"/>
              </a:lnSpc>
              <a:spcBef>
                <a:spcPts val="0"/>
              </a:spcBef>
              <a:spcAft>
                <a:spcPts val="0"/>
              </a:spcAft>
              <a:buNone/>
            </a:pPr>
            <a:r>
              <a:rPr lang="en-US" sz="2000">
                <a:solidFill>
                  <a:schemeClr val="dk1"/>
                </a:solidFill>
                <a:latin typeface="Avenir"/>
                <a:ea typeface="Avenir"/>
                <a:cs typeface="Avenir"/>
                <a:sym typeface="Avenir"/>
              </a:rPr>
              <a:t>The prices of AI companies appear to fluctuate more compared to the S&amp;P 500 and the Dow Jones. This indicates that for conservative investors, AI companies may not be the safest investment option.</a:t>
            </a:r>
            <a:endParaRPr sz="2000">
              <a:solidFill>
                <a:schemeClr val="dk1"/>
              </a:solidFill>
              <a:latin typeface="Avenir"/>
              <a:ea typeface="Avenir"/>
              <a:cs typeface="Avenir"/>
              <a:sym typeface="Avenir"/>
            </a:endParaRPr>
          </a:p>
        </p:txBody>
      </p:sp>
      <p:pic>
        <p:nvPicPr>
          <p:cNvPr id="224" name="Google Shape;224;g273b4d55cb1_2_3"/>
          <p:cNvPicPr preferRelativeResize="0"/>
          <p:nvPr/>
        </p:nvPicPr>
        <p:blipFill>
          <a:blip r:embed="rId3">
            <a:alphaModFix/>
          </a:blip>
          <a:stretch>
            <a:fillRect/>
          </a:stretch>
        </p:blipFill>
        <p:spPr>
          <a:xfrm>
            <a:off x="3714750" y="91975"/>
            <a:ext cx="8477250" cy="6534150"/>
          </a:xfrm>
          <a:prstGeom prst="rect">
            <a:avLst/>
          </a:prstGeom>
          <a:noFill/>
          <a:ln>
            <a:noFill/>
          </a:ln>
        </p:spPr>
      </p:pic>
      <p:sp>
        <p:nvSpPr>
          <p:cNvPr id="225" name="Google Shape;225;g273b4d55cb1_2_3"/>
          <p:cNvSpPr txBox="1"/>
          <p:nvPr>
            <p:ph idx="12" type="sldNum"/>
          </p:nvPr>
        </p:nvSpPr>
        <p:spPr>
          <a:xfrm>
            <a:off x="119600" y="6356375"/>
            <a:ext cx="39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e5b37fad8a_2_56"/>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31" name="Google Shape;231;g2e5b37fad8a_2_56"/>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32" name="Google Shape;232;g2e5b37fad8a_2_56"/>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33" name="Google Shape;233;g2e5b37fad8a_2_56"/>
          <p:cNvSpPr txBox="1"/>
          <p:nvPr/>
        </p:nvSpPr>
        <p:spPr>
          <a:xfrm>
            <a:off x="136350" y="765600"/>
            <a:ext cx="2370000" cy="53268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US" sz="2000">
                <a:solidFill>
                  <a:schemeClr val="dk1"/>
                </a:solidFill>
                <a:latin typeface="Avenir"/>
                <a:ea typeface="Avenir"/>
                <a:cs typeface="Avenir"/>
                <a:sym typeface="Avenir"/>
              </a:rPr>
              <a:t>The previous slide showed a line graph; this slide presents a scatter plot of the same information:</a:t>
            </a:r>
            <a:endParaRPr sz="2000">
              <a:solidFill>
                <a:schemeClr val="dk1"/>
              </a:solidFill>
              <a:latin typeface="Avenir"/>
              <a:ea typeface="Avenir"/>
              <a:cs typeface="Avenir"/>
              <a:sym typeface="Avenir"/>
            </a:endParaRPr>
          </a:p>
          <a:p>
            <a:pPr indent="0" lvl="0" marL="0" rtl="0" algn="ctr">
              <a:lnSpc>
                <a:spcPct val="115000"/>
              </a:lnSpc>
              <a:spcBef>
                <a:spcPts val="1200"/>
              </a:spcBef>
              <a:spcAft>
                <a:spcPts val="0"/>
              </a:spcAft>
              <a:buClr>
                <a:schemeClr val="dk1"/>
              </a:buClr>
              <a:buSzPts val="1100"/>
              <a:buFont typeface="Arial"/>
              <a:buNone/>
            </a:pPr>
            <a:r>
              <a:t/>
            </a:r>
            <a:endParaRPr sz="2000">
              <a:solidFill>
                <a:schemeClr val="dk1"/>
              </a:solidFill>
              <a:latin typeface="Avenir"/>
              <a:ea typeface="Avenir"/>
              <a:cs typeface="Avenir"/>
              <a:sym typeface="Avenir"/>
            </a:endParaRPr>
          </a:p>
          <a:p>
            <a:pPr indent="0" lvl="0" marL="0" rtl="0" algn="ctr">
              <a:lnSpc>
                <a:spcPct val="115000"/>
              </a:lnSpc>
              <a:spcBef>
                <a:spcPts val="1200"/>
              </a:spcBef>
              <a:spcAft>
                <a:spcPts val="1200"/>
              </a:spcAft>
              <a:buNone/>
            </a:pPr>
            <a:r>
              <a:rPr lang="en-US" sz="2000">
                <a:solidFill>
                  <a:schemeClr val="dk1"/>
                </a:solidFill>
                <a:latin typeface="Avenir"/>
                <a:ea typeface="Avenir"/>
                <a:cs typeface="Avenir"/>
                <a:sym typeface="Avenir"/>
              </a:rPr>
              <a:t>Average closing price of each stock/index during 2019 - 2024</a:t>
            </a:r>
            <a:endParaRPr sz="2000">
              <a:solidFill>
                <a:schemeClr val="dk1"/>
              </a:solidFill>
              <a:latin typeface="Avenir"/>
              <a:ea typeface="Avenir"/>
              <a:cs typeface="Avenir"/>
              <a:sym typeface="Avenir"/>
            </a:endParaRPr>
          </a:p>
        </p:txBody>
      </p:sp>
      <p:pic>
        <p:nvPicPr>
          <p:cNvPr id="234" name="Google Shape;234;g2e5b37fad8a_2_56"/>
          <p:cNvPicPr preferRelativeResize="0"/>
          <p:nvPr/>
        </p:nvPicPr>
        <p:blipFill>
          <a:blip r:embed="rId3">
            <a:alphaModFix/>
          </a:blip>
          <a:stretch>
            <a:fillRect/>
          </a:stretch>
        </p:blipFill>
        <p:spPr>
          <a:xfrm>
            <a:off x="2506350" y="123825"/>
            <a:ext cx="9759051" cy="6610350"/>
          </a:xfrm>
          <a:prstGeom prst="rect">
            <a:avLst/>
          </a:prstGeom>
          <a:noFill/>
          <a:ln>
            <a:noFill/>
          </a:ln>
        </p:spPr>
      </p:pic>
      <p:sp>
        <p:nvSpPr>
          <p:cNvPr id="235" name="Google Shape;235;g2e5b37fad8a_2_56"/>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ph idx="1" type="body"/>
          </p:nvPr>
        </p:nvSpPr>
        <p:spPr>
          <a:xfrm>
            <a:off x="905250" y="933275"/>
            <a:ext cx="10381500" cy="5344500"/>
          </a:xfrm>
          <a:prstGeom prst="rect">
            <a:avLst/>
          </a:prstGeom>
          <a:solidFill>
            <a:srgbClr val="F7DBB9"/>
          </a:solidFill>
          <a:ln>
            <a:noFill/>
          </a:ln>
        </p:spPr>
        <p:txBody>
          <a:bodyPr anchorCtr="0" anchor="ctr" bIns="45700" lIns="91425" spcFirstLastPara="1" rIns="91425" wrap="square" tIns="45700">
            <a:normAutofit lnSpcReduction="10000"/>
          </a:bodyPr>
          <a:lstStyle/>
          <a:p>
            <a:pPr indent="0" lvl="0" marL="0" rtl="0" algn="ctr">
              <a:lnSpc>
                <a:spcPct val="150000"/>
              </a:lnSpc>
              <a:spcBef>
                <a:spcPts val="1200"/>
              </a:spcBef>
              <a:spcAft>
                <a:spcPts val="0"/>
              </a:spcAft>
              <a:buNone/>
            </a:pPr>
            <a:r>
              <a:rPr lang="en-US" sz="3000">
                <a:solidFill>
                  <a:schemeClr val="dk1"/>
                </a:solidFill>
                <a:latin typeface="Arial"/>
                <a:ea typeface="Arial"/>
                <a:cs typeface="Arial"/>
                <a:sym typeface="Arial"/>
              </a:rPr>
              <a:t>Our analysis shows that while AI companies have strong returns and generally low volatility; they do not outperform or display lower risk than the S&amp;P 500 and Dow Jones </a:t>
            </a:r>
            <a:r>
              <a:rPr lang="en-US" sz="3000">
                <a:solidFill>
                  <a:schemeClr val="dk1"/>
                </a:solidFill>
                <a:latin typeface="Arial"/>
                <a:ea typeface="Arial"/>
                <a:cs typeface="Arial"/>
                <a:sym typeface="Arial"/>
              </a:rPr>
              <a:t>indices consistently.</a:t>
            </a:r>
            <a:endParaRPr sz="3000">
              <a:solidFill>
                <a:schemeClr val="dk1"/>
              </a:solidFill>
              <a:latin typeface="Arial"/>
              <a:ea typeface="Arial"/>
              <a:cs typeface="Arial"/>
              <a:sym typeface="Arial"/>
            </a:endParaRPr>
          </a:p>
          <a:p>
            <a:pPr indent="0" lvl="0" marL="0" rtl="0" algn="ctr">
              <a:lnSpc>
                <a:spcPct val="150000"/>
              </a:lnSpc>
              <a:spcBef>
                <a:spcPts val="1200"/>
              </a:spcBef>
              <a:spcAft>
                <a:spcPts val="0"/>
              </a:spcAft>
              <a:buNone/>
            </a:pPr>
            <a:r>
              <a:rPr lang="en-US" sz="3000">
                <a:solidFill>
                  <a:schemeClr val="dk1"/>
                </a:solidFill>
                <a:latin typeface="Arial"/>
                <a:ea typeface="Arial"/>
                <a:cs typeface="Arial"/>
                <a:sym typeface="Arial"/>
              </a:rPr>
              <a:t>Since any difference is largely </a:t>
            </a:r>
            <a:r>
              <a:rPr lang="en-US" sz="3000">
                <a:solidFill>
                  <a:schemeClr val="dk1"/>
                </a:solidFill>
                <a:latin typeface="Arial"/>
                <a:ea typeface="Arial"/>
                <a:cs typeface="Arial"/>
                <a:sym typeface="Arial"/>
              </a:rPr>
              <a:t>statistically</a:t>
            </a:r>
            <a:r>
              <a:rPr lang="en-US" sz="3000">
                <a:solidFill>
                  <a:schemeClr val="dk1"/>
                </a:solidFill>
                <a:latin typeface="Arial"/>
                <a:ea typeface="Arial"/>
                <a:cs typeface="Arial"/>
                <a:sym typeface="Arial"/>
              </a:rPr>
              <a:t> </a:t>
            </a:r>
            <a:r>
              <a:rPr lang="en-US" sz="3000">
                <a:solidFill>
                  <a:schemeClr val="dk1"/>
                </a:solidFill>
                <a:latin typeface="Arial"/>
                <a:ea typeface="Arial"/>
                <a:cs typeface="Arial"/>
                <a:sym typeface="Arial"/>
              </a:rPr>
              <a:t>insignificant, we fail to reject our null hypothesis, indicating AI companies in general are not different from the indices. Specific companies like Nvidia may not adhere to this generalization.</a:t>
            </a:r>
            <a:endParaRPr b="1">
              <a:solidFill>
                <a:schemeClr val="dk1"/>
              </a:solidFill>
            </a:endParaRPr>
          </a:p>
        </p:txBody>
      </p:sp>
      <p:sp>
        <p:nvSpPr>
          <p:cNvPr id="241" name="Google Shape;241;p15"/>
          <p:cNvSpPr txBox="1"/>
          <p:nvPr>
            <p:ph type="title"/>
          </p:nvPr>
        </p:nvSpPr>
        <p:spPr>
          <a:xfrm>
            <a:off x="779400" y="251675"/>
            <a:ext cx="10213800" cy="681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US"/>
              <a:t>Conclusion</a:t>
            </a:r>
            <a:endParaRPr b="1"/>
          </a:p>
        </p:txBody>
      </p:sp>
      <p:sp>
        <p:nvSpPr>
          <p:cNvPr id="242" name="Google Shape;242;p15"/>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Arial"/>
                <a:ea typeface="Arial"/>
                <a:cs typeface="Arial"/>
                <a:sym typeface="Arial"/>
              </a:rPr>
              <a:t>Compare with Benchmark</a:t>
            </a:r>
            <a:r>
              <a:rPr b="0" i="0" lang="en-US" sz="1800" u="none" cap="none" strike="noStrike">
                <a:solidFill>
                  <a:schemeClr val="lt1"/>
                </a:solidFill>
                <a:latin typeface="Arial"/>
                <a:ea typeface="Arial"/>
                <a:cs typeface="Arial"/>
                <a:sym typeface="Arial"/>
              </a:rPr>
              <a:t>: Evaluate how each AI company's performance compares with the S&amp;P 500.</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43" name="Google Shape;243;p15"/>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e5e70cd92a_1_0"/>
          <p:cNvSpPr txBox="1"/>
          <p:nvPr>
            <p:ph type="title"/>
          </p:nvPr>
        </p:nvSpPr>
        <p:spPr>
          <a:xfrm>
            <a:off x="779400" y="467875"/>
            <a:ext cx="10213800" cy="5560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sz="20000"/>
              <a:t>Q&amp;A</a:t>
            </a:r>
            <a:endParaRPr b="1" sz="20000"/>
          </a:p>
        </p:txBody>
      </p:sp>
      <p:sp>
        <p:nvSpPr>
          <p:cNvPr id="249" name="Google Shape;249;g2e5e70cd92a_1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Arial"/>
                <a:ea typeface="Arial"/>
                <a:cs typeface="Arial"/>
                <a:sym typeface="Arial"/>
              </a:rPr>
              <a:t>Compare with Benchmark</a:t>
            </a:r>
            <a:r>
              <a:rPr b="0" i="0" lang="en-US" sz="1800" u="none" cap="none" strike="noStrike">
                <a:solidFill>
                  <a:schemeClr val="lt1"/>
                </a:solidFill>
                <a:latin typeface="Arial"/>
                <a:ea typeface="Arial"/>
                <a:cs typeface="Arial"/>
                <a:sym typeface="Arial"/>
              </a:rPr>
              <a:t>: Evaluate how each AI company's performance compares with the S&amp;P 500.</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50" name="Google Shape;250;g2e5e70cd92a_1_0"/>
          <p:cNvSpPr txBox="1"/>
          <p:nvPr>
            <p:ph idx="12" type="sldNum"/>
          </p:nvPr>
        </p:nvSpPr>
        <p:spPr>
          <a:xfrm>
            <a:off x="119600" y="6356375"/>
            <a:ext cx="39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692100" y="762000"/>
            <a:ext cx="10737900" cy="968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b="1" lang="en-US" sz="3200"/>
              <a:t>Thank you, all for listening and a special thank you to our team, for the great collaboration!</a:t>
            </a:r>
            <a:endParaRPr/>
          </a:p>
        </p:txBody>
      </p:sp>
      <p:sp>
        <p:nvSpPr>
          <p:cNvPr id="256" name="Google Shape;256;p19"/>
          <p:cNvSpPr txBox="1"/>
          <p:nvPr>
            <p:ph idx="1" type="body"/>
          </p:nvPr>
        </p:nvSpPr>
        <p:spPr>
          <a:xfrm>
            <a:off x="1067839" y="1539127"/>
            <a:ext cx="9711900" cy="4659300"/>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125000"/>
              </a:lnSpc>
              <a:spcBef>
                <a:spcPts val="0"/>
              </a:spcBef>
              <a:spcAft>
                <a:spcPts val="0"/>
              </a:spcAft>
              <a:buClr>
                <a:schemeClr val="lt1"/>
              </a:buClr>
              <a:buSzPts val="2800"/>
              <a:buNone/>
            </a:pPr>
            <a:r>
              <a:t/>
            </a:r>
            <a:endParaRPr/>
          </a:p>
          <a:p>
            <a:pPr indent="-228600" lvl="0" marL="228600" rtl="0" algn="l">
              <a:lnSpc>
                <a:spcPct val="125000"/>
              </a:lnSpc>
              <a:spcBef>
                <a:spcPts val="1000"/>
              </a:spcBef>
              <a:spcAft>
                <a:spcPts val="0"/>
              </a:spcAft>
              <a:buClr>
                <a:schemeClr val="lt1"/>
              </a:buClr>
              <a:buSzPts val="2800"/>
              <a:buChar char="•"/>
            </a:pPr>
            <a:r>
              <a:rPr lang="en-US"/>
              <a:t>Andrea M.</a:t>
            </a:r>
            <a:endParaRPr/>
          </a:p>
          <a:p>
            <a:pPr indent="-228600" lvl="0" marL="228600" rtl="0" algn="l">
              <a:lnSpc>
                <a:spcPct val="125000"/>
              </a:lnSpc>
              <a:spcBef>
                <a:spcPts val="1000"/>
              </a:spcBef>
              <a:spcAft>
                <a:spcPts val="0"/>
              </a:spcAft>
              <a:buClr>
                <a:schemeClr val="lt1"/>
              </a:buClr>
              <a:buSzPts val="2800"/>
              <a:buChar char="•"/>
            </a:pPr>
            <a:r>
              <a:rPr lang="en-US"/>
              <a:t>Dante P.</a:t>
            </a:r>
            <a:endParaRPr/>
          </a:p>
          <a:p>
            <a:pPr indent="-228600" lvl="0" marL="228600" rtl="0" algn="l">
              <a:lnSpc>
                <a:spcPct val="125000"/>
              </a:lnSpc>
              <a:spcBef>
                <a:spcPts val="1000"/>
              </a:spcBef>
              <a:spcAft>
                <a:spcPts val="0"/>
              </a:spcAft>
              <a:buClr>
                <a:schemeClr val="lt1"/>
              </a:buClr>
              <a:buSzPts val="2800"/>
              <a:buChar char="•"/>
            </a:pPr>
            <a:r>
              <a:rPr lang="en-US"/>
              <a:t>Krissy Nalani K.</a:t>
            </a:r>
            <a:endParaRPr/>
          </a:p>
          <a:p>
            <a:pPr indent="-228600" lvl="0" marL="228600" rtl="0" algn="l">
              <a:spcBef>
                <a:spcPts val="1000"/>
              </a:spcBef>
              <a:spcAft>
                <a:spcPts val="0"/>
              </a:spcAft>
              <a:buSzPts val="1800"/>
              <a:buChar char="•"/>
            </a:pPr>
            <a:r>
              <a:rPr lang="en-US"/>
              <a:t>Melissa G.</a:t>
            </a:r>
            <a:endParaRPr/>
          </a:p>
          <a:p>
            <a:pPr indent="-228600" lvl="0" marL="228600" rtl="0" algn="l">
              <a:lnSpc>
                <a:spcPct val="125000"/>
              </a:lnSpc>
              <a:spcBef>
                <a:spcPts val="1000"/>
              </a:spcBef>
              <a:spcAft>
                <a:spcPts val="0"/>
              </a:spcAft>
              <a:buClr>
                <a:schemeClr val="lt1"/>
              </a:buClr>
              <a:buSzPts val="2800"/>
              <a:buChar char="•"/>
            </a:pPr>
            <a:r>
              <a:rPr lang="en-US"/>
              <a:t>Nate S.</a:t>
            </a:r>
            <a:endParaRPr/>
          </a:p>
          <a:p>
            <a:pPr indent="-228600" lvl="0" marL="228600" rtl="0" algn="l">
              <a:lnSpc>
                <a:spcPct val="125000"/>
              </a:lnSpc>
              <a:spcBef>
                <a:spcPts val="1000"/>
              </a:spcBef>
              <a:spcAft>
                <a:spcPts val="0"/>
              </a:spcAft>
              <a:buClr>
                <a:schemeClr val="lt1"/>
              </a:buClr>
              <a:buSzPts val="2800"/>
              <a:buChar char="•"/>
            </a:pPr>
            <a:r>
              <a:rPr lang="en-US"/>
              <a:t>Olga Sabrina L</a:t>
            </a:r>
            <a:endParaRPr/>
          </a:p>
          <a:p>
            <a:pPr indent="0" lvl="0" marL="228600" rtl="0" algn="l">
              <a:lnSpc>
                <a:spcPct val="125000"/>
              </a:lnSpc>
              <a:spcBef>
                <a:spcPts val="1000"/>
              </a:spcBef>
              <a:spcAft>
                <a:spcPts val="0"/>
              </a:spcAft>
              <a:buNone/>
            </a:pPr>
            <a:r>
              <a:t/>
            </a:r>
            <a:endParaRPr/>
          </a:p>
        </p:txBody>
      </p:sp>
      <p:sp>
        <p:nvSpPr>
          <p:cNvPr id="257" name="Google Shape;257;p19"/>
          <p:cNvSpPr txBox="1"/>
          <p:nvPr/>
        </p:nvSpPr>
        <p:spPr>
          <a:xfrm>
            <a:off x="6077228" y="3893615"/>
            <a:ext cx="4193608"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lt1"/>
                </a:solidFill>
                <a:latin typeface="Avenir"/>
                <a:ea typeface="Avenir"/>
                <a:cs typeface="Avenir"/>
                <a:sym typeface="Avenir"/>
                <a:hlinkClick r:id="rId3">
                  <a:extLst>
                    <a:ext uri="{A12FA001-AC4F-418D-AE19-62706E023703}">
                      <ahyp:hlinkClr val="tx"/>
                    </a:ext>
                  </a:extLst>
                </a:hlinkClick>
              </a:rPr>
              <a:t>T</a:t>
            </a:r>
            <a:endParaRPr sz="900">
              <a:solidFill>
                <a:schemeClr val="lt1"/>
              </a:solidFill>
              <a:latin typeface="Avenir"/>
              <a:ea typeface="Avenir"/>
              <a:cs typeface="Avenir"/>
              <a:sym typeface="Avenir"/>
            </a:endParaRPr>
          </a:p>
        </p:txBody>
      </p:sp>
      <p:pic>
        <p:nvPicPr>
          <p:cNvPr id="258" name="Google Shape;258;p19" title="Pokemon Pikachu GIF"/>
          <p:cNvPicPr preferRelativeResize="0"/>
          <p:nvPr/>
        </p:nvPicPr>
        <p:blipFill>
          <a:blip r:embed="rId4">
            <a:alphaModFix/>
          </a:blip>
          <a:stretch>
            <a:fillRect/>
          </a:stretch>
        </p:blipFill>
        <p:spPr>
          <a:xfrm>
            <a:off x="7059525" y="1850700"/>
            <a:ext cx="3543350" cy="3507775"/>
          </a:xfrm>
          <a:prstGeom prst="rect">
            <a:avLst/>
          </a:prstGeom>
          <a:noFill/>
          <a:ln>
            <a:noFill/>
          </a:ln>
        </p:spPr>
      </p:pic>
      <p:sp>
        <p:nvSpPr>
          <p:cNvPr id="259" name="Google Shape;259;p19"/>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e36fb7efa1_0_2"/>
          <p:cNvSpPr txBox="1"/>
          <p:nvPr>
            <p:ph type="title"/>
          </p:nvPr>
        </p:nvSpPr>
        <p:spPr>
          <a:xfrm>
            <a:off x="905256" y="762000"/>
            <a:ext cx="10213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Objective</a:t>
            </a:r>
            <a:endParaRPr/>
          </a:p>
        </p:txBody>
      </p:sp>
      <p:sp>
        <p:nvSpPr>
          <p:cNvPr id="99" name="Google Shape;99;g2e36fb7efa1_0_2"/>
          <p:cNvSpPr txBox="1"/>
          <p:nvPr>
            <p:ph idx="1" type="body"/>
          </p:nvPr>
        </p:nvSpPr>
        <p:spPr>
          <a:xfrm>
            <a:off x="905250" y="1444750"/>
            <a:ext cx="6435000" cy="4659300"/>
          </a:xfrm>
          <a:prstGeom prst="rect">
            <a:avLst/>
          </a:prstGeom>
          <a:solidFill>
            <a:srgbClr val="F7DBB9"/>
          </a:solidFill>
          <a:ln>
            <a:noFill/>
          </a:ln>
        </p:spPr>
        <p:txBody>
          <a:bodyPr anchorCtr="0" anchor="ctr" bIns="45700" lIns="91425" spcFirstLastPara="1" rIns="91425" wrap="square" tIns="45700">
            <a:normAutofit fontScale="77500" lnSpcReduction="10000"/>
          </a:bodyPr>
          <a:lstStyle/>
          <a:p>
            <a:pPr indent="-50800" lvl="0" marL="228600" rtl="0" algn="l">
              <a:lnSpc>
                <a:spcPct val="125000"/>
              </a:lnSpc>
              <a:spcBef>
                <a:spcPts val="0"/>
              </a:spcBef>
              <a:spcAft>
                <a:spcPts val="0"/>
              </a:spcAft>
              <a:buClr>
                <a:schemeClr val="lt1"/>
              </a:buClr>
              <a:buSzPct val="100000"/>
              <a:buNone/>
            </a:pPr>
            <a:r>
              <a:t/>
            </a:r>
            <a:endParaRPr/>
          </a:p>
          <a:p>
            <a:pPr indent="-50800" lvl="0" marL="228600" rtl="0" algn="l">
              <a:lnSpc>
                <a:spcPct val="125000"/>
              </a:lnSpc>
              <a:spcBef>
                <a:spcPts val="0"/>
              </a:spcBef>
              <a:spcAft>
                <a:spcPts val="0"/>
              </a:spcAft>
              <a:buClr>
                <a:schemeClr val="lt1"/>
              </a:buClr>
              <a:buSzPct val="100000"/>
              <a:buNone/>
            </a:pPr>
            <a:r>
              <a:t/>
            </a:r>
            <a:endParaRPr/>
          </a:p>
          <a:p>
            <a:pPr indent="0" lvl="0" marL="228600" rtl="0" algn="l">
              <a:lnSpc>
                <a:spcPct val="125000"/>
              </a:lnSpc>
              <a:spcBef>
                <a:spcPts val="1000"/>
              </a:spcBef>
              <a:spcAft>
                <a:spcPts val="0"/>
              </a:spcAft>
              <a:buNone/>
            </a:pPr>
            <a:r>
              <a:rPr lang="en-US" sz="3050">
                <a:solidFill>
                  <a:schemeClr val="dk1"/>
                </a:solidFill>
              </a:rPr>
              <a:t>This presentation provides a comparative analysis of daily and cumulative returns, as well as volatility (risks), of the top 10 AI companies' stocks with the S&amp;P 500 and Dow Jones indices for the last 5 years.</a:t>
            </a:r>
            <a:endParaRPr sz="305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a:p>
            <a:pPr indent="0" lvl="0" marL="177800" rtl="0" algn="l">
              <a:lnSpc>
                <a:spcPct val="125000"/>
              </a:lnSpc>
              <a:spcBef>
                <a:spcPts val="1000"/>
              </a:spcBef>
              <a:spcAft>
                <a:spcPts val="0"/>
              </a:spcAft>
              <a:buClr>
                <a:schemeClr val="lt1"/>
              </a:buClr>
              <a:buSzPct val="100000"/>
              <a:buNone/>
            </a:pPr>
            <a:r>
              <a:t/>
            </a:r>
            <a:endParaRPr/>
          </a:p>
        </p:txBody>
      </p:sp>
      <p:pic>
        <p:nvPicPr>
          <p:cNvPr id="100" name="Google Shape;100;g2e36fb7efa1_0_2" title="Bullish Chart GIF"/>
          <p:cNvPicPr preferRelativeResize="0"/>
          <p:nvPr/>
        </p:nvPicPr>
        <p:blipFill>
          <a:blip r:embed="rId3">
            <a:alphaModFix/>
          </a:blip>
          <a:stretch>
            <a:fillRect/>
          </a:stretch>
        </p:blipFill>
        <p:spPr>
          <a:xfrm>
            <a:off x="7487175" y="1444800"/>
            <a:ext cx="4225950" cy="4595275"/>
          </a:xfrm>
          <a:prstGeom prst="rect">
            <a:avLst/>
          </a:prstGeom>
          <a:noFill/>
          <a:ln>
            <a:noFill/>
          </a:ln>
        </p:spPr>
      </p:pic>
      <p:sp>
        <p:nvSpPr>
          <p:cNvPr id="101" name="Google Shape;101;g2e36fb7efa1_0_2"/>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762000" y="443060"/>
            <a:ext cx="10668000" cy="7824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b="1" lang="en-US" sz="3200"/>
              <a:t>The end.</a:t>
            </a:r>
            <a:endParaRPr sz="3200"/>
          </a:p>
        </p:txBody>
      </p:sp>
      <p:sp>
        <p:nvSpPr>
          <p:cNvPr id="265" name="Google Shape;265;p20"/>
          <p:cNvSpPr txBox="1"/>
          <p:nvPr>
            <p:ph idx="1" type="body"/>
          </p:nvPr>
        </p:nvSpPr>
        <p:spPr>
          <a:xfrm>
            <a:off x="762000" y="1371600"/>
            <a:ext cx="10668000" cy="4732483"/>
          </a:xfrm>
          <a:prstGeom prst="rect">
            <a:avLst/>
          </a:prstGeom>
          <a:noFill/>
          <a:ln>
            <a:noFill/>
          </a:ln>
        </p:spPr>
        <p:txBody>
          <a:bodyPr anchorCtr="0" anchor="t" bIns="45700" lIns="91425" spcFirstLastPara="1" rIns="91425" wrap="square" tIns="45700">
            <a:normAutofit/>
          </a:bodyPr>
          <a:lstStyle/>
          <a:p>
            <a:pPr indent="0" lvl="0" marL="0" rtl="0" algn="ctr">
              <a:lnSpc>
                <a:spcPct val="125000"/>
              </a:lnSpc>
              <a:spcBef>
                <a:spcPts val="0"/>
              </a:spcBef>
              <a:spcAft>
                <a:spcPts val="0"/>
              </a:spcAft>
              <a:buClr>
                <a:schemeClr val="lt1"/>
              </a:buClr>
              <a:buSzPts val="3200"/>
              <a:buNone/>
            </a:pPr>
            <a:r>
              <a:rPr b="1" lang="en-US" sz="3200"/>
              <a:t>Thank you and let’s celebrate together!</a:t>
            </a:r>
            <a:endParaRPr/>
          </a:p>
          <a:p>
            <a:pPr indent="0" lvl="0" marL="0" rtl="0" algn="ctr">
              <a:lnSpc>
                <a:spcPct val="125000"/>
              </a:lnSpc>
              <a:spcBef>
                <a:spcPts val="1000"/>
              </a:spcBef>
              <a:spcAft>
                <a:spcPts val="0"/>
              </a:spcAft>
              <a:buClr>
                <a:schemeClr val="lt1"/>
              </a:buClr>
              <a:buSzPts val="3200"/>
              <a:buNone/>
            </a:pPr>
            <a:r>
              <a:t/>
            </a:r>
            <a:endParaRPr b="1" sz="3200"/>
          </a:p>
          <a:p>
            <a:pPr indent="0" lvl="0" marL="0" rtl="0" algn="ctr">
              <a:lnSpc>
                <a:spcPct val="125000"/>
              </a:lnSpc>
              <a:spcBef>
                <a:spcPts val="1000"/>
              </a:spcBef>
              <a:spcAft>
                <a:spcPts val="0"/>
              </a:spcAft>
              <a:buClr>
                <a:schemeClr val="lt1"/>
              </a:buClr>
              <a:buSzPts val="3200"/>
              <a:buNone/>
            </a:pPr>
            <a:r>
              <a:t/>
            </a:r>
            <a:endParaRPr b="1" sz="3200"/>
          </a:p>
          <a:p>
            <a:pPr indent="-50800" lvl="0" marL="228600" rtl="0" algn="ctr">
              <a:lnSpc>
                <a:spcPct val="125000"/>
              </a:lnSpc>
              <a:spcBef>
                <a:spcPts val="1000"/>
              </a:spcBef>
              <a:spcAft>
                <a:spcPts val="0"/>
              </a:spcAft>
              <a:buClr>
                <a:schemeClr val="lt1"/>
              </a:buClr>
              <a:buSzPts val="2800"/>
              <a:buNone/>
            </a:pPr>
            <a:r>
              <a:t/>
            </a:r>
            <a:endParaRPr/>
          </a:p>
          <a:p>
            <a:pPr indent="-50800" lvl="0" marL="228600" rtl="0" algn="ctr">
              <a:lnSpc>
                <a:spcPct val="125000"/>
              </a:lnSpc>
              <a:spcBef>
                <a:spcPts val="1000"/>
              </a:spcBef>
              <a:spcAft>
                <a:spcPts val="0"/>
              </a:spcAft>
              <a:buClr>
                <a:schemeClr val="lt1"/>
              </a:buClr>
              <a:buSzPts val="2800"/>
              <a:buNone/>
            </a:pPr>
            <a:r>
              <a:t/>
            </a:r>
            <a:endParaRPr/>
          </a:p>
        </p:txBody>
      </p:sp>
      <p:sp>
        <p:nvSpPr>
          <p:cNvPr id="266" name="Google Shape;266;p20"/>
          <p:cNvSpPr txBox="1"/>
          <p:nvPr/>
        </p:nvSpPr>
        <p:spPr>
          <a:xfrm>
            <a:off x="7393916" y="5806150"/>
            <a:ext cx="25014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900">
              <a:solidFill>
                <a:schemeClr val="lt1"/>
              </a:solidFill>
              <a:latin typeface="Avenir"/>
              <a:ea typeface="Avenir"/>
              <a:cs typeface="Avenir"/>
              <a:sym typeface="Avenir"/>
            </a:endParaRPr>
          </a:p>
        </p:txBody>
      </p:sp>
      <p:pic>
        <p:nvPicPr>
          <p:cNvPr id="267" name="Google Shape;267;p20" title="Cup Of Coffee GIF"/>
          <p:cNvPicPr preferRelativeResize="0"/>
          <p:nvPr/>
        </p:nvPicPr>
        <p:blipFill>
          <a:blip r:embed="rId3">
            <a:alphaModFix/>
          </a:blip>
          <a:stretch>
            <a:fillRect/>
          </a:stretch>
        </p:blipFill>
        <p:spPr>
          <a:xfrm>
            <a:off x="3626000" y="2330848"/>
            <a:ext cx="3971374" cy="3971374"/>
          </a:xfrm>
          <a:prstGeom prst="rect">
            <a:avLst/>
          </a:prstGeom>
          <a:noFill/>
          <a:ln>
            <a:noFill/>
          </a:ln>
        </p:spPr>
      </p:pic>
      <p:sp>
        <p:nvSpPr>
          <p:cNvPr id="268" name="Google Shape;268;p20"/>
          <p:cNvSpPr txBox="1"/>
          <p:nvPr>
            <p:ph idx="12" type="sldNum"/>
          </p:nvPr>
        </p:nvSpPr>
        <p:spPr>
          <a:xfrm>
            <a:off x="119600" y="6356375"/>
            <a:ext cx="402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73aabd9b20_0_8"/>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74" name="Google Shape;274;g273aabd9b20_0_8"/>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75" name="Google Shape;275;g273aabd9b20_0_8"/>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76" name="Google Shape;276;g273aabd9b20_0_8"/>
          <p:cNvSpPr txBox="1"/>
          <p:nvPr/>
        </p:nvSpPr>
        <p:spPr>
          <a:xfrm>
            <a:off x="272675" y="241175"/>
            <a:ext cx="2212500" cy="62499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US" sz="1800">
                <a:solidFill>
                  <a:schemeClr val="dk1"/>
                </a:solidFill>
                <a:latin typeface="Avenir"/>
                <a:ea typeface="Avenir"/>
                <a:cs typeface="Avenir"/>
                <a:sym typeface="Avenir"/>
              </a:rPr>
              <a:t>Outlined tails to display extrema clearly.</a:t>
            </a:r>
            <a:endParaRPr sz="1800">
              <a:solidFill>
                <a:schemeClr val="dk1"/>
              </a:solidFill>
              <a:latin typeface="Avenir"/>
              <a:ea typeface="Avenir"/>
              <a:cs typeface="Avenir"/>
              <a:sym typeface="Avenir"/>
            </a:endParaRPr>
          </a:p>
          <a:p>
            <a:pPr indent="0" lvl="0" marL="0" rtl="0" algn="ctr">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ctr">
              <a:lnSpc>
                <a:spcPct val="115000"/>
              </a:lnSpc>
              <a:spcBef>
                <a:spcPts val="1200"/>
              </a:spcBef>
              <a:spcAft>
                <a:spcPts val="1200"/>
              </a:spcAft>
              <a:buNone/>
            </a:pPr>
            <a:r>
              <a:rPr lang="en-US" sz="1800">
                <a:solidFill>
                  <a:schemeClr val="dk1"/>
                </a:solidFill>
                <a:latin typeface="Avenir"/>
                <a:ea typeface="Avenir"/>
                <a:cs typeface="Avenir"/>
                <a:sym typeface="Avenir"/>
              </a:rPr>
              <a:t>Violin plots do not highlight extreme values like box plots do</a:t>
            </a:r>
            <a:endParaRPr sz="1800">
              <a:solidFill>
                <a:schemeClr val="dk1"/>
              </a:solidFill>
              <a:latin typeface="Avenir"/>
              <a:ea typeface="Avenir"/>
              <a:cs typeface="Avenir"/>
              <a:sym typeface="Avenir"/>
            </a:endParaRPr>
          </a:p>
        </p:txBody>
      </p:sp>
      <p:pic>
        <p:nvPicPr>
          <p:cNvPr id="277" name="Google Shape;277;g273aabd9b20_0_8"/>
          <p:cNvPicPr preferRelativeResize="0"/>
          <p:nvPr/>
        </p:nvPicPr>
        <p:blipFill>
          <a:blip r:embed="rId3">
            <a:alphaModFix/>
          </a:blip>
          <a:stretch>
            <a:fillRect/>
          </a:stretch>
        </p:blipFill>
        <p:spPr>
          <a:xfrm>
            <a:off x="3724825" y="561550"/>
            <a:ext cx="8030234" cy="6022675"/>
          </a:xfrm>
          <a:prstGeom prst="rect">
            <a:avLst/>
          </a:prstGeom>
          <a:noFill/>
          <a:ln>
            <a:noFill/>
          </a:ln>
        </p:spPr>
      </p:pic>
      <p:sp>
        <p:nvSpPr>
          <p:cNvPr id="278" name="Google Shape;278;g273aabd9b20_0_8"/>
          <p:cNvSpPr txBox="1"/>
          <p:nvPr>
            <p:ph idx="12" type="sldNum"/>
          </p:nvPr>
        </p:nvSpPr>
        <p:spPr>
          <a:xfrm>
            <a:off x="119600" y="6356375"/>
            <a:ext cx="378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73aabd9b20_0_4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84" name="Google Shape;284;g273aabd9b20_0_40"/>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85" name="Google Shape;285;g273aabd9b20_0_4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86" name="Google Shape;286;g273aabd9b20_0_40"/>
          <p:cNvSpPr txBox="1"/>
          <p:nvPr/>
        </p:nvSpPr>
        <p:spPr>
          <a:xfrm>
            <a:off x="272675" y="241175"/>
            <a:ext cx="2212500" cy="62499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t/>
            </a:r>
            <a:endParaRPr sz="1800">
              <a:solidFill>
                <a:schemeClr val="dk1"/>
              </a:solidFill>
              <a:latin typeface="Avenir"/>
              <a:ea typeface="Avenir"/>
              <a:cs typeface="Avenir"/>
              <a:sym typeface="Avenir"/>
            </a:endParaRPr>
          </a:p>
        </p:txBody>
      </p:sp>
      <p:pic>
        <p:nvPicPr>
          <p:cNvPr id="287" name="Google Shape;287;g273aabd9b20_0_40"/>
          <p:cNvPicPr preferRelativeResize="0"/>
          <p:nvPr/>
        </p:nvPicPr>
        <p:blipFill>
          <a:blip r:embed="rId3">
            <a:alphaModFix/>
          </a:blip>
          <a:stretch>
            <a:fillRect/>
          </a:stretch>
        </p:blipFill>
        <p:spPr>
          <a:xfrm>
            <a:off x="668850" y="0"/>
            <a:ext cx="10972800" cy="6858000"/>
          </a:xfrm>
          <a:prstGeom prst="rect">
            <a:avLst/>
          </a:prstGeom>
          <a:noFill/>
          <a:ln>
            <a:noFill/>
          </a:ln>
        </p:spPr>
      </p:pic>
      <p:sp>
        <p:nvSpPr>
          <p:cNvPr id="288" name="Google Shape;288;g273aabd9b20_0_40"/>
          <p:cNvSpPr txBox="1"/>
          <p:nvPr/>
        </p:nvSpPr>
        <p:spPr>
          <a:xfrm>
            <a:off x="6986075" y="0"/>
            <a:ext cx="24801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latin typeface="Avenir"/>
                <a:ea typeface="Avenir"/>
                <a:cs typeface="Avenir"/>
                <a:sym typeface="Avenir"/>
              </a:rPr>
              <a:t>Outlined</a:t>
            </a:r>
            <a:r>
              <a:rPr lang="en-US" sz="1600">
                <a:solidFill>
                  <a:schemeClr val="dk1"/>
                </a:solidFill>
                <a:latin typeface="Avenir"/>
                <a:ea typeface="Avenir"/>
                <a:cs typeface="Avenir"/>
                <a:sym typeface="Avenir"/>
              </a:rPr>
              <a:t> tailed</a:t>
            </a:r>
            <a:endParaRPr sz="1600">
              <a:solidFill>
                <a:schemeClr val="dk1"/>
              </a:solidFill>
              <a:latin typeface="Avenir"/>
              <a:ea typeface="Avenir"/>
              <a:cs typeface="Avenir"/>
              <a:sym typeface="Avenir"/>
            </a:endParaRPr>
          </a:p>
        </p:txBody>
      </p:sp>
      <p:sp>
        <p:nvSpPr>
          <p:cNvPr id="289" name="Google Shape;289;g273aabd9b20_0_40"/>
          <p:cNvSpPr txBox="1"/>
          <p:nvPr>
            <p:ph idx="12" type="sldNum"/>
          </p:nvPr>
        </p:nvSpPr>
        <p:spPr>
          <a:xfrm>
            <a:off x="119600" y="6356375"/>
            <a:ext cx="386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e66350fd99_24_9"/>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295" name="Google Shape;295;g2e66350fd99_24_9"/>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296" name="Google Shape;296;g2e66350fd99_24_9"/>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297" name="Google Shape;297;g2e66350fd99_24_9"/>
          <p:cNvSpPr txBox="1"/>
          <p:nvPr/>
        </p:nvSpPr>
        <p:spPr>
          <a:xfrm>
            <a:off x="241175" y="150"/>
            <a:ext cx="2076300" cy="6732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Avenir"/>
                <a:ea typeface="Avenir"/>
                <a:cs typeface="Avenir"/>
                <a:sym typeface="Avenir"/>
              </a:rPr>
              <a:t>The graph suggests higher cumulative returns for AI companies.</a:t>
            </a:r>
            <a:endParaRPr sz="2400">
              <a:solidFill>
                <a:schemeClr val="dk1"/>
              </a:solidFill>
              <a:latin typeface="Avenir"/>
              <a:ea typeface="Avenir"/>
              <a:cs typeface="Avenir"/>
              <a:sym typeface="Avenir"/>
            </a:endParaRPr>
          </a:p>
          <a:p>
            <a:pPr indent="0" lvl="0" marL="0" rtl="0" algn="ctr">
              <a:spcBef>
                <a:spcPts val="0"/>
              </a:spcBef>
              <a:spcAft>
                <a:spcPts val="0"/>
              </a:spcAft>
              <a:buNone/>
            </a:pPr>
            <a:r>
              <a:t/>
            </a:r>
            <a:endParaRPr sz="2400">
              <a:solidFill>
                <a:schemeClr val="dk1"/>
              </a:solidFill>
              <a:latin typeface="Avenir"/>
              <a:ea typeface="Avenir"/>
              <a:cs typeface="Avenir"/>
              <a:sym typeface="Avenir"/>
            </a:endParaRPr>
          </a:p>
          <a:p>
            <a:pPr indent="0" lvl="0" marL="0" rtl="0" algn="ctr">
              <a:spcBef>
                <a:spcPts val="0"/>
              </a:spcBef>
              <a:spcAft>
                <a:spcPts val="0"/>
              </a:spcAft>
              <a:buNone/>
            </a:pPr>
            <a:r>
              <a:rPr lang="en-US" sz="2400">
                <a:solidFill>
                  <a:schemeClr val="dk1"/>
                </a:solidFill>
                <a:latin typeface="Avenir"/>
                <a:ea typeface="Avenir"/>
                <a:cs typeface="Avenir"/>
                <a:sym typeface="Avenir"/>
              </a:rPr>
              <a:t> We will examine statistical testing in more details in the later on.</a:t>
            </a:r>
            <a:endParaRPr sz="2400">
              <a:solidFill>
                <a:schemeClr val="dk1"/>
              </a:solidFill>
              <a:latin typeface="Avenir"/>
              <a:ea typeface="Avenir"/>
              <a:cs typeface="Avenir"/>
              <a:sym typeface="Avenir"/>
            </a:endParaRPr>
          </a:p>
        </p:txBody>
      </p:sp>
      <p:sp>
        <p:nvSpPr>
          <p:cNvPr id="298" name="Google Shape;298;g2e66350fd99_24_9"/>
          <p:cNvSpPr txBox="1"/>
          <p:nvPr>
            <p:ph idx="12" type="sldNum"/>
          </p:nvPr>
        </p:nvSpPr>
        <p:spPr>
          <a:xfrm>
            <a:off x="119600" y="6356375"/>
            <a:ext cx="4023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9" name="Google Shape;299;g2e66350fd99_24_9"/>
          <p:cNvPicPr preferRelativeResize="0"/>
          <p:nvPr/>
        </p:nvPicPr>
        <p:blipFill>
          <a:blip r:embed="rId3">
            <a:alphaModFix/>
          </a:blip>
          <a:stretch>
            <a:fillRect/>
          </a:stretch>
        </p:blipFill>
        <p:spPr>
          <a:xfrm>
            <a:off x="381000" y="571500"/>
            <a:ext cx="11430000" cy="571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73b4d55cb1_7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305" name="Google Shape;305;g273b4d55cb1_7_0"/>
          <p:cNvSpPr txBox="1"/>
          <p:nvPr>
            <p:ph idx="1" type="body"/>
          </p:nvPr>
        </p:nvSpPr>
        <p:spPr>
          <a:xfrm>
            <a:off x="67050" y="63000"/>
            <a:ext cx="120579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306" name="Google Shape;306;g273b4d55cb1_7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307" name="Google Shape;307;g273b4d55cb1_7_0"/>
          <p:cNvSpPr txBox="1"/>
          <p:nvPr/>
        </p:nvSpPr>
        <p:spPr>
          <a:xfrm>
            <a:off x="272675" y="1328650"/>
            <a:ext cx="4119300" cy="51624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Indicates which stocks might be used as indicators for others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May indicate if stocks in the same industry have a major impact on others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Or if they are all equally subject to the same market pressures</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0"/>
              </a:spcAft>
              <a:buNone/>
            </a:pPr>
            <a:r>
              <a:rPr lang="en-US" sz="1800">
                <a:solidFill>
                  <a:schemeClr val="dk1"/>
                </a:solidFill>
                <a:latin typeface="Avenir"/>
                <a:ea typeface="Avenir"/>
                <a:cs typeface="Avenir"/>
                <a:sym typeface="Avenir"/>
              </a:rPr>
              <a:t>Meta returns are largely </a:t>
            </a:r>
            <a:r>
              <a:rPr lang="en-US" sz="1800">
                <a:solidFill>
                  <a:schemeClr val="dk1"/>
                </a:solidFill>
                <a:latin typeface="Avenir"/>
                <a:ea typeface="Avenir"/>
                <a:cs typeface="Avenir"/>
                <a:sym typeface="Avenir"/>
              </a:rPr>
              <a:t>independent</a:t>
            </a:r>
            <a:r>
              <a:rPr lang="en-US" sz="1800">
                <a:solidFill>
                  <a:schemeClr val="dk1"/>
                </a:solidFill>
                <a:latin typeface="Avenir"/>
                <a:ea typeface="Avenir"/>
                <a:cs typeface="Avenir"/>
                <a:sym typeface="Avenir"/>
              </a:rPr>
              <a:t> of other stocks (except Amazon)</a:t>
            </a:r>
            <a:endParaRPr sz="1800">
              <a:solidFill>
                <a:schemeClr val="dk1"/>
              </a:solidFill>
              <a:latin typeface="Avenir"/>
              <a:ea typeface="Avenir"/>
              <a:cs typeface="Avenir"/>
              <a:sym typeface="Avenir"/>
            </a:endParaRPr>
          </a:p>
          <a:p>
            <a:pPr indent="0" lvl="0" marL="0" rtl="0" algn="l">
              <a:lnSpc>
                <a:spcPct val="115000"/>
              </a:lnSpc>
              <a:spcBef>
                <a:spcPts val="1200"/>
              </a:spcBef>
              <a:spcAft>
                <a:spcPts val="1200"/>
              </a:spcAft>
              <a:buNone/>
            </a:pPr>
            <a:r>
              <a:rPr lang="en-US" sz="1800">
                <a:solidFill>
                  <a:schemeClr val="dk1"/>
                </a:solidFill>
                <a:latin typeface="Avenir"/>
                <a:ea typeface="Avenir"/>
                <a:cs typeface="Avenir"/>
                <a:sym typeface="Avenir"/>
              </a:rPr>
              <a:t>Nvidia</a:t>
            </a:r>
            <a:r>
              <a:rPr lang="en-US" sz="1800">
                <a:solidFill>
                  <a:schemeClr val="dk1"/>
                </a:solidFill>
                <a:latin typeface="Avenir"/>
                <a:ea typeface="Avenir"/>
                <a:cs typeface="Avenir"/>
                <a:sym typeface="Avenir"/>
              </a:rPr>
              <a:t>, AMD, are </a:t>
            </a:r>
            <a:r>
              <a:rPr lang="en-US" sz="1800">
                <a:solidFill>
                  <a:schemeClr val="dk1"/>
                </a:solidFill>
                <a:latin typeface="Avenir"/>
                <a:ea typeface="Avenir"/>
                <a:cs typeface="Avenir"/>
                <a:sym typeface="Avenir"/>
              </a:rPr>
              <a:t>greatly</a:t>
            </a:r>
            <a:r>
              <a:rPr lang="en-US" sz="1800">
                <a:solidFill>
                  <a:schemeClr val="dk1"/>
                </a:solidFill>
                <a:latin typeface="Avenir"/>
                <a:ea typeface="Avenir"/>
                <a:cs typeface="Avenir"/>
                <a:sym typeface="Avenir"/>
              </a:rPr>
              <a:t> correlated, as expectly being largely GPU makers</a:t>
            </a:r>
            <a:endParaRPr sz="1800">
              <a:solidFill>
                <a:schemeClr val="dk1"/>
              </a:solidFill>
              <a:latin typeface="Avenir"/>
              <a:ea typeface="Avenir"/>
              <a:cs typeface="Avenir"/>
              <a:sym typeface="Avenir"/>
            </a:endParaRPr>
          </a:p>
        </p:txBody>
      </p:sp>
      <p:pic>
        <p:nvPicPr>
          <p:cNvPr id="308" name="Google Shape;308;g273b4d55cb1_7_0"/>
          <p:cNvPicPr preferRelativeResize="0"/>
          <p:nvPr/>
        </p:nvPicPr>
        <p:blipFill>
          <a:blip r:embed="rId3">
            <a:alphaModFix/>
          </a:blip>
          <a:stretch>
            <a:fillRect/>
          </a:stretch>
        </p:blipFill>
        <p:spPr>
          <a:xfrm>
            <a:off x="4858550" y="127113"/>
            <a:ext cx="6603775" cy="6603775"/>
          </a:xfrm>
          <a:prstGeom prst="rect">
            <a:avLst/>
          </a:prstGeom>
          <a:noFill/>
          <a:ln>
            <a:noFill/>
          </a:ln>
        </p:spPr>
      </p:pic>
      <p:sp>
        <p:nvSpPr>
          <p:cNvPr id="309" name="Google Shape;309;g273b4d55cb1_7_0"/>
          <p:cNvSpPr txBox="1"/>
          <p:nvPr/>
        </p:nvSpPr>
        <p:spPr>
          <a:xfrm>
            <a:off x="253575" y="273875"/>
            <a:ext cx="4392000" cy="780900"/>
          </a:xfrm>
          <a:prstGeom prst="rect">
            <a:avLst/>
          </a:prstGeom>
          <a:solidFill>
            <a:srgbClr val="F7DBB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Avenir"/>
                <a:ea typeface="Avenir"/>
                <a:cs typeface="Avenir"/>
                <a:sym typeface="Avenir"/>
              </a:rPr>
              <a:t>Correlation heatmap</a:t>
            </a:r>
            <a:endParaRPr sz="2800">
              <a:solidFill>
                <a:schemeClr val="dk1"/>
              </a:solidFill>
              <a:latin typeface="Avenir"/>
              <a:ea typeface="Avenir"/>
              <a:cs typeface="Avenir"/>
              <a:sym typeface="Avenir"/>
            </a:endParaRPr>
          </a:p>
        </p:txBody>
      </p:sp>
      <p:sp>
        <p:nvSpPr>
          <p:cNvPr id="310" name="Google Shape;310;g273b4d55cb1_7_0"/>
          <p:cNvSpPr txBox="1"/>
          <p:nvPr/>
        </p:nvSpPr>
        <p:spPr>
          <a:xfrm>
            <a:off x="5893150" y="273875"/>
            <a:ext cx="3621300" cy="225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2800">
                <a:solidFill>
                  <a:schemeClr val="dk1"/>
                </a:solidFill>
                <a:latin typeface="Avenir"/>
                <a:ea typeface="Avenir"/>
                <a:cs typeface="Avenir"/>
                <a:sym typeface="Avenir"/>
              </a:rPr>
              <a:t>Avg daily returns</a:t>
            </a:r>
            <a:endParaRPr sz="2800">
              <a:solidFill>
                <a:schemeClr val="dk1"/>
              </a:solidFill>
              <a:latin typeface="Avenir"/>
              <a:ea typeface="Avenir"/>
              <a:cs typeface="Avenir"/>
              <a:sym typeface="Avenir"/>
            </a:endParaRPr>
          </a:p>
          <a:p>
            <a:pPr indent="0" lvl="0" marL="0" rtl="0" algn="r">
              <a:spcBef>
                <a:spcPts val="0"/>
              </a:spcBef>
              <a:spcAft>
                <a:spcPts val="0"/>
              </a:spcAft>
              <a:buNone/>
            </a:pPr>
            <a:r>
              <a:rPr lang="en-US" sz="2800">
                <a:solidFill>
                  <a:schemeClr val="dk1"/>
                </a:solidFill>
                <a:latin typeface="Avenir"/>
                <a:ea typeface="Avenir"/>
                <a:cs typeface="Avenir"/>
                <a:sym typeface="Avenir"/>
              </a:rPr>
              <a:t>by year</a:t>
            </a:r>
            <a:endParaRPr sz="2800">
              <a:solidFill>
                <a:schemeClr val="dk1"/>
              </a:solidFill>
              <a:latin typeface="Avenir"/>
              <a:ea typeface="Avenir"/>
              <a:cs typeface="Avenir"/>
              <a:sym typeface="Avenir"/>
            </a:endParaRPr>
          </a:p>
        </p:txBody>
      </p:sp>
      <p:sp>
        <p:nvSpPr>
          <p:cNvPr id="311" name="Google Shape;311;g273b4d55cb1_7_0"/>
          <p:cNvSpPr txBox="1"/>
          <p:nvPr>
            <p:ph idx="12" type="sldNum"/>
          </p:nvPr>
        </p:nvSpPr>
        <p:spPr>
          <a:xfrm>
            <a:off x="119600" y="6356375"/>
            <a:ext cx="418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1"/>
          <p:cNvSpPr txBox="1"/>
          <p:nvPr>
            <p:ph type="title"/>
          </p:nvPr>
        </p:nvSpPr>
        <p:spPr>
          <a:xfrm>
            <a:off x="905256" y="762000"/>
            <a:ext cx="10213848" cy="682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b="1" lang="en-US" sz="3600">
                <a:extLst>
                  <a:ext uri="http://customooxmlschemas.google.com/">
                    <go:slidesCustomData xmlns:go="http://customooxmlschemas.google.com/" textRoundtripDataId="0"/>
                  </a:ext>
                </a:extLst>
              </a:rPr>
              <a:t>Data</a:t>
            </a:r>
            <a:r>
              <a:rPr b="1" lang="en-US" sz="3600"/>
              <a:t> Limitations </a:t>
            </a:r>
            <a:endParaRPr sz="3600"/>
          </a:p>
        </p:txBody>
      </p:sp>
      <p:sp>
        <p:nvSpPr>
          <p:cNvPr id="317" name="Google Shape;317;p11"/>
          <p:cNvSpPr txBox="1"/>
          <p:nvPr>
            <p:ph idx="1" type="body"/>
          </p:nvPr>
        </p:nvSpPr>
        <p:spPr>
          <a:xfrm>
            <a:off x="905256" y="1636776"/>
            <a:ext cx="10213848" cy="4659331"/>
          </a:xfrm>
          <a:prstGeom prst="rect">
            <a:avLst/>
          </a:prstGeom>
          <a:solidFill>
            <a:srgbClr val="F7DBB9"/>
          </a:solidFill>
          <a:ln>
            <a:noFill/>
          </a:ln>
        </p:spPr>
        <p:txBody>
          <a:bodyPr anchorCtr="0" anchor="t" bIns="45700" lIns="91425" spcFirstLastPara="1" rIns="91425" wrap="square" tIns="45700">
            <a:normAutofit lnSpcReduction="20000"/>
          </a:bodyPr>
          <a:lstStyle/>
          <a:p>
            <a:pPr indent="-50800" lvl="0" marL="228600" rtl="0" algn="l">
              <a:lnSpc>
                <a:spcPct val="125000"/>
              </a:lnSpc>
              <a:spcBef>
                <a:spcPts val="0"/>
              </a:spcBef>
              <a:spcAft>
                <a:spcPts val="0"/>
              </a:spcAft>
              <a:buClr>
                <a:schemeClr val="lt1"/>
              </a:buClr>
              <a:buSzPts val="2800"/>
              <a:buNone/>
            </a:pPr>
            <a:r>
              <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The S&amp;P 500 contains companies we are comparing to</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Short dataset available for free</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Our sample of 10 AI companies is not representative of the general AI trends, just company performance</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Align timepoints for polygon API to Kaggle dataset</a:t>
            </a:r>
            <a:endParaRPr b="1" sz="2750">
              <a:solidFill>
                <a:schemeClr val="dk1"/>
              </a:solidFill>
            </a:endParaRPr>
          </a:p>
          <a:p>
            <a:pPr indent="-288925" lvl="0" marL="228600" rtl="0" algn="l">
              <a:spcBef>
                <a:spcPts val="0"/>
              </a:spcBef>
              <a:spcAft>
                <a:spcPts val="0"/>
              </a:spcAft>
              <a:buClr>
                <a:schemeClr val="dk1"/>
              </a:buClr>
              <a:buSzPts val="2750"/>
              <a:buChar char="•"/>
            </a:pPr>
            <a:r>
              <a:rPr b="1" lang="en-US" sz="2750">
                <a:solidFill>
                  <a:schemeClr val="dk1"/>
                </a:solidFill>
              </a:rPr>
              <a:t>Scope of AI companies within the S&amp;P 500: Calculate how the percentage of AI companies within the S&amp;P 500 changes year over year in the specified period.</a:t>
            </a:r>
            <a:endParaRPr b="1" sz="2750">
              <a:solidFill>
                <a:schemeClr val="dk1"/>
              </a:solidFill>
            </a:endParaRPr>
          </a:p>
          <a:p>
            <a:pPr indent="-50800" lvl="0" marL="228600" rtl="0" algn="l">
              <a:lnSpc>
                <a:spcPct val="125000"/>
              </a:lnSpc>
              <a:spcBef>
                <a:spcPts val="1000"/>
              </a:spcBef>
              <a:spcAft>
                <a:spcPts val="0"/>
              </a:spcAft>
              <a:buClr>
                <a:schemeClr val="lt1"/>
              </a:buClr>
              <a:buSzPts val="2800"/>
              <a:buNone/>
            </a:pPr>
            <a:r>
              <a:t/>
            </a:r>
            <a:endParaRPr/>
          </a:p>
        </p:txBody>
      </p:sp>
      <p:sp>
        <p:nvSpPr>
          <p:cNvPr id="318" name="Google Shape;318;p11"/>
          <p:cNvSpPr txBox="1"/>
          <p:nvPr>
            <p:ph idx="12" type="sldNum"/>
          </p:nvPr>
        </p:nvSpPr>
        <p:spPr>
          <a:xfrm>
            <a:off x="119600" y="6356375"/>
            <a:ext cx="410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e568130d3f_4_5"/>
          <p:cNvSpPr txBox="1"/>
          <p:nvPr>
            <p:ph type="title"/>
          </p:nvPr>
        </p:nvSpPr>
        <p:spPr>
          <a:xfrm>
            <a:off x="762000" y="762000"/>
            <a:ext cx="10668000" cy="88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950"/>
              <a:t>Hypothesis: Question, Null, &amp; Alt </a:t>
            </a:r>
            <a:endParaRPr b="1" sz="3950"/>
          </a:p>
        </p:txBody>
      </p:sp>
      <p:sp>
        <p:nvSpPr>
          <p:cNvPr id="107" name="Google Shape;107;g2e568130d3f_4_5"/>
          <p:cNvSpPr txBox="1"/>
          <p:nvPr>
            <p:ph idx="1" type="body"/>
          </p:nvPr>
        </p:nvSpPr>
        <p:spPr>
          <a:xfrm>
            <a:off x="762006" y="1645502"/>
            <a:ext cx="10213800" cy="4659300"/>
          </a:xfrm>
          <a:prstGeom prst="rect">
            <a:avLst/>
          </a:prstGeom>
          <a:solidFill>
            <a:srgbClr val="F7DBB9"/>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Question</a:t>
            </a:r>
            <a:endParaRPr sz="1600" u="sng">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000000"/>
                </a:solidFill>
              </a:rPr>
              <a:t>Does the growth of AI stocks in the last 5 years suggest that investing in these companies is significantly more profitable than investing in most other companies based on the market indices?</a:t>
            </a:r>
            <a:endParaRPr sz="1600">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If-Then</a:t>
            </a:r>
            <a:endParaRPr sz="1600" u="sng">
              <a:solidFill>
                <a:srgbClr val="000000"/>
              </a:solidFill>
            </a:endParaRPr>
          </a:p>
          <a:p>
            <a:pPr indent="0" lvl="0" marL="0" rtl="0" algn="l">
              <a:lnSpc>
                <a:spcPct val="115000"/>
              </a:lnSpc>
              <a:spcBef>
                <a:spcPts val="1200"/>
              </a:spcBef>
              <a:spcAft>
                <a:spcPts val="0"/>
              </a:spcAft>
              <a:buNone/>
            </a:pPr>
            <a:r>
              <a:rPr lang="en-US" sz="1600">
                <a:solidFill>
                  <a:srgbClr val="000000"/>
                </a:solidFill>
              </a:rPr>
              <a:t>If I invest in the top AI companies, then I will see better profit compared to the market indices, because there is a significant difference in the growth of these stocks and the market indices.</a:t>
            </a:r>
            <a:endParaRPr sz="1600">
              <a:solidFill>
                <a:srgbClr val="000000"/>
              </a:solidFill>
            </a:endParaRPr>
          </a:p>
          <a:p>
            <a:pPr indent="0" lvl="0" marL="0" rtl="0" algn="l">
              <a:lnSpc>
                <a:spcPct val="115000"/>
              </a:lnSpc>
              <a:spcBef>
                <a:spcPts val="1200"/>
              </a:spcBef>
              <a:spcAft>
                <a:spcPts val="0"/>
              </a:spcAft>
              <a:buNone/>
            </a:pPr>
            <a:r>
              <a:rPr lang="en-US" sz="1600" u="sng">
                <a:solidFill>
                  <a:srgbClr val="000000"/>
                </a:solidFill>
              </a:rPr>
              <a:t>Null Hypothesis</a:t>
            </a:r>
            <a:endParaRPr sz="1600" u="sng">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There is no significant difference between the growth of AI stocks and the market indices, as determined by average daily return year over year from 2019-2024, as compared to the S&amp;P 500 or DOW.</a:t>
            </a:r>
            <a:endParaRPr sz="1600">
              <a:solidFill>
                <a:schemeClr val="dk1"/>
              </a:solidFill>
            </a:endParaRPr>
          </a:p>
          <a:p>
            <a:pPr indent="0" lvl="0" marL="0" rtl="0" algn="l">
              <a:lnSpc>
                <a:spcPct val="115000"/>
              </a:lnSpc>
              <a:spcBef>
                <a:spcPts val="1200"/>
              </a:spcBef>
              <a:spcAft>
                <a:spcPts val="0"/>
              </a:spcAft>
              <a:buNone/>
            </a:pPr>
            <a:r>
              <a:rPr lang="en-US" sz="1600" u="sng">
                <a:solidFill>
                  <a:schemeClr val="dk1"/>
                </a:solidFill>
              </a:rPr>
              <a:t>Alt Hypothesis</a:t>
            </a:r>
            <a:endParaRPr sz="1600" u="sng">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US" sz="1600">
                <a:solidFill>
                  <a:schemeClr val="dk1"/>
                </a:solidFill>
              </a:rPr>
              <a:t>There is a significant difference between the growth of AI stocks and the market indices as determined by average daily return year over year from 2019-2024, as compared to S&amp;P 500 or DOW.</a:t>
            </a:r>
            <a:endParaRPr sz="1600">
              <a:solidFill>
                <a:srgbClr val="D1D2D3"/>
              </a:solidFill>
              <a:highlight>
                <a:srgbClr val="1A1D21"/>
              </a:highlight>
              <a:latin typeface="Arial"/>
              <a:ea typeface="Arial"/>
              <a:cs typeface="Arial"/>
              <a:sym typeface="Arial"/>
            </a:endParaRPr>
          </a:p>
        </p:txBody>
      </p:sp>
      <p:sp>
        <p:nvSpPr>
          <p:cNvPr id="108" name="Google Shape;108;g2e568130d3f_4_5"/>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e62b4b96fb_0_11"/>
          <p:cNvSpPr txBox="1"/>
          <p:nvPr>
            <p:ph type="title"/>
          </p:nvPr>
        </p:nvSpPr>
        <p:spPr>
          <a:xfrm>
            <a:off x="762000" y="762000"/>
            <a:ext cx="10668000" cy="152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Description </a:t>
            </a:r>
            <a:endParaRPr/>
          </a:p>
        </p:txBody>
      </p:sp>
      <p:sp>
        <p:nvSpPr>
          <p:cNvPr id="114" name="Google Shape;114;g2e62b4b96fb_0_11"/>
          <p:cNvSpPr txBox="1"/>
          <p:nvPr>
            <p:ph idx="1" type="body"/>
          </p:nvPr>
        </p:nvSpPr>
        <p:spPr>
          <a:xfrm>
            <a:off x="989106" y="1930327"/>
            <a:ext cx="10213800" cy="4659300"/>
          </a:xfrm>
          <a:prstGeom prst="rect">
            <a:avLst/>
          </a:prstGeom>
          <a:solidFill>
            <a:srgbClr val="F7DBB9"/>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Data Obtained</a:t>
            </a:r>
            <a:endParaRPr sz="1600" u="sng">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US" sz="1600">
                <a:solidFill>
                  <a:srgbClr val="000000"/>
                </a:solidFill>
              </a:rPr>
              <a:t>List what data sets are used and where we got them from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Top 10 AI companies</a:t>
            </a:r>
            <a:r>
              <a:rPr lang="en-US" sz="1600">
                <a:solidFill>
                  <a:srgbClr val="3C78D8"/>
                </a:solidFill>
              </a:rPr>
              <a:t> </a:t>
            </a:r>
            <a:r>
              <a:rPr lang="en-US" sz="1600" u="sng">
                <a:solidFill>
                  <a:srgbClr val="3C78D8"/>
                </a:solidFill>
                <a:hlinkClick r:id="rId3">
                  <a:extLst>
                    <a:ext uri="{A12FA001-AC4F-418D-AE19-62706E023703}">
                      <ahyp:hlinkClr val="tx"/>
                    </a:ext>
                  </a:extLst>
                </a:hlinkClick>
              </a:rPr>
              <a:t>kaggle dataset </a:t>
            </a:r>
            <a:r>
              <a:rPr lang="en-US" sz="1600">
                <a:solidFill>
                  <a:schemeClr val="dk1"/>
                </a:solidFill>
              </a:rPr>
              <a:t>1990 through present as selected by Forbes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S&amp;P 500 and Dow Jones index ETF funds gathered through </a:t>
            </a:r>
            <a:r>
              <a:rPr lang="en-US" sz="1600" u="sng">
                <a:solidFill>
                  <a:srgbClr val="3C78D8"/>
                </a:solidFill>
                <a:hlinkClick r:id="rId4">
                  <a:extLst>
                    <a:ext uri="{A12FA001-AC4F-418D-AE19-62706E023703}">
                      <ahyp:hlinkClr val="tx"/>
                    </a:ext>
                  </a:extLst>
                </a:hlinkClick>
              </a:rPr>
              <a:t>alphavantage.co</a:t>
            </a:r>
            <a:r>
              <a:rPr lang="en-US" sz="1600">
                <a:solidFill>
                  <a:schemeClr val="dk1"/>
                </a:solidFill>
              </a:rPr>
              <a:t> API</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600" u="sng">
                <a:solidFill>
                  <a:srgbClr val="000000"/>
                </a:solidFill>
              </a:rPr>
              <a:t>Data Details</a:t>
            </a:r>
            <a:endParaRPr sz="1600" u="sng">
              <a:solidFill>
                <a:srgbClr val="000000"/>
              </a:solidFill>
            </a:endParaRPr>
          </a:p>
          <a:p>
            <a:pPr indent="0" lvl="0" marL="0" rtl="0" algn="l">
              <a:lnSpc>
                <a:spcPct val="115000"/>
              </a:lnSpc>
              <a:spcBef>
                <a:spcPts val="1200"/>
              </a:spcBef>
              <a:spcAft>
                <a:spcPts val="0"/>
              </a:spcAft>
              <a:buNone/>
            </a:pPr>
            <a:r>
              <a:rPr lang="en-US" sz="1600">
                <a:solidFill>
                  <a:srgbClr val="000000"/>
                </a:solidFill>
              </a:rPr>
              <a:t>Datasets contained columns: Symbol, date, open, high, low, close, volume, adjusted</a:t>
            </a:r>
            <a:endParaRPr sz="1600">
              <a:solidFill>
                <a:srgbClr val="000000"/>
              </a:solidFill>
            </a:endParaRPr>
          </a:p>
          <a:p>
            <a:pPr indent="0" lvl="0" marL="0" rtl="0" algn="l">
              <a:lnSpc>
                <a:spcPct val="115000"/>
              </a:lnSpc>
              <a:spcBef>
                <a:spcPts val="1200"/>
              </a:spcBef>
              <a:spcAft>
                <a:spcPts val="0"/>
              </a:spcAft>
              <a:buNone/>
            </a:pPr>
            <a:r>
              <a:rPr lang="en-US" sz="1600" u="sng">
                <a:solidFill>
                  <a:srgbClr val="000000"/>
                </a:solidFill>
              </a:rPr>
              <a:t>Derived Variables</a:t>
            </a:r>
            <a:endParaRPr sz="1600" u="sng">
              <a:solidFill>
                <a:srgbClr val="000000"/>
              </a:solidFill>
            </a:endParaRPr>
          </a:p>
          <a:p>
            <a:pPr indent="0" lvl="0" marL="0" rtl="0" algn="l">
              <a:lnSpc>
                <a:spcPct val="115000"/>
              </a:lnSpc>
              <a:spcBef>
                <a:spcPts val="1200"/>
              </a:spcBef>
              <a:spcAft>
                <a:spcPts val="0"/>
              </a:spcAft>
              <a:buNone/>
            </a:pPr>
            <a:r>
              <a:rPr lang="en-US" sz="1600">
                <a:solidFill>
                  <a:srgbClr val="000000"/>
                </a:solidFill>
              </a:rPr>
              <a:t>Cleaning done on columns to align datasets, data types correction, and filtered for last 5 years</a:t>
            </a:r>
            <a:endParaRPr sz="1600">
              <a:solidFill>
                <a:srgbClr val="000000"/>
              </a:solidFill>
            </a:endParaRPr>
          </a:p>
          <a:p>
            <a:pPr indent="0" lvl="0" marL="0" rtl="0" algn="l">
              <a:lnSpc>
                <a:spcPct val="115000"/>
              </a:lnSpc>
              <a:spcBef>
                <a:spcPts val="1200"/>
              </a:spcBef>
              <a:spcAft>
                <a:spcPts val="0"/>
              </a:spcAft>
              <a:buNone/>
            </a:pPr>
            <a:r>
              <a:rPr lang="en-US" sz="1600">
                <a:solidFill>
                  <a:srgbClr val="000000"/>
                </a:solidFill>
              </a:rPr>
              <a:t>Daily returns and cumulative returns generated as decimal</a:t>
            </a:r>
            <a:endParaRPr sz="1600">
              <a:solidFill>
                <a:srgbClr val="000000"/>
              </a:solidFill>
            </a:endParaRPr>
          </a:p>
          <a:p>
            <a:pPr indent="0" lvl="0" marL="0" rtl="0" algn="l">
              <a:lnSpc>
                <a:spcPct val="115000"/>
              </a:lnSpc>
              <a:spcBef>
                <a:spcPts val="1200"/>
              </a:spcBef>
              <a:spcAft>
                <a:spcPts val="0"/>
              </a:spcAft>
              <a:buNone/>
            </a:pPr>
            <a:r>
              <a:rPr lang="en-US" sz="1600">
                <a:solidFill>
                  <a:srgbClr val="000000"/>
                </a:solidFill>
              </a:rPr>
              <a:t>Volatility calculated as standard deviation of returns</a:t>
            </a:r>
            <a:endParaRPr sz="1600">
              <a:solidFill>
                <a:srgbClr val="000000"/>
              </a:solidFill>
            </a:endParaRPr>
          </a:p>
          <a:p>
            <a:pPr indent="0" lvl="0" marL="0" rtl="0" algn="l">
              <a:lnSpc>
                <a:spcPct val="115000"/>
              </a:lnSpc>
              <a:spcBef>
                <a:spcPts val="1200"/>
              </a:spcBef>
              <a:spcAft>
                <a:spcPts val="0"/>
              </a:spcAft>
              <a:buNone/>
            </a:pPr>
            <a:r>
              <a:rPr lang="en-US" sz="1600">
                <a:solidFill>
                  <a:srgbClr val="000000"/>
                </a:solidFill>
              </a:rPr>
              <a:t>Data grouped by stock symbol and year</a:t>
            </a:r>
            <a:endParaRPr sz="1600">
              <a:solidFill>
                <a:srgbClr val="000000"/>
              </a:solidFill>
            </a:endParaRPr>
          </a:p>
          <a:p>
            <a:pPr indent="0" lvl="0" marL="0" rtl="0" algn="l">
              <a:lnSpc>
                <a:spcPct val="115000"/>
              </a:lnSpc>
              <a:spcBef>
                <a:spcPts val="1200"/>
              </a:spcBef>
              <a:spcAft>
                <a:spcPts val="1200"/>
              </a:spcAft>
              <a:buClr>
                <a:schemeClr val="dk1"/>
              </a:buClr>
              <a:buSzPts val="1100"/>
              <a:buFont typeface="Arial"/>
              <a:buNone/>
            </a:pPr>
            <a:r>
              <a:t/>
            </a:r>
            <a:endParaRPr sz="1600">
              <a:solidFill>
                <a:srgbClr val="D1D2D3"/>
              </a:solidFill>
              <a:highlight>
                <a:srgbClr val="1A1D21"/>
              </a:highlight>
              <a:latin typeface="Arial"/>
              <a:ea typeface="Arial"/>
              <a:cs typeface="Arial"/>
              <a:sym typeface="Arial"/>
            </a:endParaRPr>
          </a:p>
        </p:txBody>
      </p:sp>
      <p:sp>
        <p:nvSpPr>
          <p:cNvPr id="115" name="Google Shape;115;g2e62b4b96fb_0_11"/>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e5b37fad8a_2_1"/>
          <p:cNvSpPr txBox="1"/>
          <p:nvPr>
            <p:ph type="title"/>
          </p:nvPr>
        </p:nvSpPr>
        <p:spPr>
          <a:xfrm>
            <a:off x="419450" y="468400"/>
            <a:ext cx="113355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t>Stock Performance Analysis </a:t>
            </a:r>
            <a:endParaRPr/>
          </a:p>
        </p:txBody>
      </p:sp>
      <p:sp>
        <p:nvSpPr>
          <p:cNvPr id="121" name="Google Shape;121;g2e5b37fad8a_2_1"/>
          <p:cNvSpPr txBox="1"/>
          <p:nvPr>
            <p:ph idx="1" type="body"/>
          </p:nvPr>
        </p:nvSpPr>
        <p:spPr>
          <a:xfrm>
            <a:off x="419450" y="1151200"/>
            <a:ext cx="11266500" cy="5402700"/>
          </a:xfrm>
          <a:prstGeom prst="rect">
            <a:avLst/>
          </a:prstGeom>
          <a:solidFill>
            <a:srgbClr val="F7DBB9"/>
          </a:solid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2000">
                <a:solidFill>
                  <a:schemeClr val="dk1"/>
                </a:solidFill>
              </a:rPr>
              <a:t>Analyzing stock performance involves multiple factors. In this project, we used a simplified approach based on parameters such as average stock prices, daily and cumulative returns, and volatility.</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Basics:</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b="1" lang="en-US" sz="2000">
                <a:solidFill>
                  <a:schemeClr val="dk1"/>
                </a:solidFill>
              </a:rPr>
              <a:t>Daily and Cumulative Returns</a:t>
            </a:r>
            <a:r>
              <a:rPr lang="en-US" sz="2000">
                <a:solidFill>
                  <a:schemeClr val="dk1"/>
                </a:solidFill>
              </a:rPr>
              <a:t>: Indicators of a stock's performance over specific periods.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rPr>
              <a:t>Volatility (Standard Deviation)</a:t>
            </a:r>
            <a:r>
              <a:rPr lang="en-US" sz="2000">
                <a:solidFill>
                  <a:schemeClr val="dk1"/>
                </a:solidFill>
              </a:rPr>
              <a:t>: Measures stock risk. Higher deviation indicates higher risk.</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Risk Levels Based on Standard Deviation (STD):</a:t>
            </a:r>
            <a:endParaRPr b="1" sz="2000">
              <a:solidFill>
                <a:schemeClr val="dk1"/>
              </a:solidFill>
            </a:endParaRPr>
          </a:p>
          <a:p>
            <a:pPr indent="-355600" lvl="0" marL="457200" rtl="0" algn="l">
              <a:lnSpc>
                <a:spcPct val="115000"/>
              </a:lnSpc>
              <a:spcBef>
                <a:spcPts val="1200"/>
              </a:spcBef>
              <a:spcAft>
                <a:spcPts val="0"/>
              </a:spcAft>
              <a:buClr>
                <a:schemeClr val="dk1"/>
              </a:buClr>
              <a:buSzPts val="2000"/>
              <a:buFont typeface="Avenir"/>
              <a:buChar char="●"/>
            </a:pPr>
            <a:r>
              <a:rPr lang="en-US" sz="2000">
                <a:solidFill>
                  <a:schemeClr val="dk1"/>
                </a:solidFill>
              </a:rPr>
              <a:t>Low risk: &lt; </a:t>
            </a:r>
            <a:r>
              <a:rPr lang="en-US" sz="2000">
                <a:solidFill>
                  <a:schemeClr val="dk1"/>
                </a:solidFill>
              </a:rPr>
              <a:t>1</a:t>
            </a:r>
            <a:r>
              <a:rPr lang="en-US" sz="2000">
                <a:solidFill>
                  <a:schemeClr val="dk1"/>
                </a:solidFill>
              </a:rPr>
              <a:t>0% STD</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Avenir"/>
              <a:buChar char="●"/>
            </a:pPr>
            <a:r>
              <a:rPr lang="en-US" sz="2000">
                <a:solidFill>
                  <a:schemeClr val="dk1"/>
                </a:solidFill>
              </a:rPr>
              <a:t>Medium risk: 10% ≤ STD &lt; 20%</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Avenir"/>
              <a:buChar char="●"/>
            </a:pPr>
            <a:r>
              <a:rPr lang="en-US" sz="2000">
                <a:solidFill>
                  <a:schemeClr val="dk1"/>
                </a:solidFill>
              </a:rPr>
              <a:t>High risk: ≥ 20% STD</a:t>
            </a:r>
            <a:endParaRPr sz="2000">
              <a:solidFill>
                <a:schemeClr val="dk1"/>
              </a:solidFill>
            </a:endParaRPr>
          </a:p>
          <a:p>
            <a:pPr indent="0" lvl="0" marL="0" rtl="0" algn="l">
              <a:spcBef>
                <a:spcPts val="1200"/>
              </a:spcBef>
              <a:spcAft>
                <a:spcPts val="0"/>
              </a:spcAft>
              <a:buNone/>
            </a:pPr>
            <a:r>
              <a:rPr lang="en-US" sz="2000">
                <a:solidFill>
                  <a:schemeClr val="dk1"/>
                </a:solidFill>
              </a:rPr>
              <a:t>Now, let's move on to the graphs that illustrate these concepts in the context of our analysis.</a:t>
            </a:r>
            <a:endParaRPr sz="2000">
              <a:solidFill>
                <a:schemeClr val="dk1"/>
              </a:solidFill>
            </a:endParaRPr>
          </a:p>
          <a:p>
            <a:pPr indent="0" lvl="0" marL="228600" rtl="0" algn="l">
              <a:lnSpc>
                <a:spcPct val="125000"/>
              </a:lnSpc>
              <a:spcBef>
                <a:spcPts val="1000"/>
              </a:spcBef>
              <a:spcAft>
                <a:spcPts val="0"/>
              </a:spcAft>
              <a:buNone/>
            </a:pPr>
            <a:r>
              <a:t/>
            </a:r>
            <a:endParaRPr/>
          </a:p>
        </p:txBody>
      </p:sp>
      <p:sp>
        <p:nvSpPr>
          <p:cNvPr id="122" name="Google Shape;122;g2e5b37fad8a_2_1"/>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23" name="Google Shape;123;g2e5b37fad8a_2_1"/>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5b37fad8a_2_9"/>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29" name="Google Shape;129;g2e5b37fad8a_2_9"/>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30" name="Google Shape;130;g2e5b37fad8a_2_9"/>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31" name="Google Shape;131;g2e5b37fad8a_2_9"/>
          <p:cNvSpPr txBox="1"/>
          <p:nvPr/>
        </p:nvSpPr>
        <p:spPr>
          <a:xfrm>
            <a:off x="73400" y="45100"/>
            <a:ext cx="3313800" cy="6732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2400">
                <a:solidFill>
                  <a:schemeClr val="dk1"/>
                </a:solidFill>
                <a:latin typeface="Avenir"/>
                <a:ea typeface="Avenir"/>
                <a:cs typeface="Avenir"/>
                <a:sym typeface="Avenir"/>
              </a:rPr>
              <a:t>This bar</a:t>
            </a:r>
            <a:r>
              <a:rPr lang="en-US" sz="2400">
                <a:solidFill>
                  <a:schemeClr val="dk1"/>
                </a:solidFill>
                <a:latin typeface="Avenir"/>
                <a:ea typeface="Avenir"/>
                <a:cs typeface="Avenir"/>
                <a:sym typeface="Avenir"/>
              </a:rPr>
              <a:t> graph</a:t>
            </a:r>
            <a:r>
              <a:rPr lang="en-US" sz="2400">
                <a:solidFill>
                  <a:schemeClr val="dk1"/>
                </a:solidFill>
                <a:latin typeface="Avenir"/>
                <a:ea typeface="Avenir"/>
                <a:cs typeface="Avenir"/>
                <a:sym typeface="Avenir"/>
              </a:rPr>
              <a:t> on the right shows an average cumulative return of each stock during 2019-2024. It indicate that some AI companies outperformed S&amp;P 500 and </a:t>
            </a:r>
            <a:r>
              <a:rPr lang="en-US" sz="2400">
                <a:solidFill>
                  <a:schemeClr val="dk1"/>
                </a:solidFill>
                <a:latin typeface="Avenir"/>
                <a:ea typeface="Avenir"/>
                <a:cs typeface="Avenir"/>
                <a:sym typeface="Avenir"/>
              </a:rPr>
              <a:t>Dow</a:t>
            </a:r>
            <a:r>
              <a:rPr lang="en-US" sz="2400">
                <a:solidFill>
                  <a:schemeClr val="dk1"/>
                </a:solidFill>
                <a:latin typeface="Avenir"/>
                <a:ea typeface="Avenir"/>
                <a:cs typeface="Avenir"/>
                <a:sym typeface="Avenir"/>
              </a:rPr>
              <a:t> Jones,while others under performed. </a:t>
            </a:r>
            <a:endParaRPr sz="2000">
              <a:solidFill>
                <a:schemeClr val="dk1"/>
              </a:solidFill>
              <a:latin typeface="Avenir"/>
              <a:ea typeface="Avenir"/>
              <a:cs typeface="Avenir"/>
              <a:sym typeface="Avenir"/>
            </a:endParaRPr>
          </a:p>
        </p:txBody>
      </p:sp>
      <p:pic>
        <p:nvPicPr>
          <p:cNvPr id="132" name="Google Shape;132;g2e5b37fad8a_2_9"/>
          <p:cNvPicPr preferRelativeResize="0"/>
          <p:nvPr/>
        </p:nvPicPr>
        <p:blipFill>
          <a:blip r:embed="rId3">
            <a:alphaModFix/>
          </a:blip>
          <a:stretch>
            <a:fillRect/>
          </a:stretch>
        </p:blipFill>
        <p:spPr>
          <a:xfrm>
            <a:off x="3387075" y="119063"/>
            <a:ext cx="8605700" cy="6619875"/>
          </a:xfrm>
          <a:prstGeom prst="rect">
            <a:avLst/>
          </a:prstGeom>
          <a:noFill/>
          <a:ln>
            <a:noFill/>
          </a:ln>
        </p:spPr>
      </p:pic>
      <p:sp>
        <p:nvSpPr>
          <p:cNvPr id="133" name="Google Shape;133;g2e5b37fad8a_2_9"/>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e66350fd99_24_0"/>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39" name="Google Shape;139;g2e66350fd99_24_0"/>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40" name="Google Shape;140;g2e66350fd99_24_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pic>
        <p:nvPicPr>
          <p:cNvPr id="141" name="Google Shape;141;g2e66350fd99_24_0"/>
          <p:cNvPicPr preferRelativeResize="0"/>
          <p:nvPr/>
        </p:nvPicPr>
        <p:blipFill>
          <a:blip r:embed="rId3">
            <a:alphaModFix/>
          </a:blip>
          <a:stretch>
            <a:fillRect/>
          </a:stretch>
        </p:blipFill>
        <p:spPr>
          <a:xfrm>
            <a:off x="2317475" y="126000"/>
            <a:ext cx="9694848" cy="6732000"/>
          </a:xfrm>
          <a:prstGeom prst="rect">
            <a:avLst/>
          </a:prstGeom>
          <a:noFill/>
          <a:ln>
            <a:noFill/>
          </a:ln>
        </p:spPr>
      </p:pic>
      <p:sp>
        <p:nvSpPr>
          <p:cNvPr id="142" name="Google Shape;142;g2e66350fd99_24_0"/>
          <p:cNvSpPr txBox="1"/>
          <p:nvPr/>
        </p:nvSpPr>
        <p:spPr>
          <a:xfrm>
            <a:off x="241175" y="150"/>
            <a:ext cx="2076300" cy="67320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Avenir"/>
                <a:ea typeface="Avenir"/>
                <a:cs typeface="Avenir"/>
                <a:sym typeface="Avenir"/>
              </a:rPr>
              <a:t>The graph suggests higher cumulative returns for AI companies.</a:t>
            </a:r>
            <a:endParaRPr sz="2400">
              <a:solidFill>
                <a:schemeClr val="dk1"/>
              </a:solidFill>
              <a:latin typeface="Avenir"/>
              <a:ea typeface="Avenir"/>
              <a:cs typeface="Avenir"/>
              <a:sym typeface="Avenir"/>
            </a:endParaRPr>
          </a:p>
          <a:p>
            <a:pPr indent="0" lvl="0" marL="0" rtl="0" algn="ctr">
              <a:spcBef>
                <a:spcPts val="0"/>
              </a:spcBef>
              <a:spcAft>
                <a:spcPts val="0"/>
              </a:spcAft>
              <a:buNone/>
            </a:pPr>
            <a:r>
              <a:t/>
            </a:r>
            <a:endParaRPr sz="2400">
              <a:solidFill>
                <a:schemeClr val="dk1"/>
              </a:solidFill>
              <a:latin typeface="Avenir"/>
              <a:ea typeface="Avenir"/>
              <a:cs typeface="Avenir"/>
              <a:sym typeface="Avenir"/>
            </a:endParaRPr>
          </a:p>
          <a:p>
            <a:pPr indent="0" lvl="0" marL="0" rtl="0" algn="ctr">
              <a:spcBef>
                <a:spcPts val="0"/>
              </a:spcBef>
              <a:spcAft>
                <a:spcPts val="0"/>
              </a:spcAft>
              <a:buNone/>
            </a:pPr>
            <a:r>
              <a:rPr lang="en-US" sz="2400">
                <a:solidFill>
                  <a:schemeClr val="dk1"/>
                </a:solidFill>
                <a:latin typeface="Avenir"/>
                <a:ea typeface="Avenir"/>
                <a:cs typeface="Avenir"/>
                <a:sym typeface="Avenir"/>
              </a:rPr>
              <a:t> We will examine statistical testing in more details in the later </a:t>
            </a:r>
            <a:r>
              <a:rPr lang="en-US" sz="2400">
                <a:solidFill>
                  <a:schemeClr val="dk1"/>
                </a:solidFill>
                <a:latin typeface="Avenir"/>
                <a:ea typeface="Avenir"/>
                <a:cs typeface="Avenir"/>
                <a:sym typeface="Avenir"/>
              </a:rPr>
              <a:t>on</a:t>
            </a:r>
            <a:r>
              <a:rPr lang="en-US" sz="2400">
                <a:solidFill>
                  <a:schemeClr val="dk1"/>
                </a:solidFill>
                <a:latin typeface="Avenir"/>
                <a:ea typeface="Avenir"/>
                <a:cs typeface="Avenir"/>
                <a:sym typeface="Avenir"/>
              </a:rPr>
              <a:t>.</a:t>
            </a:r>
            <a:endParaRPr sz="2400">
              <a:solidFill>
                <a:schemeClr val="dk1"/>
              </a:solidFill>
              <a:latin typeface="Avenir"/>
              <a:ea typeface="Avenir"/>
              <a:cs typeface="Avenir"/>
              <a:sym typeface="Avenir"/>
            </a:endParaRPr>
          </a:p>
        </p:txBody>
      </p:sp>
      <p:sp>
        <p:nvSpPr>
          <p:cNvPr id="143" name="Google Shape;143;g2e66350fd99_24_0"/>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3b4d55cb1_2_12"/>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49" name="Google Shape;149;g273b4d55cb1_2_12"/>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50" name="Google Shape;150;g273b4d55cb1_2_12"/>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51" name="Google Shape;151;g273b4d55cb1_2_12"/>
          <p:cNvSpPr txBox="1"/>
          <p:nvPr/>
        </p:nvSpPr>
        <p:spPr>
          <a:xfrm>
            <a:off x="230675" y="309700"/>
            <a:ext cx="3450000" cy="2898900"/>
          </a:xfrm>
          <a:prstGeom prst="rect">
            <a:avLst/>
          </a:prstGeom>
          <a:solidFill>
            <a:srgbClr val="F7DBB9"/>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2400">
                <a:solidFill>
                  <a:schemeClr val="dk1"/>
                </a:solidFill>
                <a:latin typeface="Avenir"/>
                <a:ea typeface="Avenir"/>
                <a:cs typeface="Avenir"/>
                <a:sym typeface="Avenir"/>
              </a:rPr>
              <a:t>Years of Interest:</a:t>
            </a:r>
            <a:endParaRPr sz="2400">
              <a:solidFill>
                <a:schemeClr val="dk1"/>
              </a:solidFill>
              <a:latin typeface="Avenir"/>
              <a:ea typeface="Avenir"/>
              <a:cs typeface="Avenir"/>
              <a:sym typeface="Avenir"/>
            </a:endParaRPr>
          </a:p>
          <a:p>
            <a:pPr indent="-381000" lvl="0" marL="457200" rtl="0" algn="l">
              <a:lnSpc>
                <a:spcPct val="100000"/>
              </a:lnSpc>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2020 - Covid</a:t>
            </a:r>
            <a:endParaRPr sz="2400">
              <a:solidFill>
                <a:schemeClr val="dk1"/>
              </a:solidFill>
              <a:latin typeface="Avenir"/>
              <a:ea typeface="Avenir"/>
              <a:cs typeface="Avenir"/>
              <a:sym typeface="Avenir"/>
            </a:endParaRPr>
          </a:p>
          <a:p>
            <a:pPr indent="-381000" lvl="0" marL="457200" rtl="0" algn="l">
              <a:lnSpc>
                <a:spcPct val="100000"/>
              </a:lnSpc>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2023 - AI Boom</a:t>
            </a:r>
            <a:endParaRPr sz="2400">
              <a:solidFill>
                <a:schemeClr val="dk1"/>
              </a:solidFill>
              <a:latin typeface="Avenir"/>
              <a:ea typeface="Avenir"/>
              <a:cs typeface="Avenir"/>
              <a:sym typeface="Avenir"/>
            </a:endParaRPr>
          </a:p>
          <a:p>
            <a:pPr indent="-342900" lvl="1" marL="91440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“In Q4 2023 earnings calls, 36% of S&amp;P 500 companies mentioned “AI”, up from 31% in Q3” -Forbes</a:t>
            </a:r>
            <a:endParaRPr sz="1800">
              <a:solidFill>
                <a:schemeClr val="dk1"/>
              </a:solidFill>
              <a:latin typeface="Avenir"/>
              <a:ea typeface="Avenir"/>
              <a:cs typeface="Avenir"/>
              <a:sym typeface="Avenir"/>
            </a:endParaRPr>
          </a:p>
        </p:txBody>
      </p:sp>
      <p:pic>
        <p:nvPicPr>
          <p:cNvPr id="152" name="Google Shape;152;g273b4d55cb1_2_12"/>
          <p:cNvPicPr preferRelativeResize="0"/>
          <p:nvPr/>
        </p:nvPicPr>
        <p:blipFill>
          <a:blip r:embed="rId3">
            <a:alphaModFix/>
          </a:blip>
          <a:stretch>
            <a:fillRect/>
          </a:stretch>
        </p:blipFill>
        <p:spPr>
          <a:xfrm>
            <a:off x="3775050" y="90950"/>
            <a:ext cx="8416949" cy="6704049"/>
          </a:xfrm>
          <a:prstGeom prst="rect">
            <a:avLst/>
          </a:prstGeom>
          <a:noFill/>
          <a:ln>
            <a:noFill/>
          </a:ln>
        </p:spPr>
      </p:pic>
      <p:sp>
        <p:nvSpPr>
          <p:cNvPr id="153" name="Google Shape;153;g273b4d55cb1_2_12"/>
          <p:cNvSpPr txBox="1"/>
          <p:nvPr/>
        </p:nvSpPr>
        <p:spPr>
          <a:xfrm>
            <a:off x="165725" y="5303125"/>
            <a:ext cx="3579900" cy="13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Avenir"/>
                <a:ea typeface="Avenir"/>
                <a:cs typeface="Avenir"/>
                <a:sym typeface="Avenir"/>
              </a:rPr>
              <a:t>Is this a significant indicator of more growth than SPY and DOW?</a:t>
            </a:r>
            <a:endParaRPr sz="2400">
              <a:solidFill>
                <a:schemeClr val="dk1"/>
              </a:solidFill>
              <a:latin typeface="Avenir"/>
              <a:ea typeface="Avenir"/>
              <a:cs typeface="Avenir"/>
              <a:sym typeface="Avenir"/>
            </a:endParaRPr>
          </a:p>
        </p:txBody>
      </p:sp>
      <p:sp>
        <p:nvSpPr>
          <p:cNvPr id="154" name="Google Shape;154;g273b4d55cb1_2_12"/>
          <p:cNvSpPr txBox="1"/>
          <p:nvPr/>
        </p:nvSpPr>
        <p:spPr>
          <a:xfrm>
            <a:off x="230675" y="3088150"/>
            <a:ext cx="3450000" cy="17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Avenir"/>
                <a:ea typeface="Avenir"/>
                <a:cs typeface="Avenir"/>
                <a:sym typeface="Avenir"/>
              </a:rPr>
              <a:t>Despite</a:t>
            </a:r>
            <a:r>
              <a:rPr lang="en-US" sz="2400">
                <a:solidFill>
                  <a:schemeClr val="dk1"/>
                </a:solidFill>
                <a:latin typeface="Avenir"/>
                <a:ea typeface="Avenir"/>
                <a:cs typeface="Avenir"/>
                <a:sym typeface="Avenir"/>
              </a:rPr>
              <a:t> recent success, there has not been any consistent overperformance of AI stocks compared to SPY and DOW.</a:t>
            </a:r>
            <a:endParaRPr sz="2400">
              <a:solidFill>
                <a:schemeClr val="dk1"/>
              </a:solidFill>
              <a:latin typeface="Avenir"/>
              <a:ea typeface="Avenir"/>
              <a:cs typeface="Avenir"/>
              <a:sym typeface="Avenir"/>
            </a:endParaRPr>
          </a:p>
        </p:txBody>
      </p:sp>
      <p:sp>
        <p:nvSpPr>
          <p:cNvPr id="155" name="Google Shape;155;g273b4d55cb1_2_12"/>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73b4d55cb1_14_12"/>
          <p:cNvSpPr txBox="1"/>
          <p:nvPr>
            <p:ph type="title"/>
          </p:nvPr>
        </p:nvSpPr>
        <p:spPr>
          <a:xfrm>
            <a:off x="905250" y="468400"/>
            <a:ext cx="10849800" cy="682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t/>
            </a:r>
            <a:endParaRPr/>
          </a:p>
        </p:txBody>
      </p:sp>
      <p:sp>
        <p:nvSpPr>
          <p:cNvPr id="161" name="Google Shape;161;g273b4d55cb1_14_12"/>
          <p:cNvSpPr txBox="1"/>
          <p:nvPr>
            <p:ph idx="1" type="body"/>
          </p:nvPr>
        </p:nvSpPr>
        <p:spPr>
          <a:xfrm>
            <a:off x="73400" y="63000"/>
            <a:ext cx="12192000" cy="6732000"/>
          </a:xfrm>
          <a:prstGeom prst="rect">
            <a:avLst/>
          </a:prstGeom>
          <a:solidFill>
            <a:srgbClr val="F7DBB9"/>
          </a:solidFill>
          <a:ln>
            <a:noFill/>
          </a:ln>
        </p:spPr>
        <p:txBody>
          <a:bodyPr anchorCtr="0" anchor="t" bIns="45700" lIns="91425" spcFirstLastPara="1" rIns="91425" wrap="square" tIns="45700">
            <a:normAutofit/>
          </a:bodyPr>
          <a:lstStyle/>
          <a:p>
            <a:pPr indent="0" lvl="0" marL="228600" rtl="0" algn="l">
              <a:lnSpc>
                <a:spcPct val="125000"/>
              </a:lnSpc>
              <a:spcBef>
                <a:spcPts val="1000"/>
              </a:spcBef>
              <a:spcAft>
                <a:spcPts val="0"/>
              </a:spcAft>
              <a:buNone/>
            </a:pPr>
            <a:r>
              <a:t/>
            </a:r>
            <a:endParaRPr b="1" sz="3400">
              <a:solidFill>
                <a:schemeClr val="dk1"/>
              </a:solidFill>
            </a:endParaRPr>
          </a:p>
          <a:p>
            <a:pPr indent="0" lvl="0" marL="228600" rtl="0" algn="l">
              <a:lnSpc>
                <a:spcPct val="125000"/>
              </a:lnSpc>
              <a:spcBef>
                <a:spcPts val="1000"/>
              </a:spcBef>
              <a:spcAft>
                <a:spcPts val="0"/>
              </a:spcAft>
              <a:buNone/>
            </a:pPr>
            <a:r>
              <a:t/>
            </a:r>
            <a:endParaRPr>
              <a:solidFill>
                <a:schemeClr val="dk1"/>
              </a:solidFill>
            </a:endParaRPr>
          </a:p>
          <a:p>
            <a:pPr indent="0" lvl="0" marL="228600" rtl="0" algn="l">
              <a:lnSpc>
                <a:spcPct val="125000"/>
              </a:lnSpc>
              <a:spcBef>
                <a:spcPts val="1000"/>
              </a:spcBef>
              <a:spcAft>
                <a:spcPts val="0"/>
              </a:spcAft>
              <a:buNone/>
            </a:pPr>
            <a:r>
              <a:t/>
            </a:r>
            <a:endParaRPr/>
          </a:p>
        </p:txBody>
      </p:sp>
      <p:sp>
        <p:nvSpPr>
          <p:cNvPr id="162" name="Google Shape;162;g273b4d55cb1_14_12"/>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Daily Return=Closing Price YesterdayClosing Price Today−Closing Price Yesterday​</a:t>
            </a:r>
            <a:endParaRPr/>
          </a:p>
          <a:p>
            <a:pPr indent="0" lvl="0" marL="0" marR="0" rtl="0" algn="l">
              <a:lnSpc>
                <a:spcPct val="100000"/>
              </a:lnSpc>
              <a:spcBef>
                <a:spcPts val="0"/>
              </a:spcBef>
              <a:spcAft>
                <a:spcPts val="0"/>
              </a:spcAft>
              <a:buClr>
                <a:schemeClr val="lt1"/>
              </a:buClr>
              <a:buSzPts val="1800"/>
              <a:buFont typeface="Avenir"/>
              <a:buNone/>
            </a:pPr>
            <a:r>
              <a:t/>
            </a:r>
            <a:endParaRPr b="0" i="0" sz="1800" u="none" cap="none" strike="noStrike">
              <a:solidFill>
                <a:schemeClr val="lt1"/>
              </a:solidFill>
              <a:latin typeface="Arial"/>
              <a:ea typeface="Arial"/>
              <a:cs typeface="Arial"/>
              <a:sym typeface="Arial"/>
            </a:endParaRPr>
          </a:p>
        </p:txBody>
      </p:sp>
      <p:sp>
        <p:nvSpPr>
          <p:cNvPr id="163" name="Google Shape;163;g273b4d55cb1_14_12"/>
          <p:cNvSpPr txBox="1"/>
          <p:nvPr/>
        </p:nvSpPr>
        <p:spPr>
          <a:xfrm>
            <a:off x="73400" y="1379800"/>
            <a:ext cx="3799200" cy="5238900"/>
          </a:xfrm>
          <a:prstGeom prst="rect">
            <a:avLst/>
          </a:prstGeom>
          <a:solidFill>
            <a:srgbClr val="F7DBB9"/>
          </a:solid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Font typeface="Avenir"/>
              <a:buChar char="●"/>
            </a:pPr>
            <a:r>
              <a:rPr b="1" lang="en-US" sz="2200">
                <a:solidFill>
                  <a:schemeClr val="dk1"/>
                </a:solidFill>
                <a:latin typeface="Avenir"/>
                <a:ea typeface="Avenir"/>
                <a:cs typeface="Avenir"/>
                <a:sym typeface="Avenir"/>
              </a:rPr>
              <a:t>Q1 (Jan.- March.) saw the market suffer the effects of covid and daily returns hit drastic lows</a:t>
            </a:r>
            <a:endParaRPr b="1" sz="2200">
              <a:solidFill>
                <a:schemeClr val="dk1"/>
              </a:solidFill>
              <a:latin typeface="Avenir"/>
              <a:ea typeface="Avenir"/>
              <a:cs typeface="Avenir"/>
              <a:sym typeface="Avenir"/>
            </a:endParaRPr>
          </a:p>
          <a:p>
            <a:pPr indent="-368300" lvl="0" marL="457200" rtl="0" algn="l">
              <a:spcBef>
                <a:spcPts val="0"/>
              </a:spcBef>
              <a:spcAft>
                <a:spcPts val="0"/>
              </a:spcAft>
              <a:buClr>
                <a:schemeClr val="dk1"/>
              </a:buClr>
              <a:buSzPts val="2200"/>
              <a:buFont typeface="Avenir"/>
              <a:buChar char="●"/>
            </a:pPr>
            <a:r>
              <a:rPr b="1" lang="en-US" sz="2200">
                <a:solidFill>
                  <a:schemeClr val="dk1"/>
                </a:solidFill>
                <a:latin typeface="Avenir"/>
                <a:ea typeface="Avenir"/>
                <a:cs typeface="Avenir"/>
                <a:sym typeface="Avenir"/>
              </a:rPr>
              <a:t>These dramatic changes in stock price led to an increased volatility in the stock market.</a:t>
            </a:r>
            <a:endParaRPr b="1" sz="2200">
              <a:solidFill>
                <a:schemeClr val="dk1"/>
              </a:solidFill>
              <a:latin typeface="Avenir"/>
              <a:ea typeface="Avenir"/>
              <a:cs typeface="Avenir"/>
              <a:sym typeface="Avenir"/>
            </a:endParaRPr>
          </a:p>
          <a:p>
            <a:pPr indent="-381000" lvl="0" marL="457200" rtl="0" algn="l">
              <a:lnSpc>
                <a:spcPct val="100000"/>
              </a:lnSpc>
              <a:spcBef>
                <a:spcPts val="0"/>
              </a:spcBef>
              <a:spcAft>
                <a:spcPts val="0"/>
              </a:spcAft>
              <a:buClr>
                <a:schemeClr val="dk1"/>
              </a:buClr>
              <a:buSzPts val="2400"/>
              <a:buFont typeface="Avenir"/>
              <a:buChar char="●"/>
            </a:pPr>
            <a:r>
              <a:rPr b="1" lang="en-US" sz="2200">
                <a:solidFill>
                  <a:schemeClr val="dk1"/>
                </a:solidFill>
                <a:latin typeface="Avenir"/>
                <a:ea typeface="Avenir"/>
                <a:cs typeface="Avenir"/>
                <a:sym typeface="Avenir"/>
              </a:rPr>
              <a:t>A shift in public interest saw industries such as healthcare, technology, and e-commerce soar as shown in the later </a:t>
            </a:r>
            <a:r>
              <a:rPr b="1" lang="en-US" sz="2400">
                <a:solidFill>
                  <a:schemeClr val="dk1"/>
                </a:solidFill>
                <a:latin typeface="Avenir"/>
                <a:ea typeface="Avenir"/>
                <a:cs typeface="Avenir"/>
                <a:sym typeface="Avenir"/>
              </a:rPr>
              <a:t>months.</a:t>
            </a:r>
            <a:endParaRPr b="1" sz="2400">
              <a:solidFill>
                <a:schemeClr val="dk1"/>
              </a:solidFill>
              <a:latin typeface="Avenir"/>
              <a:ea typeface="Avenir"/>
              <a:cs typeface="Avenir"/>
              <a:sym typeface="Avenir"/>
            </a:endParaRPr>
          </a:p>
        </p:txBody>
      </p:sp>
      <p:pic>
        <p:nvPicPr>
          <p:cNvPr id="164" name="Google Shape;164;g273b4d55cb1_14_12"/>
          <p:cNvPicPr preferRelativeResize="0"/>
          <p:nvPr/>
        </p:nvPicPr>
        <p:blipFill>
          <a:blip r:embed="rId3">
            <a:alphaModFix/>
          </a:blip>
          <a:stretch>
            <a:fillRect/>
          </a:stretch>
        </p:blipFill>
        <p:spPr>
          <a:xfrm>
            <a:off x="3872625" y="310275"/>
            <a:ext cx="8319375" cy="6237449"/>
          </a:xfrm>
          <a:prstGeom prst="rect">
            <a:avLst/>
          </a:prstGeom>
          <a:noFill/>
          <a:ln>
            <a:noFill/>
          </a:ln>
        </p:spPr>
      </p:pic>
      <p:sp>
        <p:nvSpPr>
          <p:cNvPr id="165" name="Google Shape;165;g273b4d55cb1_14_12"/>
          <p:cNvSpPr txBox="1"/>
          <p:nvPr/>
        </p:nvSpPr>
        <p:spPr>
          <a:xfrm>
            <a:off x="347600" y="288100"/>
            <a:ext cx="3303600" cy="11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Avenir"/>
                <a:ea typeface="Avenir"/>
                <a:cs typeface="Avenir"/>
                <a:sym typeface="Avenir"/>
              </a:rPr>
              <a:t>Covid Snapshot</a:t>
            </a:r>
            <a:endParaRPr sz="2800">
              <a:solidFill>
                <a:schemeClr val="dk1"/>
              </a:solidFill>
              <a:latin typeface="Avenir"/>
              <a:ea typeface="Avenir"/>
              <a:cs typeface="Avenir"/>
              <a:sym typeface="Avenir"/>
            </a:endParaRPr>
          </a:p>
        </p:txBody>
      </p:sp>
      <p:sp>
        <p:nvSpPr>
          <p:cNvPr id="166" name="Google Shape;166;g273b4d55cb1_14_12"/>
          <p:cNvSpPr txBox="1"/>
          <p:nvPr>
            <p:ph idx="12" type="sldNum"/>
          </p:nvPr>
        </p:nvSpPr>
        <p:spPr>
          <a:xfrm>
            <a:off x="119600" y="6356363"/>
            <a:ext cx="341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2024-06-06T17:33:11Z</dcterms:created>
  <dc:creator>Sabrina Linden</dc:creator>
</cp:coreProperties>
</file>