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qtzwJjDA1SL6CmJddyUWFl667d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ias Castro Herna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C5A9A2-9897-45D0-B2BE-17C51DF6B12C}">
  <a:tblStyle styleId="{D1C5A9A2-9897-45D0-B2BE-17C51DF6B1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07T03:56:44.447">
    <p:pos x="570" y="480"/>
    <p:text>You may need to do some standardization of your data, particularly since you are sourcing data from two different sources. 
In particular, make sure to standardize date formats</p:text>
    <p:extLst>
      <p:ext uri="{C676402C-5697-4E1C-873F-D02D1690AC5C}">
        <p15:threadingInfo timeZoneBias="0"/>
      </p:ext>
      <p:ext uri="http://customooxmlschemas.google.com/">
        <go:slidesCustomData xmlns:go="http://customooxmlschemas.google.com/"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advisor/investing/best-ai-stock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eanhanlon-1/2024/03/28/ai-is-coming-no-its-already-he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https://www.forbes.com/advisor/investing/best-ai-stocks/</a:t>
            </a:r>
            <a:endParaRPr/>
          </a:p>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b37fad8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9" name="Google Shape;169;g2e5b37fad8a_2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3aabd9b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
          </a:p>
        </p:txBody>
      </p:sp>
      <p:sp>
        <p:nvSpPr>
          <p:cNvPr id="180" name="Google Shape;180;g273aabd9b2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3aabd9b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 name="Google Shape;190;g273aabd9b2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62b4b9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1 critical val: 2.9   2. critical val: 2.5</a:t>
            </a:r>
            <a:endParaRPr/>
          </a:p>
        </p:txBody>
      </p:sp>
      <p:sp>
        <p:nvSpPr>
          <p:cNvPr id="198" name="Google Shape;198;g2e62b4b96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3aabd9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eliminated</a:t>
            </a:r>
            <a:r>
              <a:rPr lang="en-US">
                <a:solidFill>
                  <a:schemeClr val="dk1"/>
                </a:solidFill>
              </a:rPr>
              <a:t> </a:t>
            </a:r>
            <a:r>
              <a:rPr lang="en-US" sz="1150">
                <a:solidFill>
                  <a:schemeClr val="dk1"/>
                </a:solidFill>
              </a:rPr>
              <a:t>AI and PATH as the datasets were not blanced. they did not go the whole 5 years.</a:t>
            </a:r>
            <a:endParaRPr>
              <a:solidFill>
                <a:schemeClr val="dk1"/>
              </a:solidFill>
            </a:endParaRPr>
          </a:p>
        </p:txBody>
      </p:sp>
      <p:sp>
        <p:nvSpPr>
          <p:cNvPr id="208" name="Google Shape;208;g273aabd9b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3b4d55cb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5b37fad8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28" name="Google Shape;228;g2e5b37fad8a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5e70cd9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e5e70cd92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6fb7ef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96" name="Google Shape;96;g2e36fb7ef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3aabd9b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73aabd9b2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3aabd9b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73aabd9b2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6350fd99_2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2" name="Google Shape;292;g2e66350fd99_2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3b4d55cb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73b4d55cb1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68130d3f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68130d3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Final measure ave </a:t>
            </a:r>
            <a:r>
              <a:rPr lang="en-US"/>
              <a:t>daily</a:t>
            </a:r>
            <a:r>
              <a:rPr lang="en-US"/>
              <a:t> </a:t>
            </a:r>
            <a:r>
              <a:rPr lang="en-US"/>
              <a:t>return</a:t>
            </a:r>
            <a:r>
              <a:rPr lang="en-US"/>
              <a:t> year over year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62b4b96f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62b4b96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US stock market opens at 9:30 a.m. ET and closes at 4:00 p.m. ET (6:30 AM -1:00 PM), Monday through Friday</a:t>
            </a:r>
            <a:endParaRPr/>
          </a:p>
          <a:p>
            <a:pPr indent="0" lvl="0" marL="0" rtl="0" algn="l">
              <a:spcBef>
                <a:spcPts val="0"/>
              </a:spcBef>
              <a:spcAft>
                <a:spcPts val="0"/>
              </a:spcAft>
              <a:buNone/>
            </a:pPr>
            <a:r>
              <a:rPr lang="en-US"/>
              <a:t>align datasets, match column names for later processing, match date formats, remove adjusted as it is only in some data. Dtype correction, some numbers were object type not numerics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5b37fad8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118" name="Google Shape;118;g2e5b37fad8a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5b37fad8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6" name="Google Shape;126;g2e5b37fad8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66350fd99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g2e66350fd99_2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3b4d55cb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AI stock in 2020 is an artefact of the IPO - initial public offering (going public)</a:t>
            </a:r>
            <a:endParaRPr/>
          </a:p>
          <a:p>
            <a:pPr indent="0" lvl="0" marL="0" rtl="0" algn="l">
              <a:spcBef>
                <a:spcPts val="0"/>
              </a:spcBef>
              <a:spcAft>
                <a:spcPts val="0"/>
              </a:spcAft>
              <a:buNone/>
            </a:pPr>
            <a:r>
              <a:rPr lang="en-US" u="sng">
                <a:solidFill>
                  <a:schemeClr val="hlink"/>
                </a:solidFill>
                <a:hlinkClick r:id="rId2"/>
              </a:rPr>
              <a:t>https://www.forbes.com/sites/seanhanlon-1/2024/03/28/ai-is-coming-no-its-already-here/</a:t>
            </a:r>
            <a:endParaRPr/>
          </a:p>
          <a:p>
            <a:pPr indent="0" lvl="0" marL="0" rtl="0" algn="l">
              <a:spcBef>
                <a:spcPts val="0"/>
              </a:spcBef>
              <a:spcAft>
                <a:spcPts val="0"/>
              </a:spcAft>
              <a:buNone/>
            </a:pPr>
            <a:r>
              <a:t/>
            </a:r>
            <a:endParaRPr/>
          </a:p>
        </p:txBody>
      </p:sp>
      <p:sp>
        <p:nvSpPr>
          <p:cNvPr id="146" name="Google Shape;146;g273b4d55cb1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3b4d55cb1_1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g273b4d55cb1_1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2"/>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1"/>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3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2"/>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2"/>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3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119600" y="6356363"/>
            <a:ext cx="341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4"/>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25"/>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26"/>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6"/>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6"/>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6"/>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29"/>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0"/>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p:nvPr>
            <p:ph idx="2" type="pic"/>
          </p:nvPr>
        </p:nvSpPr>
        <p:spPr>
          <a:xfrm>
            <a:off x="5334000" y="762001"/>
            <a:ext cx="6021388" cy="5334000"/>
          </a:xfrm>
          <a:prstGeom prst="rect">
            <a:avLst/>
          </a:prstGeom>
          <a:noFill/>
          <a:ln>
            <a:noFill/>
          </a:ln>
        </p:spPr>
      </p:sp>
      <p:sp>
        <p:nvSpPr>
          <p:cNvPr id="67" name="Google Shape;67;p30"/>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1"/>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1" name="Google Shape;11;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2" name="Google Shape;12;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2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Avenir"/>
                <a:ea typeface="Avenir"/>
                <a:cs typeface="Avenir"/>
                <a:sym typeface="Avenir"/>
              </a:defRPr>
            </a:lvl1pPr>
            <a:lvl2pPr indent="0" lvl="1" marL="0" marR="0" rtl="0" algn="r">
              <a:spcBef>
                <a:spcPts val="0"/>
              </a:spcBef>
              <a:buNone/>
              <a:defRPr b="0" i="0" sz="1200" u="none" cap="none" strike="noStrike">
                <a:solidFill>
                  <a:schemeClr val="dk1"/>
                </a:solidFill>
                <a:latin typeface="Avenir"/>
                <a:ea typeface="Avenir"/>
                <a:cs typeface="Avenir"/>
                <a:sym typeface="Avenir"/>
              </a:defRPr>
            </a:lvl2pPr>
            <a:lvl3pPr indent="0" lvl="2" marL="0" marR="0" rtl="0" algn="r">
              <a:spcBef>
                <a:spcPts val="0"/>
              </a:spcBef>
              <a:buNone/>
              <a:defRPr b="0" i="0" sz="1200" u="none" cap="none" strike="noStrike">
                <a:solidFill>
                  <a:schemeClr val="dk1"/>
                </a:solidFill>
                <a:latin typeface="Avenir"/>
                <a:ea typeface="Avenir"/>
                <a:cs typeface="Avenir"/>
                <a:sym typeface="Avenir"/>
              </a:defRPr>
            </a:lvl3pPr>
            <a:lvl4pPr indent="0" lvl="3" marL="0" marR="0" rtl="0" algn="r">
              <a:spcBef>
                <a:spcPts val="0"/>
              </a:spcBef>
              <a:buNone/>
              <a:defRPr b="0" i="0" sz="1200" u="none" cap="none" strike="noStrike">
                <a:solidFill>
                  <a:schemeClr val="dk1"/>
                </a:solidFill>
                <a:latin typeface="Avenir"/>
                <a:ea typeface="Avenir"/>
                <a:cs typeface="Avenir"/>
                <a:sym typeface="Avenir"/>
              </a:defRPr>
            </a:lvl4pPr>
            <a:lvl5pPr indent="0" lvl="4" marL="0" marR="0" rtl="0" algn="r">
              <a:spcBef>
                <a:spcPts val="0"/>
              </a:spcBef>
              <a:buNone/>
              <a:defRPr b="0" i="0" sz="1200" u="none" cap="none" strike="noStrike">
                <a:solidFill>
                  <a:schemeClr val="dk1"/>
                </a:solidFill>
                <a:latin typeface="Avenir"/>
                <a:ea typeface="Avenir"/>
                <a:cs typeface="Avenir"/>
                <a:sym typeface="Avenir"/>
              </a:defRPr>
            </a:lvl5pPr>
            <a:lvl6pPr indent="0" lvl="5" marL="0" marR="0" rtl="0" algn="r">
              <a:spcBef>
                <a:spcPts val="0"/>
              </a:spcBef>
              <a:buNone/>
              <a:defRPr b="0" i="0" sz="1200" u="none" cap="none" strike="noStrike">
                <a:solidFill>
                  <a:schemeClr val="dk1"/>
                </a:solidFill>
                <a:latin typeface="Avenir"/>
                <a:ea typeface="Avenir"/>
                <a:cs typeface="Avenir"/>
                <a:sym typeface="Avenir"/>
              </a:defRPr>
            </a:lvl6pPr>
            <a:lvl7pPr indent="0" lvl="6" marL="0" marR="0" rtl="0" algn="r">
              <a:spcBef>
                <a:spcPts val="0"/>
              </a:spcBef>
              <a:buNone/>
              <a:defRPr b="0" i="0" sz="1200" u="none" cap="none" strike="noStrike">
                <a:solidFill>
                  <a:schemeClr val="dk1"/>
                </a:solidFill>
                <a:latin typeface="Avenir"/>
                <a:ea typeface="Avenir"/>
                <a:cs typeface="Avenir"/>
                <a:sym typeface="Avenir"/>
              </a:defRPr>
            </a:lvl7pPr>
            <a:lvl8pPr indent="0" lvl="7" marL="0" marR="0" rtl="0" algn="r">
              <a:spcBef>
                <a:spcPts val="0"/>
              </a:spcBef>
              <a:buNone/>
              <a:defRPr b="0" i="0" sz="1200" u="none" cap="none" strike="noStrike">
                <a:solidFill>
                  <a:schemeClr val="dk1"/>
                </a:solidFill>
                <a:latin typeface="Avenir"/>
                <a:ea typeface="Avenir"/>
                <a:cs typeface="Avenir"/>
                <a:sym typeface="Avenir"/>
              </a:defRPr>
            </a:lvl8pPr>
            <a:lvl9pPr indent="0" lvl="8" marL="0" marR="0" rtl="0" algn="r">
              <a:spcBef>
                <a:spcPts val="0"/>
              </a:spcBef>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lamorworld.com/clapping-for-health-five-benefits-that-will-surprise-you/" TargetMode="Externa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vladimirmijatovic/ai-stocks" TargetMode="Externa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Robot operating a machine" id="88" name="Google Shape;88;p1"/>
          <p:cNvPicPr preferRelativeResize="0"/>
          <p:nvPr/>
        </p:nvPicPr>
        <p:blipFill rotWithShape="1">
          <a:blip r:embed="rId3">
            <a:alphaModFix/>
          </a:blip>
          <a:srcRect b="2" l="268" r="2" t="0"/>
          <a:stretch/>
        </p:blipFill>
        <p:spPr>
          <a:xfrm>
            <a:off x="6492240" y="-1"/>
            <a:ext cx="5699760" cy="5550409"/>
          </a:xfrm>
          <a:custGeom>
            <a:rect b="b" l="l" r="r" t="t"/>
            <a:pathLst>
              <a:path extrusionOk="0" h="5330949" w="6927272">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flipH="1" rot="-5400000">
            <a:off x="5791199" y="-1219198"/>
            <a:ext cx="5181601" cy="7620000"/>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venir"/>
              <a:ea typeface="Avenir"/>
              <a:cs typeface="Avenir"/>
              <a:sym typeface="Avenir"/>
            </a:endParaRPr>
          </a:p>
        </p:txBody>
      </p:sp>
      <p:sp>
        <p:nvSpPr>
          <p:cNvPr id="90" name="Google Shape;90;p1"/>
          <p:cNvSpPr txBox="1"/>
          <p:nvPr>
            <p:ph type="ctrTitle"/>
          </p:nvPr>
        </p:nvSpPr>
        <p:spPr>
          <a:xfrm>
            <a:off x="314575" y="245200"/>
            <a:ext cx="5638200" cy="28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33CC"/>
              </a:buClr>
              <a:buSzPts val="3600"/>
              <a:buFont typeface="Arial"/>
              <a:buNone/>
            </a:pPr>
            <a:r>
              <a:rPr b="1" lang="en-US" sz="3600"/>
              <a:t>Tech Giants Face-Off: </a:t>
            </a:r>
            <a:br>
              <a:rPr b="1" lang="en-US" sz="3600"/>
            </a:br>
            <a:br>
              <a:rPr b="1" lang="en-US" sz="3600"/>
            </a:br>
            <a:r>
              <a:rPr b="1" lang="en-US" sz="3600"/>
              <a:t>AI Companies vs. </a:t>
            </a:r>
            <a:br>
              <a:rPr b="1" lang="en-US" sz="3600"/>
            </a:br>
            <a:r>
              <a:rPr b="1" lang="en-US" sz="3600"/>
              <a:t>S&amp;P 500 and Dow Jones</a:t>
            </a:r>
            <a:endParaRPr/>
          </a:p>
        </p:txBody>
      </p:sp>
      <p:sp>
        <p:nvSpPr>
          <p:cNvPr id="91" name="Google Shape;91;p1"/>
          <p:cNvSpPr txBox="1"/>
          <p:nvPr>
            <p:ph idx="1" type="subTitle"/>
          </p:nvPr>
        </p:nvSpPr>
        <p:spPr>
          <a:xfrm>
            <a:off x="314575" y="4498450"/>
            <a:ext cx="6076800" cy="1551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rgbClr val="0033CC"/>
              </a:buClr>
              <a:buSzPts val="2400"/>
              <a:buNone/>
            </a:pPr>
            <a:r>
              <a:rPr b="1" lang="en-US" sz="3000"/>
              <a:t>Does AI stock have higher daily or cumulative </a:t>
            </a:r>
            <a:r>
              <a:rPr b="1" lang="en-US" sz="3000"/>
              <a:t>returns</a:t>
            </a:r>
            <a:r>
              <a:rPr b="1" lang="en-US" sz="3000"/>
              <a:t> with lower risks?</a:t>
            </a:r>
            <a:endParaRPr sz="3000"/>
          </a:p>
        </p:txBody>
      </p:sp>
      <p:sp>
        <p:nvSpPr>
          <p:cNvPr id="92" name="Google Shape;92;p1"/>
          <p:cNvSpPr txBox="1"/>
          <p:nvPr/>
        </p:nvSpPr>
        <p:spPr>
          <a:xfrm>
            <a:off x="184875" y="3218875"/>
            <a:ext cx="70635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Avenir"/>
                <a:ea typeface="Avenir"/>
                <a:cs typeface="Avenir"/>
                <a:sym typeface="Avenir"/>
              </a:rPr>
              <a:t>Presentation by: Nate S., Andrea M. Dante P., Sabrina L, Melissa G, and Krissy K.</a:t>
            </a:r>
            <a:endParaRPr sz="2600">
              <a:solidFill>
                <a:schemeClr val="lt1"/>
              </a:solidFill>
              <a:latin typeface="Avenir"/>
              <a:ea typeface="Avenir"/>
              <a:cs typeface="Avenir"/>
              <a:sym typeface="Avenir"/>
            </a:endParaRPr>
          </a:p>
        </p:txBody>
      </p:sp>
      <p:sp>
        <p:nvSpPr>
          <p:cNvPr id="93" name="Google Shape;93;p1"/>
          <p:cNvSpPr txBox="1"/>
          <p:nvPr>
            <p:ph idx="12" type="sldNum"/>
          </p:nvPr>
        </p:nvSpPr>
        <p:spPr>
          <a:xfrm>
            <a:off x="0" y="6358175"/>
            <a:ext cx="44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700"/>
                                        <p:tgtEl>
                                          <p:spTgt spid="90"/>
                                        </p:tgtEl>
                                      </p:cBhvr>
                                    </p:animEffect>
                                  </p:childTnLst>
                                </p:cTn>
                              </p:par>
                              <p:par>
                                <p:cTn fill="hold" nodeType="withEffect" presetClass="entr" presetID="10" presetSubtype="0">
                                  <p:stCondLst>
                                    <p:cond delay="15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7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e5b37fad8a_2_4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72" name="Google Shape;172;g2e5b37fad8a_2_4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73" name="Google Shape;173;g2e5b37fad8a_2_4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74" name="Google Shape;174;g2e5b37fad8a_2_48"/>
          <p:cNvSpPr txBox="1"/>
          <p:nvPr/>
        </p:nvSpPr>
        <p:spPr>
          <a:xfrm>
            <a:off x="0" y="63000"/>
            <a:ext cx="2600700" cy="66693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Our analysis revealed that AI and Tesla exhibited the highest volatility among the examined stocks. However, the remaining AI companies displayed relatively low risk with standard deviation measures falling below 10%.</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500">
                <a:solidFill>
                  <a:schemeClr val="dk1"/>
                </a:solidFill>
                <a:latin typeface="Avenir"/>
                <a:ea typeface="Avenir"/>
                <a:cs typeface="Avenir"/>
                <a:sym typeface="Avenir"/>
              </a:rPr>
              <a:t> This finding suggests no statistically significant difference in overall risk between the AI companies and the S&amp;P 500 and Dow Jones indices.</a:t>
            </a:r>
            <a:endParaRPr sz="1500">
              <a:solidFill>
                <a:schemeClr val="dk1"/>
              </a:solidFill>
              <a:latin typeface="Avenir"/>
              <a:ea typeface="Avenir"/>
              <a:cs typeface="Avenir"/>
              <a:sym typeface="Avenir"/>
            </a:endParaRPr>
          </a:p>
        </p:txBody>
      </p:sp>
      <p:pic>
        <p:nvPicPr>
          <p:cNvPr id="175" name="Google Shape;175;g2e5b37fad8a_2_48"/>
          <p:cNvPicPr preferRelativeResize="0"/>
          <p:nvPr/>
        </p:nvPicPr>
        <p:blipFill>
          <a:blip r:embed="rId3">
            <a:alphaModFix/>
          </a:blip>
          <a:stretch>
            <a:fillRect/>
          </a:stretch>
        </p:blipFill>
        <p:spPr>
          <a:xfrm>
            <a:off x="2600700" y="63000"/>
            <a:ext cx="9664701" cy="6732000"/>
          </a:xfrm>
          <a:prstGeom prst="rect">
            <a:avLst/>
          </a:prstGeom>
          <a:noFill/>
          <a:ln>
            <a:noFill/>
          </a:ln>
        </p:spPr>
      </p:pic>
      <p:sp>
        <p:nvSpPr>
          <p:cNvPr id="176" name="Google Shape;176;g2e5b37fad8a_2_48"/>
          <p:cNvSpPr/>
          <p:nvPr/>
        </p:nvSpPr>
        <p:spPr>
          <a:xfrm>
            <a:off x="11218275" y="3773200"/>
            <a:ext cx="760800" cy="405900"/>
          </a:xfrm>
          <a:prstGeom prst="leftArrow">
            <a:avLst>
              <a:gd fmla="val 50000" name="adj1"/>
              <a:gd fmla="val 81075"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177" name="Google Shape;177;g2e5b37fad8a_2_48"/>
          <p:cNvSpPr txBox="1"/>
          <p:nvPr>
            <p:ph idx="12" type="sldNum"/>
          </p:nvPr>
        </p:nvSpPr>
        <p:spPr>
          <a:xfrm>
            <a:off x="107075" y="6406375"/>
            <a:ext cx="41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3aabd9b20_0_27"/>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83" name="Google Shape;183;g273aabd9b20_0_27"/>
          <p:cNvSpPr txBox="1"/>
          <p:nvPr>
            <p:ph idx="1" type="body"/>
          </p:nvPr>
        </p:nvSpPr>
        <p:spPr>
          <a:xfrm>
            <a:off x="217525" y="241175"/>
            <a:ext cx="11735400" cy="63765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84" name="Google Shape;184;g273aabd9b20_0_27"/>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85" name="Google Shape;185;g273aabd9b20_0_27"/>
          <p:cNvSpPr txBox="1"/>
          <p:nvPr/>
        </p:nvSpPr>
        <p:spPr>
          <a:xfrm>
            <a:off x="272675" y="369650"/>
            <a:ext cx="3045600" cy="5891400"/>
          </a:xfrm>
          <a:prstGeom prst="rect">
            <a:avLst/>
          </a:prstGeom>
          <a:solidFill>
            <a:srgbClr val="F7DBB9"/>
          </a:solid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700" u="sng">
                <a:solidFill>
                  <a:schemeClr val="dk1"/>
                </a:solidFill>
                <a:latin typeface="Avenir"/>
                <a:ea typeface="Avenir"/>
                <a:cs typeface="Avenir"/>
                <a:sym typeface="Avenir"/>
              </a:rPr>
              <a:t>Statistical testing and visualization</a:t>
            </a:r>
            <a:endParaRPr b="1" sz="2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At first glance, distributions looks similar</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Statistical testing necessary to prove that</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Extrema go to 0.42 in some cases</a:t>
            </a:r>
            <a:endParaRPr sz="1800">
              <a:solidFill>
                <a:schemeClr val="dk1"/>
              </a:solidFill>
              <a:latin typeface="Avenir"/>
              <a:ea typeface="Avenir"/>
              <a:cs typeface="Avenir"/>
              <a:sym typeface="Avenir"/>
            </a:endParaRPr>
          </a:p>
        </p:txBody>
      </p:sp>
      <p:pic>
        <p:nvPicPr>
          <p:cNvPr id="186" name="Google Shape;186;g273aabd9b20_0_27"/>
          <p:cNvPicPr preferRelativeResize="0"/>
          <p:nvPr/>
        </p:nvPicPr>
        <p:blipFill>
          <a:blip r:embed="rId3">
            <a:alphaModFix/>
          </a:blip>
          <a:stretch>
            <a:fillRect/>
          </a:stretch>
        </p:blipFill>
        <p:spPr>
          <a:xfrm>
            <a:off x="3318275" y="304475"/>
            <a:ext cx="8333200" cy="6249900"/>
          </a:xfrm>
          <a:prstGeom prst="rect">
            <a:avLst/>
          </a:prstGeom>
          <a:noFill/>
          <a:ln>
            <a:noFill/>
          </a:ln>
        </p:spPr>
      </p:pic>
      <p:sp>
        <p:nvSpPr>
          <p:cNvPr id="187" name="Google Shape;187;g273aabd9b20_0_27"/>
          <p:cNvSpPr txBox="1"/>
          <p:nvPr>
            <p:ph idx="12" type="sldNum"/>
          </p:nvPr>
        </p:nvSpPr>
        <p:spPr>
          <a:xfrm>
            <a:off x="74950" y="6342125"/>
            <a:ext cx="40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3aabd9b20_0_15"/>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93" name="Google Shape;193;g273aabd9b20_0_15"/>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62b4b96fb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#1: Repeated Measures Anova </a:t>
            </a:r>
            <a:endParaRPr/>
          </a:p>
        </p:txBody>
      </p:sp>
      <p:sp>
        <p:nvSpPr>
          <p:cNvPr id="201" name="Google Shape;201;g2e62b4b96fb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02" name="Google Shape;202;g2e62b4b96fb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03" name="Google Shape;203;g2e62b4b96fb_0_0"/>
          <p:cNvSpPr txBox="1"/>
          <p:nvPr/>
        </p:nvSpPr>
        <p:spPr>
          <a:xfrm>
            <a:off x="905250" y="1805850"/>
            <a:ext cx="9596400" cy="24123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Repeated measures ANOVA</a:t>
            </a:r>
            <a:r>
              <a:rPr lang="en-US" sz="1700">
                <a:solidFill>
                  <a:schemeClr val="dk1"/>
                </a:solidFill>
                <a:latin typeface="Avenir"/>
                <a:ea typeface="Avenir"/>
                <a:cs typeface="Avenir"/>
                <a:sym typeface="Avenir"/>
              </a:rPr>
              <a:t> is used to test the difference between means over time for multiple groups. We want to know whether there is a statistical difference in the average </a:t>
            </a:r>
            <a:r>
              <a:rPr lang="en-US" sz="1700">
                <a:solidFill>
                  <a:schemeClr val="dk1"/>
                </a:solidFill>
                <a:latin typeface="Avenir"/>
                <a:ea typeface="Avenir"/>
                <a:cs typeface="Avenir"/>
                <a:sym typeface="Avenir"/>
              </a:rPr>
              <a:t>daily mean return between the top 10 AI companies and the indices </a:t>
            </a:r>
            <a:r>
              <a:rPr lang="en-US" sz="1700">
                <a:solidFill>
                  <a:schemeClr val="dk1"/>
                </a:solidFill>
                <a:latin typeface="Avenir"/>
                <a:ea typeface="Avenir"/>
                <a:cs typeface="Avenir"/>
                <a:sym typeface="Avenir"/>
              </a:rPr>
              <a:t>from 2019 to 2024.</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General Hypothesis</a:t>
            </a:r>
            <a:r>
              <a:rPr b="1" lang="en-US" sz="1700">
                <a:solidFill>
                  <a:schemeClr val="dk1"/>
                </a:solidFill>
                <a:latin typeface="Avenir"/>
                <a:ea typeface="Avenir"/>
                <a:cs typeface="Avenir"/>
                <a:sym typeface="Avenir"/>
              </a:rPr>
              <a:t> H0: all means are equal ; Ha: at least one mean is different</a:t>
            </a:r>
            <a:endParaRPr b="1"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336550" lvl="0" marL="457200" rtl="0" algn="l">
              <a:lnSpc>
                <a:spcPct val="115000"/>
              </a:lnSpc>
              <a:spcBef>
                <a:spcPts val="120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1: Fail to reject the null hypothesis. There is not enough evidence to suggest al difference between AI aggregate performance and indices ETFs</a:t>
            </a:r>
            <a:endParaRPr sz="1700">
              <a:solidFill>
                <a:schemeClr val="dk1"/>
              </a:solidFill>
              <a:latin typeface="Avenir"/>
              <a:ea typeface="Avenir"/>
              <a:cs typeface="Avenir"/>
              <a:sym typeface="Avenir"/>
            </a:endParaRPr>
          </a:p>
          <a:p>
            <a:pPr indent="-336550" lvl="0" marL="457200" rtl="0" algn="l">
              <a:lnSpc>
                <a:spcPct val="115000"/>
              </a:lnSpc>
              <a:spcBef>
                <a:spcPts val="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2: Reject the null hypothesis. There is a significant difference in average daily returns per year across the top AI companies. </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04" name="Google Shape;204;g2e62b4b96fb_0_0"/>
          <p:cNvGraphicFramePr/>
          <p:nvPr/>
        </p:nvGraphicFramePr>
        <p:xfrm>
          <a:off x="989875" y="3311550"/>
          <a:ext cx="3000000" cy="3000000"/>
        </p:xfrm>
        <a:graphic>
          <a:graphicData uri="http://schemas.openxmlformats.org/drawingml/2006/table">
            <a:tbl>
              <a:tblPr>
                <a:noFill/>
                <a:tableStyleId>{D1C5A9A2-9897-45D0-B2BE-17C51DF6B12C}</a:tableStyleId>
              </a:tblPr>
              <a:tblGrid>
                <a:gridCol w="3162925"/>
                <a:gridCol w="1677450"/>
                <a:gridCol w="1715100"/>
                <a:gridCol w="1876975"/>
                <a:gridCol w="1265525"/>
              </a:tblGrid>
              <a:tr h="485900">
                <a:tc>
                  <a:txBody>
                    <a:bodyPr/>
                    <a:lstStyle/>
                    <a:p>
                      <a:pPr indent="0" lvl="0" marL="0" rtl="0" algn="l">
                        <a:spcBef>
                          <a:spcPts val="0"/>
                        </a:spcBef>
                        <a:spcAft>
                          <a:spcPts val="0"/>
                        </a:spcAft>
                        <a:buNone/>
                      </a:pPr>
                      <a:r>
                        <a:rPr lang="en-US" sz="1600"/>
                        <a:t>Hypotheses:</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t>F-Statistic</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Numerator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Denominator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P-Value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7400">
                <a:tc>
                  <a:txBody>
                    <a:bodyPr/>
                    <a:lstStyle/>
                    <a:p>
                      <a:pPr indent="0" lvl="0" marL="0" rtl="0" algn="l">
                        <a:spcBef>
                          <a:spcPts val="0"/>
                        </a:spcBef>
                        <a:spcAft>
                          <a:spcPts val="0"/>
                        </a:spcAft>
                        <a:buNone/>
                      </a:pPr>
                      <a:r>
                        <a:rPr lang="en-US" sz="1600"/>
                        <a:t>1.  </a:t>
                      </a:r>
                      <a:r>
                        <a:rPr lang="en-US" sz="1600"/>
                        <a:t>AI companies and indices </a:t>
                      </a:r>
                      <a:endParaRPr sz="1600"/>
                    </a:p>
                  </a:txBody>
                  <a:tcPr marT="91425" marB="91425" marR="91425" marL="91425"/>
                </a:tc>
                <a:tc>
                  <a:txBody>
                    <a:bodyPr/>
                    <a:lstStyle/>
                    <a:p>
                      <a:pPr indent="0" lvl="0" marL="0" rtl="0" algn="l">
                        <a:spcBef>
                          <a:spcPts val="0"/>
                        </a:spcBef>
                        <a:spcAft>
                          <a:spcPts val="0"/>
                        </a:spcAft>
                        <a:buNone/>
                      </a:pPr>
                      <a:r>
                        <a:rPr lang="en-US" sz="1600"/>
                        <a:t>2.6513</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15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0.0655</a:t>
                      </a:r>
                      <a:endParaRPr sz="1600"/>
                    </a:p>
                  </a:txBody>
                  <a:tcPr marT="91425" marB="91425" marR="91425" marL="91425">
                    <a:lnT cap="flat" cmpd="sng" w="9525">
                      <a:solidFill>
                        <a:srgbClr val="9E9E9E"/>
                      </a:solidFill>
                      <a:prstDash val="solid"/>
                      <a:round/>
                      <a:headEnd len="sm" w="sm" type="none"/>
                      <a:tailEnd len="sm" w="sm" type="none"/>
                    </a:lnT>
                  </a:tcPr>
                </a:tc>
              </a:tr>
              <a:tr h="627400">
                <a:tc>
                  <a:txBody>
                    <a:bodyPr/>
                    <a:lstStyle/>
                    <a:p>
                      <a:pPr indent="0" lvl="0" marL="0" rtl="0" algn="l">
                        <a:spcBef>
                          <a:spcPts val="0"/>
                        </a:spcBef>
                        <a:spcAft>
                          <a:spcPts val="0"/>
                        </a:spcAft>
                        <a:buNone/>
                      </a:pPr>
                      <a:r>
                        <a:rPr lang="en-US" sz="1600"/>
                        <a:t>2. AI companies only</a:t>
                      </a:r>
                      <a:endParaRPr sz="1600"/>
                    </a:p>
                  </a:txBody>
                  <a:tcPr marT="91425" marB="91425" marR="91425" marL="91425"/>
                </a:tc>
                <a:tc>
                  <a:txBody>
                    <a:bodyPr/>
                    <a:lstStyle/>
                    <a:p>
                      <a:pPr indent="0" lvl="0" marL="0" rtl="0" algn="l">
                        <a:spcBef>
                          <a:spcPts val="0"/>
                        </a:spcBef>
                        <a:spcAft>
                          <a:spcPts val="0"/>
                        </a:spcAft>
                        <a:buNone/>
                      </a:pPr>
                      <a:r>
                        <a:rPr lang="en-US" sz="1600"/>
                        <a:t>8.6322</a:t>
                      </a:r>
                      <a:endParaRPr sz="1600"/>
                    </a:p>
                  </a:txBody>
                  <a:tcPr marT="91425" marB="91425" marR="91425" marL="91425"/>
                </a:tc>
                <a:tc>
                  <a:txBody>
                    <a:bodyPr/>
                    <a:lstStyle/>
                    <a:p>
                      <a:pPr indent="0" lvl="0" marL="0" rtl="0" algn="l">
                        <a:spcBef>
                          <a:spcPts val="0"/>
                        </a:spcBef>
                        <a:spcAft>
                          <a:spcPts val="0"/>
                        </a:spcAft>
                        <a:buNone/>
                      </a:pPr>
                      <a:r>
                        <a:rPr lang="en-US" sz="1600"/>
                        <a:t>5</a:t>
                      </a:r>
                      <a:endParaRPr sz="1600"/>
                    </a:p>
                  </a:txBody>
                  <a:tcPr marT="91425" marB="91425" marR="91425" marL="91425"/>
                </a:tc>
                <a:tc>
                  <a:txBody>
                    <a:bodyPr/>
                    <a:lstStyle/>
                    <a:p>
                      <a:pPr indent="0" lvl="0" marL="0" rtl="0" algn="l">
                        <a:spcBef>
                          <a:spcPts val="0"/>
                        </a:spcBef>
                        <a:spcAft>
                          <a:spcPts val="0"/>
                        </a:spcAft>
                        <a:buNone/>
                      </a:pPr>
                      <a:r>
                        <a:rPr lang="en-US" sz="1600"/>
                        <a:t>35</a:t>
                      </a:r>
                      <a:endParaRPr sz="1600"/>
                    </a:p>
                  </a:txBody>
                  <a:tcPr marT="91425" marB="91425" marR="91425" marL="91425"/>
                </a:tc>
                <a:tc>
                  <a:txBody>
                    <a:bodyPr/>
                    <a:lstStyle/>
                    <a:p>
                      <a:pPr indent="0" lvl="0" marL="0" rtl="0" algn="l">
                        <a:spcBef>
                          <a:spcPts val="0"/>
                        </a:spcBef>
                        <a:spcAft>
                          <a:spcPts val="0"/>
                        </a:spcAft>
                        <a:buNone/>
                      </a:pPr>
                      <a:r>
                        <a:rPr lang="en-US" sz="1600"/>
                        <a:t>0.0000</a:t>
                      </a:r>
                      <a:endParaRPr sz="1600"/>
                    </a:p>
                  </a:txBody>
                  <a:tcPr marT="91425" marB="91425" marR="91425" marL="91425"/>
                </a:tc>
              </a:tr>
            </a:tbl>
          </a:graphicData>
        </a:graphic>
      </p:graphicFrame>
      <p:sp>
        <p:nvSpPr>
          <p:cNvPr id="205" name="Google Shape;205;g2e62b4b96fb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3aabd9b20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#2: Post-hoc Pairwise T-Tests</a:t>
            </a:r>
            <a:endParaRPr/>
          </a:p>
        </p:txBody>
      </p:sp>
      <p:sp>
        <p:nvSpPr>
          <p:cNvPr id="211" name="Google Shape;211;g273aabd9b20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12" name="Google Shape;212;g273aabd9b20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13" name="Google Shape;213;g273aabd9b20_0_0"/>
          <p:cNvSpPr txBox="1"/>
          <p:nvPr/>
        </p:nvSpPr>
        <p:spPr>
          <a:xfrm>
            <a:off x="1210050" y="3881725"/>
            <a:ext cx="9552300" cy="264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800" u="sng">
                <a:solidFill>
                  <a:schemeClr val="dk1"/>
                </a:solidFill>
                <a:latin typeface="Avenir"/>
                <a:ea typeface="Avenir"/>
                <a:cs typeface="Avenir"/>
                <a:sym typeface="Avenir"/>
              </a:rPr>
              <a:t>Post-hoc pairwise t-tests</a:t>
            </a:r>
            <a:r>
              <a:rPr lang="en-US" sz="1800">
                <a:solidFill>
                  <a:schemeClr val="dk1"/>
                </a:solidFill>
                <a:latin typeface="Avenir"/>
                <a:ea typeface="Avenir"/>
                <a:cs typeface="Avenir"/>
                <a:sym typeface="Avenir"/>
              </a:rPr>
              <a:t> are performed after a significant ANOVA test to see which mean pairs are driving the differences found among the groups.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 </a:t>
            </a:r>
            <a:r>
              <a:rPr b="1" lang="en-US" sz="1800" u="sng">
                <a:solidFill>
                  <a:schemeClr val="dk1"/>
                </a:solidFill>
                <a:latin typeface="Avenir"/>
                <a:ea typeface="Avenir"/>
                <a:cs typeface="Avenir"/>
                <a:sym typeface="Avenir"/>
              </a:rPr>
              <a:t>Bonferroni</a:t>
            </a:r>
            <a:r>
              <a:rPr lang="en-US" sz="1800">
                <a:solidFill>
                  <a:schemeClr val="dk1"/>
                </a:solidFill>
                <a:latin typeface="Avenir"/>
                <a:ea typeface="Avenir"/>
                <a:cs typeface="Avenir"/>
                <a:sym typeface="Avenir"/>
              </a:rPr>
              <a:t> adjustment is used to test for multiple comparisons, a necessary p-value adjustment when performing multiple tests. </a:t>
            </a:r>
            <a:endParaRPr sz="1800">
              <a:solidFill>
                <a:schemeClr val="dk1"/>
              </a:solidFill>
              <a:latin typeface="Avenir"/>
              <a:ea typeface="Avenir"/>
              <a:cs typeface="Avenir"/>
              <a:sym typeface="Avenir"/>
            </a:endParaRPr>
          </a:p>
          <a:p>
            <a:pPr indent="-342900" lvl="0" marL="457200" rtl="0" algn="l">
              <a:lnSpc>
                <a:spcPct val="115000"/>
              </a:lnSpc>
              <a:spcBef>
                <a:spcPts val="120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The t-test pairs showing a significant mean between 2019-2024 are between NVDA and AMZN and then NVDA and META. </a:t>
            </a:r>
            <a:endParaRPr sz="1800">
              <a:solidFill>
                <a:schemeClr val="dk1"/>
              </a:solidFill>
              <a:latin typeface="Avenir"/>
              <a:ea typeface="Avenir"/>
              <a:cs typeface="Avenir"/>
              <a:sym typeface="Avenir"/>
            </a:endParaRPr>
          </a:p>
          <a:p>
            <a:pPr indent="0" lvl="0" marL="45720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14" name="Google Shape;214;g273aabd9b20_0_0"/>
          <p:cNvGraphicFramePr/>
          <p:nvPr/>
        </p:nvGraphicFramePr>
        <p:xfrm>
          <a:off x="2472525" y="1836175"/>
          <a:ext cx="3000000" cy="3000000"/>
        </p:xfrm>
        <a:graphic>
          <a:graphicData uri="http://schemas.openxmlformats.org/drawingml/2006/table">
            <a:tbl>
              <a:tblPr>
                <a:noFill/>
                <a:tableStyleId>{D1C5A9A2-9897-45D0-B2BE-17C51DF6B12C}</a:tableStyleId>
              </a:tblPr>
              <a:tblGrid>
                <a:gridCol w="2571750"/>
                <a:gridCol w="2571750"/>
                <a:gridCol w="2571750"/>
              </a:tblGrid>
              <a:tr h="660100">
                <a:tc>
                  <a:txBody>
                    <a:bodyPr/>
                    <a:lstStyle/>
                    <a:p>
                      <a:pPr indent="0" lvl="0" marL="0" rtl="0" algn="l">
                        <a:spcBef>
                          <a:spcPts val="0"/>
                        </a:spcBef>
                        <a:spcAft>
                          <a:spcPts val="0"/>
                        </a:spcAft>
                        <a:buNone/>
                      </a:pPr>
                      <a:r>
                        <a:rPr lang="en-US" sz="1600"/>
                        <a:t>Pairwise Post-hoc Tests</a:t>
                      </a:r>
                      <a:endParaRPr sz="1600"/>
                    </a:p>
                  </a:txBody>
                  <a:tcPr marT="91425" marB="91425" marR="91425" marL="91425"/>
                </a:tc>
                <a:tc>
                  <a:txBody>
                    <a:bodyPr/>
                    <a:lstStyle/>
                    <a:p>
                      <a:pPr indent="0" lvl="0" marL="0" rtl="0" algn="l">
                        <a:spcBef>
                          <a:spcPts val="0"/>
                        </a:spcBef>
                        <a:spcAft>
                          <a:spcPts val="0"/>
                        </a:spcAft>
                        <a:buNone/>
                      </a:pPr>
                      <a:r>
                        <a:rPr lang="en-US" sz="1600"/>
                        <a:t>T-Test statistic</a:t>
                      </a:r>
                      <a:endParaRPr sz="1600"/>
                    </a:p>
                  </a:txBody>
                  <a:tcPr marT="91425" marB="91425" marR="91425" marL="91425"/>
                </a:tc>
                <a:tc>
                  <a:txBody>
                    <a:bodyPr/>
                    <a:lstStyle/>
                    <a:p>
                      <a:pPr indent="0" lvl="0" marL="0" rtl="0" algn="l">
                        <a:spcBef>
                          <a:spcPts val="0"/>
                        </a:spcBef>
                        <a:spcAft>
                          <a:spcPts val="0"/>
                        </a:spcAft>
                        <a:buNone/>
                      </a:pPr>
                      <a:r>
                        <a:rPr lang="en-US" sz="1600">
                          <a:solidFill>
                            <a:schemeClr val="dk1"/>
                          </a:solidFill>
                        </a:rPr>
                        <a:t>P-Value</a:t>
                      </a:r>
                      <a:endParaRPr sz="1600"/>
                    </a:p>
                  </a:txBody>
                  <a:tcPr marT="91425" marB="91425" marR="91425" marL="91425"/>
                </a:tc>
              </a:tr>
              <a:tr h="660100">
                <a:tc>
                  <a:txBody>
                    <a:bodyPr/>
                    <a:lstStyle/>
                    <a:p>
                      <a:pPr indent="0" lvl="0" marL="0" rtl="0" algn="l">
                        <a:spcBef>
                          <a:spcPts val="0"/>
                        </a:spcBef>
                        <a:spcAft>
                          <a:spcPts val="0"/>
                        </a:spcAft>
                        <a:buNone/>
                      </a:pPr>
                      <a:r>
                        <a:rPr lang="en-US" sz="1600"/>
                        <a:t>AMZN &amp; NVDA</a:t>
                      </a:r>
                      <a:endParaRPr sz="1600"/>
                    </a:p>
                  </a:txBody>
                  <a:tcPr marT="91425" marB="91425" marR="91425" marL="91425"/>
                </a:tc>
                <a:tc>
                  <a:txBody>
                    <a:bodyPr/>
                    <a:lstStyle/>
                    <a:p>
                      <a:pPr indent="0" lvl="0" marL="0" rtl="0" algn="l">
                        <a:spcBef>
                          <a:spcPts val="0"/>
                        </a:spcBef>
                        <a:spcAft>
                          <a:spcPts val="0"/>
                        </a:spcAft>
                        <a:buNone/>
                      </a:pPr>
                      <a:r>
                        <a:rPr lang="en-US" sz="1600"/>
                        <a:t>-2.8266</a:t>
                      </a:r>
                      <a:endParaRPr sz="1600"/>
                    </a:p>
                  </a:txBody>
                  <a:tcPr marT="91425" marB="91425" marR="91425" marL="91425"/>
                </a:tc>
                <a:tc>
                  <a:txBody>
                    <a:bodyPr/>
                    <a:lstStyle/>
                    <a:p>
                      <a:pPr indent="0" lvl="0" marL="0" rtl="0" algn="l">
                        <a:spcBef>
                          <a:spcPts val="0"/>
                        </a:spcBef>
                        <a:spcAft>
                          <a:spcPts val="0"/>
                        </a:spcAft>
                        <a:buNone/>
                      </a:pPr>
                      <a:r>
                        <a:rPr lang="en-US" sz="1600"/>
                        <a:t>0.0368</a:t>
                      </a:r>
                      <a:endParaRPr sz="1600"/>
                    </a:p>
                  </a:txBody>
                  <a:tcPr marT="91425" marB="91425" marR="91425" marL="91425"/>
                </a:tc>
              </a:tr>
              <a:tr h="660100">
                <a:tc>
                  <a:txBody>
                    <a:bodyPr/>
                    <a:lstStyle/>
                    <a:p>
                      <a:pPr indent="0" lvl="0" marL="0" rtl="0" algn="l">
                        <a:spcBef>
                          <a:spcPts val="0"/>
                        </a:spcBef>
                        <a:spcAft>
                          <a:spcPts val="0"/>
                        </a:spcAft>
                        <a:buNone/>
                      </a:pPr>
                      <a:r>
                        <a:rPr lang="en-US" sz="1600"/>
                        <a:t>META &amp; NVDA</a:t>
                      </a:r>
                      <a:endParaRPr sz="1600"/>
                    </a:p>
                  </a:txBody>
                  <a:tcPr marT="91425" marB="91425" marR="91425" marL="91425"/>
                </a:tc>
                <a:tc>
                  <a:txBody>
                    <a:bodyPr/>
                    <a:lstStyle/>
                    <a:p>
                      <a:pPr indent="0" lvl="0" marL="0" rtl="0" algn="l">
                        <a:spcBef>
                          <a:spcPts val="0"/>
                        </a:spcBef>
                        <a:spcAft>
                          <a:spcPts val="0"/>
                        </a:spcAft>
                        <a:buNone/>
                      </a:pPr>
                      <a:r>
                        <a:rPr lang="en-US" sz="1600"/>
                        <a:t>-2.9126</a:t>
                      </a:r>
                      <a:endParaRPr sz="1600"/>
                    </a:p>
                  </a:txBody>
                  <a:tcPr marT="91425" marB="91425" marR="91425" marL="91425"/>
                </a:tc>
                <a:tc>
                  <a:txBody>
                    <a:bodyPr/>
                    <a:lstStyle/>
                    <a:p>
                      <a:pPr indent="0" lvl="0" marL="0" rtl="0" algn="l">
                        <a:spcBef>
                          <a:spcPts val="0"/>
                        </a:spcBef>
                        <a:spcAft>
                          <a:spcPts val="0"/>
                        </a:spcAft>
                        <a:buNone/>
                      </a:pPr>
                      <a:r>
                        <a:rPr lang="en-US" sz="1600"/>
                        <a:t>0.0332</a:t>
                      </a:r>
                      <a:endParaRPr sz="1600"/>
                    </a:p>
                  </a:txBody>
                  <a:tcPr marT="91425" marB="91425" marR="91425" marL="91425"/>
                </a:tc>
              </a:tr>
            </a:tbl>
          </a:graphicData>
        </a:graphic>
      </p:graphicFrame>
      <p:sp>
        <p:nvSpPr>
          <p:cNvPr id="215" name="Google Shape;215;g273aabd9b20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3b4d55cb1_2_3"/>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21" name="Google Shape;221;g273b4d55cb1_2_3"/>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22" name="Google Shape;222;g273b4d55cb1_2_3"/>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23" name="Google Shape;223;g273b4d55cb1_2_3"/>
          <p:cNvSpPr txBox="1"/>
          <p:nvPr/>
        </p:nvSpPr>
        <p:spPr>
          <a:xfrm>
            <a:off x="241200" y="91975"/>
            <a:ext cx="3292800" cy="6534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sz="2000">
              <a:solidFill>
                <a:schemeClr val="dk1"/>
              </a:solidFill>
              <a:latin typeface="Avenir"/>
              <a:ea typeface="Avenir"/>
              <a:cs typeface="Avenir"/>
              <a:sym typeface="Avenir"/>
            </a:endParaRPr>
          </a:p>
        </p:txBody>
      </p:sp>
      <p:pic>
        <p:nvPicPr>
          <p:cNvPr id="224" name="Google Shape;224;g273b4d55cb1_2_3"/>
          <p:cNvPicPr preferRelativeResize="0"/>
          <p:nvPr/>
        </p:nvPicPr>
        <p:blipFill>
          <a:blip r:embed="rId3">
            <a:alphaModFix/>
          </a:blip>
          <a:stretch>
            <a:fillRect/>
          </a:stretch>
        </p:blipFill>
        <p:spPr>
          <a:xfrm>
            <a:off x="3714750" y="91975"/>
            <a:ext cx="8477250" cy="6534150"/>
          </a:xfrm>
          <a:prstGeom prst="rect">
            <a:avLst/>
          </a:prstGeom>
          <a:noFill/>
          <a:ln>
            <a:noFill/>
          </a:ln>
        </p:spPr>
      </p:pic>
      <p:sp>
        <p:nvSpPr>
          <p:cNvPr id="225" name="Google Shape;225;g273b4d55cb1_2_3"/>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e5b37fad8a_2_56"/>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31" name="Google Shape;231;g2e5b37fad8a_2_56"/>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32" name="Google Shape;232;g2e5b37fad8a_2_56"/>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33" name="Google Shape;233;g2e5b37fad8a_2_56"/>
          <p:cNvSpPr txBox="1"/>
          <p:nvPr/>
        </p:nvSpPr>
        <p:spPr>
          <a:xfrm>
            <a:off x="136350" y="765600"/>
            <a:ext cx="2370000" cy="53268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2000">
                <a:solidFill>
                  <a:schemeClr val="dk1"/>
                </a:solidFill>
                <a:latin typeface="Avenir"/>
                <a:ea typeface="Avenir"/>
                <a:cs typeface="Avenir"/>
                <a:sym typeface="Avenir"/>
              </a:rPr>
              <a:t>The previous slide showed a line graph; this slide presents a scatter plot of the same information:</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0"/>
              </a:spcAft>
              <a:buClr>
                <a:schemeClr val="dk1"/>
              </a:buClr>
              <a:buSzPts val="1100"/>
              <a:buFont typeface="Arial"/>
              <a:buNone/>
            </a:pPr>
            <a:r>
              <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2000">
                <a:solidFill>
                  <a:schemeClr val="dk1"/>
                </a:solidFill>
                <a:latin typeface="Avenir"/>
                <a:ea typeface="Avenir"/>
                <a:cs typeface="Avenir"/>
                <a:sym typeface="Avenir"/>
              </a:rPr>
              <a:t>Average closing price of each stock/index during 2019 - 2024</a:t>
            </a:r>
            <a:endParaRPr sz="2000">
              <a:solidFill>
                <a:schemeClr val="dk1"/>
              </a:solidFill>
              <a:latin typeface="Avenir"/>
              <a:ea typeface="Avenir"/>
              <a:cs typeface="Avenir"/>
              <a:sym typeface="Avenir"/>
            </a:endParaRPr>
          </a:p>
        </p:txBody>
      </p:sp>
      <p:pic>
        <p:nvPicPr>
          <p:cNvPr id="234" name="Google Shape;234;g2e5b37fad8a_2_56"/>
          <p:cNvPicPr preferRelativeResize="0"/>
          <p:nvPr/>
        </p:nvPicPr>
        <p:blipFill>
          <a:blip r:embed="rId3">
            <a:alphaModFix/>
          </a:blip>
          <a:stretch>
            <a:fillRect/>
          </a:stretch>
        </p:blipFill>
        <p:spPr>
          <a:xfrm>
            <a:off x="2506350" y="123825"/>
            <a:ext cx="9759051" cy="6610350"/>
          </a:xfrm>
          <a:prstGeom prst="rect">
            <a:avLst/>
          </a:prstGeom>
          <a:noFill/>
          <a:ln>
            <a:noFill/>
          </a:ln>
        </p:spPr>
      </p:pic>
      <p:sp>
        <p:nvSpPr>
          <p:cNvPr id="235" name="Google Shape;235;g2e5b37fad8a_2_56"/>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1" type="body"/>
          </p:nvPr>
        </p:nvSpPr>
        <p:spPr>
          <a:xfrm>
            <a:off x="905250" y="933275"/>
            <a:ext cx="10381500" cy="5344500"/>
          </a:xfrm>
          <a:prstGeom prst="rect">
            <a:avLst/>
          </a:prstGeom>
          <a:solidFill>
            <a:srgbClr val="F7DBB9"/>
          </a:solidFill>
          <a:ln>
            <a:noFill/>
          </a:ln>
        </p:spPr>
        <p:txBody>
          <a:bodyPr anchorCtr="0" anchor="ctr" bIns="45700" lIns="91425" spcFirstLastPara="1" rIns="91425" wrap="square" tIns="45700">
            <a:normAutofit lnSpcReduction="10000"/>
          </a:bodyPr>
          <a:lstStyle/>
          <a:p>
            <a:pPr indent="0" lvl="0" marL="0" rtl="0" algn="ctr">
              <a:lnSpc>
                <a:spcPct val="150000"/>
              </a:lnSpc>
              <a:spcBef>
                <a:spcPts val="1200"/>
              </a:spcBef>
              <a:spcAft>
                <a:spcPts val="0"/>
              </a:spcAft>
              <a:buNone/>
            </a:pPr>
            <a:r>
              <a:rPr lang="en-US" sz="300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a:t>
            </a:r>
            <a:r>
              <a:rPr lang="en-US" sz="3000">
                <a:solidFill>
                  <a:schemeClr val="dk1"/>
                </a:solidFill>
                <a:latin typeface="Arial"/>
                <a:ea typeface="Arial"/>
                <a:cs typeface="Arial"/>
                <a:sym typeface="Arial"/>
              </a:rPr>
              <a:t>indices consistently.</a:t>
            </a:r>
            <a:endParaRPr sz="3000">
              <a:solidFill>
                <a:schemeClr val="dk1"/>
              </a:solidFill>
              <a:latin typeface="Arial"/>
              <a:ea typeface="Arial"/>
              <a:cs typeface="Arial"/>
              <a:sym typeface="Arial"/>
            </a:endParaRPr>
          </a:p>
          <a:p>
            <a:pPr indent="0" lvl="0" marL="0" rtl="0" algn="ctr">
              <a:lnSpc>
                <a:spcPct val="150000"/>
              </a:lnSpc>
              <a:spcBef>
                <a:spcPts val="1200"/>
              </a:spcBef>
              <a:spcAft>
                <a:spcPts val="0"/>
              </a:spcAft>
              <a:buNone/>
            </a:pPr>
            <a:r>
              <a:rPr lang="en-US" sz="3000">
                <a:solidFill>
                  <a:schemeClr val="dk1"/>
                </a:solidFill>
                <a:latin typeface="Arial"/>
                <a:ea typeface="Arial"/>
                <a:cs typeface="Arial"/>
                <a:sym typeface="Arial"/>
              </a:rPr>
              <a:t>Since any difference is largely </a:t>
            </a:r>
            <a:r>
              <a:rPr lang="en-US" sz="3000">
                <a:solidFill>
                  <a:schemeClr val="dk1"/>
                </a:solidFill>
                <a:latin typeface="Arial"/>
                <a:ea typeface="Arial"/>
                <a:cs typeface="Arial"/>
                <a:sym typeface="Arial"/>
              </a:rPr>
              <a:t>statistically</a:t>
            </a:r>
            <a:r>
              <a:rPr lang="en-US" sz="3000">
                <a:solidFill>
                  <a:schemeClr val="dk1"/>
                </a:solidFill>
                <a:latin typeface="Arial"/>
                <a:ea typeface="Arial"/>
                <a:cs typeface="Arial"/>
                <a:sym typeface="Arial"/>
              </a:rPr>
              <a:t> </a:t>
            </a:r>
            <a:r>
              <a:rPr lang="en-US" sz="3000">
                <a:solidFill>
                  <a:schemeClr val="dk1"/>
                </a:solidFill>
                <a:latin typeface="Arial"/>
                <a:ea typeface="Arial"/>
                <a:cs typeface="Arial"/>
                <a:sym typeface="Arial"/>
              </a:rPr>
              <a:t>insignificant, we fail to reject our null hypothesis, indicating AI companies in general are not different from the indices. Specific companies like Nvidia may not adhere to this generalization.</a:t>
            </a:r>
            <a:endParaRPr b="1">
              <a:solidFill>
                <a:schemeClr val="dk1"/>
              </a:solidFill>
            </a:endParaRPr>
          </a:p>
        </p:txBody>
      </p:sp>
      <p:sp>
        <p:nvSpPr>
          <p:cNvPr id="241" name="Google Shape;241;p15"/>
          <p:cNvSpPr txBox="1"/>
          <p:nvPr>
            <p:ph type="title"/>
          </p:nvPr>
        </p:nvSpPr>
        <p:spPr>
          <a:xfrm>
            <a:off x="779400" y="251675"/>
            <a:ext cx="10213800" cy="681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a:t>Conclusion</a:t>
            </a:r>
            <a:endParaRPr b="1"/>
          </a:p>
        </p:txBody>
      </p:sp>
      <p:sp>
        <p:nvSpPr>
          <p:cNvPr id="242" name="Google Shape;242;p15"/>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43" name="Google Shape;243;p15"/>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5e70cd92a_1_0"/>
          <p:cNvSpPr txBox="1"/>
          <p:nvPr>
            <p:ph type="title"/>
          </p:nvPr>
        </p:nvSpPr>
        <p:spPr>
          <a:xfrm>
            <a:off x="779400" y="467875"/>
            <a:ext cx="10213800" cy="5560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sz="20000"/>
              <a:t>Q&amp;A</a:t>
            </a:r>
            <a:endParaRPr b="1" sz="20000"/>
          </a:p>
        </p:txBody>
      </p:sp>
      <p:sp>
        <p:nvSpPr>
          <p:cNvPr id="249" name="Google Shape;249;g2e5e70cd92a_1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50" name="Google Shape;250;g2e5e70cd92a_1_0"/>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92100" y="762000"/>
            <a:ext cx="10737900" cy="968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b="1" lang="en-US" sz="3200"/>
              <a:t>Thank you, all for listening and a special thank you to our team, for the great collaboration!</a:t>
            </a:r>
            <a:endParaRPr/>
          </a:p>
        </p:txBody>
      </p:sp>
      <p:sp>
        <p:nvSpPr>
          <p:cNvPr id="256" name="Google Shape;256;p19"/>
          <p:cNvSpPr txBox="1"/>
          <p:nvPr>
            <p:ph idx="1" type="body"/>
          </p:nvPr>
        </p:nvSpPr>
        <p:spPr>
          <a:xfrm>
            <a:off x="1067839" y="1539127"/>
            <a:ext cx="9711900" cy="46593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a:p>
          <a:p>
            <a:pPr indent="-228600" lvl="0" marL="228600" rtl="0" algn="l">
              <a:lnSpc>
                <a:spcPct val="125000"/>
              </a:lnSpc>
              <a:spcBef>
                <a:spcPts val="1000"/>
              </a:spcBef>
              <a:spcAft>
                <a:spcPts val="0"/>
              </a:spcAft>
              <a:buClr>
                <a:schemeClr val="lt1"/>
              </a:buClr>
              <a:buSzPts val="2800"/>
              <a:buChar char="•"/>
            </a:pPr>
            <a:r>
              <a:rPr lang="en-US"/>
              <a:t>Andrea M.</a:t>
            </a:r>
            <a:endParaRPr/>
          </a:p>
          <a:p>
            <a:pPr indent="-228600" lvl="0" marL="228600" rtl="0" algn="l">
              <a:lnSpc>
                <a:spcPct val="125000"/>
              </a:lnSpc>
              <a:spcBef>
                <a:spcPts val="1000"/>
              </a:spcBef>
              <a:spcAft>
                <a:spcPts val="0"/>
              </a:spcAft>
              <a:buClr>
                <a:schemeClr val="lt1"/>
              </a:buClr>
              <a:buSzPts val="2800"/>
              <a:buChar char="•"/>
            </a:pPr>
            <a:r>
              <a:rPr lang="en-US"/>
              <a:t>Dante P.</a:t>
            </a:r>
            <a:endParaRPr/>
          </a:p>
          <a:p>
            <a:pPr indent="-228600" lvl="0" marL="228600" rtl="0" algn="l">
              <a:lnSpc>
                <a:spcPct val="125000"/>
              </a:lnSpc>
              <a:spcBef>
                <a:spcPts val="1000"/>
              </a:spcBef>
              <a:spcAft>
                <a:spcPts val="0"/>
              </a:spcAft>
              <a:buClr>
                <a:schemeClr val="lt1"/>
              </a:buClr>
              <a:buSzPts val="2800"/>
              <a:buChar char="•"/>
            </a:pPr>
            <a:r>
              <a:rPr lang="en-US"/>
              <a:t>Krissy Nalani K.</a:t>
            </a:r>
            <a:endParaRPr/>
          </a:p>
          <a:p>
            <a:pPr indent="-228600" lvl="0" marL="228600" rtl="0" algn="l">
              <a:spcBef>
                <a:spcPts val="1000"/>
              </a:spcBef>
              <a:spcAft>
                <a:spcPts val="0"/>
              </a:spcAft>
              <a:buSzPts val="1800"/>
              <a:buChar char="•"/>
            </a:pPr>
            <a:r>
              <a:rPr lang="en-US"/>
              <a:t>Melissa G.</a:t>
            </a:r>
            <a:endParaRPr/>
          </a:p>
          <a:p>
            <a:pPr indent="-228600" lvl="0" marL="228600" rtl="0" algn="l">
              <a:lnSpc>
                <a:spcPct val="125000"/>
              </a:lnSpc>
              <a:spcBef>
                <a:spcPts val="1000"/>
              </a:spcBef>
              <a:spcAft>
                <a:spcPts val="0"/>
              </a:spcAft>
              <a:buClr>
                <a:schemeClr val="lt1"/>
              </a:buClr>
              <a:buSzPts val="2800"/>
              <a:buChar char="•"/>
            </a:pPr>
            <a:r>
              <a:rPr lang="en-US"/>
              <a:t>Nate S.</a:t>
            </a:r>
            <a:endParaRPr/>
          </a:p>
          <a:p>
            <a:pPr indent="-228600" lvl="0" marL="228600" rtl="0" algn="l">
              <a:lnSpc>
                <a:spcPct val="125000"/>
              </a:lnSpc>
              <a:spcBef>
                <a:spcPts val="1000"/>
              </a:spcBef>
              <a:spcAft>
                <a:spcPts val="0"/>
              </a:spcAft>
              <a:buClr>
                <a:schemeClr val="lt1"/>
              </a:buClr>
              <a:buSzPts val="2800"/>
              <a:buChar char="•"/>
            </a:pPr>
            <a:r>
              <a:rPr lang="en-US"/>
              <a:t>Olga Sabrina L</a:t>
            </a:r>
            <a:endParaRPr/>
          </a:p>
          <a:p>
            <a:pPr indent="0" lvl="0" marL="228600" rtl="0" algn="l">
              <a:lnSpc>
                <a:spcPct val="125000"/>
              </a:lnSpc>
              <a:spcBef>
                <a:spcPts val="1000"/>
              </a:spcBef>
              <a:spcAft>
                <a:spcPts val="0"/>
              </a:spcAft>
              <a:buNone/>
            </a:pPr>
            <a:r>
              <a:t/>
            </a:r>
            <a:endParaRPr/>
          </a:p>
        </p:txBody>
      </p:sp>
      <p:sp>
        <p:nvSpPr>
          <p:cNvPr id="257" name="Google Shape;257;p19"/>
          <p:cNvSpPr txBox="1"/>
          <p:nvPr/>
        </p:nvSpPr>
        <p:spPr>
          <a:xfrm>
            <a:off x="6077228" y="3893615"/>
            <a:ext cx="4193608"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lt1"/>
                </a:solidFill>
                <a:latin typeface="Avenir"/>
                <a:ea typeface="Avenir"/>
                <a:cs typeface="Avenir"/>
                <a:sym typeface="Avenir"/>
                <a:hlinkClick r:id="rId3">
                  <a:extLst>
                    <a:ext uri="{A12FA001-AC4F-418D-AE19-62706E023703}">
                      <ahyp:hlinkClr val="tx"/>
                    </a:ext>
                  </a:extLst>
                </a:hlinkClick>
              </a:rPr>
              <a:t>T</a:t>
            </a:r>
            <a:endParaRPr sz="90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7059525" y="1850700"/>
            <a:ext cx="3543350" cy="3507775"/>
          </a:xfrm>
          <a:prstGeom prst="rect">
            <a:avLst/>
          </a:prstGeom>
          <a:noFill/>
          <a:ln>
            <a:noFill/>
          </a:ln>
        </p:spPr>
      </p:pic>
      <p:sp>
        <p:nvSpPr>
          <p:cNvPr id="259" name="Google Shape;259;p19"/>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36fb7efa1_0_2"/>
          <p:cNvSpPr txBox="1"/>
          <p:nvPr>
            <p:ph type="title"/>
          </p:nvPr>
        </p:nvSpPr>
        <p:spPr>
          <a:xfrm>
            <a:off x="905256" y="762000"/>
            <a:ext cx="10213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Objective</a:t>
            </a:r>
            <a:endParaRPr/>
          </a:p>
        </p:txBody>
      </p:sp>
      <p:sp>
        <p:nvSpPr>
          <p:cNvPr id="99" name="Google Shape;99;g2e36fb7efa1_0_2"/>
          <p:cNvSpPr txBox="1"/>
          <p:nvPr>
            <p:ph idx="1" type="body"/>
          </p:nvPr>
        </p:nvSpPr>
        <p:spPr>
          <a:xfrm>
            <a:off x="905250" y="1444750"/>
            <a:ext cx="6435000" cy="4659300"/>
          </a:xfrm>
          <a:prstGeom prst="rect">
            <a:avLst/>
          </a:prstGeom>
          <a:solidFill>
            <a:srgbClr val="F7DBB9"/>
          </a:solidFill>
          <a:ln>
            <a:noFill/>
          </a:ln>
        </p:spPr>
        <p:txBody>
          <a:bodyPr anchorCtr="0" anchor="ctr" bIns="45700" lIns="91425" spcFirstLastPara="1" rIns="91425" wrap="square" tIns="45700">
            <a:normAutofit fontScale="77500" lnSpcReduction="10000"/>
          </a:bodyPr>
          <a:lstStyle/>
          <a:p>
            <a:pPr indent="-50800" lvl="0" marL="228600" rtl="0" algn="l">
              <a:lnSpc>
                <a:spcPct val="125000"/>
              </a:lnSpc>
              <a:spcBef>
                <a:spcPts val="0"/>
              </a:spcBef>
              <a:spcAft>
                <a:spcPts val="0"/>
              </a:spcAft>
              <a:buClr>
                <a:schemeClr val="lt1"/>
              </a:buClr>
              <a:buSzPct val="100000"/>
              <a:buNone/>
            </a:pPr>
            <a:r>
              <a:t/>
            </a:r>
            <a:endParaRPr/>
          </a:p>
          <a:p>
            <a:pPr indent="-50800" lvl="0" marL="228600" rtl="0" algn="l">
              <a:lnSpc>
                <a:spcPct val="125000"/>
              </a:lnSpc>
              <a:spcBef>
                <a:spcPts val="0"/>
              </a:spcBef>
              <a:spcAft>
                <a:spcPts val="0"/>
              </a:spcAft>
              <a:buClr>
                <a:schemeClr val="lt1"/>
              </a:buClr>
              <a:buSzPct val="100000"/>
              <a:buNone/>
            </a:pPr>
            <a:r>
              <a:t/>
            </a:r>
            <a:endParaRPr/>
          </a:p>
          <a:p>
            <a:pPr indent="0" lvl="0" marL="228600" rtl="0" algn="l">
              <a:lnSpc>
                <a:spcPct val="125000"/>
              </a:lnSpc>
              <a:spcBef>
                <a:spcPts val="1000"/>
              </a:spcBef>
              <a:spcAft>
                <a:spcPts val="0"/>
              </a:spcAft>
              <a:buNone/>
            </a:pPr>
            <a:r>
              <a:rPr lang="en-US" sz="3050">
                <a:solidFill>
                  <a:schemeClr val="dk1"/>
                </a:solidFill>
              </a:rPr>
              <a:t>This presentation provides a comparative analysis of daily and cumulative returns, as well as volatility (risks), of the top 10 AI companies' stocks with the S&amp;P 500 and Dow Jones indices for the last 5 years.</a:t>
            </a:r>
            <a:endParaRPr sz="305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a:p>
            <a:pPr indent="0" lvl="0" marL="177800" rtl="0" algn="l">
              <a:lnSpc>
                <a:spcPct val="125000"/>
              </a:lnSpc>
              <a:spcBef>
                <a:spcPts val="1000"/>
              </a:spcBef>
              <a:spcAft>
                <a:spcPts val="0"/>
              </a:spcAft>
              <a:buClr>
                <a:schemeClr val="lt1"/>
              </a:buClr>
              <a:buSzPct val="100000"/>
              <a:buNone/>
            </a:pPr>
            <a:r>
              <a:t/>
            </a:r>
            <a:endParaRPr/>
          </a:p>
        </p:txBody>
      </p:sp>
      <p:pic>
        <p:nvPicPr>
          <p:cNvPr id="100" name="Google Shape;100;g2e36fb7efa1_0_2" title="Bullish Chart GIF"/>
          <p:cNvPicPr preferRelativeResize="0"/>
          <p:nvPr/>
        </p:nvPicPr>
        <p:blipFill>
          <a:blip r:embed="rId3">
            <a:alphaModFix/>
          </a:blip>
          <a:stretch>
            <a:fillRect/>
          </a:stretch>
        </p:blipFill>
        <p:spPr>
          <a:xfrm>
            <a:off x="7487175" y="1444800"/>
            <a:ext cx="4225950" cy="4595275"/>
          </a:xfrm>
          <a:prstGeom prst="rect">
            <a:avLst/>
          </a:prstGeom>
          <a:noFill/>
          <a:ln>
            <a:noFill/>
          </a:ln>
        </p:spPr>
      </p:pic>
      <p:sp>
        <p:nvSpPr>
          <p:cNvPr id="101" name="Google Shape;101;g2e36fb7efa1_0_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762000" y="443060"/>
            <a:ext cx="10668000" cy="7824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b="1" lang="en-US" sz="3200"/>
              <a:t>The end.</a:t>
            </a:r>
            <a:endParaRPr sz="3200"/>
          </a:p>
        </p:txBody>
      </p:sp>
      <p:sp>
        <p:nvSpPr>
          <p:cNvPr id="265" name="Google Shape;265;p20"/>
          <p:cNvSpPr txBox="1"/>
          <p:nvPr>
            <p:ph idx="1" type="body"/>
          </p:nvPr>
        </p:nvSpPr>
        <p:spPr>
          <a:xfrm>
            <a:off x="762000" y="1371600"/>
            <a:ext cx="10668000" cy="4732483"/>
          </a:xfrm>
          <a:prstGeom prst="rect">
            <a:avLst/>
          </a:prstGeom>
          <a:noFill/>
          <a:ln>
            <a:noFill/>
          </a:ln>
        </p:spPr>
        <p:txBody>
          <a:bodyPr anchorCtr="0" anchor="t" bIns="45700" lIns="91425" spcFirstLastPara="1" rIns="91425" wrap="square" tIns="45700">
            <a:normAutofit/>
          </a:bodyPr>
          <a:lstStyle/>
          <a:p>
            <a:pPr indent="0" lvl="0" marL="0" rtl="0" algn="ctr">
              <a:lnSpc>
                <a:spcPct val="125000"/>
              </a:lnSpc>
              <a:spcBef>
                <a:spcPts val="0"/>
              </a:spcBef>
              <a:spcAft>
                <a:spcPts val="0"/>
              </a:spcAft>
              <a:buClr>
                <a:schemeClr val="lt1"/>
              </a:buClr>
              <a:buSzPts val="3200"/>
              <a:buNone/>
            </a:pPr>
            <a:r>
              <a:rPr b="1" lang="en-US" sz="3200"/>
              <a:t>Thank you and let’s celebrate together!</a:t>
            </a:r>
            <a:endParaRPr/>
          </a:p>
          <a:p>
            <a:pPr indent="0" lvl="0" marL="0" rtl="0" algn="ctr">
              <a:lnSpc>
                <a:spcPct val="125000"/>
              </a:lnSpc>
              <a:spcBef>
                <a:spcPts val="1000"/>
              </a:spcBef>
              <a:spcAft>
                <a:spcPts val="0"/>
              </a:spcAft>
              <a:buClr>
                <a:schemeClr val="lt1"/>
              </a:buClr>
              <a:buSzPts val="3200"/>
              <a:buNone/>
            </a:pPr>
            <a:r>
              <a:t/>
            </a:r>
            <a:endParaRPr b="1" sz="3200"/>
          </a:p>
          <a:p>
            <a:pPr indent="0" lvl="0" marL="0" rtl="0" algn="ctr">
              <a:lnSpc>
                <a:spcPct val="125000"/>
              </a:lnSpc>
              <a:spcBef>
                <a:spcPts val="1000"/>
              </a:spcBef>
              <a:spcAft>
                <a:spcPts val="0"/>
              </a:spcAft>
              <a:buClr>
                <a:schemeClr val="lt1"/>
              </a:buClr>
              <a:buSzPts val="3200"/>
              <a:buNone/>
            </a:pPr>
            <a:r>
              <a:t/>
            </a:r>
            <a:endParaRPr b="1" sz="3200"/>
          </a:p>
          <a:p>
            <a:pPr indent="-50800" lvl="0" marL="228600" rtl="0" algn="ctr">
              <a:lnSpc>
                <a:spcPct val="125000"/>
              </a:lnSpc>
              <a:spcBef>
                <a:spcPts val="1000"/>
              </a:spcBef>
              <a:spcAft>
                <a:spcPts val="0"/>
              </a:spcAft>
              <a:buClr>
                <a:schemeClr val="lt1"/>
              </a:buClr>
              <a:buSzPts val="2800"/>
              <a:buNone/>
            </a:pPr>
            <a:r>
              <a:t/>
            </a:r>
            <a:endParaRPr/>
          </a:p>
          <a:p>
            <a:pPr indent="-50800" lvl="0" marL="228600" rtl="0" algn="ctr">
              <a:lnSpc>
                <a:spcPct val="125000"/>
              </a:lnSpc>
              <a:spcBef>
                <a:spcPts val="1000"/>
              </a:spcBef>
              <a:spcAft>
                <a:spcPts val="0"/>
              </a:spcAft>
              <a:buClr>
                <a:schemeClr val="lt1"/>
              </a:buClr>
              <a:buSzPts val="2800"/>
              <a:buNone/>
            </a:pPr>
            <a:r>
              <a:t/>
            </a:r>
            <a:endParaRPr/>
          </a:p>
        </p:txBody>
      </p:sp>
      <p:sp>
        <p:nvSpPr>
          <p:cNvPr id="266" name="Google Shape;266;p20"/>
          <p:cNvSpPr txBox="1"/>
          <p:nvPr/>
        </p:nvSpPr>
        <p:spPr>
          <a:xfrm>
            <a:off x="7393916" y="5806150"/>
            <a:ext cx="2501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chemeClr val="lt1"/>
              </a:solidFill>
              <a:latin typeface="Avenir"/>
              <a:ea typeface="Avenir"/>
              <a:cs typeface="Avenir"/>
              <a:sym typeface="Avenir"/>
            </a:endParaRPr>
          </a:p>
        </p:txBody>
      </p:sp>
      <p:pic>
        <p:nvPicPr>
          <p:cNvPr id="267" name="Google Shape;267;p20" title="Cup Of Coffee GIF"/>
          <p:cNvPicPr preferRelativeResize="0"/>
          <p:nvPr/>
        </p:nvPicPr>
        <p:blipFill>
          <a:blip r:embed="rId3">
            <a:alphaModFix/>
          </a:blip>
          <a:stretch>
            <a:fillRect/>
          </a:stretch>
        </p:blipFill>
        <p:spPr>
          <a:xfrm>
            <a:off x="3626000" y="2330848"/>
            <a:ext cx="3971374" cy="3971374"/>
          </a:xfrm>
          <a:prstGeom prst="rect">
            <a:avLst/>
          </a:prstGeom>
          <a:noFill/>
          <a:ln>
            <a:noFill/>
          </a:ln>
        </p:spPr>
      </p:pic>
      <p:sp>
        <p:nvSpPr>
          <p:cNvPr id="268" name="Google Shape;268;p20"/>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73aabd9b20_0_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74" name="Google Shape;274;g273aabd9b20_0_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75" name="Google Shape;275;g273aabd9b20_0_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76" name="Google Shape;276;g273aabd9b20_0_8"/>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800">
                <a:solidFill>
                  <a:schemeClr val="dk1"/>
                </a:solidFill>
                <a:latin typeface="Avenir"/>
                <a:ea typeface="Avenir"/>
                <a:cs typeface="Avenir"/>
                <a:sym typeface="Avenir"/>
              </a:rPr>
              <a:t>Outlined tails to display extrema clearly.</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800">
                <a:solidFill>
                  <a:schemeClr val="dk1"/>
                </a:solidFill>
                <a:latin typeface="Avenir"/>
                <a:ea typeface="Avenir"/>
                <a:cs typeface="Avenir"/>
                <a:sym typeface="Avenir"/>
              </a:rPr>
              <a:t>Violin plots do not highlight extreme values like box plots do</a:t>
            </a:r>
            <a:endParaRPr sz="1800">
              <a:solidFill>
                <a:schemeClr val="dk1"/>
              </a:solidFill>
              <a:latin typeface="Avenir"/>
              <a:ea typeface="Avenir"/>
              <a:cs typeface="Avenir"/>
              <a:sym typeface="Avenir"/>
            </a:endParaRPr>
          </a:p>
        </p:txBody>
      </p:sp>
      <p:pic>
        <p:nvPicPr>
          <p:cNvPr id="277" name="Google Shape;277;g273aabd9b20_0_8"/>
          <p:cNvPicPr preferRelativeResize="0"/>
          <p:nvPr/>
        </p:nvPicPr>
        <p:blipFill>
          <a:blip r:embed="rId3">
            <a:alphaModFix/>
          </a:blip>
          <a:stretch>
            <a:fillRect/>
          </a:stretch>
        </p:blipFill>
        <p:spPr>
          <a:xfrm>
            <a:off x="3724825" y="561550"/>
            <a:ext cx="8030234" cy="6022675"/>
          </a:xfrm>
          <a:prstGeom prst="rect">
            <a:avLst/>
          </a:prstGeom>
          <a:noFill/>
          <a:ln>
            <a:noFill/>
          </a:ln>
        </p:spPr>
      </p:pic>
      <p:sp>
        <p:nvSpPr>
          <p:cNvPr id="278" name="Google Shape;278;g273aabd9b20_0_8"/>
          <p:cNvSpPr txBox="1"/>
          <p:nvPr>
            <p:ph idx="12" type="sldNum"/>
          </p:nvPr>
        </p:nvSpPr>
        <p:spPr>
          <a:xfrm>
            <a:off x="119600" y="6356375"/>
            <a:ext cx="378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3aabd9b20_0_4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84" name="Google Shape;284;g273aabd9b20_0_4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85" name="Google Shape;285;g273aabd9b20_0_4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668850" y="0"/>
            <a:ext cx="10972800" cy="6858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Avenir"/>
                <a:ea typeface="Avenir"/>
                <a:cs typeface="Avenir"/>
                <a:sym typeface="Avenir"/>
              </a:rPr>
              <a:t>Outlined</a:t>
            </a:r>
            <a:r>
              <a:rPr lang="en-US" sz="1600">
                <a:solidFill>
                  <a:schemeClr val="dk1"/>
                </a:solidFill>
                <a:latin typeface="Avenir"/>
                <a:ea typeface="Avenir"/>
                <a:cs typeface="Avenir"/>
                <a:sym typeface="Avenir"/>
              </a:rPr>
              <a:t> tailed</a:t>
            </a:r>
            <a:endParaRPr sz="1600">
              <a:solidFill>
                <a:schemeClr val="dk1"/>
              </a:solidFill>
              <a:latin typeface="Avenir"/>
              <a:ea typeface="Avenir"/>
              <a:cs typeface="Avenir"/>
              <a:sym typeface="Avenir"/>
            </a:endParaRPr>
          </a:p>
        </p:txBody>
      </p:sp>
      <p:sp>
        <p:nvSpPr>
          <p:cNvPr id="289" name="Google Shape;289;g273aabd9b20_0_40"/>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66350fd99_24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95" name="Google Shape;295;g2e66350fd99_24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96" name="Google Shape;296;g2e66350fd99_24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97" name="Google Shape;297;g2e66350fd99_24_9"/>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on.</a:t>
            </a:r>
            <a:endParaRPr sz="2400">
              <a:solidFill>
                <a:schemeClr val="dk1"/>
              </a:solidFill>
              <a:latin typeface="Avenir"/>
              <a:ea typeface="Avenir"/>
              <a:cs typeface="Avenir"/>
              <a:sym typeface="Avenir"/>
            </a:endParaRPr>
          </a:p>
        </p:txBody>
      </p:sp>
      <p:sp>
        <p:nvSpPr>
          <p:cNvPr id="298" name="Google Shape;298;g2e66350fd99_24_9"/>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9" name="Google Shape;299;g2e66350fd99_24_9"/>
          <p:cNvPicPr preferRelativeResize="0"/>
          <p:nvPr/>
        </p:nvPicPr>
        <p:blipFill>
          <a:blip r:embed="rId3">
            <a:alphaModFix/>
          </a:blip>
          <a:stretch>
            <a:fillRect/>
          </a:stretch>
        </p:blipFill>
        <p:spPr>
          <a:xfrm>
            <a:off x="381000" y="571500"/>
            <a:ext cx="11430000" cy="5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3b4d55cb1_7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305" name="Google Shape;305;g273b4d55cb1_7_0"/>
          <p:cNvSpPr txBox="1"/>
          <p:nvPr>
            <p:ph idx="1" type="body"/>
          </p:nvPr>
        </p:nvSpPr>
        <p:spPr>
          <a:xfrm>
            <a:off x="67050" y="63000"/>
            <a:ext cx="120579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306" name="Google Shape;306;g273b4d55cb1_7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307" name="Google Shape;307;g273b4d55cb1_7_0"/>
          <p:cNvSpPr txBox="1"/>
          <p:nvPr/>
        </p:nvSpPr>
        <p:spPr>
          <a:xfrm>
            <a:off x="272675" y="1328650"/>
            <a:ext cx="4119300" cy="516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Indicates which stocks might be used as indicators for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May indicate if stocks in the same industry have a major impact on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Or if they are all equally subject to the same market pressures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Meta returns are largely </a:t>
            </a:r>
            <a:r>
              <a:rPr lang="en-US" sz="1800">
                <a:solidFill>
                  <a:schemeClr val="dk1"/>
                </a:solidFill>
                <a:latin typeface="Avenir"/>
                <a:ea typeface="Avenir"/>
                <a:cs typeface="Avenir"/>
                <a:sym typeface="Avenir"/>
              </a:rPr>
              <a:t>independent</a:t>
            </a:r>
            <a:r>
              <a:rPr lang="en-US" sz="1800">
                <a:solidFill>
                  <a:schemeClr val="dk1"/>
                </a:solidFill>
                <a:latin typeface="Avenir"/>
                <a:ea typeface="Avenir"/>
                <a:cs typeface="Avenir"/>
                <a:sym typeface="Avenir"/>
              </a:rPr>
              <a:t> of other stocks (except Amazon)</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Nvidia</a:t>
            </a:r>
            <a:r>
              <a:rPr lang="en-US" sz="1800">
                <a:solidFill>
                  <a:schemeClr val="dk1"/>
                </a:solidFill>
                <a:latin typeface="Avenir"/>
                <a:ea typeface="Avenir"/>
                <a:cs typeface="Avenir"/>
                <a:sym typeface="Avenir"/>
              </a:rPr>
              <a:t>, AMD, are </a:t>
            </a:r>
            <a:r>
              <a:rPr lang="en-US" sz="1800">
                <a:solidFill>
                  <a:schemeClr val="dk1"/>
                </a:solidFill>
                <a:latin typeface="Avenir"/>
                <a:ea typeface="Avenir"/>
                <a:cs typeface="Avenir"/>
                <a:sym typeface="Avenir"/>
              </a:rPr>
              <a:t>greatly</a:t>
            </a:r>
            <a:r>
              <a:rPr lang="en-US" sz="1800">
                <a:solidFill>
                  <a:schemeClr val="dk1"/>
                </a:solidFill>
                <a:latin typeface="Avenir"/>
                <a:ea typeface="Avenir"/>
                <a:cs typeface="Avenir"/>
                <a:sym typeface="Avenir"/>
              </a:rPr>
              <a:t> correlated, as expectly being largely GPU makers</a:t>
            </a:r>
            <a:endParaRPr sz="1800">
              <a:solidFill>
                <a:schemeClr val="dk1"/>
              </a:solidFill>
              <a:latin typeface="Avenir"/>
              <a:ea typeface="Avenir"/>
              <a:cs typeface="Avenir"/>
              <a:sym typeface="Avenir"/>
            </a:endParaRPr>
          </a:p>
        </p:txBody>
      </p:sp>
      <p:pic>
        <p:nvPicPr>
          <p:cNvPr id="308" name="Google Shape;308;g273b4d55cb1_7_0"/>
          <p:cNvPicPr preferRelativeResize="0"/>
          <p:nvPr/>
        </p:nvPicPr>
        <p:blipFill>
          <a:blip r:embed="rId3">
            <a:alphaModFix/>
          </a:blip>
          <a:stretch>
            <a:fillRect/>
          </a:stretch>
        </p:blipFill>
        <p:spPr>
          <a:xfrm>
            <a:off x="4858550" y="127113"/>
            <a:ext cx="6603775" cy="6603775"/>
          </a:xfrm>
          <a:prstGeom prst="rect">
            <a:avLst/>
          </a:prstGeom>
          <a:noFill/>
          <a:ln>
            <a:noFill/>
          </a:ln>
        </p:spPr>
      </p:pic>
      <p:sp>
        <p:nvSpPr>
          <p:cNvPr id="309" name="Google Shape;309;g273b4d55cb1_7_0"/>
          <p:cNvSpPr txBox="1"/>
          <p:nvPr/>
        </p:nvSpPr>
        <p:spPr>
          <a:xfrm>
            <a:off x="253575" y="273875"/>
            <a:ext cx="4392000" cy="7809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Correlation heatmap</a:t>
            </a:r>
            <a:endParaRPr sz="2800">
              <a:solidFill>
                <a:schemeClr val="dk1"/>
              </a:solidFill>
              <a:latin typeface="Avenir"/>
              <a:ea typeface="Avenir"/>
              <a:cs typeface="Avenir"/>
              <a:sym typeface="Avenir"/>
            </a:endParaRPr>
          </a:p>
        </p:txBody>
      </p:sp>
      <p:sp>
        <p:nvSpPr>
          <p:cNvPr id="310" name="Google Shape;310;g273b4d55cb1_7_0"/>
          <p:cNvSpPr txBox="1"/>
          <p:nvPr/>
        </p:nvSpPr>
        <p:spPr>
          <a:xfrm>
            <a:off x="5893150" y="273875"/>
            <a:ext cx="3621300" cy="225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800">
                <a:solidFill>
                  <a:schemeClr val="dk1"/>
                </a:solidFill>
                <a:latin typeface="Avenir"/>
                <a:ea typeface="Avenir"/>
                <a:cs typeface="Avenir"/>
                <a:sym typeface="Avenir"/>
              </a:rPr>
              <a:t>Avg daily returns</a:t>
            </a:r>
            <a:endParaRPr sz="2800">
              <a:solidFill>
                <a:schemeClr val="dk1"/>
              </a:solidFill>
              <a:latin typeface="Avenir"/>
              <a:ea typeface="Avenir"/>
              <a:cs typeface="Avenir"/>
              <a:sym typeface="Avenir"/>
            </a:endParaRPr>
          </a:p>
          <a:p>
            <a:pPr indent="0" lvl="0" marL="0" rtl="0" algn="r">
              <a:spcBef>
                <a:spcPts val="0"/>
              </a:spcBef>
              <a:spcAft>
                <a:spcPts val="0"/>
              </a:spcAft>
              <a:buNone/>
            </a:pPr>
            <a:r>
              <a:rPr lang="en-US" sz="2800">
                <a:solidFill>
                  <a:schemeClr val="dk1"/>
                </a:solidFill>
                <a:latin typeface="Avenir"/>
                <a:ea typeface="Avenir"/>
                <a:cs typeface="Avenir"/>
                <a:sym typeface="Avenir"/>
              </a:rPr>
              <a:t>by year</a:t>
            </a:r>
            <a:endParaRPr sz="2800">
              <a:solidFill>
                <a:schemeClr val="dk1"/>
              </a:solidFill>
              <a:latin typeface="Avenir"/>
              <a:ea typeface="Avenir"/>
              <a:cs typeface="Avenir"/>
              <a:sym typeface="Avenir"/>
            </a:endParaRPr>
          </a:p>
        </p:txBody>
      </p:sp>
      <p:sp>
        <p:nvSpPr>
          <p:cNvPr id="311" name="Google Shape;311;g273b4d55cb1_7_0"/>
          <p:cNvSpPr txBox="1"/>
          <p:nvPr>
            <p:ph idx="12" type="sldNum"/>
          </p:nvPr>
        </p:nvSpPr>
        <p:spPr>
          <a:xfrm>
            <a:off x="119600" y="6356375"/>
            <a:ext cx="41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905256" y="762000"/>
            <a:ext cx="10213848" cy="682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b="1" lang="en-US" sz="3600">
                <a:extLst>
                  <a:ext uri="http://customooxmlschemas.google.com/">
                    <go:slidesCustomData xmlns:go="http://customooxmlschemas.google.com/" textRoundtripDataId="0"/>
                  </a:ext>
                </a:extLst>
              </a:rPr>
              <a:t>Data</a:t>
            </a:r>
            <a:r>
              <a:rPr b="1" lang="en-US" sz="3600"/>
              <a:t> Limitations </a:t>
            </a:r>
            <a:endParaRPr sz="3600"/>
          </a:p>
        </p:txBody>
      </p:sp>
      <p:sp>
        <p:nvSpPr>
          <p:cNvPr id="317" name="Google Shape;317;p11"/>
          <p:cNvSpPr txBox="1"/>
          <p:nvPr>
            <p:ph idx="1" type="body"/>
          </p:nvPr>
        </p:nvSpPr>
        <p:spPr>
          <a:xfrm>
            <a:off x="905256" y="1636776"/>
            <a:ext cx="10213848" cy="4659331"/>
          </a:xfrm>
          <a:prstGeom prst="rect">
            <a:avLst/>
          </a:prstGeom>
          <a:solidFill>
            <a:srgbClr val="F7DBB9"/>
          </a:solid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The S&amp;P 500 contains companies we are comparing to</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Short dataset available for free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Our sample of 10 AI companies is not representative of the general AI trends, just company performance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Align timepoints for polygon API to Kaggle dataset</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Scope of AI companies within the S&amp;P 500: Calculate how the percentage of AI companies within the S&amp;P 500 changes year over year in the specified period.</a:t>
            </a:r>
            <a:endParaRPr b="1" sz="2750">
              <a:solidFill>
                <a:schemeClr val="dk1"/>
              </a:solidFill>
            </a:endParaRPr>
          </a:p>
          <a:p>
            <a:pPr indent="-50800" lvl="0" marL="228600" rtl="0" algn="l">
              <a:lnSpc>
                <a:spcPct val="125000"/>
              </a:lnSpc>
              <a:spcBef>
                <a:spcPts val="1000"/>
              </a:spcBef>
              <a:spcAft>
                <a:spcPts val="0"/>
              </a:spcAft>
              <a:buClr>
                <a:schemeClr val="lt1"/>
              </a:buClr>
              <a:buSzPts val="2800"/>
              <a:buNone/>
            </a:pPr>
            <a:r>
              <a:t/>
            </a:r>
            <a:endParaRPr/>
          </a:p>
        </p:txBody>
      </p:sp>
      <p:sp>
        <p:nvSpPr>
          <p:cNvPr id="318" name="Google Shape;318;p11"/>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568130d3f_4_5"/>
          <p:cNvSpPr txBox="1"/>
          <p:nvPr>
            <p:ph type="title"/>
          </p:nvPr>
        </p:nvSpPr>
        <p:spPr>
          <a:xfrm>
            <a:off x="762000" y="762000"/>
            <a:ext cx="10668000" cy="88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t>Hypothesis: Question, Null, &amp; Alt </a:t>
            </a:r>
            <a:endParaRPr b="1" sz="3950"/>
          </a:p>
        </p:txBody>
      </p:sp>
      <p:sp>
        <p:nvSpPr>
          <p:cNvPr id="107" name="Google Shape;107;g2e568130d3f_4_5"/>
          <p:cNvSpPr txBox="1"/>
          <p:nvPr>
            <p:ph idx="1" type="body"/>
          </p:nvPr>
        </p:nvSpPr>
        <p:spPr>
          <a:xfrm>
            <a:off x="762006" y="1645502"/>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Question</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Does the growth of AI stocks in the last 5 years suggest that investing in these companies is significantly more profitable than investing in most other companies based on the market indices?</a:t>
            </a:r>
            <a:endParaRPr sz="1600">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If-Then</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If I invest in the top AI companies, then I will see better profit compared to the market indices, because there is a significant difference in the growth of these stocks and the market indices.</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Null Hypothesis</a:t>
            </a:r>
            <a:endParaRPr sz="16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There is no significant difference between the growth of AI stocks and the market indices, as determined by average daily return year over year from 2019-2024, as compared to the S&amp;P 500 or DOW.</a:t>
            </a:r>
            <a:endParaRPr sz="1600">
              <a:solidFill>
                <a:schemeClr val="dk1"/>
              </a:solidFill>
            </a:endParaRPr>
          </a:p>
          <a:p>
            <a:pPr indent="0" lvl="0" marL="0" rtl="0" algn="l">
              <a:lnSpc>
                <a:spcPct val="115000"/>
              </a:lnSpc>
              <a:spcBef>
                <a:spcPts val="1200"/>
              </a:spcBef>
              <a:spcAft>
                <a:spcPts val="0"/>
              </a:spcAft>
              <a:buNone/>
            </a:pPr>
            <a:r>
              <a:rPr lang="en-US" sz="1600" u="sng">
                <a:solidFill>
                  <a:schemeClr val="dk1"/>
                </a:solidFill>
              </a:rPr>
              <a:t>Alt Hypothesis</a:t>
            </a:r>
            <a:endParaRPr sz="1600" u="sng">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1600">
                <a:solidFill>
                  <a:schemeClr val="dk1"/>
                </a:solidFill>
              </a:rPr>
              <a:t>There is a significant difference between the growth of AI stocks and the market indices as determined by average daily return year over year from 2019-2024, as compared to S&amp;P 500 or DOW.</a:t>
            </a:r>
            <a:endParaRPr sz="1600">
              <a:solidFill>
                <a:srgbClr val="D1D2D3"/>
              </a:solidFill>
              <a:highlight>
                <a:srgbClr val="1A1D21"/>
              </a:highlight>
              <a:latin typeface="Arial"/>
              <a:ea typeface="Arial"/>
              <a:cs typeface="Arial"/>
              <a:sym typeface="Arial"/>
            </a:endParaRPr>
          </a:p>
        </p:txBody>
      </p:sp>
      <p:sp>
        <p:nvSpPr>
          <p:cNvPr id="108" name="Google Shape;108;g2e568130d3f_4_5"/>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62b4b96fb_0_1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Description </a:t>
            </a:r>
            <a:endParaRPr/>
          </a:p>
        </p:txBody>
      </p:sp>
      <p:sp>
        <p:nvSpPr>
          <p:cNvPr id="114" name="Google Shape;114;g2e62b4b96fb_0_11"/>
          <p:cNvSpPr txBox="1"/>
          <p:nvPr>
            <p:ph idx="1" type="body"/>
          </p:nvPr>
        </p:nvSpPr>
        <p:spPr>
          <a:xfrm>
            <a:off x="989106" y="1930327"/>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Obtained</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List what data sets are used and where we got them from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Top 10 AI companies</a:t>
            </a:r>
            <a:r>
              <a:rPr lang="en-US" sz="1600">
                <a:solidFill>
                  <a:srgbClr val="3C78D8"/>
                </a:solidFill>
              </a:rPr>
              <a:t> </a:t>
            </a:r>
            <a:r>
              <a:rPr lang="en-US" sz="1600" u="sng">
                <a:solidFill>
                  <a:srgbClr val="3C78D8"/>
                </a:solidFill>
                <a:hlinkClick r:id="rId3">
                  <a:extLst>
                    <a:ext uri="{A12FA001-AC4F-418D-AE19-62706E023703}">
                      <ahyp:hlinkClr val="tx"/>
                    </a:ext>
                  </a:extLst>
                </a:hlinkClick>
              </a:rPr>
              <a:t>kaggle dataset </a:t>
            </a:r>
            <a:r>
              <a:rPr lang="en-US" sz="1600">
                <a:solidFill>
                  <a:schemeClr val="dk1"/>
                </a:solidFill>
              </a:rPr>
              <a:t>1990 through present as selected by Forbes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S&amp;P 500 and Dow Jones index ETF funds gathered through </a:t>
            </a:r>
            <a:r>
              <a:rPr lang="en-US" sz="1600" u="sng">
                <a:solidFill>
                  <a:srgbClr val="3C78D8"/>
                </a:solidFill>
                <a:hlinkClick r:id="rId4">
                  <a:extLst>
                    <a:ext uri="{A12FA001-AC4F-418D-AE19-62706E023703}">
                      <ahyp:hlinkClr val="tx"/>
                    </a:ext>
                  </a:extLst>
                </a:hlinkClick>
              </a:rPr>
              <a:t>alphavantage.co</a:t>
            </a:r>
            <a:r>
              <a:rPr lang="en-US" sz="1600">
                <a:solidFill>
                  <a:schemeClr val="dk1"/>
                </a:solidFill>
              </a:rPr>
              <a:t> API</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Details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Datasets contained columns: Symbol, date, open, high, low, close, volume, adjusted</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Derived Variables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Cleaning done on columns to align datasets, data types correction, and filtered for last 5 years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Daily returns and cumulative returns generated as decimal</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Volatility calculated as standard deviation of returns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Data grouped by stock symbol and year</a:t>
            </a:r>
            <a:endParaRPr sz="1600">
              <a:solidFill>
                <a:srgbClr val="000000"/>
              </a:solidFill>
            </a:endParaRPr>
          </a:p>
          <a:p>
            <a:pPr indent="0" lvl="0" marL="0" rtl="0" algn="l">
              <a:lnSpc>
                <a:spcPct val="115000"/>
              </a:lnSpc>
              <a:spcBef>
                <a:spcPts val="1200"/>
              </a:spcBef>
              <a:spcAft>
                <a:spcPts val="1200"/>
              </a:spcAft>
              <a:buClr>
                <a:schemeClr val="dk1"/>
              </a:buClr>
              <a:buSzPts val="1100"/>
              <a:buFont typeface="Arial"/>
              <a:buNone/>
            </a:pPr>
            <a:r>
              <a:t/>
            </a:r>
            <a:endParaRPr sz="1600">
              <a:solidFill>
                <a:srgbClr val="D1D2D3"/>
              </a:solidFill>
              <a:highlight>
                <a:srgbClr val="1A1D21"/>
              </a:highlight>
              <a:latin typeface="Arial"/>
              <a:ea typeface="Arial"/>
              <a:cs typeface="Arial"/>
              <a:sym typeface="Arial"/>
            </a:endParaRPr>
          </a:p>
        </p:txBody>
      </p:sp>
      <p:sp>
        <p:nvSpPr>
          <p:cNvPr id="115" name="Google Shape;115;g2e62b4b96fb_0_1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5b37fad8a_2_1"/>
          <p:cNvSpPr txBox="1"/>
          <p:nvPr>
            <p:ph type="title"/>
          </p:nvPr>
        </p:nvSpPr>
        <p:spPr>
          <a:xfrm>
            <a:off x="419450" y="468400"/>
            <a:ext cx="113355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Stock Performance Analysis </a:t>
            </a:r>
            <a:endParaRPr/>
          </a:p>
        </p:txBody>
      </p:sp>
      <p:sp>
        <p:nvSpPr>
          <p:cNvPr id="121" name="Google Shape;121;g2e5b37fad8a_2_1"/>
          <p:cNvSpPr txBox="1"/>
          <p:nvPr>
            <p:ph idx="1" type="body"/>
          </p:nvPr>
        </p:nvSpPr>
        <p:spPr>
          <a:xfrm>
            <a:off x="419450" y="1151200"/>
            <a:ext cx="11266500" cy="5402700"/>
          </a:xfrm>
          <a:prstGeom prst="rect">
            <a:avLst/>
          </a:prstGeom>
          <a:solidFill>
            <a:srgbClr val="F7DBB9"/>
          </a:solid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rPr>
              <a:t>Analyzing stock performance involves multiple factors. In this project, we used a simplified approach based on parameters such as average stock prices, daily and cumulative returns, and volatility.</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Basics: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rPr>
              <a:t>Daily and Cumulative Returns</a:t>
            </a:r>
            <a:r>
              <a:rPr lang="en-US" sz="2000">
                <a:solidFill>
                  <a:schemeClr val="dk1"/>
                </a:solidFill>
              </a:rPr>
              <a:t>: Indicators of a stock's performance over specific periods.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Volatility (Standard Deviation)</a:t>
            </a:r>
            <a:r>
              <a:rPr lang="en-US" sz="2000">
                <a:solidFill>
                  <a:schemeClr val="dk1"/>
                </a:solidFill>
              </a:rPr>
              <a:t>: Measures stock risk. Higher deviation indicates higher risk.</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Risk Levels Based on Standard Deviation (STD):</a:t>
            </a:r>
            <a:endParaRPr b="1" sz="2000">
              <a:solidFill>
                <a:schemeClr val="dk1"/>
              </a:solidFill>
            </a:endParaRPr>
          </a:p>
          <a:p>
            <a:pPr indent="-355600" lvl="0" marL="457200" rtl="0" algn="l">
              <a:lnSpc>
                <a:spcPct val="115000"/>
              </a:lnSpc>
              <a:spcBef>
                <a:spcPts val="1200"/>
              </a:spcBef>
              <a:spcAft>
                <a:spcPts val="0"/>
              </a:spcAft>
              <a:buClr>
                <a:schemeClr val="dk1"/>
              </a:buClr>
              <a:buSzPts val="2000"/>
              <a:buFont typeface="Avenir"/>
              <a:buChar char="●"/>
            </a:pPr>
            <a:r>
              <a:rPr lang="en-US" sz="2000">
                <a:solidFill>
                  <a:schemeClr val="dk1"/>
                </a:solidFill>
              </a:rPr>
              <a:t>Low risk: &lt; </a:t>
            </a:r>
            <a:r>
              <a:rPr lang="en-US" sz="2000">
                <a:solidFill>
                  <a:schemeClr val="dk1"/>
                </a:solidFill>
              </a:rPr>
              <a:t>1</a:t>
            </a:r>
            <a:r>
              <a:rPr lang="en-US" sz="2000">
                <a:solidFill>
                  <a:schemeClr val="dk1"/>
                </a:solidFill>
              </a:rPr>
              <a:t>0% STD</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Medium risk: 10% ≤ STD &lt; 20%</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High risk: ≥ 20% STD</a:t>
            </a:r>
            <a:endParaRPr sz="2000">
              <a:solidFill>
                <a:schemeClr val="dk1"/>
              </a:solidFill>
            </a:endParaRPr>
          </a:p>
          <a:p>
            <a:pPr indent="0" lvl="0" marL="0" rtl="0" algn="l">
              <a:spcBef>
                <a:spcPts val="1200"/>
              </a:spcBef>
              <a:spcAft>
                <a:spcPts val="0"/>
              </a:spcAft>
              <a:buNone/>
            </a:pPr>
            <a:r>
              <a:rPr lang="en-US" sz="2000">
                <a:solidFill>
                  <a:schemeClr val="dk1"/>
                </a:solidFill>
              </a:rPr>
              <a:t>Now, let's move on to the graphs that illustrate these concepts in the context of our analysis.</a:t>
            </a:r>
            <a:endParaRPr sz="2000">
              <a:solidFill>
                <a:schemeClr val="dk1"/>
              </a:solidFill>
            </a:endParaRPr>
          </a:p>
          <a:p>
            <a:pPr indent="0" lvl="0" marL="228600" rtl="0" algn="l">
              <a:lnSpc>
                <a:spcPct val="125000"/>
              </a:lnSpc>
              <a:spcBef>
                <a:spcPts val="1000"/>
              </a:spcBef>
              <a:spcAft>
                <a:spcPts val="0"/>
              </a:spcAft>
              <a:buNone/>
            </a:pPr>
            <a:r>
              <a:t/>
            </a:r>
            <a:endParaRPr/>
          </a:p>
        </p:txBody>
      </p:sp>
      <p:sp>
        <p:nvSpPr>
          <p:cNvPr id="122" name="Google Shape;122;g2e5b37fad8a_2_1"/>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23" name="Google Shape;123;g2e5b37fad8a_2_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5b37fad8a_2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29" name="Google Shape;129;g2e5b37fad8a_2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30" name="Google Shape;130;g2e5b37fad8a_2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31" name="Google Shape;131;g2e5b37fad8a_2_9"/>
          <p:cNvSpPr txBox="1"/>
          <p:nvPr/>
        </p:nvSpPr>
        <p:spPr>
          <a:xfrm>
            <a:off x="73400" y="45100"/>
            <a:ext cx="33138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400">
                <a:solidFill>
                  <a:schemeClr val="dk1"/>
                </a:solidFill>
                <a:latin typeface="Avenir"/>
                <a:ea typeface="Avenir"/>
                <a:cs typeface="Avenir"/>
                <a:sym typeface="Avenir"/>
              </a:rPr>
              <a:t>This bar</a:t>
            </a:r>
            <a:r>
              <a:rPr lang="en-US" sz="2400">
                <a:solidFill>
                  <a:schemeClr val="dk1"/>
                </a:solidFill>
                <a:latin typeface="Avenir"/>
                <a:ea typeface="Avenir"/>
                <a:cs typeface="Avenir"/>
                <a:sym typeface="Avenir"/>
              </a:rPr>
              <a:t> graph</a:t>
            </a:r>
            <a:r>
              <a:rPr lang="en-US" sz="2400">
                <a:solidFill>
                  <a:schemeClr val="dk1"/>
                </a:solidFill>
                <a:latin typeface="Avenir"/>
                <a:ea typeface="Avenir"/>
                <a:cs typeface="Avenir"/>
                <a:sym typeface="Avenir"/>
              </a:rPr>
              <a:t> on the right shows an average cumulative return of each stock during 2019-2024. It indicate that some AI companies outperformed S&amp;P 500 and </a:t>
            </a:r>
            <a:r>
              <a:rPr lang="en-US" sz="2400">
                <a:solidFill>
                  <a:schemeClr val="dk1"/>
                </a:solidFill>
                <a:latin typeface="Avenir"/>
                <a:ea typeface="Avenir"/>
                <a:cs typeface="Avenir"/>
                <a:sym typeface="Avenir"/>
              </a:rPr>
              <a:t>Dow</a:t>
            </a:r>
            <a:r>
              <a:rPr lang="en-US" sz="2400">
                <a:solidFill>
                  <a:schemeClr val="dk1"/>
                </a:solidFill>
                <a:latin typeface="Avenir"/>
                <a:ea typeface="Avenir"/>
                <a:cs typeface="Avenir"/>
                <a:sym typeface="Avenir"/>
              </a:rPr>
              <a:t> Jones,while others under performed. </a:t>
            </a:r>
            <a:endParaRPr sz="200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3387075" y="119063"/>
            <a:ext cx="8605700" cy="6619875"/>
          </a:xfrm>
          <a:prstGeom prst="rect">
            <a:avLst/>
          </a:prstGeom>
          <a:noFill/>
          <a:ln>
            <a:noFill/>
          </a:ln>
        </p:spPr>
      </p:pic>
      <p:sp>
        <p:nvSpPr>
          <p:cNvPr id="133" name="Google Shape;133;g2e5b37fad8a_2_9"/>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66350fd99_24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39" name="Google Shape;139;g2e66350fd99_24_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40" name="Google Shape;140;g2e66350fd99_24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41" name="Google Shape;141;g2e66350fd99_24_0"/>
          <p:cNvPicPr preferRelativeResize="0"/>
          <p:nvPr/>
        </p:nvPicPr>
        <p:blipFill>
          <a:blip r:embed="rId3">
            <a:alphaModFix/>
          </a:blip>
          <a:stretch>
            <a:fillRect/>
          </a:stretch>
        </p:blipFill>
        <p:spPr>
          <a:xfrm>
            <a:off x="2317475" y="126000"/>
            <a:ext cx="9694848" cy="6732000"/>
          </a:xfrm>
          <a:prstGeom prst="rect">
            <a:avLst/>
          </a:prstGeom>
          <a:noFill/>
          <a:ln>
            <a:noFill/>
          </a:ln>
        </p:spPr>
      </p:pic>
      <p:sp>
        <p:nvSpPr>
          <p:cNvPr id="142" name="Google Shape;142;g2e66350fd99_24_0"/>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a:t>
            </a:r>
            <a:r>
              <a:rPr lang="en-US" sz="2400">
                <a:solidFill>
                  <a:schemeClr val="dk1"/>
                </a:solidFill>
                <a:latin typeface="Avenir"/>
                <a:ea typeface="Avenir"/>
                <a:cs typeface="Avenir"/>
                <a:sym typeface="Avenir"/>
              </a:rPr>
              <a:t>on</a:t>
            </a:r>
            <a:r>
              <a:rPr lang="en-US" sz="2400">
                <a:solidFill>
                  <a:schemeClr val="dk1"/>
                </a:solidFill>
                <a:latin typeface="Avenir"/>
                <a:ea typeface="Avenir"/>
                <a:cs typeface="Avenir"/>
                <a:sym typeface="Avenir"/>
              </a:rPr>
              <a:t>.</a:t>
            </a:r>
            <a:endParaRPr sz="2400">
              <a:solidFill>
                <a:schemeClr val="dk1"/>
              </a:solidFill>
              <a:latin typeface="Avenir"/>
              <a:ea typeface="Avenir"/>
              <a:cs typeface="Avenir"/>
              <a:sym typeface="Avenir"/>
            </a:endParaRPr>
          </a:p>
        </p:txBody>
      </p:sp>
      <p:sp>
        <p:nvSpPr>
          <p:cNvPr id="143" name="Google Shape;143;g2e66350fd99_24_0"/>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3b4d55cb1_2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49" name="Google Shape;149;g273b4d55cb1_2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50" name="Google Shape;150;g273b4d55cb1_2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51" name="Google Shape;151;g273b4d55cb1_2_12"/>
          <p:cNvSpPr txBox="1"/>
          <p:nvPr/>
        </p:nvSpPr>
        <p:spPr>
          <a:xfrm>
            <a:off x="230675" y="309700"/>
            <a:ext cx="3450000" cy="2898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solidFill>
                  <a:schemeClr val="dk1"/>
                </a:solidFill>
                <a:latin typeface="Avenir"/>
                <a:ea typeface="Avenir"/>
                <a:cs typeface="Avenir"/>
                <a:sym typeface="Avenir"/>
              </a:rPr>
              <a:t>Years of Interest:</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2020 - Covid</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2023 - AI Boom</a:t>
            </a:r>
            <a:endParaRPr sz="24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 Q4 2023 earnings calls, 36% of S&amp;P 500 companies mentioned “AI”, up from 31% in Q3” -Forbes</a:t>
            </a:r>
            <a:endParaRPr sz="1800">
              <a:solidFill>
                <a:schemeClr val="dk1"/>
              </a:solidFill>
              <a:latin typeface="Avenir"/>
              <a:ea typeface="Avenir"/>
              <a:cs typeface="Avenir"/>
              <a:sym typeface="Avenir"/>
            </a:endParaRPr>
          </a:p>
        </p:txBody>
      </p:sp>
      <p:pic>
        <p:nvPicPr>
          <p:cNvPr id="152" name="Google Shape;152;g273b4d55cb1_2_12"/>
          <p:cNvPicPr preferRelativeResize="0"/>
          <p:nvPr/>
        </p:nvPicPr>
        <p:blipFill>
          <a:blip r:embed="rId3">
            <a:alphaModFix/>
          </a:blip>
          <a:stretch>
            <a:fillRect/>
          </a:stretch>
        </p:blipFill>
        <p:spPr>
          <a:xfrm>
            <a:off x="3775050" y="90950"/>
            <a:ext cx="8416949" cy="6704049"/>
          </a:xfrm>
          <a:prstGeom prst="rect">
            <a:avLst/>
          </a:prstGeom>
          <a:noFill/>
          <a:ln>
            <a:noFill/>
          </a:ln>
        </p:spPr>
      </p:pic>
      <p:sp>
        <p:nvSpPr>
          <p:cNvPr id="153" name="Google Shape;153;g273b4d55cb1_2_12"/>
          <p:cNvSpPr txBox="1"/>
          <p:nvPr/>
        </p:nvSpPr>
        <p:spPr>
          <a:xfrm>
            <a:off x="165725" y="5303125"/>
            <a:ext cx="35799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Is this a significant indicator of more growth than SPY and DOW?</a:t>
            </a:r>
            <a:endParaRPr sz="2400">
              <a:solidFill>
                <a:schemeClr val="dk1"/>
              </a:solidFill>
              <a:latin typeface="Avenir"/>
              <a:ea typeface="Avenir"/>
              <a:cs typeface="Avenir"/>
              <a:sym typeface="Avenir"/>
            </a:endParaRPr>
          </a:p>
        </p:txBody>
      </p:sp>
      <p:sp>
        <p:nvSpPr>
          <p:cNvPr id="154" name="Google Shape;154;g273b4d55cb1_2_12"/>
          <p:cNvSpPr txBox="1"/>
          <p:nvPr/>
        </p:nvSpPr>
        <p:spPr>
          <a:xfrm>
            <a:off x="230675" y="3088150"/>
            <a:ext cx="3450000" cy="17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Despite</a:t>
            </a:r>
            <a:r>
              <a:rPr lang="en-US" sz="2400">
                <a:solidFill>
                  <a:schemeClr val="dk1"/>
                </a:solidFill>
                <a:latin typeface="Avenir"/>
                <a:ea typeface="Avenir"/>
                <a:cs typeface="Avenir"/>
                <a:sym typeface="Avenir"/>
              </a:rPr>
              <a:t> recent success, there has not been any consistent overperformance of AI stocks compared to SPY and DOW.</a:t>
            </a:r>
            <a:endParaRPr sz="2400">
              <a:solidFill>
                <a:schemeClr val="dk1"/>
              </a:solidFill>
              <a:latin typeface="Avenir"/>
              <a:ea typeface="Avenir"/>
              <a:cs typeface="Avenir"/>
              <a:sym typeface="Avenir"/>
            </a:endParaRPr>
          </a:p>
        </p:txBody>
      </p:sp>
      <p:sp>
        <p:nvSpPr>
          <p:cNvPr id="155" name="Google Shape;155;g273b4d55cb1_2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3b4d55cb1_14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61" name="Google Shape;161;g273b4d55cb1_14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62" name="Google Shape;162;g273b4d55cb1_14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63" name="Google Shape;163;g273b4d55cb1_14_12"/>
          <p:cNvSpPr txBox="1"/>
          <p:nvPr/>
        </p:nvSpPr>
        <p:spPr>
          <a:xfrm>
            <a:off x="73400" y="1379800"/>
            <a:ext cx="3799200" cy="5238900"/>
          </a:xfrm>
          <a:prstGeom prst="rect">
            <a:avLst/>
          </a:prstGeom>
          <a:solidFill>
            <a:srgbClr val="F7DBB9"/>
          </a:solid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Q1 (Jan.- March.) saw the market suffer the effects of covid and daily returns hit drastic lows</a:t>
            </a:r>
            <a:endParaRPr b="1" sz="2200">
              <a:solidFill>
                <a:schemeClr val="dk1"/>
              </a:solidFill>
              <a:latin typeface="Avenir"/>
              <a:ea typeface="Avenir"/>
              <a:cs typeface="Avenir"/>
              <a:sym typeface="Avenir"/>
            </a:endParaRPr>
          </a:p>
          <a:p>
            <a:pPr indent="-368300" lvl="0" marL="457200" rtl="0" algn="l">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These dramatic changes in stock price led to an increased volatility in the stock market.</a:t>
            </a:r>
            <a:endParaRPr b="1" sz="22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b="1" lang="en-US" sz="2200">
                <a:solidFill>
                  <a:schemeClr val="dk1"/>
                </a:solidFill>
                <a:latin typeface="Avenir"/>
                <a:ea typeface="Avenir"/>
                <a:cs typeface="Avenir"/>
                <a:sym typeface="Avenir"/>
              </a:rPr>
              <a:t>A shift in public interest saw industries such as healthcare, technology, and e-commerce soar as shown in the later </a:t>
            </a:r>
            <a:r>
              <a:rPr b="1" lang="en-US" sz="2400">
                <a:solidFill>
                  <a:schemeClr val="dk1"/>
                </a:solidFill>
                <a:latin typeface="Avenir"/>
                <a:ea typeface="Avenir"/>
                <a:cs typeface="Avenir"/>
                <a:sym typeface="Avenir"/>
              </a:rPr>
              <a:t>months.</a:t>
            </a:r>
            <a:endParaRPr b="1" sz="2400">
              <a:solidFill>
                <a:schemeClr val="dk1"/>
              </a:solidFill>
              <a:latin typeface="Avenir"/>
              <a:ea typeface="Avenir"/>
              <a:cs typeface="Avenir"/>
              <a:sym typeface="Avenir"/>
            </a:endParaRPr>
          </a:p>
        </p:txBody>
      </p:sp>
      <p:pic>
        <p:nvPicPr>
          <p:cNvPr id="164" name="Google Shape;164;g273b4d55cb1_14_12"/>
          <p:cNvPicPr preferRelativeResize="0"/>
          <p:nvPr/>
        </p:nvPicPr>
        <p:blipFill>
          <a:blip r:embed="rId3">
            <a:alphaModFix/>
          </a:blip>
          <a:stretch>
            <a:fillRect/>
          </a:stretch>
        </p:blipFill>
        <p:spPr>
          <a:xfrm>
            <a:off x="3872625" y="310275"/>
            <a:ext cx="8319375" cy="6237449"/>
          </a:xfrm>
          <a:prstGeom prst="rect">
            <a:avLst/>
          </a:prstGeom>
          <a:noFill/>
          <a:ln>
            <a:noFill/>
          </a:ln>
        </p:spPr>
      </p:pic>
      <p:sp>
        <p:nvSpPr>
          <p:cNvPr id="165" name="Google Shape;165;g273b4d55cb1_14_12"/>
          <p:cNvSpPr txBox="1"/>
          <p:nvPr/>
        </p:nvSpPr>
        <p:spPr>
          <a:xfrm>
            <a:off x="347600" y="288100"/>
            <a:ext cx="3303600" cy="11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Covid Snapshot</a:t>
            </a:r>
            <a:endParaRPr sz="2800">
              <a:solidFill>
                <a:schemeClr val="dk1"/>
              </a:solidFill>
              <a:latin typeface="Avenir"/>
              <a:ea typeface="Avenir"/>
              <a:cs typeface="Avenir"/>
              <a:sym typeface="Avenir"/>
            </a:endParaRPr>
          </a:p>
        </p:txBody>
      </p:sp>
      <p:sp>
        <p:nvSpPr>
          <p:cNvPr id="166" name="Google Shape;166;g273b4d55cb1_14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2024-06-06T17:33:11Z</dcterms:created>
  <dc:creator>Sabrina Linden</dc:creator>
</cp:coreProperties>
</file>