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43"/>
  </p:notesMasterIdLst>
  <p:sldIdLst>
    <p:sldId id="265" r:id="rId2"/>
    <p:sldId id="261" r:id="rId3"/>
    <p:sldId id="302" r:id="rId4"/>
    <p:sldId id="303" r:id="rId5"/>
    <p:sldId id="260" r:id="rId6"/>
    <p:sldId id="266" r:id="rId7"/>
    <p:sldId id="304" r:id="rId8"/>
    <p:sldId id="301" r:id="rId9"/>
    <p:sldId id="262" r:id="rId10"/>
    <p:sldId id="285" r:id="rId11"/>
    <p:sldId id="272" r:id="rId12"/>
    <p:sldId id="273" r:id="rId13"/>
    <p:sldId id="308" r:id="rId14"/>
    <p:sldId id="295" r:id="rId15"/>
    <p:sldId id="305" r:id="rId16"/>
    <p:sldId id="278" r:id="rId17"/>
    <p:sldId id="275" r:id="rId18"/>
    <p:sldId id="288" r:id="rId19"/>
    <p:sldId id="287" r:id="rId20"/>
    <p:sldId id="276" r:id="rId21"/>
    <p:sldId id="289" r:id="rId22"/>
    <p:sldId id="290" r:id="rId23"/>
    <p:sldId id="296" r:id="rId24"/>
    <p:sldId id="279" r:id="rId25"/>
    <p:sldId id="299" r:id="rId26"/>
    <p:sldId id="280" r:id="rId27"/>
    <p:sldId id="293" r:id="rId28"/>
    <p:sldId id="300" r:id="rId29"/>
    <p:sldId id="292" r:id="rId30"/>
    <p:sldId id="282" r:id="rId31"/>
    <p:sldId id="283" r:id="rId32"/>
    <p:sldId id="286" r:id="rId33"/>
    <p:sldId id="294" r:id="rId34"/>
    <p:sldId id="306" r:id="rId35"/>
    <p:sldId id="263" r:id="rId36"/>
    <p:sldId id="291" r:id="rId37"/>
    <p:sldId id="297" r:id="rId38"/>
    <p:sldId id="311" r:id="rId39"/>
    <p:sldId id="312" r:id="rId40"/>
    <p:sldId id="313" r:id="rId41"/>
    <p:sldId id="258" r:id="rId4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2325C8-FBBD-4932-9471-D48E54CDCCAC}" type="datetimeFigureOut">
              <a:rPr lang="en-US" altLang="en-US"/>
              <a:pPr>
                <a:defRPr/>
              </a:pPr>
              <a:t>5/1/2018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7E27DB-B1BF-4D0B-A3CB-23545D04F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3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3176" y="3886200"/>
            <a:ext cx="12195175" cy="2978149"/>
            <a:chOff x="0" y="1059873"/>
            <a:chExt cx="9144000" cy="4350328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87"/>
            <a:stretch/>
          </p:blipFill>
          <p:spPr>
            <a:xfrm>
              <a:off x="0" y="1059873"/>
              <a:ext cx="9144000" cy="4350328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 userDrawn="1"/>
          </p:nvSpPr>
          <p:spPr>
            <a:xfrm>
              <a:off x="3048000" y="1524000"/>
              <a:ext cx="57912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03946"/>
            <a:ext cx="1564861" cy="8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5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-3176" y="3886200"/>
            <a:ext cx="12195175" cy="2978149"/>
            <a:chOff x="0" y="1059873"/>
            <a:chExt cx="9144000" cy="4350328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187"/>
            <a:stretch/>
          </p:blipFill>
          <p:spPr>
            <a:xfrm>
              <a:off x="0" y="1059873"/>
              <a:ext cx="9144000" cy="4350328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 userDrawn="1"/>
          </p:nvSpPr>
          <p:spPr>
            <a:xfrm>
              <a:off x="3048000" y="1524000"/>
              <a:ext cx="579120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A9313AF-FF46-4C1A-BA9F-0DF14DB33632}" type="datetime1">
              <a:rPr lang="en-US" altLang="en-US"/>
              <a:pPr>
                <a:defRPr/>
              </a:pPr>
              <a:t>5/1/2018</a:t>
            </a:fld>
            <a:endParaRPr lang="en-US" altLang="en-US"/>
          </a:p>
        </p:txBody>
      </p:sp>
      <p:sp>
        <p:nvSpPr>
          <p:cNvPr id="1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bg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#SSxx</a:t>
            </a: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7F98F86-7151-4842-9BB2-147485BE0B0E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03946"/>
            <a:ext cx="1564861" cy="8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2" y="274638"/>
            <a:ext cx="9245601" cy="1143000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B060B-1879-4E8F-9C9B-DF1AA2C66C8C}" type="datetime1">
              <a:rPr lang="en-US" altLang="en-US"/>
              <a:pPr>
                <a:defRPr/>
              </a:pPr>
              <a:t>5/1/2018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C53C-9F89-4DDE-A73C-FCE67BB39BDF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03031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9119307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F935D-7DC9-490B-A2DC-C5FEE91E0A52}" type="datetime1">
              <a:rPr lang="en-US" altLang="en-US"/>
              <a:pPr>
                <a:defRPr/>
              </a:pPr>
              <a:t>5/1/2018</a:t>
            </a:fld>
            <a:endParaRPr lang="en-US" alt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03946"/>
            <a:ext cx="1564861" cy="8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1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92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971C3-8548-400E-81F0-EE54678C5B18}" type="datetime1">
              <a:rPr lang="en-US" altLang="en-US"/>
              <a:pPr>
                <a:defRPr/>
              </a:pPr>
              <a:t>5/1/2018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2448-CAF6-4A22-A237-37BB83832CC2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01163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0F591-681C-4ADA-88AA-11A2CAAD5A00}" type="datetime1">
              <a:rPr lang="en-US" altLang="en-US"/>
              <a:pPr>
                <a:defRPr/>
              </a:pPr>
              <a:t>5/1/2018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65107-C8C1-4D11-BFFE-58E0D86D297D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30892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2687"/>
            <a:ext cx="3657600" cy="1728826"/>
          </a:xfrm>
          <a:prstGeom prst="rect">
            <a:avLst/>
          </a:prstGeom>
        </p:spPr>
      </p:pic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48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A91F468-1428-4FCF-884D-AA773390401A}" type="datetime1">
              <a:rPr lang="en-US" altLang="en-US"/>
              <a:pPr>
                <a:defRPr/>
              </a:pPr>
              <a:t>5/1/2018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41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Paper Number #</a:t>
            </a:r>
            <a:r>
              <a:rPr lang="en-US" err="1"/>
              <a:t>SSxx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1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C339704-F9B3-4C6B-B54B-06AD26381A4A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303946"/>
            <a:ext cx="1564861" cy="8683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8" r:id="rId3"/>
    <p:sldLayoutId id="2147483763" r:id="rId4"/>
    <p:sldLayoutId id="2147483764" r:id="rId5"/>
    <p:sldLayoutId id="2147483759" r:id="rId6"/>
    <p:sldLayoutId id="2147483760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ate.Mockler@biogen.com" TargetMode="External"/><Relationship Id="rId2" Type="http://schemas.openxmlformats.org/officeDocument/2006/relationships/hyperlink" Target="https://github.com/Nate884/PharmaSUG2018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Saranya.Duraisamy@biogen.com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rceptualedge.com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Saranya.Duraisamy@biogen.com" TargetMode="External"/><Relationship Id="rId2" Type="http://schemas.openxmlformats.org/officeDocument/2006/relationships/hyperlink" Target="mailto:Nate.Mockler@biogen.com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An Introduction to Shiny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pPr marR="0"/>
            <a:r>
              <a:rPr lang="en-US" altLang="en-US" dirty="0"/>
              <a:t>Saranya </a:t>
            </a:r>
            <a:r>
              <a:rPr lang="en-US" altLang="en-US" dirty="0" err="1"/>
              <a:t>Duraismy</a:t>
            </a:r>
            <a:r>
              <a:rPr lang="en-US" altLang="en-US" dirty="0"/>
              <a:t>, Biogen</a:t>
            </a:r>
          </a:p>
          <a:p>
            <a:pPr marR="0"/>
            <a:r>
              <a:rPr lang="en-US" altLang="en-US" dirty="0"/>
              <a:t>Nate Mockler, Biogen</a:t>
            </a:r>
          </a:p>
        </p:txBody>
      </p:sp>
      <p:sp>
        <p:nvSpPr>
          <p:cNvPr id="8196" name="Subtitle 2"/>
          <p:cNvSpPr txBox="1">
            <a:spLocks/>
          </p:cNvSpPr>
          <p:nvPr/>
        </p:nvSpPr>
        <p:spPr bwMode="auto">
          <a:xfrm>
            <a:off x="9296400" y="5181600"/>
            <a:ext cx="32004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dirty="0" err="1">
                <a:solidFill>
                  <a:srgbClr val="92D050"/>
                </a:solidFill>
              </a:rPr>
              <a:t>PharmaSUG</a:t>
            </a:r>
            <a:r>
              <a:rPr lang="en-US" altLang="en-US" sz="2400" dirty="0">
                <a:solidFill>
                  <a:srgbClr val="92D050"/>
                </a:solidFill>
              </a:rPr>
              <a:t> 2018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altLang="en-US" sz="2400" dirty="0">
                <a:solidFill>
                  <a:srgbClr val="92D050"/>
                </a:solidFill>
              </a:rPr>
              <a:t>Paper #HT-03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A46A9C-89A7-4F0B-9EDC-897997DD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Macros (SAS) vs Custom Functions (R)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DE61E9-1152-4244-A52F-10109F232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Functions in 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52A81-F7BD-46A3-89A2-169C794E239E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Macros in SAS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F84F24-C8A9-4EEF-9BA4-FF6E2D55121C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31031" y="2220119"/>
            <a:ext cx="5343525" cy="239077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3B430D-C98D-4BF2-846C-3F1219669A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1119" y="1796256"/>
            <a:ext cx="49530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E08BF-0C6C-43E5-9710-8992C570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61434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891C-FCA8-4277-8862-F9DDEE93F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2: Introduction to Shiny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B7082-771A-43F7-B30D-6B2AA0673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E04FD-CABA-4091-8AE9-B65E6915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98F86-7151-4842-9BB2-147485BE0B0E}" type="slidenum">
              <a:rPr lang="en-US" altLang="en-US" smtClean="0"/>
              <a:pPr>
                <a:defRPr/>
              </a:pPr>
              <a:t>11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45795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BB900-92BC-4113-9325-0DDD0F82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Shiny is a web application framework for R, developed by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Allows you to combine the interactive functionality of the web with the statistical power of R without having to learn another language.</a:t>
            </a:r>
          </a:p>
          <a:p>
            <a:r>
              <a:rPr lang="en-US" dirty="0"/>
              <a:t>Right now, Shiny will use your personal computer as a server, but you can set this up on your company’s Intranet, or online (shinyapps.io)</a:t>
            </a:r>
          </a:p>
          <a:p>
            <a:r>
              <a:rPr lang="en-US" dirty="0"/>
              <a:t>Who has time to learn another language?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6C5A7B-26C6-4828-BCF0-2C4F8CAD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Shiny?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E054D-68FD-4452-8710-105A283C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98F86-7151-4842-9BB2-147485BE0B0E}" type="slidenum">
              <a:rPr lang="en-US" altLang="en-US" smtClean="0"/>
              <a:pPr>
                <a:defRPr/>
              </a:pPr>
              <a:t>12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78192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12166F-B196-44D9-A5BA-5620C19B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 trying to learn another language after SAS and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48E94-41E9-420F-A64E-271F4003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13</a:t>
            </a:fld>
            <a:endParaRPr lang="en-US" altLang="en-US" sz="1100"/>
          </a:p>
        </p:txBody>
      </p:sp>
      <p:pic>
        <p:nvPicPr>
          <p:cNvPr id="3074" name="Picture 2" descr="Image result for brain hurt">
            <a:extLst>
              <a:ext uri="{FF2B5EF4-FFF2-40B4-BE49-F238E27FC236}">
                <a16:creationId xmlns:a16="http://schemas.microsoft.com/office/drawing/2014/main" id="{B3AA261D-FEC1-4787-B28F-402CDAD2F2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76962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33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DDD93-5654-4D88-9521-0F17B997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897BF-7334-4F5F-B89B-D87EC3C6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14</a:t>
            </a:fld>
            <a:endParaRPr lang="en-US" altLang="en-US" sz="11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E0BE06-BFC7-4E36-BB2E-3185E4E8D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210316"/>
            <a:ext cx="11396181" cy="479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3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3BEF65-5355-454A-8ED3-B79C1FA7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program that will let the user select what the second column of a table is.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0676F-BEB0-42DB-86ED-A995320D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that Exercise 1 Answers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03DE-3EAC-4F78-A32E-E9052CC5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15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73947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9BC343-C24F-4F5B-8B0E-9ABEB409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app from Scratch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F5BDE1-185B-4582-8814-2DB87CFDC26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33391" y="1416050"/>
            <a:ext cx="7149541" cy="4527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C8B40-5177-4168-9345-54EB9B19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16</a:t>
            </a:fld>
            <a:endParaRPr lang="en-US" altLang="en-US" sz="11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61CB0D-0912-4010-AD55-24671301267D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library(shiny)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 err="1"/>
              <a:t>ui</a:t>
            </a:r>
            <a:r>
              <a:rPr lang="en-US" sz="1600" dirty="0"/>
              <a:t> &lt;- </a:t>
            </a:r>
            <a:r>
              <a:rPr lang="en-US" sz="1600" dirty="0" err="1"/>
              <a:t>fluidPage</a:t>
            </a:r>
            <a:r>
              <a:rPr lang="en-US" sz="1600" dirty="0"/>
              <a:t>(</a:t>
            </a:r>
          </a:p>
          <a:p>
            <a:pPr marL="109537" indent="0">
              <a:buNone/>
            </a:pPr>
            <a:r>
              <a:rPr lang="en-US" sz="1600" dirty="0"/>
              <a:t>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# Run the application </a:t>
            </a:r>
          </a:p>
          <a:p>
            <a:pPr marL="109537" indent="0">
              <a:buNone/>
            </a:pPr>
            <a:r>
              <a:rPr lang="en-US" sz="1600" dirty="0" err="1"/>
              <a:t>shinyApp</a:t>
            </a:r>
            <a:r>
              <a:rPr lang="en-US" sz="1600" dirty="0"/>
              <a:t>(</a:t>
            </a:r>
            <a:r>
              <a:rPr lang="en-US" sz="1600" dirty="0" err="1"/>
              <a:t>ui</a:t>
            </a:r>
            <a:r>
              <a:rPr lang="en-US" sz="1600" dirty="0"/>
              <a:t> = </a:t>
            </a:r>
            <a:r>
              <a:rPr lang="en-US" sz="1600" dirty="0" err="1"/>
              <a:t>ui</a:t>
            </a:r>
            <a:r>
              <a:rPr lang="en-US" sz="1600" dirty="0"/>
              <a:t>, server = server)</a:t>
            </a:r>
          </a:p>
        </p:txBody>
      </p:sp>
    </p:spTree>
    <p:extLst>
      <p:ext uri="{BB962C8B-B14F-4D97-AF65-F5344CB8AC3E}">
        <p14:creationId xmlns:p14="http://schemas.microsoft.com/office/powerpoint/2010/main" val="248208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668BB-366E-46DF-B9DF-D49D10C40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47" y="1481138"/>
            <a:ext cx="8432705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53582C-6313-43EB-ADA2-03CD8CE7E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and Server (The Circle of Life)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9DF71-296F-4503-B235-3E8B22F0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17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779406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92B0-8F1A-43BF-B9D1-D4CE0B6E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 SAS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9F5964-D8E6-4C06-A51E-782C0B572E2B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library(shiny)</a:t>
            </a:r>
          </a:p>
          <a:p>
            <a:pPr marL="109537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library(haven)</a:t>
            </a:r>
          </a:p>
          <a:p>
            <a:pPr marL="109537" indent="0">
              <a:buNone/>
            </a:pPr>
            <a:r>
              <a:rPr lang="en-US" sz="1600" dirty="0" err="1">
                <a:highlight>
                  <a:srgbClr val="FFFF00"/>
                </a:highlight>
              </a:rPr>
              <a:t>dm</a:t>
            </a:r>
            <a:r>
              <a:rPr lang="en-US" sz="1600" dirty="0">
                <a:highlight>
                  <a:srgbClr val="FFFF00"/>
                </a:highlight>
              </a:rPr>
              <a:t> &lt;- </a:t>
            </a:r>
            <a:r>
              <a:rPr lang="en-US" sz="1600" dirty="0" err="1">
                <a:highlight>
                  <a:srgbClr val="FFFF00"/>
                </a:highlight>
              </a:rPr>
              <a:t>read_sas</a:t>
            </a:r>
            <a:r>
              <a:rPr lang="en-US" sz="1600" dirty="0">
                <a:highlight>
                  <a:srgbClr val="FFFF00"/>
                </a:highlight>
              </a:rPr>
              <a:t>("J:/drug/study/R_training/dm.sas7bdat")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 err="1"/>
              <a:t>ui</a:t>
            </a:r>
            <a:r>
              <a:rPr lang="en-US" sz="1600" dirty="0"/>
              <a:t> &lt;- </a:t>
            </a:r>
            <a:r>
              <a:rPr lang="en-US" sz="1600" dirty="0" err="1"/>
              <a:t>fluidPage</a:t>
            </a:r>
            <a:r>
              <a:rPr lang="en-US" sz="1600" dirty="0"/>
              <a:t>(</a:t>
            </a:r>
          </a:p>
          <a:p>
            <a:pPr marL="109537" indent="0">
              <a:buNone/>
            </a:pPr>
            <a:r>
              <a:rPr lang="en-US" sz="1600" dirty="0"/>
              <a:t>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# Run the application </a:t>
            </a:r>
          </a:p>
          <a:p>
            <a:pPr marL="109537" indent="0">
              <a:buNone/>
            </a:pPr>
            <a:r>
              <a:rPr lang="en-US" sz="1600" dirty="0" err="1"/>
              <a:t>shinyApp</a:t>
            </a:r>
            <a:r>
              <a:rPr lang="en-US" sz="1600" dirty="0"/>
              <a:t>(</a:t>
            </a:r>
            <a:r>
              <a:rPr lang="en-US" sz="1600" dirty="0" err="1"/>
              <a:t>ui</a:t>
            </a:r>
            <a:r>
              <a:rPr lang="en-US" sz="1600" dirty="0"/>
              <a:t> = </a:t>
            </a:r>
            <a:r>
              <a:rPr lang="en-US" sz="1600" dirty="0" err="1"/>
              <a:t>ui</a:t>
            </a:r>
            <a:r>
              <a:rPr lang="en-US" sz="1600" dirty="0"/>
              <a:t>, server = server)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4BB8E-0CA2-4B77-A944-307F5FE2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18</a:t>
            </a:fld>
            <a:endParaRPr lang="en-US" altLang="en-US" sz="1100"/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CC61E414-8CD8-459D-959F-E5BBF13445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58088" y="1708996"/>
            <a:ext cx="5724312" cy="36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9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0DED-9ED3-4690-AC9B-D6EBCD1B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input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BC08A6-697C-401D-82BD-4BD5E0068381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600" dirty="0"/>
              <a:t>library(shiny)</a:t>
            </a:r>
          </a:p>
          <a:p>
            <a:pPr marL="109537" indent="0">
              <a:buNone/>
            </a:pPr>
            <a:r>
              <a:rPr lang="en-US" sz="1600" dirty="0"/>
              <a:t>library(haven)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 err="1"/>
              <a:t>dm</a:t>
            </a:r>
            <a:r>
              <a:rPr lang="en-US" sz="1600" dirty="0"/>
              <a:t> &lt;- </a:t>
            </a:r>
            <a:r>
              <a:rPr lang="en-US" sz="1600" dirty="0" err="1"/>
              <a:t>read_sas</a:t>
            </a:r>
            <a:r>
              <a:rPr lang="en-US" sz="1600" dirty="0"/>
              <a:t>("J:/drug/study/R_training/dm.sas7bdat")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 err="1"/>
              <a:t>ui</a:t>
            </a:r>
            <a:r>
              <a:rPr lang="en-US" sz="1600" dirty="0"/>
              <a:t> &lt;- </a:t>
            </a:r>
            <a:r>
              <a:rPr lang="en-US" sz="1600" dirty="0" err="1"/>
              <a:t>fluidPage</a:t>
            </a:r>
            <a:r>
              <a:rPr lang="en-US" sz="1600" dirty="0"/>
              <a:t>(  </a:t>
            </a:r>
            <a:r>
              <a:rPr lang="en-US" sz="1600" dirty="0" err="1">
                <a:highlight>
                  <a:srgbClr val="FFFF00"/>
                </a:highlight>
              </a:rPr>
              <a:t>selectInput</a:t>
            </a:r>
            <a:r>
              <a:rPr lang="en-US" sz="1600" dirty="0">
                <a:highlight>
                  <a:srgbClr val="FFFF00"/>
                </a:highlight>
              </a:rPr>
              <a:t>("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variable</a:t>
            </a:r>
            <a:r>
              <a:rPr lang="en-US" sz="1600" dirty="0">
                <a:highlight>
                  <a:srgbClr val="FFFF00"/>
                </a:highlight>
              </a:rPr>
              <a:t>", "Variable:",</a:t>
            </a:r>
          </a:p>
          <a:p>
            <a:pPr marL="109537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                              c("Arm" = "ARM",</a:t>
            </a:r>
          </a:p>
          <a:p>
            <a:pPr marL="109537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                                "Country" = "COUNTRY",</a:t>
            </a:r>
          </a:p>
          <a:p>
            <a:pPr marL="109537" indent="0">
              <a:buNone/>
            </a:pPr>
            <a:r>
              <a:rPr lang="en-US" sz="1600" dirty="0">
                <a:highlight>
                  <a:srgbClr val="FFFF00"/>
                </a:highlight>
              </a:rPr>
              <a:t>                                "Race" = "RACE"))</a:t>
            </a:r>
          </a:p>
          <a:p>
            <a:pPr marL="109537" indent="0">
              <a:buNone/>
            </a:pPr>
            <a:r>
              <a:rPr lang="en-US" sz="1600" dirty="0"/>
              <a:t>              )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server &lt;- function(input, output) {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}</a:t>
            </a:r>
          </a:p>
          <a:p>
            <a:pPr marL="109537" indent="0">
              <a:buNone/>
            </a:pPr>
            <a:endParaRPr lang="en-US" sz="1600" dirty="0"/>
          </a:p>
          <a:p>
            <a:pPr marL="109537" indent="0">
              <a:buNone/>
            </a:pPr>
            <a:r>
              <a:rPr lang="en-US" sz="1600" dirty="0"/>
              <a:t># Run the application </a:t>
            </a:r>
          </a:p>
          <a:p>
            <a:pPr marL="109537" indent="0">
              <a:buNone/>
            </a:pPr>
            <a:r>
              <a:rPr lang="en-US" sz="1600" dirty="0" err="1"/>
              <a:t>shinyApp</a:t>
            </a:r>
            <a:r>
              <a:rPr lang="en-US" sz="1600" dirty="0"/>
              <a:t>(</a:t>
            </a:r>
            <a:r>
              <a:rPr lang="en-US" sz="1600" dirty="0" err="1"/>
              <a:t>ui</a:t>
            </a:r>
            <a:r>
              <a:rPr lang="en-US" sz="1600" dirty="0"/>
              <a:t> = </a:t>
            </a:r>
            <a:r>
              <a:rPr lang="en-US" sz="1600" dirty="0" err="1"/>
              <a:t>ui</a:t>
            </a:r>
            <a:r>
              <a:rPr lang="en-US" sz="1600" dirty="0"/>
              <a:t>, server = server)</a:t>
            </a:r>
          </a:p>
          <a:p>
            <a:pPr marL="109537" indent="0">
              <a:buNone/>
            </a:pPr>
            <a:endParaRPr lang="en-US" sz="11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0B1ACD-85E2-4A84-8617-A8B8F97558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3044" y="1624806"/>
            <a:ext cx="4629150" cy="35814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EAD0-5FB7-4972-80BB-1D6980DE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19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38554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Introduction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B37918-C1E9-4311-B892-3EDA9C3BB77D}" type="slidenum">
              <a:rPr lang="en-US" altLang="en-US" sz="10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1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2C0C2-5DDD-4E2A-92EF-E9AA7AABF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463" y="1481138"/>
            <a:ext cx="10327074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929702-6989-4894-BEE0-E79F86CB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B06C-859F-4D90-A566-DEF356FE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20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42817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4565-DFD0-4488-941B-7728EBD0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CE27F3-A2CC-4685-945F-1B0E8107C0B8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400" dirty="0"/>
              <a:t>library(shiny)</a:t>
            </a:r>
          </a:p>
          <a:p>
            <a:pPr marL="109537" indent="0">
              <a:buNone/>
            </a:pPr>
            <a:r>
              <a:rPr lang="en-US" sz="1400" dirty="0"/>
              <a:t>library(haven)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r>
              <a:rPr lang="en-US" sz="1400" dirty="0" err="1"/>
              <a:t>dm</a:t>
            </a:r>
            <a:r>
              <a:rPr lang="en-US" sz="1400" dirty="0"/>
              <a:t> &lt;- </a:t>
            </a:r>
            <a:r>
              <a:rPr lang="en-US" sz="1400" dirty="0" err="1"/>
              <a:t>read_sas</a:t>
            </a:r>
            <a:r>
              <a:rPr lang="en-US" sz="1400" dirty="0"/>
              <a:t>("J:/drug/study/R_training/dm.sas7bdat")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r>
              <a:rPr lang="en-US" sz="1400" dirty="0" err="1"/>
              <a:t>ui</a:t>
            </a:r>
            <a:r>
              <a:rPr lang="en-US" sz="1400" dirty="0"/>
              <a:t> &lt;- </a:t>
            </a:r>
            <a:r>
              <a:rPr lang="en-US" sz="1400" dirty="0" err="1"/>
              <a:t>fluidPage</a:t>
            </a:r>
            <a:r>
              <a:rPr lang="en-US" sz="1400" dirty="0"/>
              <a:t>(  </a:t>
            </a:r>
            <a:r>
              <a:rPr lang="en-US" sz="1400" dirty="0" err="1"/>
              <a:t>selectInput</a:t>
            </a:r>
            <a:r>
              <a:rPr lang="en-US" sz="1400" dirty="0"/>
              <a:t>("variable", "Variable:",</a:t>
            </a:r>
          </a:p>
          <a:p>
            <a:pPr marL="109537" indent="0">
              <a:buNone/>
            </a:pPr>
            <a:r>
              <a:rPr lang="en-US" sz="1400" dirty="0"/>
              <a:t>                              c("Arm" = "ARM",</a:t>
            </a:r>
          </a:p>
          <a:p>
            <a:pPr marL="109537" indent="0">
              <a:buNone/>
            </a:pPr>
            <a:r>
              <a:rPr lang="en-US" sz="1400" dirty="0"/>
              <a:t>                                "Country" = "COUNTRY",</a:t>
            </a:r>
          </a:p>
          <a:p>
            <a:pPr marL="109537" indent="0">
              <a:buNone/>
            </a:pPr>
            <a:r>
              <a:rPr lang="en-US" sz="1400" dirty="0"/>
              <a:t>                                "Race" = "RACE"))</a:t>
            </a:r>
          </a:p>
          <a:p>
            <a:pPr marL="109537" indent="0">
              <a:buNone/>
            </a:pPr>
            <a:r>
              <a:rPr lang="en-US" sz="1400" dirty="0"/>
              <a:t>              )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400" dirty="0"/>
              <a:t>  </a:t>
            </a:r>
            <a:r>
              <a:rPr lang="en-US" sz="1400" dirty="0" err="1">
                <a:solidFill>
                  <a:schemeClr val="accent1"/>
                </a:solidFill>
                <a:highlight>
                  <a:srgbClr val="FFFF00"/>
                </a:highlight>
              </a:rPr>
              <a:t>output$data</a:t>
            </a:r>
            <a:r>
              <a:rPr lang="en-US" sz="1400" dirty="0">
                <a:solidFill>
                  <a:schemeClr val="accent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>
                <a:highlight>
                  <a:srgbClr val="FFFF00"/>
                </a:highlight>
              </a:rPr>
              <a:t>&lt;- </a:t>
            </a:r>
            <a:r>
              <a:rPr lang="en-US" sz="1400" dirty="0" err="1">
                <a:highlight>
                  <a:srgbClr val="FFFF00"/>
                </a:highlight>
              </a:rPr>
              <a:t>renderTable</a:t>
            </a:r>
            <a:r>
              <a:rPr lang="en-US" sz="1400" dirty="0">
                <a:highlight>
                  <a:srgbClr val="FFFF00"/>
                </a:highlight>
              </a:rPr>
              <a:t>({</a:t>
            </a:r>
          </a:p>
          <a:p>
            <a:pPr marL="109537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    </a:t>
            </a:r>
            <a:r>
              <a:rPr lang="en-US" sz="1400" dirty="0" err="1">
                <a:highlight>
                  <a:srgbClr val="FFFF00"/>
                </a:highlight>
              </a:rPr>
              <a:t>dm</a:t>
            </a:r>
            <a:r>
              <a:rPr lang="en-US" sz="1400" dirty="0">
                <a:highlight>
                  <a:srgbClr val="FFFF00"/>
                </a:highlight>
              </a:rPr>
              <a:t>[, c("USUBJID",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00"/>
                </a:highlight>
              </a:rPr>
              <a:t>input$variable</a:t>
            </a:r>
            <a:r>
              <a:rPr lang="en-US" sz="1400" dirty="0">
                <a:highlight>
                  <a:srgbClr val="FFFF00"/>
                </a:highlight>
              </a:rPr>
              <a:t>), drop = FALSE]</a:t>
            </a:r>
          </a:p>
          <a:p>
            <a:pPr marL="109537" indent="0">
              <a:buNone/>
            </a:pPr>
            <a:r>
              <a:rPr lang="en-US" sz="1400" dirty="0">
                <a:highlight>
                  <a:srgbClr val="FFFF00"/>
                </a:highlight>
              </a:rPr>
              <a:t>  }, </a:t>
            </a:r>
            <a:r>
              <a:rPr lang="en-US" sz="1400" dirty="0" err="1">
                <a:highlight>
                  <a:srgbClr val="FFFF00"/>
                </a:highlight>
              </a:rPr>
              <a:t>rownames</a:t>
            </a:r>
            <a:r>
              <a:rPr lang="en-US" sz="1400" dirty="0">
                <a:highlight>
                  <a:srgbClr val="FFFF00"/>
                </a:highlight>
              </a:rPr>
              <a:t> = TRUE)</a:t>
            </a:r>
          </a:p>
          <a:p>
            <a:pPr marL="109537" indent="0">
              <a:buNone/>
            </a:pPr>
            <a:r>
              <a:rPr lang="en-US" sz="1400" dirty="0"/>
              <a:t>}</a:t>
            </a:r>
          </a:p>
          <a:p>
            <a:pPr marL="109537" indent="0">
              <a:buNone/>
            </a:pPr>
            <a:endParaRPr lang="en-US" sz="1400" dirty="0"/>
          </a:p>
          <a:p>
            <a:pPr marL="109537" indent="0">
              <a:buNone/>
            </a:pPr>
            <a:r>
              <a:rPr lang="en-US" sz="1400" dirty="0"/>
              <a:t># Run the application </a:t>
            </a:r>
          </a:p>
          <a:p>
            <a:pPr marL="109537" indent="0">
              <a:buNone/>
            </a:pPr>
            <a:r>
              <a:rPr lang="en-US" sz="1400" dirty="0" err="1"/>
              <a:t>shinyApp</a:t>
            </a:r>
            <a:r>
              <a:rPr lang="en-US" sz="1400" dirty="0"/>
              <a:t>(</a:t>
            </a:r>
            <a:r>
              <a:rPr lang="en-US" sz="1400" dirty="0" err="1"/>
              <a:t>ui</a:t>
            </a:r>
            <a:r>
              <a:rPr lang="en-US" sz="1400" dirty="0"/>
              <a:t> = </a:t>
            </a:r>
            <a:r>
              <a:rPr lang="en-US" sz="1400" dirty="0" err="1"/>
              <a:t>ui</a:t>
            </a:r>
            <a:r>
              <a:rPr lang="en-US" sz="1400" dirty="0"/>
              <a:t>, server = server)</a:t>
            </a: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857D-4CC0-411C-85B5-7F40DE73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21</a:t>
            </a:fld>
            <a:endParaRPr lang="en-US" altLang="en-US" sz="11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A27B4E-A49B-4D53-A352-6CD46F62D1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3044" y="1624806"/>
            <a:ext cx="46291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11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685D-666D-4FFF-9BDC-A819994E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 Displaying the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7D952-481F-4239-BFBD-F67F60CF0E3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endParaRPr lang="en-US" sz="1200" dirty="0"/>
          </a:p>
          <a:p>
            <a:pPr marL="109537" indent="0">
              <a:buNone/>
            </a:pPr>
            <a:r>
              <a:rPr lang="en-US" sz="1300" dirty="0"/>
              <a:t>library(shiny)</a:t>
            </a:r>
          </a:p>
          <a:p>
            <a:pPr marL="109537" indent="0">
              <a:buNone/>
            </a:pPr>
            <a:r>
              <a:rPr lang="en-US" sz="1300" dirty="0"/>
              <a:t>library(haven)</a:t>
            </a:r>
          </a:p>
          <a:p>
            <a:pPr marL="109537" indent="0">
              <a:buNone/>
            </a:pPr>
            <a:r>
              <a:rPr lang="en-US" sz="1300" dirty="0" err="1"/>
              <a:t>dm</a:t>
            </a:r>
            <a:r>
              <a:rPr lang="en-US" sz="1300" dirty="0"/>
              <a:t> &lt;- </a:t>
            </a:r>
            <a:r>
              <a:rPr lang="en-US" sz="1300" dirty="0" err="1"/>
              <a:t>read_sas</a:t>
            </a:r>
            <a:r>
              <a:rPr lang="en-US" sz="1300" dirty="0"/>
              <a:t>("J:/drug/study/R_training/dm.sas7bdat")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 err="1"/>
              <a:t>ui</a:t>
            </a:r>
            <a:r>
              <a:rPr lang="en-US" sz="1300" dirty="0"/>
              <a:t> &lt;- </a:t>
            </a:r>
            <a:r>
              <a:rPr lang="en-US" sz="1300" dirty="0" err="1"/>
              <a:t>fluidPage</a:t>
            </a:r>
            <a:r>
              <a:rPr lang="en-US" sz="1300" dirty="0"/>
              <a:t>(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selectInput</a:t>
            </a:r>
            <a:r>
              <a:rPr lang="en-US" sz="1300" dirty="0"/>
              <a:t>("variable", "Variable:",</a:t>
            </a:r>
          </a:p>
          <a:p>
            <a:pPr marL="109537" indent="0">
              <a:buNone/>
            </a:pPr>
            <a:r>
              <a:rPr lang="en-US" sz="1300" dirty="0"/>
              <a:t>              c("Arm" = "ARM",</a:t>
            </a:r>
          </a:p>
          <a:p>
            <a:pPr marL="109537" indent="0">
              <a:buNone/>
            </a:pPr>
            <a:r>
              <a:rPr lang="en-US" sz="1300" dirty="0"/>
              <a:t>                "Country" = "COUNTRY",</a:t>
            </a:r>
          </a:p>
          <a:p>
            <a:pPr marL="109537" indent="0">
              <a:buNone/>
            </a:pPr>
            <a:r>
              <a:rPr lang="en-US" sz="1300" dirty="0"/>
              <a:t>                "Race" = "RACE")),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>
                <a:highlight>
                  <a:srgbClr val="FFFF00"/>
                </a:highlight>
              </a:rPr>
              <a:t>tableOutput</a:t>
            </a:r>
            <a:r>
              <a:rPr lang="en-US" sz="1300" dirty="0">
                <a:highlight>
                  <a:srgbClr val="FFFF00"/>
                </a:highlight>
              </a:rPr>
              <a:t>("data")</a:t>
            </a:r>
          </a:p>
          <a:p>
            <a:pPr marL="109537" indent="0">
              <a:buNone/>
            </a:pPr>
            <a:r>
              <a:rPr lang="en-US" sz="1300" dirty="0"/>
              <a:t>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output$data</a:t>
            </a:r>
            <a:r>
              <a:rPr lang="en-US" sz="1300" dirty="0"/>
              <a:t> &lt;- </a:t>
            </a:r>
            <a:r>
              <a:rPr lang="en-US" sz="1300" dirty="0" err="1"/>
              <a:t>renderTable</a:t>
            </a:r>
            <a:r>
              <a:rPr lang="en-US" sz="1300" dirty="0"/>
              <a:t>({</a:t>
            </a:r>
          </a:p>
          <a:p>
            <a:pPr marL="109537" indent="0">
              <a:buNone/>
            </a:pPr>
            <a:r>
              <a:rPr lang="en-US" sz="1300" dirty="0"/>
              <a:t>    </a:t>
            </a:r>
            <a:r>
              <a:rPr lang="en-US" sz="1300" dirty="0" err="1"/>
              <a:t>dm</a:t>
            </a:r>
            <a:r>
              <a:rPr lang="en-US" sz="1300" dirty="0"/>
              <a:t>[, c("USUBJID", </a:t>
            </a:r>
            <a:r>
              <a:rPr lang="en-US" sz="1300" dirty="0" err="1"/>
              <a:t>input$variable</a:t>
            </a:r>
            <a:r>
              <a:rPr lang="en-US" sz="1300" dirty="0"/>
              <a:t>), drop = FALSE]</a:t>
            </a:r>
          </a:p>
          <a:p>
            <a:pPr marL="109537" indent="0">
              <a:buNone/>
            </a:pPr>
            <a:r>
              <a:rPr lang="en-US" sz="1300" dirty="0"/>
              <a:t>  }, </a:t>
            </a:r>
            <a:r>
              <a:rPr lang="en-US" sz="1300" dirty="0" err="1"/>
              <a:t>rownames</a:t>
            </a:r>
            <a:r>
              <a:rPr lang="en-US" sz="1300" dirty="0"/>
              <a:t> = TRUE)</a:t>
            </a:r>
          </a:p>
          <a:p>
            <a:pPr marL="109537" indent="0">
              <a:buNone/>
            </a:pPr>
            <a:r>
              <a:rPr lang="en-US" sz="1300" dirty="0"/>
              <a:t>}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# Run the application </a:t>
            </a:r>
          </a:p>
          <a:p>
            <a:pPr marL="109537" indent="0">
              <a:buNone/>
            </a:pPr>
            <a:r>
              <a:rPr lang="en-US" sz="1300" dirty="0" err="1"/>
              <a:t>shinyApp</a:t>
            </a:r>
            <a:r>
              <a:rPr lang="en-US" sz="1300" dirty="0"/>
              <a:t>(</a:t>
            </a:r>
            <a:r>
              <a:rPr lang="en-US" sz="1300" dirty="0" err="1"/>
              <a:t>ui</a:t>
            </a:r>
            <a:r>
              <a:rPr lang="en-US" sz="1300" dirty="0"/>
              <a:t> = </a:t>
            </a:r>
            <a:r>
              <a:rPr lang="en-US" sz="1300" dirty="0" err="1"/>
              <a:t>ui</a:t>
            </a:r>
            <a:r>
              <a:rPr lang="en-US" sz="1300" dirty="0"/>
              <a:t>, server = server)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F0F43E-3D14-4FF5-9709-109192A6C2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44651" y="1467644"/>
            <a:ext cx="5581343" cy="48569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E57F-95C5-432F-B87C-E1D5613C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22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898650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E47240-145C-45E4-9DDD-47D698E2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Rstudio</a:t>
            </a:r>
            <a:r>
              <a:rPr lang="en-US" dirty="0"/>
              <a:t> -&gt; New File -&gt; Shiny Web App…</a:t>
            </a:r>
          </a:p>
          <a:p>
            <a:pPr lvl="1"/>
            <a:r>
              <a:rPr lang="en-US" dirty="0"/>
              <a:t>You can have it split into 2 files or one file. I prefer one.</a:t>
            </a:r>
          </a:p>
          <a:p>
            <a:r>
              <a:rPr lang="en-US" dirty="0"/>
              <a:t>Call it </a:t>
            </a:r>
            <a:r>
              <a:rPr lang="en-US" dirty="0" err="1"/>
              <a:t>PharmaSUG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83FB7-7BFA-4B0B-A4AE-E45405A6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Custom Shiny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1DDF-8634-45EC-BBEC-C387B18B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23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96731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AF78D7-A010-4AE5-BC2D-E29452B7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Exercise_1.R from C:\HOW\Day2\...</a:t>
            </a:r>
          </a:p>
          <a:p>
            <a:r>
              <a:rPr lang="en-US" dirty="0"/>
              <a:t>Run it and explore it</a:t>
            </a:r>
          </a:p>
          <a:p>
            <a:r>
              <a:rPr lang="en-US" dirty="0"/>
              <a:t>Step 1: Replace </a:t>
            </a:r>
            <a:r>
              <a:rPr lang="en-US" dirty="0" err="1"/>
              <a:t>selectInput</a:t>
            </a:r>
            <a:r>
              <a:rPr lang="en-US" dirty="0"/>
              <a:t> with </a:t>
            </a:r>
            <a:r>
              <a:rPr lang="en-US" dirty="0" err="1"/>
              <a:t>RadioButton</a:t>
            </a:r>
            <a:r>
              <a:rPr lang="en-US" dirty="0"/>
              <a:t> </a:t>
            </a:r>
            <a:r>
              <a:rPr lang="en-US" i="1" dirty="0"/>
              <a:t>(all parameters are the same)</a:t>
            </a:r>
          </a:p>
          <a:p>
            <a:r>
              <a:rPr lang="en-US" dirty="0"/>
              <a:t>Bonus: Add Age as a variable to the ones output from DM to </a:t>
            </a:r>
            <a:r>
              <a:rPr lang="en-US" dirty="0" err="1">
                <a:solidFill>
                  <a:srgbClr val="FF0000"/>
                </a:solidFill>
              </a:rPr>
              <a:t>output$data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Reminder: the c() function combines arguments into a vector.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4443D0-374A-4E6A-9A84-4FE68501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Shiny Fundamentals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D3AF5-1D03-4D50-BB0D-35A75701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24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801685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269D-DE08-4A50-A6A8-57BD3F46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F0"/>
                </a:solidFill>
              </a:rPr>
              <a:t>g</a:t>
            </a:r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/>
              <a:t>a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dirty="0"/>
              <a:t>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C7F960-48C7-4BF2-8E2B-D942C789E09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3600" dirty="0"/>
              <a:t>That’s the loop. Everything else is just adding additional inputs and outputs, or nesting it within a dashboard.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6E0B1-4DA3-445D-AC44-BCA7936A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25</a:t>
            </a:fld>
            <a:endParaRPr lang="en-US" altLang="en-US" sz="1100"/>
          </a:p>
        </p:txBody>
      </p:sp>
      <p:pic>
        <p:nvPicPr>
          <p:cNvPr id="1026" name="Picture 2" descr="Image result for congrats">
            <a:extLst>
              <a:ext uri="{FF2B5EF4-FFF2-40B4-BE49-F238E27FC236}">
                <a16:creationId xmlns:a16="http://schemas.microsoft.com/office/drawing/2014/main" id="{CF8854FD-A9FA-4DC7-B483-FD9BC85DAD5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17" y="1444297"/>
            <a:ext cx="6054154" cy="487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10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3E3641-072C-489A-B8C3-86E174AF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is, in essence, just a frontend for R, so everything that you can do in R you can do in Shiny.</a:t>
            </a:r>
          </a:p>
          <a:p>
            <a:r>
              <a:rPr lang="en-US" dirty="0"/>
              <a:t>You can create tables, display plots, do machine learning… everything within the paradigm of shiny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6320A1-1FDB-447B-AEDF-99845C9A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functionality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39B89-C96D-473E-A71E-37F3478A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26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127523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579BEE-0E30-4CED-BC79-68BE60B1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</a:t>
            </a:r>
            <a:r>
              <a:rPr lang="en-US" dirty="0" err="1"/>
              <a:t>tableOutput</a:t>
            </a:r>
            <a:r>
              <a:rPr lang="en-US" dirty="0"/>
              <a:t> with </a:t>
            </a:r>
            <a:r>
              <a:rPr lang="en-US" dirty="0" err="1"/>
              <a:t>plotOutput</a:t>
            </a:r>
            <a:endParaRPr lang="en-US" dirty="0"/>
          </a:p>
          <a:p>
            <a:r>
              <a:rPr lang="en-US" dirty="0"/>
              <a:t>Replace </a:t>
            </a:r>
            <a:r>
              <a:rPr lang="en-US" dirty="0" err="1"/>
              <a:t>renderTable</a:t>
            </a:r>
            <a:r>
              <a:rPr lang="en-US" dirty="0"/>
              <a:t> with </a:t>
            </a:r>
            <a:r>
              <a:rPr lang="en-US" dirty="0" err="1"/>
              <a:t>renderPlot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05E6713-1F33-4513-82BD-6BEEC074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 this in Exercise 1?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00CDF-06F3-41E7-B7B1-DFBA4275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27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4104298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685D-666D-4FFF-9BDC-A819994E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had before…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7D952-481F-4239-BFBD-F67F60CF0E3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300" dirty="0"/>
              <a:t>library(shiny)</a:t>
            </a:r>
          </a:p>
          <a:p>
            <a:pPr marL="109537" indent="0">
              <a:buNone/>
            </a:pPr>
            <a:r>
              <a:rPr lang="en-US" sz="1300" dirty="0"/>
              <a:t>library(haven)</a:t>
            </a:r>
          </a:p>
          <a:p>
            <a:pPr marL="109537" indent="0">
              <a:buNone/>
            </a:pPr>
            <a:r>
              <a:rPr lang="en-US" sz="1300" dirty="0" err="1"/>
              <a:t>dm</a:t>
            </a:r>
            <a:r>
              <a:rPr lang="en-US" sz="1300" dirty="0"/>
              <a:t> &lt;- </a:t>
            </a:r>
            <a:r>
              <a:rPr lang="en-US" sz="1300" dirty="0" err="1"/>
              <a:t>read_sas</a:t>
            </a:r>
            <a:r>
              <a:rPr lang="en-US" sz="1300" dirty="0"/>
              <a:t>("J:/drug/study/R_training/dm.sas7bdat")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 err="1"/>
              <a:t>ui</a:t>
            </a:r>
            <a:r>
              <a:rPr lang="en-US" sz="1300" dirty="0"/>
              <a:t> &lt;- </a:t>
            </a:r>
            <a:r>
              <a:rPr lang="en-US" sz="1300" dirty="0" err="1"/>
              <a:t>fluidPage</a:t>
            </a:r>
            <a:r>
              <a:rPr lang="en-US" sz="1300" dirty="0"/>
              <a:t>(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/>
              <a:t>selectInput</a:t>
            </a:r>
            <a:r>
              <a:rPr lang="en-US" sz="1300" dirty="0"/>
              <a:t>("variable", "Variable:",</a:t>
            </a:r>
          </a:p>
          <a:p>
            <a:pPr marL="109537" indent="0">
              <a:buNone/>
            </a:pPr>
            <a:r>
              <a:rPr lang="en-US" sz="1300" dirty="0"/>
              <a:t>              c("Arm" = "ARM",</a:t>
            </a:r>
          </a:p>
          <a:p>
            <a:pPr marL="109537" indent="0">
              <a:buNone/>
            </a:pPr>
            <a:r>
              <a:rPr lang="en-US" sz="1300" dirty="0"/>
              <a:t>                "Country" = "COUNTRY",</a:t>
            </a:r>
          </a:p>
          <a:p>
            <a:pPr marL="109537" indent="0">
              <a:buNone/>
            </a:pPr>
            <a:r>
              <a:rPr lang="en-US" sz="1300" dirty="0"/>
              <a:t>                "Race" = "RACE")),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>
                <a:highlight>
                  <a:srgbClr val="FFFF00"/>
                </a:highlight>
              </a:rPr>
              <a:t>tableOutput</a:t>
            </a:r>
            <a:r>
              <a:rPr lang="en-US" sz="1300" dirty="0">
                <a:highlight>
                  <a:srgbClr val="FFFF00"/>
                </a:highlight>
              </a:rPr>
              <a:t>("data")</a:t>
            </a:r>
          </a:p>
          <a:p>
            <a:pPr marL="109537" indent="0">
              <a:buNone/>
            </a:pPr>
            <a:r>
              <a:rPr lang="en-US" sz="1300" dirty="0"/>
              <a:t>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>
                <a:highlight>
                  <a:srgbClr val="FFFF00"/>
                </a:highlight>
              </a:rPr>
              <a:t>output$data</a:t>
            </a:r>
            <a:r>
              <a:rPr lang="en-US" sz="1300" dirty="0">
                <a:highlight>
                  <a:srgbClr val="FFFF00"/>
                </a:highlight>
              </a:rPr>
              <a:t> &lt;- </a:t>
            </a:r>
            <a:r>
              <a:rPr lang="en-US" sz="1300" dirty="0" err="1">
                <a:highlight>
                  <a:srgbClr val="FFFF00"/>
                </a:highlight>
              </a:rPr>
              <a:t>renderTable</a:t>
            </a:r>
            <a:r>
              <a:rPr lang="en-US" sz="1300" dirty="0">
                <a:highlight>
                  <a:srgbClr val="FFFF00"/>
                </a:highlight>
              </a:rPr>
              <a:t>({</a:t>
            </a:r>
          </a:p>
          <a:p>
            <a:pPr marL="109537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   </a:t>
            </a:r>
            <a:r>
              <a:rPr lang="en-US" sz="1300" dirty="0" err="1">
                <a:highlight>
                  <a:srgbClr val="FFFF00"/>
                </a:highlight>
              </a:rPr>
              <a:t>dm</a:t>
            </a:r>
            <a:r>
              <a:rPr lang="en-US" sz="1300" dirty="0">
                <a:highlight>
                  <a:srgbClr val="FFFF00"/>
                </a:highlight>
              </a:rPr>
              <a:t>[, c("USUBJID", </a:t>
            </a:r>
            <a:r>
              <a:rPr lang="en-US" sz="1300" dirty="0" err="1">
                <a:highlight>
                  <a:srgbClr val="FFFF00"/>
                </a:highlight>
              </a:rPr>
              <a:t>input$variable</a:t>
            </a:r>
            <a:r>
              <a:rPr lang="en-US" sz="1300" dirty="0">
                <a:highlight>
                  <a:srgbClr val="FFFF00"/>
                </a:highlight>
              </a:rPr>
              <a:t>), drop = FALSE]</a:t>
            </a:r>
          </a:p>
          <a:p>
            <a:pPr marL="109537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 }, </a:t>
            </a:r>
            <a:r>
              <a:rPr lang="en-US" sz="1300" dirty="0" err="1">
                <a:highlight>
                  <a:srgbClr val="FFFF00"/>
                </a:highlight>
              </a:rPr>
              <a:t>rownames</a:t>
            </a:r>
            <a:r>
              <a:rPr lang="en-US" sz="1300" dirty="0">
                <a:highlight>
                  <a:srgbClr val="FFFF00"/>
                </a:highlight>
              </a:rPr>
              <a:t> = TRUE)</a:t>
            </a:r>
          </a:p>
          <a:p>
            <a:pPr marL="109537" indent="0">
              <a:buNone/>
            </a:pPr>
            <a:r>
              <a:rPr lang="en-US" sz="1300" dirty="0"/>
              <a:t>}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# Run the application </a:t>
            </a:r>
          </a:p>
          <a:p>
            <a:pPr marL="109537" indent="0">
              <a:buNone/>
            </a:pPr>
            <a:r>
              <a:rPr lang="en-US" sz="1300" dirty="0" err="1"/>
              <a:t>shinyApp</a:t>
            </a:r>
            <a:r>
              <a:rPr lang="en-US" sz="1300" dirty="0"/>
              <a:t>(</a:t>
            </a:r>
            <a:r>
              <a:rPr lang="en-US" sz="1300" dirty="0" err="1"/>
              <a:t>ui</a:t>
            </a:r>
            <a:r>
              <a:rPr lang="en-US" sz="1300" dirty="0"/>
              <a:t> = </a:t>
            </a:r>
            <a:r>
              <a:rPr lang="en-US" sz="1300" dirty="0" err="1"/>
              <a:t>ui</a:t>
            </a:r>
            <a:r>
              <a:rPr lang="en-US" sz="1300" dirty="0"/>
              <a:t>, server = server)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F0F43E-3D14-4FF5-9709-109192A6C22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57874" y="1295400"/>
            <a:ext cx="6160560" cy="536099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E57F-95C5-432F-B87C-E1D5613C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A8E585-845B-497D-BF2F-352F8654D13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676A55"/>
                </a:solidFill>
                <a:effectLst/>
                <a:uLnTx/>
                <a:uFillTx/>
                <a:latin typeface="Lucida Sans Unicode" panose="020B0602030504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676A55"/>
              </a:solidFill>
              <a:effectLst/>
              <a:uLnTx/>
              <a:uFillTx/>
              <a:latin typeface="Lucida Sans Unicode" panose="020B0602030504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285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323F02-1E9E-44FC-BC99-8C59B9D5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ggplot2 object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D489E-DB89-4AFD-960C-6AC97FA30E7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1300" dirty="0"/>
              <a:t>library(shiny)</a:t>
            </a:r>
          </a:p>
          <a:p>
            <a:pPr marL="109537" indent="0">
              <a:buNone/>
            </a:pPr>
            <a:r>
              <a:rPr lang="en-US" sz="1300" dirty="0"/>
              <a:t>library(haven)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 err="1"/>
              <a:t>dm</a:t>
            </a:r>
            <a:r>
              <a:rPr lang="en-US" sz="1300" dirty="0"/>
              <a:t> &lt;- </a:t>
            </a:r>
            <a:r>
              <a:rPr lang="en-US" sz="1300" dirty="0" err="1"/>
              <a:t>read_sas</a:t>
            </a:r>
            <a:r>
              <a:rPr lang="en-US" sz="1300" dirty="0"/>
              <a:t>("J:/drug/study/R_training/dm.sas7bdat")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 err="1"/>
              <a:t>ui</a:t>
            </a:r>
            <a:r>
              <a:rPr lang="en-US" sz="1300" dirty="0"/>
              <a:t> &lt;- </a:t>
            </a:r>
            <a:r>
              <a:rPr lang="en-US" sz="1300" dirty="0" err="1"/>
              <a:t>fluidPage</a:t>
            </a:r>
            <a:r>
              <a:rPr lang="en-US" sz="1300" dirty="0"/>
              <a:t>(  </a:t>
            </a:r>
            <a:r>
              <a:rPr lang="en-US" sz="1300" dirty="0" err="1"/>
              <a:t>radioButtons</a:t>
            </a:r>
            <a:r>
              <a:rPr lang="en-US" sz="1300" dirty="0"/>
              <a:t>("variable", "Variable:",</a:t>
            </a:r>
          </a:p>
          <a:p>
            <a:pPr marL="109537" indent="0">
              <a:buNone/>
            </a:pPr>
            <a:r>
              <a:rPr lang="en-US" sz="1300" dirty="0"/>
              <a:t>                             c("Arm" = "ARM",</a:t>
            </a:r>
          </a:p>
          <a:p>
            <a:pPr marL="109537" indent="0">
              <a:buNone/>
            </a:pPr>
            <a:r>
              <a:rPr lang="en-US" sz="1300" dirty="0"/>
              <a:t>                                "Country" = "COUNTRY",</a:t>
            </a:r>
          </a:p>
          <a:p>
            <a:pPr marL="109537" indent="0">
              <a:buNone/>
            </a:pPr>
            <a:r>
              <a:rPr lang="en-US" sz="1300" dirty="0"/>
              <a:t>                                "Race" = "RACE")),</a:t>
            </a:r>
          </a:p>
          <a:p>
            <a:pPr marL="109537" indent="0">
              <a:buNone/>
            </a:pPr>
            <a:r>
              <a:rPr lang="en-US" sz="1300" dirty="0"/>
              <a:t>                  </a:t>
            </a:r>
            <a:r>
              <a:rPr lang="en-US" sz="1300" dirty="0" err="1">
                <a:highlight>
                  <a:srgbClr val="FFFF00"/>
                </a:highlight>
              </a:rPr>
              <a:t>plotOutput</a:t>
            </a:r>
            <a:r>
              <a:rPr lang="en-US" sz="1300" dirty="0">
                <a:highlight>
                  <a:srgbClr val="FFFF00"/>
                </a:highlight>
              </a:rPr>
              <a:t>("plot")</a:t>
            </a:r>
          </a:p>
          <a:p>
            <a:pPr marL="109537" indent="0">
              <a:buNone/>
            </a:pPr>
            <a:r>
              <a:rPr lang="en-US" sz="1300" dirty="0"/>
              <a:t>              )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server &lt;- function(input, output) {</a:t>
            </a:r>
          </a:p>
          <a:p>
            <a:pPr marL="109537" indent="0">
              <a:buNone/>
            </a:pPr>
            <a:r>
              <a:rPr lang="en-US" sz="1300" dirty="0"/>
              <a:t>  </a:t>
            </a:r>
            <a:r>
              <a:rPr lang="en-US" sz="1300" dirty="0" err="1">
                <a:highlight>
                  <a:srgbClr val="FFFF00"/>
                </a:highlight>
              </a:rPr>
              <a:t>output$plot</a:t>
            </a:r>
            <a:r>
              <a:rPr lang="en-US" sz="1300" dirty="0">
                <a:highlight>
                  <a:srgbClr val="FFFF00"/>
                </a:highlight>
              </a:rPr>
              <a:t> &lt;- </a:t>
            </a:r>
            <a:r>
              <a:rPr lang="en-US" sz="1300" dirty="0" err="1">
                <a:highlight>
                  <a:srgbClr val="FFFF00"/>
                </a:highlight>
              </a:rPr>
              <a:t>renderPlot</a:t>
            </a:r>
            <a:r>
              <a:rPr lang="en-US" sz="1300" dirty="0">
                <a:highlight>
                  <a:srgbClr val="FFFF00"/>
                </a:highlight>
              </a:rPr>
              <a:t>({</a:t>
            </a:r>
          </a:p>
          <a:p>
            <a:pPr marL="109537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   </a:t>
            </a:r>
            <a:r>
              <a:rPr lang="en-US" sz="1300" dirty="0" err="1">
                <a:highlight>
                  <a:srgbClr val="FFFF00"/>
                </a:highlight>
              </a:rPr>
              <a:t>ggplot</a:t>
            </a:r>
            <a:r>
              <a:rPr lang="en-US" sz="1300" dirty="0">
                <a:highlight>
                  <a:srgbClr val="FFFF00"/>
                </a:highlight>
              </a:rPr>
              <a:t>(</a:t>
            </a:r>
            <a:r>
              <a:rPr lang="en-US" sz="1300" dirty="0" err="1">
                <a:highlight>
                  <a:srgbClr val="FFFF00"/>
                </a:highlight>
              </a:rPr>
              <a:t>dm</a:t>
            </a:r>
            <a:r>
              <a:rPr lang="en-US" sz="1300" dirty="0">
                <a:highlight>
                  <a:srgbClr val="FFFF00"/>
                </a:highlight>
              </a:rPr>
              <a:t>, </a:t>
            </a:r>
            <a:r>
              <a:rPr lang="en-US" sz="1300" dirty="0" err="1">
                <a:highlight>
                  <a:srgbClr val="FFFF00"/>
                </a:highlight>
              </a:rPr>
              <a:t>aes_string</a:t>
            </a:r>
            <a:r>
              <a:rPr lang="en-US" sz="1300" dirty="0">
                <a:highlight>
                  <a:srgbClr val="FFFF00"/>
                </a:highlight>
              </a:rPr>
              <a:t>(</a:t>
            </a:r>
            <a:r>
              <a:rPr lang="en-US" sz="1300" dirty="0" err="1">
                <a:highlight>
                  <a:srgbClr val="FFFF00"/>
                </a:highlight>
              </a:rPr>
              <a:t>input$variable</a:t>
            </a:r>
            <a:r>
              <a:rPr lang="en-US" sz="1300" dirty="0">
                <a:highlight>
                  <a:srgbClr val="FFFF00"/>
                </a:highlight>
              </a:rPr>
              <a:t>)) + </a:t>
            </a:r>
            <a:r>
              <a:rPr lang="en-US" sz="1300" dirty="0" err="1">
                <a:highlight>
                  <a:srgbClr val="FFFF00"/>
                </a:highlight>
              </a:rPr>
              <a:t>geom_bar</a:t>
            </a:r>
            <a:r>
              <a:rPr lang="en-US" sz="1300" dirty="0">
                <a:highlight>
                  <a:srgbClr val="FFFF00"/>
                </a:highlight>
              </a:rPr>
              <a:t>()</a:t>
            </a:r>
          </a:p>
          <a:p>
            <a:pPr marL="109537" indent="0">
              <a:buNone/>
            </a:pPr>
            <a:r>
              <a:rPr lang="en-US" sz="1300" dirty="0">
                <a:highlight>
                  <a:srgbClr val="FFFF00"/>
                </a:highlight>
              </a:rPr>
              <a:t>  })</a:t>
            </a:r>
          </a:p>
          <a:p>
            <a:pPr marL="109537" indent="0">
              <a:buNone/>
            </a:pPr>
            <a:r>
              <a:rPr lang="en-US" sz="1300" dirty="0"/>
              <a:t>}</a:t>
            </a:r>
          </a:p>
          <a:p>
            <a:pPr marL="109537" indent="0">
              <a:buNone/>
            </a:pPr>
            <a:endParaRPr lang="en-US" sz="1300" dirty="0"/>
          </a:p>
          <a:p>
            <a:pPr marL="109537" indent="0">
              <a:buNone/>
            </a:pPr>
            <a:r>
              <a:rPr lang="en-US" sz="1300" dirty="0"/>
              <a:t># Run the application </a:t>
            </a:r>
          </a:p>
          <a:p>
            <a:pPr marL="109537" indent="0">
              <a:buNone/>
            </a:pPr>
            <a:r>
              <a:rPr lang="en-US" sz="1300" dirty="0" err="1"/>
              <a:t>shinyApp</a:t>
            </a:r>
            <a:r>
              <a:rPr lang="en-US" sz="1300" dirty="0"/>
              <a:t>(</a:t>
            </a:r>
            <a:r>
              <a:rPr lang="en-US" sz="1300" dirty="0" err="1"/>
              <a:t>ui</a:t>
            </a:r>
            <a:r>
              <a:rPr lang="en-US" sz="1300" dirty="0"/>
              <a:t> = </a:t>
            </a:r>
            <a:r>
              <a:rPr lang="en-US" sz="1300" dirty="0" err="1"/>
              <a:t>ui</a:t>
            </a:r>
            <a:r>
              <a:rPr lang="en-US" sz="1300" dirty="0"/>
              <a:t>, server = server)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E84894-DF1F-4F56-89E3-43E87EB07A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562600" y="2133601"/>
            <a:ext cx="6547527" cy="3429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2F61E-A99E-4B98-B228-0F1930F7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29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35787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4457C-FEAB-4B76-AC98-5AF7C993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your computer running?</a:t>
            </a:r>
          </a:p>
          <a:p>
            <a:r>
              <a:rPr lang="en-US" dirty="0"/>
              <a:t>Is it running Windows 7?</a:t>
            </a:r>
          </a:p>
          <a:p>
            <a:r>
              <a:rPr lang="en-US" dirty="0"/>
              <a:t>Can you run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r>
              <a:rPr lang="en-US" dirty="0"/>
              <a:t>Can you load the shiny and </a:t>
            </a:r>
            <a:r>
              <a:rPr lang="en-US" dirty="0" err="1"/>
              <a:t>shinydashboard</a:t>
            </a:r>
            <a:r>
              <a:rPr lang="en-US" dirty="0"/>
              <a:t> packages?</a:t>
            </a:r>
          </a:p>
          <a:p>
            <a:pPr lvl="1"/>
            <a:r>
              <a:rPr lang="en-US" dirty="0"/>
              <a:t>Type library(shiny) and library(</a:t>
            </a:r>
            <a:r>
              <a:rPr lang="en-US" dirty="0" err="1"/>
              <a:t>shinydashboard</a:t>
            </a:r>
            <a:r>
              <a:rPr lang="en-US" dirty="0"/>
              <a:t>) into the Code part of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ECFC0F-F908-47E8-B835-43EAD0A2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F7A46-7C0B-43ED-A813-7FE7817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98F86-7151-4842-9BB2-147485BE0B0E}" type="slidenum">
              <a:rPr lang="en-US" altLang="en-US" smtClean="0"/>
              <a:pPr>
                <a:defRPr/>
              </a:pPr>
              <a:t>3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2437433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D19B3A-5D51-4CA0-97CE-F589CFA0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your program from exercise 2</a:t>
            </a:r>
          </a:p>
          <a:p>
            <a:pPr lvl="1"/>
            <a:r>
              <a:rPr lang="en-US" dirty="0"/>
              <a:t>Using our example, add a plot that will do a histogram of &lt;variable&gt; by sex (remember we need to use facet for this… see the ggplot2 cheat sheet)</a:t>
            </a:r>
          </a:p>
          <a:p>
            <a:pPr lvl="1"/>
            <a:r>
              <a:rPr lang="en-US" dirty="0"/>
              <a:t>Hint: there is a ggplot2 cheat sheet in </a:t>
            </a:r>
            <a:r>
              <a:rPr lang="en-US" dirty="0" err="1"/>
              <a:t>Rstudio</a:t>
            </a:r>
            <a:r>
              <a:rPr lang="en-US" dirty="0"/>
              <a:t> -&gt; Help -&gt; </a:t>
            </a:r>
            <a:r>
              <a:rPr lang="en-US" dirty="0" err="1"/>
              <a:t>Cheatsheets</a:t>
            </a:r>
            <a:endParaRPr lang="en-US" dirty="0"/>
          </a:p>
          <a:p>
            <a:pPr lvl="1"/>
            <a:r>
              <a:rPr lang="en-US" dirty="0"/>
              <a:t>If you finish that…. Explore the other ggplot2 options and see how they affect the plot.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5096D0-FF59-4742-8527-CBA77FF9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Creating ggplot2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1BAC6-EE1C-41F5-AB23-07369952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80924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DABA8-D559-4339-8ED2-49EC6451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the fun part: Adding the concepts we learned, we can use additional packages to extend the functionality</a:t>
            </a:r>
          </a:p>
          <a:p>
            <a:r>
              <a:rPr lang="en-US" dirty="0"/>
              <a:t>The </a:t>
            </a:r>
            <a:r>
              <a:rPr lang="en-US" dirty="0" err="1"/>
              <a:t>shinydashboard</a:t>
            </a:r>
            <a:r>
              <a:rPr lang="en-US" dirty="0"/>
              <a:t> package adds a lot of the dashboard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B1DE07-759A-439B-8BEC-B15762FD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95FD9-C987-48F8-8448-6E111513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31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611472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93684-80D8-4C85-BEEB-843C727E9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38464"/>
            <a:ext cx="10972800" cy="42113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5BEC61-7E97-4FD8-855F-CE4AD92D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Shinydashboard</a:t>
            </a:r>
            <a:r>
              <a:rPr lang="en-US" dirty="0"/>
              <a:t>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91E23-8BD8-4A29-AFE8-E2C8A260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32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623271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6C98EE-6FB6-4334-9875-9052A4B5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Breaking down the </a:t>
            </a:r>
            <a:r>
              <a:rPr lang="en-US" dirty="0" err="1"/>
              <a:t>Shinydashboard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6E41F-AFCD-4484-89B8-E56A2E4D959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000" dirty="0"/>
              <a:t>library(shiny)</a:t>
            </a:r>
          </a:p>
          <a:p>
            <a:pPr marL="109537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shinydashboard</a:t>
            </a:r>
            <a:r>
              <a:rPr lang="en-US" sz="2000" dirty="0"/>
              <a:t>)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 err="1"/>
              <a:t>ui</a:t>
            </a:r>
            <a:r>
              <a:rPr lang="en-US" sz="2000" dirty="0"/>
              <a:t> &lt;- </a:t>
            </a:r>
            <a:r>
              <a:rPr lang="en-US" sz="2000" dirty="0" err="1"/>
              <a:t>dashboardPage</a:t>
            </a:r>
            <a:r>
              <a:rPr lang="en-US" sz="2000" dirty="0"/>
              <a:t>(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dashboardHeader</a:t>
            </a:r>
            <a:r>
              <a:rPr lang="en-US" sz="2000" dirty="0"/>
              <a:t>(),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dashboardSidebar</a:t>
            </a:r>
            <a:r>
              <a:rPr lang="en-US" sz="2000" dirty="0"/>
              <a:t>(),</a:t>
            </a:r>
          </a:p>
          <a:p>
            <a:pPr marL="109537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dashboardBody</a:t>
            </a:r>
            <a:r>
              <a:rPr lang="en-US" sz="2000" dirty="0"/>
              <a:t>()</a:t>
            </a:r>
          </a:p>
          <a:p>
            <a:pPr marL="109537" indent="0">
              <a:buNone/>
            </a:pPr>
            <a:r>
              <a:rPr lang="en-US" sz="2000" dirty="0"/>
              <a:t>)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/>
              <a:t>server &lt;- function(input, output) { }</a:t>
            </a:r>
          </a:p>
          <a:p>
            <a:pPr marL="109537" indent="0">
              <a:buNone/>
            </a:pPr>
            <a:endParaRPr lang="en-US" sz="2000" dirty="0"/>
          </a:p>
          <a:p>
            <a:pPr marL="109537" indent="0">
              <a:buNone/>
            </a:pPr>
            <a:r>
              <a:rPr lang="en-US" sz="2000" dirty="0" err="1"/>
              <a:t>shinyApp</a:t>
            </a:r>
            <a:r>
              <a:rPr lang="en-US" sz="2000" dirty="0"/>
              <a:t>(</a:t>
            </a:r>
            <a:r>
              <a:rPr lang="en-US" sz="2000" dirty="0" err="1"/>
              <a:t>ui</a:t>
            </a:r>
            <a:r>
              <a:rPr lang="en-US" sz="2000" dirty="0"/>
              <a:t>, server)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092C4-8ADA-4C72-814F-9BE0FCF6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33</a:t>
            </a:fld>
            <a:endParaRPr lang="en-US" altLang="en-US" sz="1100"/>
          </a:p>
        </p:txBody>
      </p:sp>
      <p:pic>
        <p:nvPicPr>
          <p:cNvPr id="1027" name="Picture 3" descr="Blank dashboard">
            <a:extLst>
              <a:ext uri="{FF2B5EF4-FFF2-40B4-BE49-F238E27FC236}">
                <a16:creationId xmlns:a16="http://schemas.microsoft.com/office/drawing/2014/main" id="{00F83485-E55C-4DBD-8F32-101F43188230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86" y="1752600"/>
            <a:ext cx="6254806" cy="385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16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9EDE-4421-4502-A069-DAEC5D74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51C11-2010-43D0-9A6F-68FD2C74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34</a:t>
            </a:fld>
            <a:endParaRPr lang="en-US" altLang="en-US" sz="1100"/>
          </a:p>
        </p:txBody>
      </p:sp>
      <p:pic>
        <p:nvPicPr>
          <p:cNvPr id="2052" name="Picture 4" descr="Image result for nest">
            <a:extLst>
              <a:ext uri="{FF2B5EF4-FFF2-40B4-BE49-F238E27FC236}">
                <a16:creationId xmlns:a16="http://schemas.microsoft.com/office/drawing/2014/main" id="{45172209-7C52-4B24-B510-BA51E821B4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7156403" cy="495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36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220B0-279E-4E6B-84EE-83242B1E9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Exercise_3.R has the latest </a:t>
            </a:r>
            <a:r>
              <a:rPr lang="en-US" dirty="0" err="1"/>
              <a:t>shinydashboard</a:t>
            </a:r>
            <a:r>
              <a:rPr lang="en-US" dirty="0"/>
              <a:t> basics</a:t>
            </a:r>
          </a:p>
          <a:p>
            <a:r>
              <a:rPr lang="en-US" dirty="0"/>
              <a:t>Add the graph from example 2 into the </a:t>
            </a:r>
            <a:r>
              <a:rPr lang="en-US" dirty="0" err="1"/>
              <a:t>DashboardBody</a:t>
            </a:r>
            <a:r>
              <a:rPr lang="en-US" dirty="0"/>
              <a:t>() section</a:t>
            </a:r>
          </a:p>
          <a:p>
            <a:pPr lvl="1"/>
            <a:r>
              <a:rPr lang="en-US" dirty="0"/>
              <a:t>Hint: Do not take the </a:t>
            </a:r>
            <a:r>
              <a:rPr lang="en-US" dirty="0" err="1"/>
              <a:t>ui</a:t>
            </a:r>
            <a:r>
              <a:rPr lang="en-US" dirty="0"/>
              <a:t> and server part… there already is one. You want to focus on the </a:t>
            </a:r>
            <a:r>
              <a:rPr lang="en-US" dirty="0" err="1"/>
              <a:t>renderplot</a:t>
            </a:r>
            <a:r>
              <a:rPr lang="en-US" dirty="0"/>
              <a:t> part.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2B268-E0E8-415D-AE06-0B4ECDCA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Putting It all Together </a:t>
            </a:r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B7850F-888D-4F6F-959D-32A7A2B35886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7FF03-1A3D-4724-97F3-D81BDEEB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1524000"/>
            <a:ext cx="5579173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414F8D-FEF5-4DB8-AFF6-F997BE35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to ask when you build (8 Questions)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1A97A-065C-4CE2-AFB9-E467B3E2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199221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E01EE9-C858-4ABA-91B2-F83F01C7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want to see Shiny Apps in Action…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E8ACE-16AB-41E5-99F7-FA05EB34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Shiny.rstudio.com/gallery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96D95C-606D-49C0-A373-D34516322BDD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www.showmeshiny.com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39B452-B237-44D0-A8FC-02B88660E2E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" y="1952257"/>
            <a:ext cx="5386388" cy="292649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A5AFC0-9B83-40E3-8AEA-6649B4265D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27221" y="1444625"/>
            <a:ext cx="4920796" cy="39417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FE451-917D-46FD-BAEF-D298A2F8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37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807688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94017D-6982-4528-B8A1-C0AAD4C1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Stephen Few identified 13 ways a dashboard is bad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1712A-4EF0-44E9-884F-B88499C7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bad dashboard?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CE33-04FB-46C6-87FE-3313F28F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38</a:t>
            </a:fld>
            <a:endParaRPr lang="en-US" alt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ED407-AE38-4343-B554-F4841951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0198"/>
            <a:ext cx="7505700" cy="48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0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E600C5-E335-47F3-AEE0-A46B8D82C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2" y="990600"/>
            <a:ext cx="10875433" cy="639731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C4F299-CA89-49D7-927B-4466AECE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dashboard?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024FC-E3D9-44AD-9690-20FFE1A2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39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58349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ECF931-6AEA-40FB-A3D0-344851A7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presentations, code, and solutions are on my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https://github.com/Nate884/PharmaSUG2018</a:t>
            </a:r>
            <a:endParaRPr lang="en-US" dirty="0"/>
          </a:p>
          <a:p>
            <a:r>
              <a:rPr lang="en-US" dirty="0"/>
              <a:t>All you need in one place.</a:t>
            </a:r>
          </a:p>
          <a:p>
            <a:pPr lvl="1"/>
            <a:r>
              <a:rPr lang="en-US" dirty="0"/>
              <a:t>Feel free to email at </a:t>
            </a:r>
            <a:r>
              <a:rPr lang="en-US" dirty="0">
                <a:hlinkClick r:id="rId3"/>
              </a:rPr>
              <a:t>Nate.Mockler@biogen.com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Saranya.Duraisamy@biogen.com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E96A8A-3D74-4AF1-B3BE-99FC9257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38D40-477A-4B94-8F3B-CA2DA91B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4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539674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DDCFC-E8D3-4B50-9FE7-E51C533E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www.perceptualedge.com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F3E63-C1C7-4ABC-8B15-FE821FDF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57EDE-EDC5-450F-B591-8888E854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40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446643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 txBox="1">
            <a:spLocks/>
          </p:cNvSpPr>
          <p:nvPr/>
        </p:nvSpPr>
        <p:spPr bwMode="auto">
          <a:xfrm>
            <a:off x="2743200" y="1676400"/>
            <a:ext cx="7010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Name: Nate Mockler and Saranya Duraisamy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Organization: Biogen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Web: </a:t>
            </a: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  <a:hlinkClick r:id="rId2"/>
              </a:rPr>
              <a:t>Nate.Mockler@biogen.com</a:t>
            </a: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 &amp; </a:t>
            </a: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  <a:hlinkClick r:id="rId3"/>
              </a:rPr>
              <a:t>Saranya.Duraisamy@biogen.com</a:t>
            </a: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solidFill>
                <a:srgbClr val="005DA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D7E776-CF53-4D6A-A712-4E7E6E152D90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Who Are We?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en-US" dirty="0"/>
              <a:t>Analysts at Biogen (One in Specialty Analytics, One in </a:t>
            </a:r>
            <a:r>
              <a:rPr lang="en-US" altLang="en-US"/>
              <a:t>Data Management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Prolific users of R to answer interesting questions and Shiny to let users do the analyses they want without </a:t>
            </a:r>
            <a:r>
              <a:rPr lang="en-US" altLang="en-US" strike="sngStrike" dirty="0"/>
              <a:t>bothering us </a:t>
            </a:r>
            <a:r>
              <a:rPr lang="en-US" altLang="en-US" dirty="0"/>
              <a:t>asking us.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pic>
        <p:nvPicPr>
          <p:cNvPr id="1028" name="Picture 4" descr="Image result for data scientist">
            <a:extLst>
              <a:ext uri="{FF2B5EF4-FFF2-40B4-BE49-F238E27FC236}">
                <a16:creationId xmlns:a16="http://schemas.microsoft.com/office/drawing/2014/main" id="{956E6274-759A-4F68-9AA5-CD856E4B2AB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517" y="1416050"/>
            <a:ext cx="6181803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3E885B-8B56-433C-976C-4BC9FA10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R/Dashboards</a:t>
            </a:r>
          </a:p>
          <a:p>
            <a:r>
              <a:rPr lang="en-US" dirty="0"/>
              <a:t>Introduction to Shiny/Widgets</a:t>
            </a:r>
          </a:p>
          <a:p>
            <a:r>
              <a:rPr lang="en-US" dirty="0"/>
              <a:t>Exercise 1</a:t>
            </a:r>
          </a:p>
          <a:p>
            <a:r>
              <a:rPr lang="en-US" dirty="0"/>
              <a:t>Extending it to extensions</a:t>
            </a:r>
          </a:p>
          <a:p>
            <a:r>
              <a:rPr lang="en-US" dirty="0"/>
              <a:t>Exercise 2</a:t>
            </a:r>
          </a:p>
          <a:p>
            <a:r>
              <a:rPr lang="en-US" dirty="0"/>
              <a:t>Adding the dashboard part</a:t>
            </a:r>
          </a:p>
          <a:p>
            <a:r>
              <a:rPr lang="en-US" dirty="0"/>
              <a:t>Exercise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FA6AD-CC86-4DF9-9894-13532330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5446-5042-4704-AD90-63403747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6954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66C3B-9773-4CE8-876B-733B8963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R!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465DEB-2247-4508-B2A1-90B3D1C70B28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/>
              <a:t>Base R is great, but limited so we extend with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  <a:r>
              <a:rPr lang="en-US" dirty="0"/>
              <a:t>. Packages are collections of </a:t>
            </a:r>
            <a:r>
              <a:rPr lang="en-US" b="1" dirty="0"/>
              <a:t>R</a:t>
            </a:r>
            <a:r>
              <a:rPr lang="en-US" dirty="0"/>
              <a:t> functions, data, and compiled code in a well-defined format.</a:t>
            </a:r>
          </a:p>
          <a:p>
            <a:r>
              <a:rPr lang="en-US" dirty="0"/>
              <a:t>We call them in using the library (&lt;package&gt;) statement</a:t>
            </a:r>
          </a:p>
          <a:p>
            <a:pPr lvl="1"/>
            <a:r>
              <a:rPr lang="en-US" dirty="0"/>
              <a:t>Examples: ggplot2, </a:t>
            </a:r>
            <a:r>
              <a:rPr lang="en-US" dirty="0" err="1"/>
              <a:t>tidyverse</a:t>
            </a:r>
            <a:r>
              <a:rPr lang="en-US" dirty="0"/>
              <a:t>, shiny…. Etc.</a:t>
            </a:r>
          </a:p>
          <a:p>
            <a:r>
              <a:rPr lang="en-US" dirty="0" err="1"/>
              <a:t>Rstudio</a:t>
            </a:r>
            <a:r>
              <a:rPr lang="en-US" dirty="0"/>
              <a:t> is a free Graphical User Interface for R.</a:t>
            </a:r>
          </a:p>
          <a:p>
            <a:pPr lvl="1"/>
            <a:r>
              <a:rPr lang="en-US" dirty="0"/>
              <a:t>Similar to Enhanced Editor for SAS… can type scripts, see objects,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001BE-7200-4B59-8D42-B5A42422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7</a:t>
            </a:fld>
            <a:endParaRPr lang="en-US" altLang="en-US" sz="1100"/>
          </a:p>
        </p:txBody>
      </p:sp>
      <p:pic>
        <p:nvPicPr>
          <p:cNvPr id="4100" name="Picture 4" descr="Image result for r sesame street">
            <a:extLst>
              <a:ext uri="{FF2B5EF4-FFF2-40B4-BE49-F238E27FC236}">
                <a16:creationId xmlns:a16="http://schemas.microsoft.com/office/drawing/2014/main" id="{3732B256-BB8B-43D6-B30A-F2CB1F1330B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978" y="1482400"/>
            <a:ext cx="6248299" cy="510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3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F58E62-A932-4A11-B97A-5382EBB4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“C:\HOW\Day2\HR03….\ Ex1_P.R and run it</a:t>
            </a:r>
          </a:p>
          <a:p>
            <a:r>
              <a:rPr lang="en-US" dirty="0"/>
              <a:t>What happened?</a:t>
            </a:r>
          </a:p>
          <a:p>
            <a:endParaRPr lang="en-US" dirty="0"/>
          </a:p>
          <a:p>
            <a:r>
              <a:rPr lang="en-US" dirty="0"/>
              <a:t>We will use this as a reference.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EA4C8C-FCBB-4B63-92D6-0A4BAEDD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Cracking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9A49-BF94-49E1-B02C-8032150A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BC53C-9F89-4DDE-A73C-FCE67BB39BDF}" type="slidenum">
              <a:rPr lang="en-US" altLang="en-US" smtClean="0"/>
              <a:pPr>
                <a:defRPr/>
              </a:pPr>
              <a:t>8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30757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Review of Functions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43599-F033-406A-B857-17CEA1A3A0B8}" type="slidenum">
              <a:rPr lang="en-US" altLang="en-US" sz="10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1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0F75BD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armaSUG2018_Presentation_Template_widescreen" id="{5A6D82B6-F71E-4597-A16E-2BD31D581AA2}" vid="{285AD284-51D4-4106-AF3F-C332B1058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PharmaSUG2018_Presentation_Template_widescreen (1)</Template>
  <TotalTime>5699</TotalTime>
  <Words>1604</Words>
  <Application>Microsoft Office PowerPoint</Application>
  <PresentationFormat>Widescreen</PresentationFormat>
  <Paragraphs>278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MS PGothic</vt:lpstr>
      <vt:lpstr>MS PGothic</vt:lpstr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An Introduction to Shiny</vt:lpstr>
      <vt:lpstr>Introduction</vt:lpstr>
      <vt:lpstr>Sanity Check</vt:lpstr>
      <vt:lpstr>Note (Github)</vt:lpstr>
      <vt:lpstr>Who Are We?</vt:lpstr>
      <vt:lpstr>Agenda</vt:lpstr>
      <vt:lpstr>Review of R!</vt:lpstr>
      <vt:lpstr>Let’s Get Cracking</vt:lpstr>
      <vt:lpstr>Review of Functions</vt:lpstr>
      <vt:lpstr>Macros (SAS) vs Custom Functions (R)</vt:lpstr>
      <vt:lpstr>Part 2: Introduction to Shiny</vt:lpstr>
      <vt:lpstr>What is Shiny? </vt:lpstr>
      <vt:lpstr>Me trying to learn another language after SAS and R</vt:lpstr>
      <vt:lpstr>Example</vt:lpstr>
      <vt:lpstr>Challenge that Exercise 1 Answers</vt:lpstr>
      <vt:lpstr>Building the app from Scratch</vt:lpstr>
      <vt:lpstr>UI and Server (The Circle of Life)</vt:lpstr>
      <vt:lpstr>Read in SAS data</vt:lpstr>
      <vt:lpstr>Adding a input</vt:lpstr>
      <vt:lpstr>Widgets</vt:lpstr>
      <vt:lpstr>Creating a Table</vt:lpstr>
      <vt:lpstr>Actually Displaying the Table</vt:lpstr>
      <vt:lpstr>How to Create A Custom Shiny App</vt:lpstr>
      <vt:lpstr>Exercise 1: Shiny Fundamentals</vt:lpstr>
      <vt:lpstr>Congrats!</vt:lpstr>
      <vt:lpstr>Extending the functionality </vt:lpstr>
      <vt:lpstr>How do we do this in Exercise 1?</vt:lpstr>
      <vt:lpstr>What we had before…</vt:lpstr>
      <vt:lpstr>Let’s add a ggplot2 object </vt:lpstr>
      <vt:lpstr>Exercise 2: Creating ggplot2 object</vt:lpstr>
      <vt:lpstr>Adding the Dashboard</vt:lpstr>
      <vt:lpstr>Shinydashboard Package</vt:lpstr>
      <vt:lpstr>Breaking down the Shinydashboard</vt:lpstr>
      <vt:lpstr>WARNING:</vt:lpstr>
      <vt:lpstr>Exercise 3: Putting It all Together </vt:lpstr>
      <vt:lpstr>Questions to ask when you build (8 Questions)</vt:lpstr>
      <vt:lpstr>If you want to see Shiny Apps in Action…</vt:lpstr>
      <vt:lpstr>What makes a bad dashboard?</vt:lpstr>
      <vt:lpstr>What makes a good dashboard?</vt:lpstr>
      <vt:lpstr>For more Info</vt:lpstr>
      <vt:lpstr>PowerPoint Presentation</vt:lpstr>
    </vt:vector>
  </TitlesOfParts>
  <Company>Novartis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 Name(s) Biography</dc:title>
  <dc:creator>Nate Mockler</dc:creator>
  <cp:lastModifiedBy>Nate Mockler</cp:lastModifiedBy>
  <cp:revision>87</cp:revision>
  <dcterms:created xsi:type="dcterms:W3CDTF">2018-03-11T18:04:18Z</dcterms:created>
  <dcterms:modified xsi:type="dcterms:W3CDTF">2018-05-01T18:41:52Z</dcterms:modified>
</cp:coreProperties>
</file>