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9" r:id="rId2"/>
    <p:sldId id="283" r:id="rId3"/>
    <p:sldId id="284" r:id="rId4"/>
    <p:sldId id="285" r:id="rId5"/>
    <p:sldId id="261" r:id="rId6"/>
    <p:sldId id="290" r:id="rId7"/>
    <p:sldId id="287" r:id="rId8"/>
    <p:sldId id="288" r:id="rId9"/>
    <p:sldId id="286" r:id="rId10"/>
    <p:sldId id="291" r:id="rId11"/>
    <p:sldId id="292"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than Finchum" initials="" lastIdx="7" clrIdx="0"/>
  <p:cmAuthor id="1" name="Mauricio Figueiredo" initials="" lastIdx="2" clrIdx="1"/>
  <p:cmAuthor id="2" name="Blake Makholm" initials="" lastIdx="9" clrIdx="2"/>
  <p:cmAuthor id="3" name="Nathan Kurelo Wilk"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extLst>
      <p:ext uri="{BB962C8B-B14F-4D97-AF65-F5344CB8AC3E}">
        <p14:creationId xmlns:p14="http://schemas.microsoft.com/office/powerpoint/2010/main" val="326856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extLst>
      <p:ext uri="{BB962C8B-B14F-4D97-AF65-F5344CB8AC3E}">
        <p14:creationId xmlns:p14="http://schemas.microsoft.com/office/powerpoint/2010/main" val="172381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extLst>
      <p:ext uri="{BB962C8B-B14F-4D97-AF65-F5344CB8AC3E}">
        <p14:creationId xmlns:p14="http://schemas.microsoft.com/office/powerpoint/2010/main" val="1688172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extLst>
      <p:ext uri="{BB962C8B-B14F-4D97-AF65-F5344CB8AC3E}">
        <p14:creationId xmlns:p14="http://schemas.microsoft.com/office/powerpoint/2010/main" val="250494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e0bb18d6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e0bb18d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BLAKE</a:t>
            </a:r>
            <a:endParaRPr/>
          </a:p>
        </p:txBody>
      </p:sp>
    </p:spTree>
    <p:extLst>
      <p:ext uri="{BB962C8B-B14F-4D97-AF65-F5344CB8AC3E}">
        <p14:creationId xmlns:p14="http://schemas.microsoft.com/office/powerpoint/2010/main" val="4256115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8bd6810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8bd6810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BLAKE</a:t>
            </a:r>
            <a:endParaRPr>
              <a:solidFill>
                <a:schemeClr val="dk1"/>
              </a:solidFill>
            </a:endParaRPr>
          </a:p>
          <a:p>
            <a:pPr marL="457200" lvl="0" indent="-298450" algn="l" rtl="0">
              <a:spcBef>
                <a:spcPts val="0"/>
              </a:spcBef>
              <a:spcAft>
                <a:spcPts val="0"/>
              </a:spcAft>
              <a:buSzPts val="1100"/>
              <a:buChar char="-"/>
            </a:pPr>
            <a:r>
              <a:rPr lang="en"/>
              <a:t>We accomplish this through 4 main features: [list features]</a:t>
            </a:r>
            <a:endParaRPr/>
          </a:p>
          <a:p>
            <a:pPr marL="457200" lvl="0" indent="-298450" algn="l" rtl="0">
              <a:spcBef>
                <a:spcPts val="0"/>
              </a:spcBef>
              <a:spcAft>
                <a:spcPts val="0"/>
              </a:spcAft>
              <a:buSzPts val="1100"/>
              <a:buChar char="-"/>
            </a:pPr>
            <a:r>
              <a:rPr lang="en"/>
              <a:t>We allow users to create savings plans for major expenditures, set budgets and receive notifications when arriving at a location that may affect their budget, complete learning modules that use examples from their finances in a digestible video format </a:t>
            </a:r>
            <a:endParaRPr/>
          </a:p>
          <a:p>
            <a:pPr marL="457200" lvl="0" indent="-298450" algn="l" rtl="0">
              <a:spcBef>
                <a:spcPts val="0"/>
              </a:spcBef>
              <a:spcAft>
                <a:spcPts val="0"/>
              </a:spcAft>
              <a:buSzPts val="1100"/>
              <a:buChar char="-"/>
            </a:pPr>
            <a:r>
              <a:rPr lang="en"/>
              <a:t>All of these features provide the users with points when they complete a savings plan, stay on budget, or complete a learning module. Additionally, users can also earn points by shopping at affiliated retailers through our key partner Kard which we will discuss later. All of these points can be redeemed for rewards such as gift cards.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8bd6810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8bd6810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BLAKE</a:t>
            </a:r>
            <a:endParaRPr>
              <a:solidFill>
                <a:schemeClr val="dk1"/>
              </a:solidFill>
            </a:endParaRPr>
          </a:p>
          <a:p>
            <a:pPr marL="457200" lvl="0" indent="-298450" algn="l" rtl="0">
              <a:spcBef>
                <a:spcPts val="0"/>
              </a:spcBef>
              <a:spcAft>
                <a:spcPts val="0"/>
              </a:spcAft>
              <a:buSzPts val="1100"/>
              <a:buChar char="-"/>
            </a:pPr>
            <a:r>
              <a:rPr lang="en"/>
              <a:t>We accomplish this through 4 main features: [list features]</a:t>
            </a:r>
            <a:endParaRPr/>
          </a:p>
          <a:p>
            <a:pPr marL="457200" lvl="0" indent="-298450" algn="l" rtl="0">
              <a:spcBef>
                <a:spcPts val="0"/>
              </a:spcBef>
              <a:spcAft>
                <a:spcPts val="0"/>
              </a:spcAft>
              <a:buSzPts val="1100"/>
              <a:buChar char="-"/>
            </a:pPr>
            <a:r>
              <a:rPr lang="en"/>
              <a:t>We allow users to create savings plans for major expenditures, set budgets and receive notifications when arriving at a location that may affect their budget, complete learning modules that use examples from their finances in a digestible video format </a:t>
            </a:r>
            <a:endParaRPr/>
          </a:p>
          <a:p>
            <a:pPr marL="457200" lvl="0" indent="-298450" algn="l" rtl="0">
              <a:spcBef>
                <a:spcPts val="0"/>
              </a:spcBef>
              <a:spcAft>
                <a:spcPts val="0"/>
              </a:spcAft>
              <a:buSzPts val="1100"/>
              <a:buChar char="-"/>
            </a:pPr>
            <a:r>
              <a:rPr lang="en"/>
              <a:t>All of these features provide the users with points when they complete a savings plan, stay on budget, or complete a learning module. Additionally, users can also earn points by shopping at affiliated retailers through our key partner Kard which we will discuss later. All of these points can be redeemed for rewards such as gift cards.</a:t>
            </a:r>
            <a:endParaRPr/>
          </a:p>
        </p:txBody>
      </p:sp>
    </p:spTree>
    <p:extLst>
      <p:ext uri="{BB962C8B-B14F-4D97-AF65-F5344CB8AC3E}">
        <p14:creationId xmlns:p14="http://schemas.microsoft.com/office/powerpoint/2010/main" val="85347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8bd6810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8bd6810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BLAKE</a:t>
            </a:r>
            <a:endParaRPr>
              <a:solidFill>
                <a:schemeClr val="dk1"/>
              </a:solidFill>
            </a:endParaRPr>
          </a:p>
          <a:p>
            <a:pPr marL="457200" lvl="0" indent="-298450" algn="l" rtl="0">
              <a:spcBef>
                <a:spcPts val="0"/>
              </a:spcBef>
              <a:spcAft>
                <a:spcPts val="0"/>
              </a:spcAft>
              <a:buSzPts val="1100"/>
              <a:buChar char="-"/>
            </a:pPr>
            <a:r>
              <a:rPr lang="en"/>
              <a:t>We accomplish this through 4 main features: [list features]</a:t>
            </a:r>
            <a:endParaRPr/>
          </a:p>
          <a:p>
            <a:pPr marL="457200" lvl="0" indent="-298450" algn="l" rtl="0">
              <a:spcBef>
                <a:spcPts val="0"/>
              </a:spcBef>
              <a:spcAft>
                <a:spcPts val="0"/>
              </a:spcAft>
              <a:buSzPts val="1100"/>
              <a:buChar char="-"/>
            </a:pPr>
            <a:r>
              <a:rPr lang="en"/>
              <a:t>We allow users to create savings plans for major expenditures, set budgets and receive notifications when arriving at a location that may affect their budget, complete learning modules that use examples from their finances in a digestible video format </a:t>
            </a:r>
            <a:endParaRPr/>
          </a:p>
          <a:p>
            <a:pPr marL="457200" lvl="0" indent="-298450" algn="l" rtl="0">
              <a:spcBef>
                <a:spcPts val="0"/>
              </a:spcBef>
              <a:spcAft>
                <a:spcPts val="0"/>
              </a:spcAft>
              <a:buSzPts val="1100"/>
              <a:buChar char="-"/>
            </a:pPr>
            <a:r>
              <a:rPr lang="en"/>
              <a:t>All of these features provide the users with points when they complete a savings plan, stay on budget, or complete a learning module. Additionally, users can also earn points by shopping at affiliated retailers through our key partner Kard which we will discuss later. All of these points can be redeemed for rewards such as gift cards.</a:t>
            </a:r>
            <a:endParaRPr/>
          </a:p>
        </p:txBody>
      </p:sp>
    </p:spTree>
    <p:extLst>
      <p:ext uri="{BB962C8B-B14F-4D97-AF65-F5344CB8AC3E}">
        <p14:creationId xmlns:p14="http://schemas.microsoft.com/office/powerpoint/2010/main" val="352657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8bd6810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8bd6810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BLAKE</a:t>
            </a:r>
            <a:endParaRPr>
              <a:solidFill>
                <a:schemeClr val="dk1"/>
              </a:solidFill>
            </a:endParaRPr>
          </a:p>
          <a:p>
            <a:pPr marL="457200" lvl="0" indent="-298450" algn="l" rtl="0">
              <a:spcBef>
                <a:spcPts val="0"/>
              </a:spcBef>
              <a:spcAft>
                <a:spcPts val="0"/>
              </a:spcAft>
              <a:buSzPts val="1100"/>
              <a:buChar char="-"/>
            </a:pPr>
            <a:r>
              <a:rPr lang="en"/>
              <a:t>We accomplish this through 4 main features: [list features]</a:t>
            </a:r>
            <a:endParaRPr/>
          </a:p>
          <a:p>
            <a:pPr marL="457200" lvl="0" indent="-298450" algn="l" rtl="0">
              <a:spcBef>
                <a:spcPts val="0"/>
              </a:spcBef>
              <a:spcAft>
                <a:spcPts val="0"/>
              </a:spcAft>
              <a:buSzPts val="1100"/>
              <a:buChar char="-"/>
            </a:pPr>
            <a:r>
              <a:rPr lang="en"/>
              <a:t>We allow users to create savings plans for major expenditures, set budgets and receive notifications when arriving at a location that may affect their budget, complete learning modules that use examples from their finances in a digestible video format </a:t>
            </a:r>
            <a:endParaRPr/>
          </a:p>
          <a:p>
            <a:pPr marL="457200" lvl="0" indent="-298450" algn="l" rtl="0">
              <a:spcBef>
                <a:spcPts val="0"/>
              </a:spcBef>
              <a:spcAft>
                <a:spcPts val="0"/>
              </a:spcAft>
              <a:buSzPts val="1100"/>
              <a:buChar char="-"/>
            </a:pPr>
            <a:r>
              <a:rPr lang="en"/>
              <a:t>All of these features provide the users with points when they complete a savings plan, stay on budget, or complete a learning module. Additionally, users can also earn points by shopping at affiliated retailers through our key partner Kard which we will discuss later. All of these points can be redeemed for rewards such as gift cards.</a:t>
            </a:r>
            <a:endParaRPr/>
          </a:p>
        </p:txBody>
      </p:sp>
    </p:spTree>
    <p:extLst>
      <p:ext uri="{BB962C8B-B14F-4D97-AF65-F5344CB8AC3E}">
        <p14:creationId xmlns:p14="http://schemas.microsoft.com/office/powerpoint/2010/main" val="148320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8bd6810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8bd6810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BLAKE</a:t>
            </a:r>
            <a:endParaRPr>
              <a:solidFill>
                <a:schemeClr val="dk1"/>
              </a:solidFill>
            </a:endParaRPr>
          </a:p>
          <a:p>
            <a:pPr marL="457200" lvl="0" indent="-298450" algn="l" rtl="0">
              <a:spcBef>
                <a:spcPts val="0"/>
              </a:spcBef>
              <a:spcAft>
                <a:spcPts val="0"/>
              </a:spcAft>
              <a:buSzPts val="1100"/>
              <a:buChar char="-"/>
            </a:pPr>
            <a:r>
              <a:rPr lang="en"/>
              <a:t>We accomplish this through 4 main features: [list features]</a:t>
            </a:r>
            <a:endParaRPr/>
          </a:p>
          <a:p>
            <a:pPr marL="457200" lvl="0" indent="-298450" algn="l" rtl="0">
              <a:spcBef>
                <a:spcPts val="0"/>
              </a:spcBef>
              <a:spcAft>
                <a:spcPts val="0"/>
              </a:spcAft>
              <a:buSzPts val="1100"/>
              <a:buChar char="-"/>
            </a:pPr>
            <a:r>
              <a:rPr lang="en"/>
              <a:t>We allow users to create savings plans for major expenditures, set budgets and receive notifications when arriving at a location that may affect their budget, complete learning modules that use examples from their finances in a digestible video format </a:t>
            </a:r>
            <a:endParaRPr/>
          </a:p>
          <a:p>
            <a:pPr marL="457200" lvl="0" indent="-298450" algn="l" rtl="0">
              <a:spcBef>
                <a:spcPts val="0"/>
              </a:spcBef>
              <a:spcAft>
                <a:spcPts val="0"/>
              </a:spcAft>
              <a:buSzPts val="1100"/>
              <a:buChar char="-"/>
            </a:pPr>
            <a:r>
              <a:rPr lang="en"/>
              <a:t>All of these features provide the users with points when they complete a savings plan, stay on budget, or complete a learning module. Additionally, users can also earn points by shopping at affiliated retailers through our key partner Kard which we will discuss later. All of these points can be redeemed for rewards such as gift cards.</a:t>
            </a:r>
            <a:endParaRPr/>
          </a:p>
        </p:txBody>
      </p:sp>
    </p:spTree>
    <p:extLst>
      <p:ext uri="{BB962C8B-B14F-4D97-AF65-F5344CB8AC3E}">
        <p14:creationId xmlns:p14="http://schemas.microsoft.com/office/powerpoint/2010/main" val="377028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Logo&#10;&#10;Description automatically generated">
            <a:extLst>
              <a:ext uri="{FF2B5EF4-FFF2-40B4-BE49-F238E27FC236}">
                <a16:creationId xmlns:a16="http://schemas.microsoft.com/office/drawing/2014/main" id="{C8D2C3D9-959A-4CAE-A4BE-B99021805355}"/>
              </a:ext>
            </a:extLst>
          </p:cNvPr>
          <p:cNvPicPr>
            <a:picLocks noChangeAspect="1"/>
          </p:cNvPicPr>
          <p:nvPr/>
        </p:nvPicPr>
        <p:blipFill>
          <a:blip r:embed="rId3"/>
          <a:stretch>
            <a:fillRect/>
          </a:stretch>
        </p:blipFill>
        <p:spPr>
          <a:xfrm>
            <a:off x="1421892" y="1062190"/>
            <a:ext cx="6300216" cy="2078736"/>
          </a:xfrm>
          <a:prstGeom prst="rect">
            <a:avLst/>
          </a:prstGeom>
        </p:spPr>
      </p:pic>
      <p:sp>
        <p:nvSpPr>
          <p:cNvPr id="16" name="TextBox 15">
            <a:extLst>
              <a:ext uri="{FF2B5EF4-FFF2-40B4-BE49-F238E27FC236}">
                <a16:creationId xmlns:a16="http://schemas.microsoft.com/office/drawing/2014/main" id="{796DF005-EECD-4D85-9E4B-A63D0A01C27E}"/>
              </a:ext>
            </a:extLst>
          </p:cNvPr>
          <p:cNvSpPr txBox="1"/>
          <p:nvPr/>
        </p:nvSpPr>
        <p:spPr>
          <a:xfrm>
            <a:off x="1421892" y="3315630"/>
            <a:ext cx="6601522" cy="338554"/>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rPr>
              <a:t>Your personal finance app by college students, for college students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Logo&#10;&#10;Description automatically generated">
            <a:extLst>
              <a:ext uri="{FF2B5EF4-FFF2-40B4-BE49-F238E27FC236}">
                <a16:creationId xmlns:a16="http://schemas.microsoft.com/office/drawing/2014/main" id="{C8D2C3D9-959A-4CAE-A4BE-B99021805355}"/>
              </a:ext>
            </a:extLst>
          </p:cNvPr>
          <p:cNvPicPr>
            <a:picLocks noChangeAspect="1"/>
          </p:cNvPicPr>
          <p:nvPr/>
        </p:nvPicPr>
        <p:blipFill>
          <a:blip r:embed="rId3"/>
          <a:stretch>
            <a:fillRect/>
          </a:stretch>
        </p:blipFill>
        <p:spPr>
          <a:xfrm>
            <a:off x="1421892" y="1062190"/>
            <a:ext cx="6300216" cy="2078736"/>
          </a:xfrm>
          <a:prstGeom prst="rect">
            <a:avLst/>
          </a:prstGeom>
        </p:spPr>
      </p:pic>
    </p:spTree>
    <p:extLst>
      <p:ext uri="{BB962C8B-B14F-4D97-AF65-F5344CB8AC3E}">
        <p14:creationId xmlns:p14="http://schemas.microsoft.com/office/powerpoint/2010/main" val="393839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Logo&#10;&#10;Description automatically generated">
            <a:extLst>
              <a:ext uri="{FF2B5EF4-FFF2-40B4-BE49-F238E27FC236}">
                <a16:creationId xmlns:a16="http://schemas.microsoft.com/office/drawing/2014/main" id="{C8D2C3D9-959A-4CAE-A4BE-B99021805355}"/>
              </a:ext>
            </a:extLst>
          </p:cNvPr>
          <p:cNvPicPr>
            <a:picLocks noChangeAspect="1"/>
          </p:cNvPicPr>
          <p:nvPr/>
        </p:nvPicPr>
        <p:blipFill>
          <a:blip r:embed="rId3"/>
          <a:stretch>
            <a:fillRect/>
          </a:stretch>
        </p:blipFill>
        <p:spPr>
          <a:xfrm>
            <a:off x="1421892" y="1062190"/>
            <a:ext cx="6300216" cy="2078736"/>
          </a:xfrm>
          <a:prstGeom prst="rect">
            <a:avLst/>
          </a:prstGeom>
        </p:spPr>
      </p:pic>
      <p:sp>
        <p:nvSpPr>
          <p:cNvPr id="16" name="TextBox 15">
            <a:extLst>
              <a:ext uri="{FF2B5EF4-FFF2-40B4-BE49-F238E27FC236}">
                <a16:creationId xmlns:a16="http://schemas.microsoft.com/office/drawing/2014/main" id="{796DF005-EECD-4D85-9E4B-A63D0A01C27E}"/>
              </a:ext>
            </a:extLst>
          </p:cNvPr>
          <p:cNvSpPr txBox="1"/>
          <p:nvPr/>
        </p:nvSpPr>
        <p:spPr>
          <a:xfrm>
            <a:off x="1421892" y="3315630"/>
            <a:ext cx="6601522" cy="338554"/>
          </a:xfrm>
          <a:prstGeom prst="rect">
            <a:avLst/>
          </a:prstGeom>
          <a:noFill/>
        </p:spPr>
        <p:txBody>
          <a:bodyPr wrap="square">
            <a:spAutoFit/>
          </a:bodyPr>
          <a:lstStyle/>
          <a:p>
            <a:r>
              <a:rPr lang="en-US" sz="1600" dirty="0">
                <a:latin typeface="Roboto" panose="02000000000000000000" pitchFamily="2" charset="0"/>
                <a:ea typeface="Roboto" panose="02000000000000000000" pitchFamily="2" charset="0"/>
              </a:rPr>
              <a:t>Your personal finance app by college students, for college students</a:t>
            </a:r>
          </a:p>
        </p:txBody>
      </p:sp>
    </p:spTree>
    <p:extLst>
      <p:ext uri="{BB962C8B-B14F-4D97-AF65-F5344CB8AC3E}">
        <p14:creationId xmlns:p14="http://schemas.microsoft.com/office/powerpoint/2010/main" val="25589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F020C86-544B-4D80-922C-DC524CC9FD5C}"/>
              </a:ext>
            </a:extLst>
          </p:cNvPr>
          <p:cNvSpPr txBox="1"/>
          <p:nvPr/>
        </p:nvSpPr>
        <p:spPr>
          <a:xfrm>
            <a:off x="559860" y="351669"/>
            <a:ext cx="1489510" cy="1015663"/>
          </a:xfrm>
          <a:prstGeom prst="rect">
            <a:avLst/>
          </a:prstGeom>
          <a:noFill/>
        </p:spPr>
        <p:txBody>
          <a:bodyPr wrap="square" rtlCol="0">
            <a:spAutoFit/>
          </a:bodyPr>
          <a:lstStyle/>
          <a:p>
            <a:r>
              <a:rPr lang="en-US" sz="6000" dirty="0">
                <a:latin typeface="Roboto" panose="02000000000000000000" pitchFamily="2" charset="0"/>
                <a:ea typeface="Roboto" panose="02000000000000000000" pitchFamily="2" charset="0"/>
              </a:rPr>
              <a:t>[m</a:t>
            </a:r>
            <a:r>
              <a:rPr lang="en-US" sz="6000" b="1" dirty="0">
                <a:solidFill>
                  <a:srgbClr val="00B050"/>
                </a:solidFill>
                <a:latin typeface="Roboto" panose="02000000000000000000" pitchFamily="2" charset="0"/>
                <a:ea typeface="Roboto" panose="02000000000000000000" pitchFamily="2" charset="0"/>
              </a:rPr>
              <a:t>.</a:t>
            </a:r>
            <a:r>
              <a:rPr lang="en-US" sz="6000" dirty="0">
                <a:latin typeface="Roboto" panose="02000000000000000000" pitchFamily="2" charset="0"/>
                <a:ea typeface="Roboto" panose="02000000000000000000" pitchFamily="2" charset="0"/>
              </a:rPr>
              <a:t>]</a:t>
            </a:r>
          </a:p>
        </p:txBody>
      </p:sp>
      <p:grpSp>
        <p:nvGrpSpPr>
          <p:cNvPr id="5" name="Group 4">
            <a:extLst>
              <a:ext uri="{FF2B5EF4-FFF2-40B4-BE49-F238E27FC236}">
                <a16:creationId xmlns:a16="http://schemas.microsoft.com/office/drawing/2014/main" id="{6A3B615C-EF40-480D-83AF-2F20810FB7B0}"/>
              </a:ext>
            </a:extLst>
          </p:cNvPr>
          <p:cNvGrpSpPr/>
          <p:nvPr/>
        </p:nvGrpSpPr>
        <p:grpSpPr>
          <a:xfrm>
            <a:off x="1320616" y="1795630"/>
            <a:ext cx="1556836" cy="1733337"/>
            <a:chOff x="670398" y="1904089"/>
            <a:chExt cx="1556836" cy="1733337"/>
          </a:xfrm>
        </p:grpSpPr>
        <p:pic>
          <p:nvPicPr>
            <p:cNvPr id="3" name="Graphic 2" descr="Bank outline">
              <a:extLst>
                <a:ext uri="{FF2B5EF4-FFF2-40B4-BE49-F238E27FC236}">
                  <a16:creationId xmlns:a16="http://schemas.microsoft.com/office/drawing/2014/main" id="{FEC84BAA-D26D-41DB-9A22-9863893D73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724" y="1904089"/>
              <a:ext cx="1489510" cy="1489510"/>
            </a:xfrm>
            <a:prstGeom prst="rect">
              <a:avLst/>
            </a:prstGeom>
          </p:spPr>
        </p:pic>
        <p:sp>
          <p:nvSpPr>
            <p:cNvPr id="4" name="TextBox 3">
              <a:extLst>
                <a:ext uri="{FF2B5EF4-FFF2-40B4-BE49-F238E27FC236}">
                  <a16:creationId xmlns:a16="http://schemas.microsoft.com/office/drawing/2014/main" id="{5069B226-3B53-40D8-AE91-EC491AB7A7FE}"/>
                </a:ext>
              </a:extLst>
            </p:cNvPr>
            <p:cNvSpPr txBox="1"/>
            <p:nvPr/>
          </p:nvSpPr>
          <p:spPr>
            <a:xfrm>
              <a:off x="670398" y="3329649"/>
              <a:ext cx="1556836" cy="307777"/>
            </a:xfrm>
            <a:prstGeom prst="rect">
              <a:avLst/>
            </a:prstGeom>
            <a:noFill/>
          </p:spPr>
          <p:txBody>
            <a:bodyPr wrap="none" rtlCol="0">
              <a:spAutoFit/>
            </a:bodyPr>
            <a:lstStyle/>
            <a:p>
              <a:r>
                <a:rPr lang="en-US" dirty="0"/>
                <a:t>Managing Money</a:t>
              </a:r>
            </a:p>
          </p:txBody>
        </p:sp>
      </p:grpSp>
      <p:grpSp>
        <p:nvGrpSpPr>
          <p:cNvPr id="9" name="Group 8">
            <a:extLst>
              <a:ext uri="{FF2B5EF4-FFF2-40B4-BE49-F238E27FC236}">
                <a16:creationId xmlns:a16="http://schemas.microsoft.com/office/drawing/2014/main" id="{E73B7323-C7D8-49B5-933F-A1A059FB83EA}"/>
              </a:ext>
            </a:extLst>
          </p:cNvPr>
          <p:cNvGrpSpPr/>
          <p:nvPr/>
        </p:nvGrpSpPr>
        <p:grpSpPr>
          <a:xfrm>
            <a:off x="3827245" y="1835227"/>
            <a:ext cx="1489510" cy="1708563"/>
            <a:chOff x="3252408" y="1826995"/>
            <a:chExt cx="1489510" cy="1708563"/>
          </a:xfrm>
        </p:grpSpPr>
        <p:pic>
          <p:nvPicPr>
            <p:cNvPr id="8" name="Graphic 7" descr="Piggy Bank outline">
              <a:extLst>
                <a:ext uri="{FF2B5EF4-FFF2-40B4-BE49-F238E27FC236}">
                  <a16:creationId xmlns:a16="http://schemas.microsoft.com/office/drawing/2014/main" id="{B4BF79B3-38DE-4F41-9FDB-612FD96D0F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2408" y="1826995"/>
              <a:ext cx="1489510" cy="1489510"/>
            </a:xfrm>
            <a:prstGeom prst="rect">
              <a:avLst/>
            </a:prstGeom>
          </p:spPr>
        </p:pic>
        <p:sp>
          <p:nvSpPr>
            <p:cNvPr id="19" name="TextBox 18">
              <a:extLst>
                <a:ext uri="{FF2B5EF4-FFF2-40B4-BE49-F238E27FC236}">
                  <a16:creationId xmlns:a16="http://schemas.microsoft.com/office/drawing/2014/main" id="{A748909C-E944-424C-8E56-3DB9A53747CE}"/>
                </a:ext>
              </a:extLst>
            </p:cNvPr>
            <p:cNvSpPr txBox="1"/>
            <p:nvPr/>
          </p:nvSpPr>
          <p:spPr>
            <a:xfrm>
              <a:off x="3252408" y="3227781"/>
              <a:ext cx="1319592" cy="307777"/>
            </a:xfrm>
            <a:prstGeom prst="rect">
              <a:avLst/>
            </a:prstGeom>
            <a:noFill/>
          </p:spPr>
          <p:txBody>
            <a:bodyPr wrap="none" rtlCol="0">
              <a:spAutoFit/>
            </a:bodyPr>
            <a:lstStyle/>
            <a:p>
              <a:r>
                <a:rPr lang="en-US" dirty="0"/>
                <a:t>Saving Money</a:t>
              </a:r>
            </a:p>
          </p:txBody>
        </p:sp>
      </p:grpSp>
      <p:grpSp>
        <p:nvGrpSpPr>
          <p:cNvPr id="13" name="Group 12">
            <a:extLst>
              <a:ext uri="{FF2B5EF4-FFF2-40B4-BE49-F238E27FC236}">
                <a16:creationId xmlns:a16="http://schemas.microsoft.com/office/drawing/2014/main" id="{734BF807-63E9-4C63-BB2B-84A7E155DC61}"/>
              </a:ext>
            </a:extLst>
          </p:cNvPr>
          <p:cNvGrpSpPr/>
          <p:nvPr/>
        </p:nvGrpSpPr>
        <p:grpSpPr>
          <a:xfrm>
            <a:off x="6096630" y="1911641"/>
            <a:ext cx="1577676" cy="1617326"/>
            <a:chOff x="5450254" y="1918231"/>
            <a:chExt cx="1577676" cy="1617326"/>
          </a:xfrm>
        </p:grpSpPr>
        <p:pic>
          <p:nvPicPr>
            <p:cNvPr id="11" name="Graphic 10" descr="Open book outline">
              <a:extLst>
                <a:ext uri="{FF2B5EF4-FFF2-40B4-BE49-F238E27FC236}">
                  <a16:creationId xmlns:a16="http://schemas.microsoft.com/office/drawing/2014/main" id="{9745E9F5-C575-4497-83CD-1FA11135C4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03257" y="1918231"/>
              <a:ext cx="1471670" cy="1471670"/>
            </a:xfrm>
            <a:prstGeom prst="rect">
              <a:avLst/>
            </a:prstGeom>
          </p:spPr>
        </p:pic>
        <p:sp>
          <p:nvSpPr>
            <p:cNvPr id="23" name="TextBox 22">
              <a:extLst>
                <a:ext uri="{FF2B5EF4-FFF2-40B4-BE49-F238E27FC236}">
                  <a16:creationId xmlns:a16="http://schemas.microsoft.com/office/drawing/2014/main" id="{FF2E55BC-97A2-4902-BE7E-F7E757EA8E7E}"/>
                </a:ext>
              </a:extLst>
            </p:cNvPr>
            <p:cNvSpPr txBox="1"/>
            <p:nvPr/>
          </p:nvSpPr>
          <p:spPr>
            <a:xfrm>
              <a:off x="5450254" y="3227780"/>
              <a:ext cx="1577676" cy="307777"/>
            </a:xfrm>
            <a:prstGeom prst="rect">
              <a:avLst/>
            </a:prstGeom>
            <a:noFill/>
          </p:spPr>
          <p:txBody>
            <a:bodyPr wrap="none" rtlCol="0">
              <a:spAutoFit/>
            </a:bodyPr>
            <a:lstStyle/>
            <a:p>
              <a:r>
                <a:rPr lang="en-US" dirty="0"/>
                <a:t>Financial Literacy</a:t>
              </a:r>
            </a:p>
          </p:txBody>
        </p:sp>
      </p:grpSp>
    </p:spTree>
    <p:extLst>
      <p:ext uri="{BB962C8B-B14F-4D97-AF65-F5344CB8AC3E}">
        <p14:creationId xmlns:p14="http://schemas.microsoft.com/office/powerpoint/2010/main" val="1458011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3DB1F093-E164-49D1-9C6C-F75FFAADE0E3}"/>
              </a:ext>
            </a:extLst>
          </p:cNvPr>
          <p:cNvSpPr txBox="1"/>
          <p:nvPr/>
        </p:nvSpPr>
        <p:spPr>
          <a:xfrm>
            <a:off x="459000" y="137650"/>
            <a:ext cx="2884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dirty="0">
                <a:latin typeface="Roboto Medium"/>
                <a:ea typeface="Roboto Medium"/>
                <a:cs typeface="Roboto Medium"/>
                <a:sym typeface="Roboto Medium"/>
              </a:rPr>
              <a:t>Problem</a:t>
            </a:r>
            <a:r>
              <a:rPr lang="en" sz="3800" b="1" dirty="0">
                <a:solidFill>
                  <a:srgbClr val="1CC959"/>
                </a:solidFill>
                <a:latin typeface="Roboto"/>
                <a:ea typeface="Roboto"/>
                <a:cs typeface="Roboto"/>
                <a:sym typeface="Roboto"/>
              </a:rPr>
              <a:t>.</a:t>
            </a:r>
            <a:endParaRPr sz="3800" b="1" dirty="0">
              <a:solidFill>
                <a:srgbClr val="1CC959"/>
              </a:solidFill>
              <a:latin typeface="Roboto"/>
              <a:ea typeface="Roboto"/>
              <a:cs typeface="Roboto"/>
              <a:sym typeface="Roboto"/>
            </a:endParaRPr>
          </a:p>
        </p:txBody>
      </p:sp>
      <p:sp>
        <p:nvSpPr>
          <p:cNvPr id="21" name="Google Shape;80;p15">
            <a:extLst>
              <a:ext uri="{FF2B5EF4-FFF2-40B4-BE49-F238E27FC236}">
                <a16:creationId xmlns:a16="http://schemas.microsoft.com/office/drawing/2014/main" id="{BD2DC61D-296E-4A3D-9CAE-1F73FD1337E2}"/>
              </a:ext>
            </a:extLst>
          </p:cNvPr>
          <p:cNvSpPr txBox="1"/>
          <p:nvPr/>
        </p:nvSpPr>
        <p:spPr>
          <a:xfrm>
            <a:off x="459000" y="1102975"/>
            <a:ext cx="8288876" cy="3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Roboto Light"/>
                <a:ea typeface="Roboto Light"/>
                <a:cs typeface="Roboto Light"/>
                <a:sym typeface="Roboto Light"/>
              </a:rPr>
              <a:t>College students are frustrated with </a:t>
            </a:r>
            <a:r>
              <a:rPr lang="en" sz="3200" b="1" dirty="0">
                <a:solidFill>
                  <a:schemeClr val="dk1"/>
                </a:solidFill>
                <a:latin typeface="Roboto"/>
                <a:ea typeface="Roboto"/>
                <a:cs typeface="Roboto"/>
                <a:sym typeface="Roboto"/>
              </a:rPr>
              <a:t>managing and saving their money</a:t>
            </a:r>
            <a:r>
              <a:rPr lang="en" sz="3200" dirty="0">
                <a:solidFill>
                  <a:schemeClr val="dk1"/>
                </a:solidFill>
                <a:latin typeface="Roboto Light"/>
                <a:ea typeface="Roboto Light"/>
                <a:cs typeface="Roboto Light"/>
                <a:sym typeface="Roboto Light"/>
              </a:rPr>
              <a:t> because they </a:t>
            </a:r>
            <a:r>
              <a:rPr lang="en" sz="3200" b="1" dirty="0">
                <a:solidFill>
                  <a:schemeClr val="dk1"/>
                </a:solidFill>
                <a:latin typeface="Roboto"/>
                <a:ea typeface="Roboto"/>
                <a:cs typeface="Roboto"/>
                <a:sym typeface="Roboto"/>
              </a:rPr>
              <a:t>lack access</a:t>
            </a:r>
            <a:r>
              <a:rPr lang="en" sz="3200" dirty="0">
                <a:solidFill>
                  <a:schemeClr val="dk1"/>
                </a:solidFill>
                <a:latin typeface="Roboto Light"/>
                <a:ea typeface="Roboto Light"/>
                <a:cs typeface="Roboto Light"/>
                <a:sym typeface="Roboto Light"/>
              </a:rPr>
              <a:t> to financial literacy tools to prepare them for their life in college and beyond.</a:t>
            </a:r>
            <a:endParaRPr sz="3200" dirty="0">
              <a:latin typeface="Roboto Light"/>
              <a:ea typeface="Roboto Light"/>
              <a:cs typeface="Roboto Light"/>
              <a:sym typeface="Roboto Light"/>
            </a:endParaRPr>
          </a:p>
        </p:txBody>
      </p:sp>
    </p:spTree>
    <p:extLst>
      <p:ext uri="{BB962C8B-B14F-4D97-AF65-F5344CB8AC3E}">
        <p14:creationId xmlns:p14="http://schemas.microsoft.com/office/powerpoint/2010/main" val="1455591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a:off x="126748" y="4665725"/>
            <a:ext cx="361200" cy="383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10800000">
            <a:off x="631225" y="4750142"/>
            <a:ext cx="213000" cy="2142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rot="10800000">
            <a:off x="559861" y="4497903"/>
            <a:ext cx="162000" cy="1623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rot="10800000">
            <a:off x="367648" y="4376817"/>
            <a:ext cx="120300" cy="120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Logo&#10;&#10;Description automatically generated">
            <a:extLst>
              <a:ext uri="{FF2B5EF4-FFF2-40B4-BE49-F238E27FC236}">
                <a16:creationId xmlns:a16="http://schemas.microsoft.com/office/drawing/2014/main" id="{C8D2C3D9-959A-4CAE-A4BE-B99021805355}"/>
              </a:ext>
            </a:extLst>
          </p:cNvPr>
          <p:cNvPicPr>
            <a:picLocks noChangeAspect="1"/>
          </p:cNvPicPr>
          <p:nvPr/>
        </p:nvPicPr>
        <p:blipFill>
          <a:blip r:embed="rId3"/>
          <a:stretch>
            <a:fillRect/>
          </a:stretch>
        </p:blipFill>
        <p:spPr>
          <a:xfrm>
            <a:off x="1421892" y="1062190"/>
            <a:ext cx="6300216" cy="2078736"/>
          </a:xfrm>
          <a:prstGeom prst="rect">
            <a:avLst/>
          </a:prstGeom>
        </p:spPr>
      </p:pic>
    </p:spTree>
    <p:extLst>
      <p:ext uri="{BB962C8B-B14F-4D97-AF65-F5344CB8AC3E}">
        <p14:creationId xmlns:p14="http://schemas.microsoft.com/office/powerpoint/2010/main" val="359529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18"/>
          <p:cNvSpPr txBox="1"/>
          <p:nvPr/>
        </p:nvSpPr>
        <p:spPr>
          <a:xfrm>
            <a:off x="2659813" y="82150"/>
            <a:ext cx="3587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a:latin typeface="Roboto Medium"/>
                <a:ea typeface="Roboto Medium"/>
                <a:cs typeface="Roboto Medium"/>
                <a:sym typeface="Roboto Medium"/>
              </a:rPr>
              <a:t>Features</a:t>
            </a:r>
            <a:r>
              <a:rPr lang="en" sz="4000" b="1">
                <a:solidFill>
                  <a:srgbClr val="1CC959"/>
                </a:solidFill>
                <a:latin typeface="Roboto"/>
                <a:ea typeface="Roboto"/>
                <a:cs typeface="Roboto"/>
                <a:sym typeface="Roboto"/>
              </a:rPr>
              <a:t>.</a:t>
            </a:r>
            <a:endParaRPr sz="4000" b="1">
              <a:solidFill>
                <a:srgbClr val="1CC959"/>
              </a:solidFill>
              <a:latin typeface="Roboto"/>
              <a:ea typeface="Roboto"/>
              <a:cs typeface="Roboto"/>
              <a:sym typeface="Roboto"/>
            </a:endParaRPr>
          </a:p>
        </p:txBody>
      </p:sp>
      <p:sp>
        <p:nvSpPr>
          <p:cNvPr id="128" name="Google Shape;128;p18"/>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28804F9A-70E7-4BCC-9922-D3F5B9C06CAF}"/>
              </a:ext>
            </a:extLst>
          </p:cNvPr>
          <p:cNvGrpSpPr/>
          <p:nvPr/>
        </p:nvGrpSpPr>
        <p:grpSpPr>
          <a:xfrm>
            <a:off x="6474694" y="544252"/>
            <a:ext cx="1975637" cy="4417898"/>
            <a:chOff x="6474694" y="544252"/>
            <a:chExt cx="1975637" cy="4417898"/>
          </a:xfrm>
        </p:grpSpPr>
        <p:grpSp>
          <p:nvGrpSpPr>
            <p:cNvPr id="123" name="Google Shape;123;p18"/>
            <p:cNvGrpSpPr/>
            <p:nvPr/>
          </p:nvGrpSpPr>
          <p:grpSpPr>
            <a:xfrm>
              <a:off x="6496140" y="1041343"/>
              <a:ext cx="1954191" cy="3920807"/>
              <a:chOff x="6319125" y="753150"/>
              <a:chExt cx="2099474" cy="4212299"/>
            </a:xfrm>
          </p:grpSpPr>
          <p:pic>
            <p:nvPicPr>
              <p:cNvPr id="124" name="Google Shape;124;p18"/>
              <p:cNvPicPr preferRelativeResize="0"/>
              <p:nvPr/>
            </p:nvPicPr>
            <p:blipFill>
              <a:blip r:embed="rId3">
                <a:alphaModFix/>
              </a:blip>
              <a:stretch>
                <a:fillRect/>
              </a:stretch>
            </p:blipFill>
            <p:spPr>
              <a:xfrm>
                <a:off x="6455775" y="882563"/>
                <a:ext cx="1826168" cy="3953475"/>
              </a:xfrm>
              <a:prstGeom prst="rect">
                <a:avLst/>
              </a:prstGeom>
              <a:noFill/>
              <a:ln>
                <a:noFill/>
              </a:ln>
              <a:effectLst>
                <a:outerShdw blurRad="200025" dist="19050" dir="5400000" algn="bl" rotWithShape="0">
                  <a:srgbClr val="000000">
                    <a:alpha val="20000"/>
                  </a:srgbClr>
                </a:outerShdw>
              </a:effectLst>
            </p:spPr>
          </p:pic>
          <p:pic>
            <p:nvPicPr>
              <p:cNvPr id="125" name="Google Shape;125;p18"/>
              <p:cNvPicPr preferRelativeResize="0"/>
              <p:nvPr/>
            </p:nvPicPr>
            <p:blipFill rotWithShape="1">
              <a:blip r:embed="rId4">
                <a:alphaModFix/>
              </a:blip>
              <a:srcRect/>
              <a:stretch/>
            </p:blipFill>
            <p:spPr>
              <a:xfrm>
                <a:off x="6319125" y="753150"/>
                <a:ext cx="2099474" cy="4212299"/>
              </a:xfrm>
              <a:prstGeom prst="rect">
                <a:avLst/>
              </a:prstGeom>
              <a:noFill/>
              <a:ln>
                <a:noFill/>
              </a:ln>
            </p:spPr>
          </p:pic>
        </p:grpSp>
        <p:sp>
          <p:nvSpPr>
            <p:cNvPr id="134" name="Google Shape;134;p18"/>
            <p:cNvSpPr txBox="1"/>
            <p:nvPr/>
          </p:nvSpPr>
          <p:spPr>
            <a:xfrm>
              <a:off x="6474694" y="544252"/>
              <a:ext cx="1932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latin typeface="Roboto Light"/>
                  <a:ea typeface="Roboto Light"/>
                  <a:cs typeface="Roboto Light"/>
                  <a:sym typeface="Roboto Light"/>
                </a:rPr>
                <a:t>Rewards Program</a:t>
              </a:r>
              <a:endParaRPr sz="1500" dirty="0">
                <a:latin typeface="Roboto Light"/>
                <a:ea typeface="Roboto Light"/>
                <a:cs typeface="Roboto Light"/>
                <a:sym typeface="Roboto Light"/>
              </a:endParaRPr>
            </a:p>
          </p:txBody>
        </p:sp>
      </p:grpSp>
      <p:grpSp>
        <p:nvGrpSpPr>
          <p:cNvPr id="3" name="Group 2">
            <a:extLst>
              <a:ext uri="{FF2B5EF4-FFF2-40B4-BE49-F238E27FC236}">
                <a16:creationId xmlns:a16="http://schemas.microsoft.com/office/drawing/2014/main" id="{63D1896E-C1E6-450F-9DB3-57D220F2FD54}"/>
              </a:ext>
            </a:extLst>
          </p:cNvPr>
          <p:cNvGrpSpPr/>
          <p:nvPr/>
        </p:nvGrpSpPr>
        <p:grpSpPr>
          <a:xfrm>
            <a:off x="2893050" y="852225"/>
            <a:ext cx="3089349" cy="2017975"/>
            <a:chOff x="2893050" y="852225"/>
            <a:chExt cx="3089349" cy="2017975"/>
          </a:xfrm>
        </p:grpSpPr>
        <p:pic>
          <p:nvPicPr>
            <p:cNvPr id="127" name="Google Shape;127;p18"/>
            <p:cNvPicPr preferRelativeResize="0"/>
            <p:nvPr/>
          </p:nvPicPr>
          <p:blipFill rotWithShape="1">
            <a:blip r:embed="rId5">
              <a:alphaModFix/>
            </a:blip>
            <a:srcRect t="4607"/>
            <a:stretch/>
          </p:blipFill>
          <p:spPr>
            <a:xfrm>
              <a:off x="2893050" y="1267725"/>
              <a:ext cx="3089349" cy="1602475"/>
            </a:xfrm>
            <a:prstGeom prst="rect">
              <a:avLst/>
            </a:prstGeom>
            <a:noFill/>
            <a:ln>
              <a:noFill/>
            </a:ln>
          </p:spPr>
        </p:pic>
        <p:sp>
          <p:nvSpPr>
            <p:cNvPr id="137" name="Google Shape;137;p18"/>
            <p:cNvSpPr txBox="1"/>
            <p:nvPr/>
          </p:nvSpPr>
          <p:spPr>
            <a:xfrm>
              <a:off x="2992025" y="852225"/>
              <a:ext cx="2891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Light"/>
                  <a:ea typeface="Roboto Light"/>
                  <a:cs typeface="Roboto Light"/>
                  <a:sym typeface="Roboto Light"/>
                </a:rPr>
                <a:t>Personalized Budgets</a:t>
              </a:r>
              <a:endParaRPr sz="1500">
                <a:latin typeface="Roboto Light"/>
                <a:ea typeface="Roboto Light"/>
                <a:cs typeface="Roboto Light"/>
                <a:sym typeface="Roboto Light"/>
              </a:endParaRPr>
            </a:p>
          </p:txBody>
        </p:sp>
      </p:grpSp>
      <p:grpSp>
        <p:nvGrpSpPr>
          <p:cNvPr id="2" name="Group 1">
            <a:extLst>
              <a:ext uri="{FF2B5EF4-FFF2-40B4-BE49-F238E27FC236}">
                <a16:creationId xmlns:a16="http://schemas.microsoft.com/office/drawing/2014/main" id="{229F2C89-7874-4FB6-BE64-A21B39BC71F1}"/>
              </a:ext>
            </a:extLst>
          </p:cNvPr>
          <p:cNvGrpSpPr/>
          <p:nvPr/>
        </p:nvGrpSpPr>
        <p:grpSpPr>
          <a:xfrm>
            <a:off x="559875" y="514525"/>
            <a:ext cx="1975184" cy="4366136"/>
            <a:chOff x="559875" y="514525"/>
            <a:chExt cx="1975184" cy="4366136"/>
          </a:xfrm>
        </p:grpSpPr>
        <p:sp>
          <p:nvSpPr>
            <p:cNvPr id="135" name="Google Shape;135;p18"/>
            <p:cNvSpPr txBox="1"/>
            <p:nvPr/>
          </p:nvSpPr>
          <p:spPr>
            <a:xfrm>
              <a:off x="559875" y="514525"/>
              <a:ext cx="1932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Light"/>
                  <a:ea typeface="Roboto Light"/>
                  <a:cs typeface="Roboto Light"/>
                  <a:sym typeface="Roboto Light"/>
                </a:rPr>
                <a:t>Savings Plans</a:t>
              </a:r>
              <a:endParaRPr sz="1500">
                <a:latin typeface="Roboto Light"/>
                <a:ea typeface="Roboto Light"/>
                <a:cs typeface="Roboto Light"/>
                <a:sym typeface="Roboto Light"/>
              </a:endParaRPr>
            </a:p>
          </p:txBody>
        </p:sp>
        <p:grpSp>
          <p:nvGrpSpPr>
            <p:cNvPr id="139" name="Google Shape;139;p18"/>
            <p:cNvGrpSpPr/>
            <p:nvPr/>
          </p:nvGrpSpPr>
          <p:grpSpPr>
            <a:xfrm>
              <a:off x="580902" y="959825"/>
              <a:ext cx="1954157" cy="3920836"/>
              <a:chOff x="4441150" y="944250"/>
              <a:chExt cx="1966150" cy="3944900"/>
            </a:xfrm>
          </p:grpSpPr>
          <p:pic>
            <p:nvPicPr>
              <p:cNvPr id="140" name="Google Shape;140;p18"/>
              <p:cNvPicPr preferRelativeResize="0"/>
              <p:nvPr/>
            </p:nvPicPr>
            <p:blipFill>
              <a:blip r:embed="rId6">
                <a:alphaModFix/>
              </a:blip>
              <a:stretch>
                <a:fillRect/>
              </a:stretch>
            </p:blipFill>
            <p:spPr>
              <a:xfrm>
                <a:off x="4567725" y="1063100"/>
                <a:ext cx="1713000" cy="3707325"/>
              </a:xfrm>
              <a:prstGeom prst="rect">
                <a:avLst/>
              </a:prstGeom>
              <a:noFill/>
              <a:ln>
                <a:noFill/>
              </a:ln>
              <a:effectLst>
                <a:outerShdw blurRad="200025" dist="19050" dir="5400000" algn="bl" rotWithShape="0">
                  <a:srgbClr val="000000">
                    <a:alpha val="25000"/>
                  </a:srgbClr>
                </a:outerShdw>
              </a:effectLst>
            </p:spPr>
          </p:pic>
          <p:grpSp>
            <p:nvGrpSpPr>
              <p:cNvPr id="141" name="Google Shape;141;p18"/>
              <p:cNvGrpSpPr/>
              <p:nvPr/>
            </p:nvGrpSpPr>
            <p:grpSpPr>
              <a:xfrm>
                <a:off x="4441150" y="944250"/>
                <a:ext cx="1966150" cy="3944900"/>
                <a:chOff x="3394150" y="944250"/>
                <a:chExt cx="1966150" cy="3944900"/>
              </a:xfrm>
            </p:grpSpPr>
            <p:pic>
              <p:nvPicPr>
                <p:cNvPr id="142" name="Google Shape;142;p18"/>
                <p:cNvPicPr preferRelativeResize="0"/>
                <p:nvPr/>
              </p:nvPicPr>
              <p:blipFill>
                <a:blip r:embed="rId7">
                  <a:alphaModFix/>
                </a:blip>
                <a:stretch>
                  <a:fillRect/>
                </a:stretch>
              </p:blipFill>
              <p:spPr>
                <a:xfrm>
                  <a:off x="3669500" y="1145626"/>
                  <a:ext cx="153000" cy="60486"/>
                </a:xfrm>
                <a:prstGeom prst="rect">
                  <a:avLst/>
                </a:prstGeom>
                <a:noFill/>
                <a:ln>
                  <a:noFill/>
                </a:ln>
              </p:spPr>
            </p:pic>
            <p:pic>
              <p:nvPicPr>
                <p:cNvPr id="143" name="Google Shape;143;p18"/>
                <p:cNvPicPr preferRelativeResize="0"/>
                <p:nvPr/>
              </p:nvPicPr>
              <p:blipFill>
                <a:blip r:embed="rId8">
                  <a:alphaModFix/>
                </a:blip>
                <a:stretch>
                  <a:fillRect/>
                </a:stretch>
              </p:blipFill>
              <p:spPr>
                <a:xfrm>
                  <a:off x="4896125" y="1153650"/>
                  <a:ext cx="261550" cy="44450"/>
                </a:xfrm>
                <a:prstGeom prst="rect">
                  <a:avLst/>
                </a:prstGeom>
                <a:noFill/>
                <a:ln>
                  <a:noFill/>
                </a:ln>
              </p:spPr>
            </p:pic>
            <p:pic>
              <p:nvPicPr>
                <p:cNvPr id="144" name="Google Shape;144;p18"/>
                <p:cNvPicPr preferRelativeResize="0"/>
                <p:nvPr/>
              </p:nvPicPr>
              <p:blipFill rotWithShape="1">
                <a:blip r:embed="rId4">
                  <a:alphaModFix/>
                </a:blip>
                <a:srcRect/>
                <a:stretch/>
              </p:blipFill>
              <p:spPr>
                <a:xfrm>
                  <a:off x="3394150" y="944250"/>
                  <a:ext cx="1966150" cy="3944900"/>
                </a:xfrm>
                <a:prstGeom prst="rect">
                  <a:avLst/>
                </a:prstGeom>
                <a:noFill/>
                <a:ln>
                  <a:noFill/>
                </a:ln>
              </p:spPr>
            </p:pic>
          </p:grpSp>
        </p:grpSp>
      </p:grpSp>
      <p:grpSp>
        <p:nvGrpSpPr>
          <p:cNvPr id="6" name="Group 5">
            <a:extLst>
              <a:ext uri="{FF2B5EF4-FFF2-40B4-BE49-F238E27FC236}">
                <a16:creationId xmlns:a16="http://schemas.microsoft.com/office/drawing/2014/main" id="{14BF29A5-8A72-44EA-93A5-458C2A73F61D}"/>
              </a:ext>
            </a:extLst>
          </p:cNvPr>
          <p:cNvGrpSpPr/>
          <p:nvPr/>
        </p:nvGrpSpPr>
        <p:grpSpPr>
          <a:xfrm>
            <a:off x="3085497" y="2793812"/>
            <a:ext cx="2704454" cy="2086849"/>
            <a:chOff x="3085497" y="2793812"/>
            <a:chExt cx="2704454" cy="2086849"/>
          </a:xfrm>
        </p:grpSpPr>
        <p:grpSp>
          <p:nvGrpSpPr>
            <p:cNvPr id="4" name="Group 3">
              <a:extLst>
                <a:ext uri="{FF2B5EF4-FFF2-40B4-BE49-F238E27FC236}">
                  <a16:creationId xmlns:a16="http://schemas.microsoft.com/office/drawing/2014/main" id="{335F7859-650C-4E46-A607-951F85AD6DEB}"/>
                </a:ext>
              </a:extLst>
            </p:cNvPr>
            <p:cNvGrpSpPr/>
            <p:nvPr/>
          </p:nvGrpSpPr>
          <p:grpSpPr>
            <a:xfrm>
              <a:off x="3085497" y="2793812"/>
              <a:ext cx="2704454" cy="2086849"/>
              <a:chOff x="3048800" y="2827750"/>
              <a:chExt cx="2704454" cy="2086849"/>
            </a:xfrm>
          </p:grpSpPr>
          <p:pic>
            <p:nvPicPr>
              <p:cNvPr id="132" name="Google Shape;132;p18"/>
              <p:cNvPicPr preferRelativeResize="0"/>
              <p:nvPr/>
            </p:nvPicPr>
            <p:blipFill>
              <a:blip r:embed="rId9">
                <a:alphaModFix/>
              </a:blip>
              <a:stretch>
                <a:fillRect/>
              </a:stretch>
            </p:blipFill>
            <p:spPr>
              <a:xfrm>
                <a:off x="3048800" y="3312125"/>
                <a:ext cx="2704454" cy="1602474"/>
              </a:xfrm>
              <a:prstGeom prst="rect">
                <a:avLst/>
              </a:prstGeom>
              <a:noFill/>
              <a:ln>
                <a:noFill/>
              </a:ln>
              <a:effectLst>
                <a:outerShdw blurRad="257175" dist="47625" dir="5400000" algn="bl" rotWithShape="0">
                  <a:srgbClr val="000000">
                    <a:alpha val="43000"/>
                  </a:srgbClr>
                </a:outerShdw>
              </a:effectLst>
            </p:spPr>
          </p:pic>
          <p:sp>
            <p:nvSpPr>
              <p:cNvPr id="136" name="Google Shape;136;p18"/>
              <p:cNvSpPr txBox="1"/>
              <p:nvPr/>
            </p:nvSpPr>
            <p:spPr>
              <a:xfrm>
                <a:off x="3471725" y="2827750"/>
                <a:ext cx="1932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Light"/>
                    <a:ea typeface="Roboto Light"/>
                    <a:cs typeface="Roboto Light"/>
                    <a:sym typeface="Roboto Light"/>
                  </a:rPr>
                  <a:t>Learning Modules</a:t>
                </a:r>
                <a:endParaRPr sz="1500">
                  <a:latin typeface="Roboto Light"/>
                  <a:ea typeface="Roboto Light"/>
                  <a:cs typeface="Roboto Light"/>
                  <a:sym typeface="Roboto Light"/>
                </a:endParaRPr>
              </a:p>
            </p:txBody>
          </p:sp>
        </p:grpSp>
        <p:pic>
          <p:nvPicPr>
            <p:cNvPr id="133" name="Google Shape;133;p18"/>
            <p:cNvPicPr preferRelativeResize="0"/>
            <p:nvPr/>
          </p:nvPicPr>
          <p:blipFill>
            <a:blip r:embed="rId10">
              <a:alphaModFix/>
            </a:blip>
            <a:stretch>
              <a:fillRect/>
            </a:stretch>
          </p:blipFill>
          <p:spPr>
            <a:xfrm>
              <a:off x="3165600" y="3395675"/>
              <a:ext cx="278100" cy="278100"/>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8" name="Google Shape;128;p18"/>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8"/>
          <p:cNvGrpSpPr/>
          <p:nvPr/>
        </p:nvGrpSpPr>
        <p:grpSpPr>
          <a:xfrm>
            <a:off x="278415" y="133900"/>
            <a:ext cx="2458731" cy="4933217"/>
            <a:chOff x="4441150" y="944250"/>
            <a:chExt cx="1966150" cy="3944900"/>
          </a:xfrm>
        </p:grpSpPr>
        <p:pic>
          <p:nvPicPr>
            <p:cNvPr id="140" name="Google Shape;140;p18"/>
            <p:cNvPicPr preferRelativeResize="0"/>
            <p:nvPr/>
          </p:nvPicPr>
          <p:blipFill>
            <a:blip r:embed="rId3">
              <a:alphaModFix/>
            </a:blip>
            <a:stretch>
              <a:fillRect/>
            </a:stretch>
          </p:blipFill>
          <p:spPr>
            <a:xfrm>
              <a:off x="4567725" y="1063100"/>
              <a:ext cx="1713000" cy="3707325"/>
            </a:xfrm>
            <a:prstGeom prst="rect">
              <a:avLst/>
            </a:prstGeom>
            <a:noFill/>
            <a:ln>
              <a:noFill/>
            </a:ln>
            <a:effectLst>
              <a:outerShdw blurRad="200025" dist="19050" dir="5400000" algn="bl" rotWithShape="0">
                <a:srgbClr val="000000">
                  <a:alpha val="25000"/>
                </a:srgbClr>
              </a:outerShdw>
            </a:effectLst>
          </p:spPr>
        </p:pic>
        <p:grpSp>
          <p:nvGrpSpPr>
            <p:cNvPr id="141" name="Google Shape;141;p18"/>
            <p:cNvGrpSpPr/>
            <p:nvPr/>
          </p:nvGrpSpPr>
          <p:grpSpPr>
            <a:xfrm>
              <a:off x="4441150" y="944250"/>
              <a:ext cx="1966150" cy="3944900"/>
              <a:chOff x="3394150" y="944250"/>
              <a:chExt cx="1966150" cy="3944900"/>
            </a:xfrm>
          </p:grpSpPr>
          <p:pic>
            <p:nvPicPr>
              <p:cNvPr id="142" name="Google Shape;142;p18"/>
              <p:cNvPicPr preferRelativeResize="0"/>
              <p:nvPr/>
            </p:nvPicPr>
            <p:blipFill>
              <a:blip r:embed="rId4">
                <a:alphaModFix/>
              </a:blip>
              <a:stretch>
                <a:fillRect/>
              </a:stretch>
            </p:blipFill>
            <p:spPr>
              <a:xfrm>
                <a:off x="3669500" y="1145626"/>
                <a:ext cx="153000" cy="60486"/>
              </a:xfrm>
              <a:prstGeom prst="rect">
                <a:avLst/>
              </a:prstGeom>
              <a:noFill/>
              <a:ln>
                <a:noFill/>
              </a:ln>
            </p:spPr>
          </p:pic>
          <p:pic>
            <p:nvPicPr>
              <p:cNvPr id="143" name="Google Shape;143;p18"/>
              <p:cNvPicPr preferRelativeResize="0"/>
              <p:nvPr/>
            </p:nvPicPr>
            <p:blipFill>
              <a:blip r:embed="rId5">
                <a:alphaModFix/>
              </a:blip>
              <a:stretch>
                <a:fillRect/>
              </a:stretch>
            </p:blipFill>
            <p:spPr>
              <a:xfrm>
                <a:off x="4896125" y="1153650"/>
                <a:ext cx="261550" cy="44450"/>
              </a:xfrm>
              <a:prstGeom prst="rect">
                <a:avLst/>
              </a:prstGeom>
              <a:noFill/>
              <a:ln>
                <a:noFill/>
              </a:ln>
            </p:spPr>
          </p:pic>
          <p:pic>
            <p:nvPicPr>
              <p:cNvPr id="144" name="Google Shape;144;p18"/>
              <p:cNvPicPr preferRelativeResize="0"/>
              <p:nvPr/>
            </p:nvPicPr>
            <p:blipFill rotWithShape="1">
              <a:blip r:embed="rId6">
                <a:alphaModFix/>
              </a:blip>
              <a:srcRect/>
              <a:stretch/>
            </p:blipFill>
            <p:spPr>
              <a:xfrm>
                <a:off x="3394150" y="944250"/>
                <a:ext cx="1966150" cy="3944900"/>
              </a:xfrm>
              <a:prstGeom prst="rect">
                <a:avLst/>
              </a:prstGeom>
              <a:noFill/>
              <a:ln>
                <a:noFill/>
              </a:ln>
            </p:spPr>
          </p:pic>
        </p:grpSp>
      </p:grpSp>
      <p:sp>
        <p:nvSpPr>
          <p:cNvPr id="7" name="Rectangle: Rounded Corners 6">
            <a:extLst>
              <a:ext uri="{FF2B5EF4-FFF2-40B4-BE49-F238E27FC236}">
                <a16:creationId xmlns:a16="http://schemas.microsoft.com/office/drawing/2014/main" id="{7A7646BA-159D-4944-A0E2-4C19B745B1B0}"/>
              </a:ext>
            </a:extLst>
          </p:cNvPr>
          <p:cNvSpPr/>
          <p:nvPr/>
        </p:nvSpPr>
        <p:spPr>
          <a:xfrm>
            <a:off x="5047285" y="1926421"/>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CREATE PLANS WITH YOUR FRIENDS</a:t>
            </a:r>
          </a:p>
        </p:txBody>
      </p:sp>
      <p:sp>
        <p:nvSpPr>
          <p:cNvPr id="29" name="Rectangle: Rounded Corners 28">
            <a:extLst>
              <a:ext uri="{FF2B5EF4-FFF2-40B4-BE49-F238E27FC236}">
                <a16:creationId xmlns:a16="http://schemas.microsoft.com/office/drawing/2014/main" id="{D5CD6C25-A956-41A2-9340-50CAE98CFCA7}"/>
              </a:ext>
            </a:extLst>
          </p:cNvPr>
          <p:cNvSpPr/>
          <p:nvPr/>
        </p:nvSpPr>
        <p:spPr>
          <a:xfrm>
            <a:off x="3456348" y="385727"/>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SAVE FOR LARGE PURCHASES</a:t>
            </a:r>
          </a:p>
        </p:txBody>
      </p:sp>
      <p:sp>
        <p:nvSpPr>
          <p:cNvPr id="30" name="Rectangle: Rounded Corners 29">
            <a:extLst>
              <a:ext uri="{FF2B5EF4-FFF2-40B4-BE49-F238E27FC236}">
                <a16:creationId xmlns:a16="http://schemas.microsoft.com/office/drawing/2014/main" id="{2AD64FBF-91FA-4055-B761-FC78795EFB17}"/>
              </a:ext>
            </a:extLst>
          </p:cNvPr>
          <p:cNvSpPr/>
          <p:nvPr/>
        </p:nvSpPr>
        <p:spPr>
          <a:xfrm>
            <a:off x="3456347" y="3467116"/>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EARN REWARD POINTS</a:t>
            </a:r>
          </a:p>
        </p:txBody>
      </p:sp>
    </p:spTree>
    <p:extLst>
      <p:ext uri="{BB962C8B-B14F-4D97-AF65-F5344CB8AC3E}">
        <p14:creationId xmlns:p14="http://schemas.microsoft.com/office/powerpoint/2010/main" val="3051241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8" name="Google Shape;128;p18"/>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8"/>
          <p:cNvPicPr preferRelativeResize="0"/>
          <p:nvPr/>
        </p:nvPicPr>
        <p:blipFill rotWithShape="1">
          <a:blip r:embed="rId3">
            <a:alphaModFix/>
          </a:blip>
          <a:srcRect t="4607"/>
          <a:stretch/>
        </p:blipFill>
        <p:spPr>
          <a:xfrm>
            <a:off x="284612" y="1280005"/>
            <a:ext cx="4835539" cy="2583489"/>
          </a:xfrm>
          <a:prstGeom prst="rect">
            <a:avLst/>
          </a:prstGeom>
          <a:noFill/>
          <a:ln>
            <a:noFill/>
          </a:ln>
        </p:spPr>
      </p:pic>
      <p:sp>
        <p:nvSpPr>
          <p:cNvPr id="28" name="Rectangle: Rounded Corners 27">
            <a:extLst>
              <a:ext uri="{FF2B5EF4-FFF2-40B4-BE49-F238E27FC236}">
                <a16:creationId xmlns:a16="http://schemas.microsoft.com/office/drawing/2014/main" id="{20D3F628-377F-48BB-871E-2B752EA7D79F}"/>
              </a:ext>
            </a:extLst>
          </p:cNvPr>
          <p:cNvSpPr/>
          <p:nvPr/>
        </p:nvSpPr>
        <p:spPr>
          <a:xfrm>
            <a:off x="5354905" y="44912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GEO-FENCED NOTIFICATIONS</a:t>
            </a:r>
          </a:p>
        </p:txBody>
      </p:sp>
      <p:sp>
        <p:nvSpPr>
          <p:cNvPr id="29" name="Rectangle: Rounded Corners 28">
            <a:extLst>
              <a:ext uri="{FF2B5EF4-FFF2-40B4-BE49-F238E27FC236}">
                <a16:creationId xmlns:a16="http://schemas.microsoft.com/office/drawing/2014/main" id="{038F8148-BC8B-4443-9A0B-FAF7E26B9873}"/>
              </a:ext>
            </a:extLst>
          </p:cNvPr>
          <p:cNvSpPr/>
          <p:nvPr/>
        </p:nvSpPr>
        <p:spPr>
          <a:xfrm>
            <a:off x="6544876" y="194389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CUSTOM BUDGETING</a:t>
            </a:r>
          </a:p>
        </p:txBody>
      </p:sp>
      <p:sp>
        <p:nvSpPr>
          <p:cNvPr id="30" name="Rectangle: Rounded Corners 29">
            <a:extLst>
              <a:ext uri="{FF2B5EF4-FFF2-40B4-BE49-F238E27FC236}">
                <a16:creationId xmlns:a16="http://schemas.microsoft.com/office/drawing/2014/main" id="{A9FE95E7-9116-4A39-9BD3-C89AB6FE990F}"/>
              </a:ext>
            </a:extLst>
          </p:cNvPr>
          <p:cNvSpPr/>
          <p:nvPr/>
        </p:nvSpPr>
        <p:spPr>
          <a:xfrm>
            <a:off x="5354904" y="347309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IMPROVE MONEY MANAGEMENT</a:t>
            </a:r>
          </a:p>
        </p:txBody>
      </p:sp>
    </p:spTree>
    <p:extLst>
      <p:ext uri="{BB962C8B-B14F-4D97-AF65-F5344CB8AC3E}">
        <p14:creationId xmlns:p14="http://schemas.microsoft.com/office/powerpoint/2010/main" val="3095798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8" name="Google Shape;128;p18"/>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Rectangle: Rounded Corners 27">
            <a:extLst>
              <a:ext uri="{FF2B5EF4-FFF2-40B4-BE49-F238E27FC236}">
                <a16:creationId xmlns:a16="http://schemas.microsoft.com/office/drawing/2014/main" id="{20D3F628-377F-48BB-871E-2B752EA7D79F}"/>
              </a:ext>
            </a:extLst>
          </p:cNvPr>
          <p:cNvSpPr/>
          <p:nvPr/>
        </p:nvSpPr>
        <p:spPr>
          <a:xfrm>
            <a:off x="5354905" y="44912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INTERACTIVE FINANCE VIDEOS</a:t>
            </a:r>
          </a:p>
        </p:txBody>
      </p:sp>
      <p:sp>
        <p:nvSpPr>
          <p:cNvPr id="29" name="Rectangle: Rounded Corners 28">
            <a:extLst>
              <a:ext uri="{FF2B5EF4-FFF2-40B4-BE49-F238E27FC236}">
                <a16:creationId xmlns:a16="http://schemas.microsoft.com/office/drawing/2014/main" id="{038F8148-BC8B-4443-9A0B-FAF7E26B9873}"/>
              </a:ext>
            </a:extLst>
          </p:cNvPr>
          <p:cNvSpPr/>
          <p:nvPr/>
        </p:nvSpPr>
        <p:spPr>
          <a:xfrm>
            <a:off x="6544876" y="194389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CUSTOMIZED FROM YOUR FINANCIAL DATA</a:t>
            </a:r>
          </a:p>
        </p:txBody>
      </p:sp>
      <p:sp>
        <p:nvSpPr>
          <p:cNvPr id="30" name="Rectangle: Rounded Corners 29">
            <a:extLst>
              <a:ext uri="{FF2B5EF4-FFF2-40B4-BE49-F238E27FC236}">
                <a16:creationId xmlns:a16="http://schemas.microsoft.com/office/drawing/2014/main" id="{A9FE95E7-9116-4A39-9BD3-C89AB6FE990F}"/>
              </a:ext>
            </a:extLst>
          </p:cNvPr>
          <p:cNvSpPr/>
          <p:nvPr/>
        </p:nvSpPr>
        <p:spPr>
          <a:xfrm>
            <a:off x="5354904" y="3473090"/>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EXPAND YOUR FINANCIAL LITERACY</a:t>
            </a:r>
          </a:p>
        </p:txBody>
      </p:sp>
      <p:grpSp>
        <p:nvGrpSpPr>
          <p:cNvPr id="10" name="Group 9">
            <a:extLst>
              <a:ext uri="{FF2B5EF4-FFF2-40B4-BE49-F238E27FC236}">
                <a16:creationId xmlns:a16="http://schemas.microsoft.com/office/drawing/2014/main" id="{88AC302B-C4A6-4451-8338-CFC9231CC063}"/>
              </a:ext>
            </a:extLst>
          </p:cNvPr>
          <p:cNvGrpSpPr/>
          <p:nvPr/>
        </p:nvGrpSpPr>
        <p:grpSpPr>
          <a:xfrm>
            <a:off x="382002" y="1258035"/>
            <a:ext cx="4434245" cy="2627429"/>
            <a:chOff x="3085497" y="3278187"/>
            <a:chExt cx="2704454" cy="1602474"/>
          </a:xfrm>
        </p:grpSpPr>
        <p:pic>
          <p:nvPicPr>
            <p:cNvPr id="13" name="Google Shape;132;p18">
              <a:extLst>
                <a:ext uri="{FF2B5EF4-FFF2-40B4-BE49-F238E27FC236}">
                  <a16:creationId xmlns:a16="http://schemas.microsoft.com/office/drawing/2014/main" id="{235483B4-6C6F-4FE5-BF72-CAE23A318522}"/>
                </a:ext>
              </a:extLst>
            </p:cNvPr>
            <p:cNvPicPr preferRelativeResize="0"/>
            <p:nvPr/>
          </p:nvPicPr>
          <p:blipFill>
            <a:blip r:embed="rId3">
              <a:alphaModFix/>
            </a:blip>
            <a:stretch>
              <a:fillRect/>
            </a:stretch>
          </p:blipFill>
          <p:spPr>
            <a:xfrm>
              <a:off x="3085497" y="3278187"/>
              <a:ext cx="2704454" cy="1602474"/>
            </a:xfrm>
            <a:prstGeom prst="rect">
              <a:avLst/>
            </a:prstGeom>
            <a:noFill/>
            <a:ln>
              <a:noFill/>
            </a:ln>
            <a:effectLst>
              <a:outerShdw blurRad="257175" dist="47625" dir="5400000" algn="bl" rotWithShape="0">
                <a:srgbClr val="000000">
                  <a:alpha val="43000"/>
                </a:srgbClr>
              </a:outerShdw>
            </a:effectLst>
          </p:spPr>
        </p:pic>
        <p:pic>
          <p:nvPicPr>
            <p:cNvPr id="12" name="Google Shape;133;p18">
              <a:extLst>
                <a:ext uri="{FF2B5EF4-FFF2-40B4-BE49-F238E27FC236}">
                  <a16:creationId xmlns:a16="http://schemas.microsoft.com/office/drawing/2014/main" id="{66F3A636-DD67-4C86-B367-BF8D73634F42}"/>
                </a:ext>
              </a:extLst>
            </p:cNvPr>
            <p:cNvPicPr preferRelativeResize="0"/>
            <p:nvPr/>
          </p:nvPicPr>
          <p:blipFill>
            <a:blip r:embed="rId4">
              <a:alphaModFix/>
            </a:blip>
            <a:stretch>
              <a:fillRect/>
            </a:stretch>
          </p:blipFill>
          <p:spPr>
            <a:xfrm>
              <a:off x="3165600" y="3395675"/>
              <a:ext cx="278100" cy="278100"/>
            </a:xfrm>
            <a:prstGeom prst="rect">
              <a:avLst/>
            </a:prstGeom>
            <a:noFill/>
            <a:ln>
              <a:noFill/>
            </a:ln>
          </p:spPr>
        </p:pic>
      </p:grpSp>
    </p:spTree>
    <p:extLst>
      <p:ext uri="{BB962C8B-B14F-4D97-AF65-F5344CB8AC3E}">
        <p14:creationId xmlns:p14="http://schemas.microsoft.com/office/powerpoint/2010/main" val="256346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8" name="Google Shape;128;p18"/>
          <p:cNvSpPr/>
          <p:nvPr/>
        </p:nvSpPr>
        <p:spPr>
          <a:xfrm>
            <a:off x="8634176" y="133900"/>
            <a:ext cx="341400" cy="3456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8297325" y="210283"/>
            <a:ext cx="201600" cy="192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8413017" y="484288"/>
            <a:ext cx="153000" cy="1464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8634176" y="630674"/>
            <a:ext cx="113700" cy="108900"/>
          </a:xfrm>
          <a:prstGeom prst="ellipse">
            <a:avLst/>
          </a:prstGeom>
          <a:solidFill>
            <a:srgbClr val="1CC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Rounded Corners 6">
            <a:extLst>
              <a:ext uri="{FF2B5EF4-FFF2-40B4-BE49-F238E27FC236}">
                <a16:creationId xmlns:a16="http://schemas.microsoft.com/office/drawing/2014/main" id="{7A7646BA-159D-4944-A0E2-4C19B745B1B0}"/>
              </a:ext>
            </a:extLst>
          </p:cNvPr>
          <p:cNvSpPr/>
          <p:nvPr/>
        </p:nvSpPr>
        <p:spPr>
          <a:xfrm>
            <a:off x="5047285" y="1926421"/>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EARN POINTS SHOPPING AT AFFILIATES</a:t>
            </a:r>
          </a:p>
        </p:txBody>
      </p:sp>
      <p:sp>
        <p:nvSpPr>
          <p:cNvPr id="29" name="Rectangle: Rounded Corners 28">
            <a:extLst>
              <a:ext uri="{FF2B5EF4-FFF2-40B4-BE49-F238E27FC236}">
                <a16:creationId xmlns:a16="http://schemas.microsoft.com/office/drawing/2014/main" id="{D5CD6C25-A956-41A2-9340-50CAE98CFCA7}"/>
              </a:ext>
            </a:extLst>
          </p:cNvPr>
          <p:cNvSpPr/>
          <p:nvPr/>
        </p:nvSpPr>
        <p:spPr>
          <a:xfrm>
            <a:off x="3456348" y="385727"/>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RECEIVE POINTS FOR COMPLETING TASKS</a:t>
            </a:r>
          </a:p>
        </p:txBody>
      </p:sp>
      <p:sp>
        <p:nvSpPr>
          <p:cNvPr id="30" name="Rectangle: Rounded Corners 29">
            <a:extLst>
              <a:ext uri="{FF2B5EF4-FFF2-40B4-BE49-F238E27FC236}">
                <a16:creationId xmlns:a16="http://schemas.microsoft.com/office/drawing/2014/main" id="{2AD64FBF-91FA-4055-B761-FC78795EFB17}"/>
              </a:ext>
            </a:extLst>
          </p:cNvPr>
          <p:cNvSpPr/>
          <p:nvPr/>
        </p:nvSpPr>
        <p:spPr>
          <a:xfrm>
            <a:off x="3456347" y="3467116"/>
            <a:ext cx="2118733" cy="1039720"/>
          </a:xfrm>
          <a:prstGeom prst="round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latin typeface="Roboto" panose="02000000000000000000" pitchFamily="2" charset="0"/>
                <a:ea typeface="Roboto" panose="02000000000000000000" pitchFamily="2" charset="0"/>
              </a:rPr>
              <a:t>REDEEM POINTS FOR GIFT CARDS</a:t>
            </a:r>
          </a:p>
        </p:txBody>
      </p:sp>
      <p:grpSp>
        <p:nvGrpSpPr>
          <p:cNvPr id="32" name="Google Shape;123;p18">
            <a:extLst>
              <a:ext uri="{FF2B5EF4-FFF2-40B4-BE49-F238E27FC236}">
                <a16:creationId xmlns:a16="http://schemas.microsoft.com/office/drawing/2014/main" id="{00A13728-11AC-42A3-A876-79CFF0BC568B}"/>
              </a:ext>
            </a:extLst>
          </p:cNvPr>
          <p:cNvGrpSpPr/>
          <p:nvPr/>
        </p:nvGrpSpPr>
        <p:grpSpPr>
          <a:xfrm>
            <a:off x="223782" y="89862"/>
            <a:ext cx="2474023" cy="4963776"/>
            <a:chOff x="6319125" y="753150"/>
            <a:chExt cx="2099474" cy="4212299"/>
          </a:xfrm>
        </p:grpSpPr>
        <p:pic>
          <p:nvPicPr>
            <p:cNvPr id="34" name="Google Shape;124;p18">
              <a:extLst>
                <a:ext uri="{FF2B5EF4-FFF2-40B4-BE49-F238E27FC236}">
                  <a16:creationId xmlns:a16="http://schemas.microsoft.com/office/drawing/2014/main" id="{7B779DE6-1797-4ADA-BF9D-77400EF59672}"/>
                </a:ext>
              </a:extLst>
            </p:cNvPr>
            <p:cNvPicPr preferRelativeResize="0"/>
            <p:nvPr/>
          </p:nvPicPr>
          <p:blipFill>
            <a:blip r:embed="rId3">
              <a:alphaModFix/>
            </a:blip>
            <a:stretch>
              <a:fillRect/>
            </a:stretch>
          </p:blipFill>
          <p:spPr>
            <a:xfrm>
              <a:off x="6455775" y="882563"/>
              <a:ext cx="1826168" cy="3953475"/>
            </a:xfrm>
            <a:prstGeom prst="rect">
              <a:avLst/>
            </a:prstGeom>
            <a:noFill/>
            <a:ln>
              <a:noFill/>
            </a:ln>
            <a:effectLst>
              <a:outerShdw blurRad="200025" dist="19050" dir="5400000" algn="bl" rotWithShape="0">
                <a:srgbClr val="000000">
                  <a:alpha val="20000"/>
                </a:srgbClr>
              </a:outerShdw>
            </a:effectLst>
          </p:spPr>
        </p:pic>
        <p:pic>
          <p:nvPicPr>
            <p:cNvPr id="35" name="Google Shape;125;p18">
              <a:extLst>
                <a:ext uri="{FF2B5EF4-FFF2-40B4-BE49-F238E27FC236}">
                  <a16:creationId xmlns:a16="http://schemas.microsoft.com/office/drawing/2014/main" id="{6E3D501E-9AE5-4FFB-A30A-188240D1E896}"/>
                </a:ext>
              </a:extLst>
            </p:cNvPr>
            <p:cNvPicPr preferRelativeResize="0"/>
            <p:nvPr/>
          </p:nvPicPr>
          <p:blipFill rotWithShape="1">
            <a:blip r:embed="rId4">
              <a:alphaModFix/>
            </a:blip>
            <a:srcRect/>
            <a:stretch/>
          </p:blipFill>
          <p:spPr>
            <a:xfrm>
              <a:off x="6319125" y="753150"/>
              <a:ext cx="2099474" cy="4212299"/>
            </a:xfrm>
            <a:prstGeom prst="rect">
              <a:avLst/>
            </a:prstGeom>
            <a:noFill/>
            <a:ln>
              <a:noFill/>
            </a:ln>
          </p:spPr>
        </p:pic>
      </p:grpSp>
    </p:spTree>
    <p:extLst>
      <p:ext uri="{BB962C8B-B14F-4D97-AF65-F5344CB8AC3E}">
        <p14:creationId xmlns:p14="http://schemas.microsoft.com/office/powerpoint/2010/main" val="3185807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30"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709</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Roboto Light</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Deming</dc:creator>
  <cp:lastModifiedBy>Alguem Por ai</cp:lastModifiedBy>
  <cp:revision>3</cp:revision>
  <dcterms:modified xsi:type="dcterms:W3CDTF">2022-03-29T21:46:32Z</dcterms:modified>
</cp:coreProperties>
</file>