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76" r:id="rId3"/>
    <p:sldId id="257" r:id="rId4"/>
    <p:sldId id="258" r:id="rId5"/>
    <p:sldId id="259" r:id="rId6"/>
    <p:sldId id="264" r:id="rId7"/>
    <p:sldId id="266" r:id="rId8"/>
    <p:sldId id="265" r:id="rId9"/>
    <p:sldId id="267" r:id="rId10"/>
    <p:sldId id="268" r:id="rId11"/>
    <p:sldId id="275" r:id="rId12"/>
    <p:sldId id="270" r:id="rId13"/>
    <p:sldId id="271" r:id="rId14"/>
    <p:sldId id="261" r:id="rId15"/>
    <p:sldId id="262" r:id="rId16"/>
    <p:sldId id="274" r:id="rId17"/>
    <p:sldId id="27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F3F55E5-3AC6-4ECB-9E08-442F39E9FA42}">
  <a:tblStyle styleId="{DF3F55E5-3AC6-4ECB-9E08-442F39E9FA42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tcBdr/>
        <a:fill>
          <a:solidFill>
            <a:srgbClr val="E4CA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4CA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18" autoAdjust="0"/>
  </p:normalViewPr>
  <p:slideViewPr>
    <p:cSldViewPr snapToGrid="0">
      <p:cViewPr varScale="1">
        <p:scale>
          <a:sx n="82" d="100"/>
          <a:sy n="82" d="100"/>
        </p:scale>
        <p:origin x="-8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15221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variables identified at hand we built two models;</a:t>
            </a:r>
            <a:r>
              <a:rPr lang="en-US" baseline="0" dirty="0"/>
              <a:t> a linear regression and quadratic regression model.</a:t>
            </a:r>
          </a:p>
          <a:p>
            <a:pPr lvl="1"/>
            <a:r>
              <a:rPr lang="en-US" baseline="0" dirty="0"/>
              <a:t>We then optimized the model by changing the coefficients such that the RSS was minimized</a:t>
            </a:r>
          </a:p>
          <a:p>
            <a:pPr lvl="2"/>
            <a:r>
              <a:rPr lang="en-US" baseline="0" dirty="0"/>
              <a:t>We had one constraint; homeless predictions for each state must be greater than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00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orange</a:t>
            </a:r>
            <a:r>
              <a:rPr lang="en-US" baseline="0" dirty="0"/>
              <a:t> line is the regression model, the gray line is the quadratic model, and the blue dots are actual homeless population by state </a:t>
            </a:r>
          </a:p>
          <a:p>
            <a:pPr lvl="1"/>
            <a:r>
              <a:rPr lang="en-US" baseline="0" dirty="0"/>
              <a:t>As you can see, the quadratic model seems to do the best job at fitting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94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Here</a:t>
            </a:r>
            <a:r>
              <a:rPr lang="en-US" baseline="0" dirty="0"/>
              <a:t> we have the homeless </a:t>
            </a:r>
            <a:r>
              <a:rPr lang="en-US" baseline="0" dirty="0" err="1"/>
              <a:t>marketshare</a:t>
            </a:r>
            <a:r>
              <a:rPr lang="en-US" baseline="0" dirty="0"/>
              <a:t> and cumulative </a:t>
            </a:r>
            <a:r>
              <a:rPr lang="en-US" baseline="0" dirty="0" err="1"/>
              <a:t>marketshare</a:t>
            </a:r>
            <a:r>
              <a:rPr lang="en-US" baseline="0" dirty="0"/>
              <a:t>. As you can see, NY and CA account for about 40% of the homeless population yet represent only 4% of our state total. As a result, we suggest using NY and CA data when building a </a:t>
            </a:r>
            <a:r>
              <a:rPr lang="en-US" baseline="0" dirty="0" err="1"/>
              <a:t>monte</a:t>
            </a:r>
            <a:r>
              <a:rPr lang="en-US" baseline="0" dirty="0"/>
              <a:t> </a:t>
            </a:r>
            <a:r>
              <a:rPr lang="en-US" baseline="0" dirty="0" err="1"/>
              <a:t>carlo</a:t>
            </a:r>
            <a:r>
              <a:rPr lang="en-US" baseline="0" dirty="0"/>
              <a:t> simulation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47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r>
              <a:rPr lang="en-US" baseline="0" dirty="0" smtClean="0"/>
              <a:t> on Investment – Coefficients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8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CA and NY have the most Homeless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2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one would expect, NY and CA are</a:t>
            </a:r>
            <a:r>
              <a:rPr lang="en-US" baseline="0" dirty="0"/>
              <a:t> the states that spend the most on homeless related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2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</a:t>
            </a:r>
            <a:r>
              <a:rPr lang="en-US" baseline="0" dirty="0"/>
              <a:t> NY has more emergency shelters than CA even though CA has 67% more homeless people than 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7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Further,</a:t>
            </a:r>
            <a:r>
              <a:rPr lang="en-US" baseline="0" dirty="0"/>
              <a:t> MI seems to have a much higher number of people in poverty than NY and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8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</a:t>
            </a:r>
            <a:r>
              <a:rPr lang="en-US" baseline="0" dirty="0"/>
              <a:t> the data at hand, we built a regression model to help us understand the most inflectional variables.</a:t>
            </a:r>
          </a:p>
          <a:p>
            <a:r>
              <a:rPr lang="en-US" baseline="0" dirty="0"/>
              <a:t>The regression model resulted in an Adjusted R squared of 0.94 and found the following variables to be statistically significant</a:t>
            </a:r>
          </a:p>
          <a:p>
            <a:pPr lvl="1"/>
            <a:r>
              <a:rPr lang="en-US" baseline="0" dirty="0"/>
              <a:t>"</a:t>
            </a:r>
            <a:r>
              <a:rPr lang="en-US" baseline="0" dirty="0" err="1"/>
              <a:t>emergency_shelter</a:t>
            </a:r>
            <a:r>
              <a:rPr lang="en-US" baseline="0" dirty="0"/>
              <a:t>", "</a:t>
            </a:r>
            <a:r>
              <a:rPr lang="en-US" baseline="0" dirty="0" err="1"/>
              <a:t>total_spending</a:t>
            </a:r>
            <a:r>
              <a:rPr lang="en-US" baseline="0" dirty="0"/>
              <a:t>", "</a:t>
            </a:r>
            <a:r>
              <a:rPr lang="en-US" baseline="0" dirty="0" err="1"/>
              <a:t>total_support_services</a:t>
            </a:r>
            <a:r>
              <a:rPr lang="en-US" baseline="0" dirty="0"/>
              <a:t>", "</a:t>
            </a:r>
            <a:r>
              <a:rPr lang="en-US" baseline="0" dirty="0" err="1"/>
              <a:t>total_state_expenditure</a:t>
            </a:r>
            <a:r>
              <a:rPr lang="en-US" baseline="0" dirty="0"/>
              <a:t>",</a:t>
            </a:r>
          </a:p>
          <a:p>
            <a:pPr lvl="1"/>
            <a:r>
              <a:rPr lang="en-US" baseline="0" dirty="0"/>
              <a:t> "</a:t>
            </a:r>
            <a:r>
              <a:rPr lang="en-US" baseline="0" dirty="0" err="1"/>
              <a:t>transitional_housing</a:t>
            </a:r>
            <a:r>
              <a:rPr lang="en-US" baseline="0" dirty="0"/>
              <a:t>", "</a:t>
            </a:r>
            <a:r>
              <a:rPr lang="en-US" baseline="0" dirty="0" err="1"/>
              <a:t>total_gross_state_product</a:t>
            </a:r>
            <a:r>
              <a:rPr lang="en-US" baseline="0" dirty="0"/>
              <a:t>", "Unemployed", "</a:t>
            </a:r>
            <a:r>
              <a:rPr lang="en-US" baseline="0" dirty="0" err="1"/>
              <a:t>number_in_poverty</a:t>
            </a:r>
            <a:r>
              <a:rPr lang="en-US" baseline="0" dirty="0"/>
              <a:t>“.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Looking at the fitted values vs Residual plot, we can see that the model seems to explain the</a:t>
            </a:r>
            <a:r>
              <a:rPr lang="en-US" baseline="0" dirty="0"/>
              <a:t> distribution of homelessness across the state.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5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dirty="0"/>
              <a:t>Simulating Homelessness  </a:t>
            </a:r>
            <a:endParaRPr dirty="0"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4" y="1680632"/>
            <a:ext cx="11228316" cy="50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1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00535"/>
            <a:ext cx="8761413" cy="706964"/>
          </a:xfrm>
        </p:spPr>
        <p:txBody>
          <a:bodyPr/>
          <a:lstStyle/>
          <a:p>
            <a:r>
              <a:rPr lang="en-US" dirty="0"/>
              <a:t>Excel Solver Optimization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1024C6-0992-4DF9-84A1-31AC7AC94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412815"/>
            <a:ext cx="11229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8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66793"/>
            <a:ext cx="8761413" cy="706964"/>
          </a:xfrm>
        </p:spPr>
        <p:txBody>
          <a:bodyPr/>
          <a:lstStyle/>
          <a:p>
            <a:r>
              <a:rPr lang="en-US" dirty="0"/>
              <a:t>Optimization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6" y="1573757"/>
            <a:ext cx="11281559" cy="52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2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31167"/>
            <a:ext cx="8761413" cy="706964"/>
          </a:xfrm>
        </p:spPr>
        <p:txBody>
          <a:bodyPr/>
          <a:lstStyle/>
          <a:p>
            <a:r>
              <a:rPr lang="en-US" dirty="0"/>
              <a:t>Homeless Distribution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4" y="1477768"/>
            <a:ext cx="11269681" cy="52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Monte Carlo Simulation</a:t>
            </a:r>
            <a:endParaRPr dirty="0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8" y="1680632"/>
            <a:ext cx="11289267" cy="515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Simulation Summary</a:t>
            </a:r>
            <a:endParaRPr dirty="0"/>
          </a:p>
        </p:txBody>
      </p:sp>
      <p:sp>
        <p:nvSpPr>
          <p:cNvPr id="288" name="Google Shape;288;p2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5" y="1680632"/>
            <a:ext cx="11283846" cy="4964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B8DF9-6044-4816-9196-4DA69A19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DA27F3-2B7A-4304-A699-81BD15666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optimize HOME grant funds, we recommend</a:t>
            </a:r>
          </a:p>
          <a:p>
            <a:pPr lvl="1"/>
            <a:r>
              <a:rPr lang="en-US" dirty="0"/>
              <a:t>Focus on key states – NY and CA</a:t>
            </a:r>
          </a:p>
          <a:p>
            <a:pPr lvl="2"/>
            <a:r>
              <a:rPr lang="en-US" dirty="0"/>
              <a:t>Increase spending in homelessness supportive services (better care for the homeless population)</a:t>
            </a:r>
          </a:p>
          <a:p>
            <a:pPr lvl="2"/>
            <a:r>
              <a:rPr lang="en-US" dirty="0"/>
              <a:t>Increase Total Gross State Product (improve state economy)</a:t>
            </a:r>
          </a:p>
          <a:p>
            <a:pPr lvl="2"/>
            <a:r>
              <a:rPr lang="en-US" dirty="0"/>
              <a:t>Reduce unemployment and people in poverty</a:t>
            </a:r>
          </a:p>
          <a:p>
            <a:pPr marL="5943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Department of Housing and Urban Development (HUD)</a:t>
            </a:r>
          </a:p>
          <a:p>
            <a:pPr lvl="1"/>
            <a:r>
              <a:rPr lang="en-US" dirty="0" smtClean="0"/>
              <a:t>Homeless Assistance Grants – Continuum of Care (</a:t>
            </a:r>
            <a:r>
              <a:rPr lang="en-US" dirty="0" err="1" smtClean="0"/>
              <a:t>CoC</a:t>
            </a:r>
            <a:r>
              <a:rPr lang="en-US" dirty="0" smtClean="0"/>
              <a:t>) Program</a:t>
            </a:r>
          </a:p>
          <a:p>
            <a:endParaRPr lang="en-US" dirty="0" smtClean="0"/>
          </a:p>
          <a:p>
            <a:r>
              <a:rPr lang="en-US" dirty="0" smtClean="0"/>
              <a:t>Transportation Grants to States</a:t>
            </a:r>
          </a:p>
          <a:p>
            <a:pPr lvl="1"/>
            <a:r>
              <a:rPr lang="en-US" dirty="0" smtClean="0"/>
              <a:t>‘Last Mile’ Programs</a:t>
            </a:r>
          </a:p>
          <a:p>
            <a:pPr lvl="1"/>
            <a:r>
              <a:rPr lang="en-US" dirty="0" smtClean="0"/>
              <a:t>Larger Transportation Projects</a:t>
            </a:r>
          </a:p>
          <a:p>
            <a:pPr lvl="1"/>
            <a:endParaRPr lang="en-US" dirty="0"/>
          </a:p>
          <a:p>
            <a:r>
              <a:rPr lang="en-US" dirty="0" smtClean="0"/>
              <a:t>Lower Income Housing Tax Credit (LIHTC)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9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Homelessness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Housing Opportunities Made Easier (HOME) Act of 2019</a:t>
            </a:r>
          </a:p>
          <a:p>
            <a:r>
              <a:rPr lang="en-US" dirty="0" smtClean="0"/>
              <a:t>New </a:t>
            </a:r>
            <a:r>
              <a:rPr lang="en-US" dirty="0"/>
              <a:t>g</a:t>
            </a:r>
            <a:r>
              <a:rPr lang="en-US" dirty="0" smtClean="0"/>
              <a:t>rant administered by HUD for best investments in reducing chronic homelessness</a:t>
            </a:r>
          </a:p>
          <a:p>
            <a:r>
              <a:rPr lang="en-US" dirty="0" smtClean="0"/>
              <a:t>These HOME Grants can be distributed to any number of states for any variety of federal programs even if indirectly aimed at reducing homelessness</a:t>
            </a:r>
          </a:p>
          <a:p>
            <a:r>
              <a:rPr lang="en-US" dirty="0" smtClean="0"/>
              <a:t>Optimize the reduction of chronic nationwide homelessness in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To create a model that will help us understand the driving factors behind homelessness such that it will help inform policymakers how to effectively allocate HOME grant funds in a way that would optimize taxpayer dollars.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Methodology </a:t>
            </a:r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Use R to perform exploratory data analysis.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Build Regression model to identify statistically significant variables.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Use identified variables to run Excel Solver simulation to determine optimal coefficients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Use new model to create Monte Carlo simulation with 100,000 paths to determine optimal allocation of funds.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Make recommendations on how to allocate HOME funds to effectively reduce homelessness in the United States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1154955" y="2603500"/>
            <a:ext cx="345267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2017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State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Emergency Shelter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Total Spending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Total Support Services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Total State Expenditure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Transitional Housing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Total Gross State Product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Unemployed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Number in Poverty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Edu Support Service</a:t>
            </a:r>
          </a:p>
          <a:p>
            <a:pPr marL="800100" lvl="1" indent="-342900">
              <a:spcBef>
                <a:spcPts val="0"/>
              </a:spcBef>
            </a:pPr>
            <a:r>
              <a:rPr lang="en-US" i="1" dirty="0">
                <a:solidFill>
                  <a:srgbClr val="FF0000"/>
                </a:solidFill>
              </a:rPr>
              <a:t>Homeless Population 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5" name="Google Shape;268;p22"/>
          <p:cNvSpPr txBox="1">
            <a:spLocks/>
          </p:cNvSpPr>
          <p:nvPr/>
        </p:nvSpPr>
        <p:spPr>
          <a:xfrm>
            <a:off x="5218398" y="2601525"/>
            <a:ext cx="441655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Transitional Housing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Safe Haven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Affordable Housing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Number without Health Coverage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Median Income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Total State Gross Product </a:t>
            </a:r>
          </a:p>
          <a:p>
            <a:pPr marL="800100" lvl="1" indent="-34290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Homeless Distribution by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" y="1680632"/>
            <a:ext cx="11320731" cy="517736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298700" y="2247900"/>
            <a:ext cx="29210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21295" y="3644900"/>
            <a:ext cx="32131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Spending on Homeless by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3" y="1604433"/>
            <a:ext cx="11239367" cy="51235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85060" y="2196935"/>
            <a:ext cx="403761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93223" y="2776846"/>
            <a:ext cx="403761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7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Shelter by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4" y="1739685"/>
            <a:ext cx="11290496" cy="49532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71700" y="4737100"/>
            <a:ext cx="558800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0" y="2184400"/>
            <a:ext cx="558800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2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66793"/>
            <a:ext cx="8761413" cy="706964"/>
          </a:xfrm>
        </p:spPr>
        <p:txBody>
          <a:bodyPr/>
          <a:lstStyle/>
          <a:p>
            <a:r>
              <a:rPr lang="en-US" dirty="0"/>
              <a:t>Number in Poverty by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4" y="1511521"/>
            <a:ext cx="11228315" cy="52742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49434" y="4298868"/>
            <a:ext cx="617517" cy="5106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38843" y="4855027"/>
            <a:ext cx="617517" cy="5106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2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648</Words>
  <Application>Microsoft Macintosh PowerPoint</Application>
  <PresentationFormat>Custom</PresentationFormat>
  <Paragraphs>82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Century Gothic</vt:lpstr>
      <vt:lpstr>Ion Boardroom</vt:lpstr>
      <vt:lpstr>Simulating Homelessness  </vt:lpstr>
      <vt:lpstr>Reducing Homelessness</vt:lpstr>
      <vt:lpstr>Objective</vt:lpstr>
      <vt:lpstr>Methodology </vt:lpstr>
      <vt:lpstr>Data</vt:lpstr>
      <vt:lpstr>Homeless Distribution by State</vt:lpstr>
      <vt:lpstr>Total Spending on Homeless by State</vt:lpstr>
      <vt:lpstr>Emergency Shelter by State</vt:lpstr>
      <vt:lpstr>Number in Poverty by State</vt:lpstr>
      <vt:lpstr>Linear Regression Model</vt:lpstr>
      <vt:lpstr>Excel Solver Optimization</vt:lpstr>
      <vt:lpstr>Optimization Result</vt:lpstr>
      <vt:lpstr>Homeless Distribution</vt:lpstr>
      <vt:lpstr>Monte Carlo Simulation</vt:lpstr>
      <vt:lpstr>Simulation Summary</vt:lpstr>
      <vt:lpstr>Conclusion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Homelessness</dc:title>
  <dc:creator>Michael Tai</dc:creator>
  <cp:lastModifiedBy>James</cp:lastModifiedBy>
  <cp:revision>25</cp:revision>
  <dcterms:modified xsi:type="dcterms:W3CDTF">2018-12-04T01:52:51Z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144ecbbd-72b7-433d-a679-4c9b79e595f3</vt:lpwstr>
  </property>
</Properties>
</file>