
<file path=[Content_Types].xml><?xml version="1.0" encoding="utf-8"?>
<Types xmlns="http://schemas.openxmlformats.org/package/2006/content-types">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1"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5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xmlns="">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3E9E5"/>
    <a:srgbClr val="3B7193"/>
    <a:srgbClr val="2C556E"/>
    <a:srgbClr val="E7E7E5"/>
    <a:srgbClr val="E4E7E8"/>
    <a:srgbClr val="EDE8DF"/>
    <a:srgbClr val="E0E9EC"/>
    <a:srgbClr val="FFFFCC"/>
    <a:srgbClr val="4D4D4D"/>
    <a:srgbClr val="25406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4407" autoAdjust="0"/>
  </p:normalViewPr>
  <p:slideViewPr>
    <p:cSldViewPr snapToGrid="0" snapToObjects="1" showGuides="1">
      <p:cViewPr>
        <p:scale>
          <a:sx n="25" d="100"/>
          <a:sy n="25" d="100"/>
        </p:scale>
        <p:origin x="-1794" y="438"/>
      </p:cViewPr>
      <p:guideLst>
        <p:guide orient="horz" pos="3318"/>
        <p:guide orient="horz" pos="288"/>
        <p:guide orient="horz" pos="20160"/>
        <p:guide orient="horz"/>
        <p:guide pos="6758"/>
        <p:guide pos="20904"/>
        <p:guide pos="7082"/>
        <p:guide pos="20582"/>
        <p:guide pos="27330"/>
        <p:guide pos="326"/>
      </p:guideLst>
    </p:cSldViewPr>
  </p:slideViewPr>
  <p:outlineViewPr>
    <p:cViewPr>
      <p:scale>
        <a:sx n="33" d="100"/>
        <a:sy n="33" d="100"/>
      </p:scale>
      <p:origin x="0" y="177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4/3/2017</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xmlns="" val="48101959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xmlns="" val="1217413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bg>
      <p:bgPr>
        <a:gradFill flip="none" rotWithShape="1">
          <a:gsLst>
            <a:gs pos="0">
              <a:schemeClr val="accent5">
                <a:lumMod val="20000"/>
                <a:lumOff val="80000"/>
              </a:schemeClr>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242675" y="457202"/>
            <a:ext cx="21431250" cy="1447800"/>
          </a:xfrm>
          <a:prstGeom prst="rect">
            <a:avLst/>
          </a:prstGeom>
        </p:spPr>
        <p:txBody>
          <a:bodyPr lIns="91436" tIns="45717" rIns="91436" bIns="45717" anchor="ctr" anchorCtr="0"/>
          <a:lstStyle>
            <a:lvl1pPr>
              <a:defRPr b="1">
                <a:solidFill>
                  <a:schemeClr val="bg2"/>
                </a:solidFill>
              </a:defRPr>
            </a:lvl1pPr>
          </a:lstStyle>
          <a:p>
            <a:r>
              <a:rPr lang="en-US" dirty="0" smtClean="0"/>
              <a:t>Click here to add the poster title</a:t>
            </a:r>
            <a:endParaRPr lang="en-US" dirty="0"/>
          </a:p>
        </p:txBody>
      </p:sp>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3457575"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6147375"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95744" y="5267326"/>
            <a:ext cx="21421724"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1" name="Text Placeholder 3"/>
          <p:cNvSpPr>
            <a:spLocks noGrp="1"/>
          </p:cNvSpPr>
          <p:nvPr>
            <p:ph type="body" sz="quarter" idx="125"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21" name="Picture Placeholder 13"/>
          <p:cNvSpPr>
            <a:spLocks noGrp="1"/>
          </p:cNvSpPr>
          <p:nvPr>
            <p:ph type="pic" sz="quarter" idx="135"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77" name="Text Placeholder 76"/>
          <p:cNvSpPr>
            <a:spLocks noGrp="1"/>
          </p:cNvSpPr>
          <p:nvPr>
            <p:ph type="body" sz="quarter" idx="150" hasCustomPrompt="1"/>
          </p:nvPr>
        </p:nvSpPr>
        <p:spPr>
          <a:xfrm>
            <a:off x="11252201" y="3185162"/>
            <a:ext cx="21421724" cy="1280160"/>
          </a:xfrm>
          <a:prstGeom prst="rect">
            <a:avLst/>
          </a:prstGeom>
        </p:spPr>
        <p:txBody>
          <a:bodyPr/>
          <a:lstStyle>
            <a:lvl1pPr algn="ctr">
              <a:buFontTx/>
              <a:buNone/>
              <a:defRPr sz="5400">
                <a:solidFill>
                  <a:schemeClr val="bg2"/>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8" name="Text Placeholder 76"/>
          <p:cNvSpPr>
            <a:spLocks noGrp="1"/>
          </p:cNvSpPr>
          <p:nvPr>
            <p:ph type="body" sz="quarter" idx="151" hasCustomPrompt="1"/>
          </p:nvPr>
        </p:nvSpPr>
        <p:spPr>
          <a:xfrm>
            <a:off x="11242675" y="1905002"/>
            <a:ext cx="21431250" cy="1280160"/>
          </a:xfrm>
          <a:prstGeom prst="rect">
            <a:avLst/>
          </a:prstGeom>
        </p:spPr>
        <p:txBody>
          <a:bodyPr/>
          <a:lstStyle>
            <a:lvl1pPr algn="ctr">
              <a:buFontTx/>
              <a:buNone/>
              <a:defRPr sz="7200">
                <a:solidFill>
                  <a:schemeClr val="bg2"/>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6" name="Picture Placeholder 13"/>
          <p:cNvSpPr>
            <a:spLocks noGrp="1"/>
          </p:cNvSpPr>
          <p:nvPr>
            <p:ph type="pic" sz="quarter" idx="152"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79" name="Picture Placeholder 13"/>
          <p:cNvSpPr>
            <a:spLocks noGrp="1"/>
          </p:cNvSpPr>
          <p:nvPr>
            <p:ph type="pic" sz="quarter" idx="153"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0" name="Picture Placeholder 13"/>
          <p:cNvSpPr>
            <a:spLocks noGrp="1"/>
          </p:cNvSpPr>
          <p:nvPr>
            <p:ph type="pic" sz="quarter" idx="154"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1" name="Picture Placeholder 13"/>
          <p:cNvSpPr>
            <a:spLocks noGrp="1"/>
          </p:cNvSpPr>
          <p:nvPr>
            <p:ph type="pic" sz="quarter" idx="155"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2" name="Picture Placeholder 13"/>
          <p:cNvSpPr>
            <a:spLocks noGrp="1"/>
          </p:cNvSpPr>
          <p:nvPr>
            <p:ph type="pic" sz="quarter" idx="156"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57"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58" hasCustomPrompt="1"/>
          </p:nvPr>
        </p:nvSpPr>
        <p:spPr>
          <a:xfrm>
            <a:off x="-9278981" y="25444381"/>
            <a:ext cx="6810102" cy="5103720"/>
          </a:xfrm>
          <a:prstGeom prst="rect">
            <a:avLst/>
          </a:prstGeom>
          <a:solidFill>
            <a:schemeClr val="bg1"/>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02" name="Text Placeholder 5"/>
          <p:cNvSpPr>
            <a:spLocks noGrp="1"/>
          </p:cNvSpPr>
          <p:nvPr>
            <p:ph type="body" sz="quarter" idx="167"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04" name="Text Placeholder 3"/>
          <p:cNvSpPr>
            <a:spLocks noGrp="1"/>
          </p:cNvSpPr>
          <p:nvPr>
            <p:ph type="body" sz="quarter" idx="168"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5" name="Text Placeholder 3"/>
          <p:cNvSpPr>
            <a:spLocks noGrp="1"/>
          </p:cNvSpPr>
          <p:nvPr>
            <p:ph type="body" sz="quarter" idx="169"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6" name="Text Placeholder 3"/>
          <p:cNvSpPr>
            <a:spLocks noGrp="1"/>
          </p:cNvSpPr>
          <p:nvPr>
            <p:ph type="body" sz="quarter" idx="170"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7" name="Text Placeholder 3"/>
          <p:cNvSpPr>
            <a:spLocks noGrp="1"/>
          </p:cNvSpPr>
          <p:nvPr>
            <p:ph type="body" sz="quarter" idx="171"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72"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73"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74"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75"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4" name="Text Placeholder 5"/>
          <p:cNvSpPr>
            <a:spLocks noGrp="1"/>
          </p:cNvSpPr>
          <p:nvPr>
            <p:ph type="body" sz="quarter" idx="176"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15" name="Text Placeholder 5"/>
          <p:cNvSpPr>
            <a:spLocks noGrp="1"/>
          </p:cNvSpPr>
          <p:nvPr>
            <p:ph type="body" sz="quarter" idx="177"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16" name="Text Placeholder 5"/>
          <p:cNvSpPr>
            <a:spLocks noGrp="1"/>
          </p:cNvSpPr>
          <p:nvPr>
            <p:ph type="body" sz="quarter" idx="178"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17" name="Text Placeholder 5"/>
          <p:cNvSpPr>
            <a:spLocks noGrp="1"/>
          </p:cNvSpPr>
          <p:nvPr>
            <p:ph type="body" sz="quarter" idx="179"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18" name="Text Placeholder 5"/>
          <p:cNvSpPr>
            <a:spLocks noGrp="1"/>
          </p:cNvSpPr>
          <p:nvPr>
            <p:ph type="body" sz="quarter" idx="180"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19" name="Text Placeholder 5"/>
          <p:cNvSpPr>
            <a:spLocks noGrp="1"/>
          </p:cNvSpPr>
          <p:nvPr>
            <p:ph type="body" sz="quarter" idx="181"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20" name="Text Placeholder 5"/>
          <p:cNvSpPr>
            <a:spLocks noGrp="1"/>
          </p:cNvSpPr>
          <p:nvPr>
            <p:ph type="body" sz="quarter" idx="182"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22" name="Text Placeholder 5"/>
          <p:cNvSpPr>
            <a:spLocks noGrp="1"/>
          </p:cNvSpPr>
          <p:nvPr>
            <p:ph type="body" sz="quarter" idx="183"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5" name="Rectangle 4"/>
          <p:cNvSpPr/>
          <p:nvPr userDrawn="1"/>
        </p:nvSpPr>
        <p:spPr>
          <a:xfrm>
            <a:off x="0" y="4421779"/>
            <a:ext cx="43891200" cy="455021"/>
          </a:xfrm>
          <a:prstGeom prst="rect">
            <a:avLst/>
          </a:prstGeom>
          <a:gradFill flip="none" rotWithShape="1">
            <a:gsLst>
              <a:gs pos="0">
                <a:srgbClr val="00B0F0"/>
              </a:gs>
              <a:gs pos="56000">
                <a:schemeClr val="tx2">
                  <a:lumMod val="60000"/>
                  <a:lumOff val="40000"/>
                </a:schemeClr>
              </a:gs>
              <a:gs pos="100000">
                <a:schemeClr val="accent1">
                  <a:lumMod val="7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742950" y="32137350"/>
            <a:ext cx="2533650" cy="533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3E9E5"/>
        </a:solidFill>
        <a:effectLst/>
      </p:bgPr>
    </p:bg>
    <p:spTree>
      <p:nvGrpSpPr>
        <p:cNvPr id="1" name=""/>
        <p:cNvGrpSpPr/>
        <p:nvPr/>
      </p:nvGrpSpPr>
      <p:grpSpPr>
        <a:xfrm>
          <a:off x="0" y="0"/>
          <a:ext cx="0" cy="0"/>
          <a:chOff x="0" y="0"/>
          <a:chExt cx="0" cy="0"/>
        </a:xfrm>
      </p:grpSpPr>
      <p:sp>
        <p:nvSpPr>
          <p:cNvPr id="20" name="Rectangle 19"/>
          <p:cNvSpPr/>
          <p:nvPr/>
        </p:nvSpPr>
        <p:spPr>
          <a:xfrm>
            <a:off x="44542166" y="0"/>
            <a:ext cx="10050462" cy="3291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was specifically designed for a 48x36 tri-fold presentation.</a:t>
            </a:r>
            <a:r>
              <a:rPr lang="en-US" sz="3200" baseline="0" dirty="0" smtClean="0">
                <a:latin typeface="Trebuchet MS" pitchFamily="34" charset="0"/>
              </a:rPr>
              <a:t> I</a:t>
            </a:r>
            <a:r>
              <a:rPr lang="en-US" sz="3200" dirty="0" smtClean="0">
                <a:latin typeface="Trebuchet MS" pitchFamily="34" charset="0"/>
              </a:rPr>
              <a:t>ts</a:t>
            </a:r>
            <a:r>
              <a:rPr lang="en-US" sz="3200" baseline="0" dirty="0" smtClean="0">
                <a:latin typeface="Trebuchet MS" pitchFamily="34" charset="0"/>
              </a:rPr>
              <a:t> layout should not be changed or it may not fit on a standard board</a:t>
            </a:r>
            <a:r>
              <a:rPr lang="en-US" sz="3200" dirty="0" smtClean="0">
                <a:latin typeface="Trebuchet MS" pitchFamily="34" charset="0"/>
              </a:rPr>
              <a:t>.</a:t>
            </a:r>
            <a:r>
              <a:rPr lang="en-US" sz="3200" baseline="0" dirty="0" smtClean="0">
                <a:latin typeface="Trebuchet MS" pitchFamily="34" charset="0"/>
              </a:rPr>
              <a:t> It has a one foot column on the left, a 2 foot column in the middle and a 1 foot column on the right.</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smtClean="0">
                <a:latin typeface="Trebuchet MS" pitchFamily="34" charset="0"/>
              </a:rPr>
              <a:t>To change the color scheme of this template go to the “Design” menu and click on “Colors”. You can choose from the provide color combinations or you can create your own.</a:t>
            </a:r>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9" name="Rectangle 28"/>
          <p:cNvSpPr/>
          <p:nvPr/>
        </p:nvSpPr>
        <p:spPr>
          <a:xfrm>
            <a:off x="-10722428" y="-19596"/>
            <a:ext cx="10050462" cy="3291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tri-fold presentation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33175576" y="5257799"/>
            <a:ext cx="10201272" cy="26746200"/>
          </a:xfrm>
          <a:prstGeom prst="rect">
            <a:avLst/>
          </a:prstGeom>
          <a:ln>
            <a:solidFill>
              <a:schemeClr val="accent5">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lIns="91436" tIns="45717" rIns="91436" bIns="45717" anchor="ctr"/>
          <a:lstStyle/>
          <a:p>
            <a:pPr>
              <a:defRPr/>
            </a:pPr>
            <a:endParaRPr lang="en-US" dirty="0"/>
          </a:p>
        </p:txBody>
      </p:sp>
      <p:sp>
        <p:nvSpPr>
          <p:cNvPr id="16" name="Rectangle 33"/>
          <p:cNvSpPr>
            <a:spLocks noChangeArrowheads="1"/>
          </p:cNvSpPr>
          <p:nvPr/>
        </p:nvSpPr>
        <p:spPr bwMode="auto">
          <a:xfrm>
            <a:off x="11233151" y="5257800"/>
            <a:ext cx="21428073" cy="26746200"/>
          </a:xfrm>
          <a:prstGeom prst="rect">
            <a:avLst/>
          </a:prstGeom>
          <a:ln>
            <a:solidFill>
              <a:schemeClr val="accent5">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lIns="91436" tIns="45717" rIns="91436" bIns="45717" anchor="ctr"/>
          <a:lstStyle/>
          <a:p>
            <a:pPr>
              <a:defRPr/>
            </a:pPr>
            <a:endParaRPr lang="en-US" dirty="0"/>
          </a:p>
        </p:txBody>
      </p:sp>
      <p:sp>
        <p:nvSpPr>
          <p:cNvPr id="25" name="Rectangle 33"/>
          <p:cNvSpPr>
            <a:spLocks noChangeArrowheads="1"/>
          </p:cNvSpPr>
          <p:nvPr/>
        </p:nvSpPr>
        <p:spPr bwMode="auto">
          <a:xfrm>
            <a:off x="514352" y="5267324"/>
            <a:ext cx="10204447" cy="26736675"/>
          </a:xfrm>
          <a:prstGeom prst="rect">
            <a:avLst/>
          </a:prstGeom>
          <a:ln>
            <a:solidFill>
              <a:schemeClr val="accent5">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lIns="91436" tIns="45717" rIns="91436" bIns="45717" anchor="ctr"/>
          <a:lstStyle/>
          <a:p>
            <a:pPr>
              <a:defRPr/>
            </a:pPr>
            <a:endParaRPr lang="en-US" dirty="0"/>
          </a:p>
        </p:txBody>
      </p:sp>
      <p:sp>
        <p:nvSpPr>
          <p:cNvPr id="34" name="Rectangle 33"/>
          <p:cNvSpPr/>
          <p:nvPr/>
        </p:nvSpPr>
        <p:spPr>
          <a:xfrm>
            <a:off x="-10704083" y="21835110"/>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grpSp>
        <p:nvGrpSpPr>
          <p:cNvPr id="28" name="Group 27"/>
          <p:cNvGrpSpPr/>
          <p:nvPr/>
        </p:nvGrpSpPr>
        <p:grpSpPr>
          <a:xfrm>
            <a:off x="-10723375" y="12261715"/>
            <a:ext cx="10049040" cy="14924"/>
            <a:chOff x="-10723375" y="12261715"/>
            <a:chExt cx="10049040" cy="14924"/>
          </a:xfrm>
        </p:grpSpPr>
        <p:cxnSp>
          <p:nvCxnSpPr>
            <p:cNvPr id="38" name="Straight Connector 37"/>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2" name="Picture 2"/>
          <p:cNvPicPr>
            <a:picLocks noChangeAspect="1" noChangeArrowheads="1"/>
          </p:cNvPicPr>
          <p:nvPr/>
        </p:nvPicPr>
        <p:blipFill>
          <a:blip r:embed="rId3" cstate="print"/>
          <a:srcRect/>
          <a:stretch>
            <a:fillRect/>
          </a:stretch>
        </p:blipFill>
        <p:spPr bwMode="auto">
          <a:xfrm>
            <a:off x="47662966" y="13118821"/>
            <a:ext cx="590550" cy="438150"/>
          </a:xfrm>
          <a:prstGeom prst="rect">
            <a:avLst/>
          </a:prstGeom>
          <a:noFill/>
          <a:ln w="9525">
            <a:solidFill>
              <a:schemeClr val="tx1"/>
            </a:solidFill>
            <a:miter lim="800000"/>
            <a:headEnd/>
            <a:tailEnd/>
          </a:ln>
          <a:effectLst/>
        </p:spPr>
      </p:pic>
      <p:sp>
        <p:nvSpPr>
          <p:cNvPr id="44" name="TextBox 43"/>
          <p:cNvSpPr txBox="1"/>
          <p:nvPr/>
        </p:nvSpPr>
        <p:spPr>
          <a:xfrm>
            <a:off x="44674430" y="30040436"/>
            <a:ext cx="9160286" cy="2585317"/>
          </a:xfrm>
          <a:prstGeom prst="rect">
            <a:avLst/>
          </a:prstGeom>
          <a:noFill/>
        </p:spPr>
        <p:txBody>
          <a:bodyPr wrap="square" lIns="91436" tIns="45717" rIns="91436" bIns="45717" rtlCol="0">
            <a:spAutoFit/>
          </a:bodyPr>
          <a:lstStyle/>
          <a:p>
            <a:r>
              <a:rPr lang="en-US" sz="4400" dirty="0" smtClean="0">
                <a:solidFill>
                  <a:schemeClr val="bg1"/>
                </a:solidFill>
              </a:rPr>
              <a:t>© 2011 PosterPresentations.com</a:t>
            </a:r>
            <a:br>
              <a:rPr lang="en-US" sz="4400" dirty="0" smtClean="0">
                <a:solidFill>
                  <a:schemeClr val="bg1"/>
                </a:solidFill>
              </a:rPr>
            </a:br>
            <a:r>
              <a:rPr lang="en-US" sz="4400" dirty="0" smtClean="0">
                <a:solidFill>
                  <a:schemeClr val="bg1"/>
                </a:solidFill>
              </a:rPr>
              <a:t>    </a:t>
            </a:r>
            <a:r>
              <a:rPr lang="en-US" sz="3700" dirty="0" smtClean="0">
                <a:solidFill>
                  <a:schemeClr val="bg1"/>
                </a:solidFill>
              </a:rPr>
              <a:t>2117 Fourth Street ,</a:t>
            </a:r>
            <a:r>
              <a:rPr lang="en-US" sz="3700" baseline="0" dirty="0" smtClean="0">
                <a:solidFill>
                  <a:schemeClr val="bg1"/>
                </a:solidFill>
              </a:rPr>
              <a:t> Unit C</a:t>
            </a:r>
            <a:br>
              <a:rPr lang="en-US" sz="3700" baseline="0" dirty="0" smtClean="0">
                <a:solidFill>
                  <a:schemeClr val="bg1"/>
                </a:solidFill>
              </a:rPr>
            </a:br>
            <a:r>
              <a:rPr lang="en-US" sz="3700" baseline="0" dirty="0" smtClean="0">
                <a:solidFill>
                  <a:schemeClr val="bg1"/>
                </a:solidFill>
              </a:rPr>
              <a:t>    Berkeley CA 94710</a:t>
            </a:r>
            <a:br>
              <a:rPr lang="en-US" sz="3700" baseline="0" dirty="0" smtClean="0">
                <a:solidFill>
                  <a:schemeClr val="bg1"/>
                </a:solidFill>
              </a:rPr>
            </a:br>
            <a:r>
              <a:rPr lang="en-US" sz="3700" baseline="0" dirty="0" smtClean="0">
                <a:solidFill>
                  <a:schemeClr val="bg1"/>
                </a:solidFill>
              </a:rPr>
              <a:t>    </a:t>
            </a:r>
            <a:r>
              <a:rPr lang="en-US" sz="3700" b="1" baseline="0" dirty="0" smtClean="0">
                <a:solidFill>
                  <a:srgbClr val="FFFF00"/>
                </a:solidFill>
              </a:rPr>
              <a:t>posterpresenter@gmail.com</a:t>
            </a:r>
            <a:endParaRPr lang="en-US" sz="4400" b="1" dirty="0">
              <a:solidFill>
                <a:srgbClr val="FFFF00"/>
              </a:solidFill>
            </a:endParaRPr>
          </a:p>
        </p:txBody>
      </p:sp>
      <p:grpSp>
        <p:nvGrpSpPr>
          <p:cNvPr id="40" name="Group 39"/>
          <p:cNvGrpSpPr/>
          <p:nvPr/>
        </p:nvGrpSpPr>
        <p:grpSpPr>
          <a:xfrm>
            <a:off x="-10594081" y="31579427"/>
            <a:ext cx="9771398" cy="1392688"/>
            <a:chOff x="44242388" y="28054064"/>
            <a:chExt cx="9771398" cy="1392688"/>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4"/>
            </p:cNvPr>
            <p:cNvPicPr>
              <a:picLocks noChangeAspect="1" noChangeArrowheads="1"/>
            </p:cNvPicPr>
            <p:nvPr userDrawn="1"/>
          </p:nvPicPr>
          <p:blipFill>
            <a:blip r:embed="rId5" cstate="print"/>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129266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br>
                <a:rPr lang="en-US" sz="2600" baseline="0" dirty="0" smtClean="0">
                  <a:solidFill>
                    <a:schemeClr val="tx2"/>
                  </a:solidFill>
                  <a:latin typeface="Trebuchet MS" pitchFamily="34" charset="0"/>
                </a:rPr>
              </a:br>
              <a:endParaRPr lang="en-US" sz="2600" dirty="0">
                <a:solidFill>
                  <a:schemeClr val="tx2"/>
                </a:solidFill>
                <a:latin typeface="Trebuchet MS" pitchFamily="34" charset="0"/>
              </a:endParaRPr>
            </a:p>
          </p:txBody>
        </p:sp>
      </p:grpSp>
      <p:grpSp>
        <p:nvGrpSpPr>
          <p:cNvPr id="36" name="Group 35"/>
          <p:cNvGrpSpPr/>
          <p:nvPr/>
        </p:nvGrpSpPr>
        <p:grpSpPr>
          <a:xfrm>
            <a:off x="44530524" y="29939787"/>
            <a:ext cx="10049040" cy="14924"/>
            <a:chOff x="-10723375" y="12261715"/>
            <a:chExt cx="10049040" cy="14924"/>
          </a:xfrm>
        </p:grpSpPr>
        <p:cxnSp>
          <p:nvCxnSpPr>
            <p:cNvPr id="41" name="Straight Connector 40"/>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44541080" y="4805363"/>
            <a:ext cx="10049040" cy="14924"/>
            <a:chOff x="-10723375" y="12261715"/>
            <a:chExt cx="10049040" cy="14924"/>
          </a:xfrm>
        </p:grpSpPr>
        <p:cxnSp>
          <p:nvCxnSpPr>
            <p:cNvPr id="46" name="Straight Connector 45"/>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image" Target="../media/image3.jpeg"/><Relationship Id="rId7" Type="http://schemas.openxmlformats.org/officeDocument/2006/relationships/hyperlink" Target="https://developers.google.com/vr/unity/" TargetMode="External"/><Relationship Id="rId12"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hyperlink" Target="https://unity3d.com/learn/tutorials/topics/production/unity-test-tools" TargetMode="External"/><Relationship Id="rId11" Type="http://schemas.openxmlformats.org/officeDocument/2006/relationships/image" Target="../media/image7.png"/><Relationship Id="rId5" Type="http://schemas.openxmlformats.org/officeDocument/2006/relationships/hyperlink" Target="https://docs.unity3d.com/ScriptReference/" TargetMode="External"/><Relationship Id="rId15" Type="http://schemas.openxmlformats.org/officeDocument/2006/relationships/image" Target="../media/image11.png"/><Relationship Id="rId10" Type="http://schemas.openxmlformats.org/officeDocument/2006/relationships/image" Target="../media/image6.jpeg"/><Relationship Id="rId4" Type="http://schemas.openxmlformats.org/officeDocument/2006/relationships/hyperlink" Target="https://msdn.microsoft.com/en-us/library/618ayhy6(v=vs.71).aspx" TargetMode="External"/><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Placeholder 51"/>
          <p:cNvPicPr>
            <a:picLocks noGrp="1" noChangeAspect="1"/>
          </p:cNvPicPr>
          <p:nvPr>
            <p:ph type="pic" sz="quarter" idx="152"/>
          </p:nvPr>
        </p:nvPicPr>
        <p:blipFill>
          <a:blip r:embed="rId3" cstate="print">
            <a:extLst>
              <a:ext uri="{28A0092B-C50C-407E-A947-70E740481C1C}">
                <a14:useLocalDpi xmlns:a14="http://schemas.microsoft.com/office/drawing/2010/main" xmlns="" val="0"/>
              </a:ext>
            </a:extLst>
          </a:blip>
          <a:srcRect t="3894" b="3894"/>
          <a:stretch>
            <a:fillRect/>
          </a:stretch>
        </p:blipFill>
        <p:spPr>
          <a:xfrm>
            <a:off x="36314114" y="23443945"/>
            <a:ext cx="3302000" cy="3044825"/>
          </a:xfrm>
          <a:ln>
            <a:solidFill>
              <a:schemeClr val="bg1"/>
            </a:solidFill>
          </a:ln>
        </p:spPr>
      </p:pic>
      <p:sp>
        <p:nvSpPr>
          <p:cNvPr id="15" name="Text Placeholder 14"/>
          <p:cNvSpPr>
            <a:spLocks noGrp="1"/>
          </p:cNvSpPr>
          <p:nvPr>
            <p:ph type="body" sz="quarter" idx="28"/>
          </p:nvPr>
        </p:nvSpPr>
        <p:spPr>
          <a:xfrm>
            <a:off x="33235132" y="27456999"/>
            <a:ext cx="10201275" cy="4924403"/>
          </a:xfrm>
        </p:spPr>
        <p:txBody>
          <a:bodyPr/>
          <a:lstStyle/>
          <a:p>
            <a:r>
              <a:rPr lang="en-US" dirty="0" smtClean="0"/>
              <a:t>[1] MSDN, C# Programmer’s Reference, </a:t>
            </a:r>
          </a:p>
          <a:p>
            <a:r>
              <a:rPr lang="en-US" u="sng" dirty="0" smtClean="0">
                <a:hlinkClick r:id="rId4"/>
              </a:rPr>
              <a:t>https://msdn.microsoft.com/en-us/library/618ayhy6(v=vs.71).</a:t>
            </a:r>
            <a:r>
              <a:rPr lang="en-US" u="sng" dirty="0" smtClean="0">
                <a:hlinkClick r:id="rId4"/>
              </a:rPr>
              <a:t>aspx</a:t>
            </a:r>
            <a:endParaRPr lang="en-US" u="sng" dirty="0" smtClean="0"/>
          </a:p>
          <a:p>
            <a:r>
              <a:rPr lang="en-US" dirty="0" smtClean="0"/>
              <a:t>[2] Unity, Unity Scripting Reference, </a:t>
            </a:r>
          </a:p>
          <a:p>
            <a:r>
              <a:rPr lang="en-US" u="sng" dirty="0" smtClean="0">
                <a:hlinkClick r:id="rId5"/>
              </a:rPr>
              <a:t>https://docs.unity3d.com/ScriptReference</a:t>
            </a:r>
            <a:r>
              <a:rPr lang="en-US" u="sng" dirty="0" smtClean="0">
                <a:hlinkClick r:id="rId5"/>
              </a:rPr>
              <a:t>/</a:t>
            </a:r>
            <a:endParaRPr lang="en-US" dirty="0" smtClean="0"/>
          </a:p>
          <a:p>
            <a:r>
              <a:rPr lang="en-US" dirty="0" smtClean="0"/>
              <a:t>[3] </a:t>
            </a:r>
            <a:r>
              <a:rPr lang="en-US" dirty="0" smtClean="0"/>
              <a:t>Unity, Unity Test Tools, </a:t>
            </a:r>
          </a:p>
          <a:p>
            <a:r>
              <a:rPr lang="en-US" u="sng" dirty="0" smtClean="0">
                <a:hlinkClick r:id="rId6"/>
              </a:rPr>
              <a:t>https://unity3d.com/learn/tutorials/topics/production/unity-test-tools</a:t>
            </a:r>
            <a:endParaRPr lang="en-US" dirty="0" smtClean="0"/>
          </a:p>
          <a:p>
            <a:r>
              <a:rPr lang="en-US" dirty="0" smtClean="0"/>
              <a:t> </a:t>
            </a:r>
            <a:r>
              <a:rPr lang="en-US" dirty="0" smtClean="0"/>
              <a:t>[4] </a:t>
            </a:r>
            <a:r>
              <a:rPr lang="en-US" dirty="0" smtClean="0"/>
              <a:t>Google, Google VR SDK for Unity</a:t>
            </a:r>
            <a:r>
              <a:rPr lang="en-US" dirty="0" smtClean="0"/>
              <a:t>,</a:t>
            </a:r>
            <a:endParaRPr lang="en-US" dirty="0" smtClean="0"/>
          </a:p>
          <a:p>
            <a:r>
              <a:rPr lang="en-US" u="sng" dirty="0" smtClean="0">
                <a:hlinkClick r:id="rId7"/>
              </a:rPr>
              <a:t>https://developers.google.com/vr/unity/</a:t>
            </a:r>
            <a:endParaRPr lang="en-US" dirty="0" smtClean="0"/>
          </a:p>
          <a:p>
            <a:endParaRPr lang="en-US" dirty="0"/>
          </a:p>
        </p:txBody>
      </p:sp>
      <p:sp>
        <p:nvSpPr>
          <p:cNvPr id="3" name="Text Placeholder 2"/>
          <p:cNvSpPr>
            <a:spLocks noGrp="1"/>
          </p:cNvSpPr>
          <p:nvPr>
            <p:ph type="body" sz="quarter" idx="10"/>
          </p:nvPr>
        </p:nvSpPr>
        <p:spPr>
          <a:xfrm>
            <a:off x="527049" y="5943230"/>
            <a:ext cx="10196513" cy="13462125"/>
          </a:xfrm>
        </p:spPr>
        <p:txBody>
          <a:bodyPr/>
          <a:lstStyle/>
          <a:p>
            <a:pPr algn="just"/>
            <a:r>
              <a:rPr lang="en-US" sz="3200" dirty="0" smtClean="0">
                <a:latin typeface="Arial" panose="020B0604020202020204" pitchFamily="34" charset="0"/>
                <a:cs typeface="Arial" panose="020B0604020202020204" pitchFamily="34" charset="0"/>
              </a:rPr>
              <a:t>With the rise of technology, distracted driving has become more of a risk than ever before. As Erie Insurance invests in protecting people, they are taking the initiative in informing families about the dangers of driving while distracted</a:t>
            </a:r>
            <a:r>
              <a:rPr lang="en-US" sz="3200" dirty="0" smtClean="0">
                <a:latin typeface="Arial" panose="020B0604020202020204" pitchFamily="34" charset="0"/>
                <a:cs typeface="Arial" panose="020B0604020202020204" pitchFamily="34" charset="0"/>
              </a:rPr>
              <a:t>. In order to make these talks with families memorable for the customers, Erie is interested in presenting these dangers in a fun, unforgettable fashion using a relatively new technology, virtual reality.</a:t>
            </a:r>
            <a:endParaRPr lang="en-US" sz="3200" dirty="0" smtClean="0">
              <a:latin typeface="Arial" panose="020B0604020202020204" pitchFamily="34" charset="0"/>
              <a:cs typeface="Arial" panose="020B0604020202020204" pitchFamily="34" charset="0"/>
            </a:endParaRPr>
          </a:p>
          <a:p>
            <a:pPr algn="just"/>
            <a:r>
              <a:rPr lang="en-US" sz="3200" dirty="0" smtClean="0">
                <a:latin typeface="Arial" pitchFamily="34" charset="0"/>
                <a:cs typeface="Arial" pitchFamily="34" charset="0"/>
              </a:rPr>
              <a:t>In the present day, virtual reality technology may seem expensive, and an unattractive paradigm for widespread, distributed use within a company as large as Erie Insurance. The Google Cardboard is the perfect solution. Cardboards are a cheap alternative to the expensive headsets that occupy the rest of the market, costing only $15 for one headset.</a:t>
            </a:r>
          </a:p>
          <a:p>
            <a:pPr algn="just"/>
            <a:r>
              <a:rPr lang="en-US" sz="3200" dirty="0" smtClean="0">
                <a:latin typeface="Arial" pitchFamily="34" charset="0"/>
                <a:cs typeface="Arial" pitchFamily="34" charset="0"/>
              </a:rPr>
              <a:t>To accomplis</a:t>
            </a:r>
            <a:r>
              <a:rPr lang="en-US" sz="3200" dirty="0" smtClean="0">
                <a:latin typeface="Arial" pitchFamily="34" charset="0"/>
                <a:cs typeface="Arial" pitchFamily="34" charset="0"/>
              </a:rPr>
              <a:t>h this goal</a:t>
            </a:r>
            <a:r>
              <a:rPr lang="en-US" sz="3200" dirty="0" smtClean="0">
                <a:latin typeface="Arial" pitchFamily="34" charset="0"/>
                <a:cs typeface="Arial" pitchFamily="34" charset="0"/>
              </a:rPr>
              <a:t>, </a:t>
            </a:r>
            <a:r>
              <a:rPr lang="en-US" sz="3200" dirty="0" smtClean="0">
                <a:latin typeface="Arial" pitchFamily="34" charset="0"/>
                <a:cs typeface="Arial" pitchFamily="34" charset="0"/>
              </a:rPr>
              <a:t>our </a:t>
            </a:r>
            <a:r>
              <a:rPr lang="en-US" sz="3200" dirty="0" smtClean="0">
                <a:latin typeface="Arial" pitchFamily="34" charset="0"/>
                <a:cs typeface="Arial" pitchFamily="34" charset="0"/>
              </a:rPr>
              <a:t>application</a:t>
            </a:r>
            <a:r>
              <a:rPr lang="en-US" sz="3200" dirty="0" smtClean="0">
                <a:latin typeface="Arial" pitchFamily="34" charset="0"/>
                <a:cs typeface="Arial" pitchFamily="34" charset="0"/>
              </a:rPr>
              <a:t> puts the user in the passenger seat of a vehicle, being controlled by a driver engaging in distracted driving. Using a reticule located in the middle of the screen, the player must obtain points scattered throughout the game environment, while also paying enough attention to the road to alert the driver when there is an obstruction ahead. The overall goal is to amass as many points as possible while guiding the driver through pre-programmed scenarios.</a:t>
            </a:r>
            <a:endParaRPr lang="en-US" sz="3200" dirty="0" smtClean="0">
              <a:latin typeface="Arial" pitchFamily="34" charset="0"/>
              <a:cs typeface="Arial" pitchFamily="34" charset="0"/>
            </a:endParaRPr>
          </a:p>
        </p:txBody>
      </p:sp>
      <p:sp>
        <p:nvSpPr>
          <p:cNvPr id="4" name="Text Placeholder 3"/>
          <p:cNvSpPr>
            <a:spLocks noGrp="1"/>
          </p:cNvSpPr>
          <p:nvPr>
            <p:ph type="body" sz="quarter" idx="11"/>
          </p:nvPr>
        </p:nvSpPr>
        <p:spPr>
          <a:xfrm>
            <a:off x="527049" y="5276769"/>
            <a:ext cx="10196513" cy="677100"/>
          </a:xfrm>
        </p:spPr>
        <p:txBody>
          <a:bodyPr/>
          <a:lstStyle/>
          <a:p>
            <a:r>
              <a:rPr lang="en-US" sz="3200" cap="small" dirty="0" smtClean="0">
                <a:latin typeface="Arial" pitchFamily="34" charset="0"/>
                <a:cs typeface="Arial" pitchFamily="34" charset="0"/>
              </a:rPr>
              <a:t>Introduction</a:t>
            </a:r>
            <a:endParaRPr lang="en-US" sz="3200" cap="small" dirty="0">
              <a:latin typeface="Arial" pitchFamily="34" charset="0"/>
              <a:cs typeface="Arial" pitchFamily="34" charset="0"/>
            </a:endParaRPr>
          </a:p>
        </p:txBody>
      </p:sp>
      <p:sp>
        <p:nvSpPr>
          <p:cNvPr id="7" name="Text Placeholder 6"/>
          <p:cNvSpPr>
            <a:spLocks noGrp="1"/>
          </p:cNvSpPr>
          <p:nvPr>
            <p:ph type="body" sz="quarter" idx="20"/>
          </p:nvPr>
        </p:nvSpPr>
        <p:spPr>
          <a:xfrm>
            <a:off x="527049" y="19331509"/>
            <a:ext cx="10210799" cy="677100"/>
          </a:xfrm>
        </p:spPr>
        <p:txBody>
          <a:bodyPr/>
          <a:lstStyle/>
          <a:p>
            <a:r>
              <a:rPr lang="en-US" sz="3200" cap="small" dirty="0" smtClean="0">
                <a:latin typeface="Arial" pitchFamily="34" charset="0"/>
                <a:cs typeface="Arial" pitchFamily="34" charset="0"/>
              </a:rPr>
              <a:t>Objectives</a:t>
            </a:r>
            <a:endParaRPr lang="en-US" sz="3200" cap="small" dirty="0">
              <a:latin typeface="Arial" pitchFamily="34" charset="0"/>
              <a:cs typeface="Arial" pitchFamily="34" charset="0"/>
            </a:endParaRPr>
          </a:p>
        </p:txBody>
      </p:sp>
      <p:sp>
        <p:nvSpPr>
          <p:cNvPr id="8" name="Text Placeholder 7"/>
          <p:cNvSpPr>
            <a:spLocks noGrp="1"/>
          </p:cNvSpPr>
          <p:nvPr>
            <p:ph type="body" sz="quarter" idx="21"/>
          </p:nvPr>
        </p:nvSpPr>
        <p:spPr>
          <a:xfrm>
            <a:off x="33174342" y="21461456"/>
            <a:ext cx="5635625" cy="3243943"/>
          </a:xfrm>
        </p:spPr>
        <p:txBody>
          <a:bodyPr numCol="1"/>
          <a:lstStyle/>
          <a:p>
            <a:pPr>
              <a:buFont typeface="Arial" pitchFamily="34" charset="0"/>
              <a:buChar char="•"/>
            </a:pPr>
            <a:r>
              <a:rPr lang="en-US" sz="3200" dirty="0" smtClean="0">
                <a:latin typeface="Arial" pitchFamily="34" charset="0"/>
                <a:cs typeface="Arial" pitchFamily="34" charset="0"/>
              </a:rPr>
              <a:t>Unity</a:t>
            </a:r>
          </a:p>
          <a:p>
            <a:pPr>
              <a:buFont typeface="Arial" pitchFamily="34" charset="0"/>
              <a:buChar char="•"/>
            </a:pPr>
            <a:r>
              <a:rPr lang="en-US" sz="3200" dirty="0" smtClean="0">
                <a:latin typeface="Arial" pitchFamily="34" charset="0"/>
                <a:cs typeface="Arial" pitchFamily="34" charset="0"/>
              </a:rPr>
              <a:t>Visual Studio</a:t>
            </a:r>
          </a:p>
          <a:p>
            <a:pPr>
              <a:buFont typeface="Arial" pitchFamily="34" charset="0"/>
              <a:buChar char="•"/>
            </a:pPr>
            <a:r>
              <a:rPr lang="en-US" sz="3200" dirty="0" smtClean="0">
                <a:latin typeface="Arial" pitchFamily="34" charset="0"/>
                <a:cs typeface="Arial" pitchFamily="34" charset="0"/>
              </a:rPr>
              <a:t>Google Cardboard</a:t>
            </a:r>
          </a:p>
          <a:p>
            <a:pPr>
              <a:buFont typeface="Arial" pitchFamily="34" charset="0"/>
              <a:buChar char="•"/>
            </a:pPr>
            <a:r>
              <a:rPr lang="en-US" sz="3200" dirty="0" smtClean="0">
                <a:latin typeface="Arial" pitchFamily="34" charset="0"/>
                <a:cs typeface="Arial" pitchFamily="34" charset="0"/>
              </a:rPr>
              <a:t>Android</a:t>
            </a:r>
          </a:p>
          <a:p>
            <a:pPr>
              <a:buFont typeface="Arial" pitchFamily="34" charset="0"/>
              <a:buChar char="•"/>
            </a:pPr>
            <a:endParaRPr lang="en-US" sz="2800" dirty="0" smtClean="0">
              <a:latin typeface="Arial" pitchFamily="34" charset="0"/>
              <a:cs typeface="Arial" pitchFamily="34" charset="0"/>
            </a:endParaRPr>
          </a:p>
        </p:txBody>
      </p:sp>
      <p:sp>
        <p:nvSpPr>
          <p:cNvPr id="9" name="Text Placeholder 8"/>
          <p:cNvSpPr>
            <a:spLocks noGrp="1"/>
          </p:cNvSpPr>
          <p:nvPr>
            <p:ph type="body" sz="quarter" idx="22"/>
          </p:nvPr>
        </p:nvSpPr>
        <p:spPr>
          <a:xfrm>
            <a:off x="33174342" y="18992959"/>
            <a:ext cx="10202507" cy="677100"/>
          </a:xfrm>
        </p:spPr>
        <p:txBody>
          <a:bodyPr/>
          <a:lstStyle/>
          <a:p>
            <a:r>
              <a:rPr lang="en-US" sz="3200" cap="small" dirty="0" smtClean="0">
                <a:latin typeface="Arial" pitchFamily="34" charset="0"/>
                <a:cs typeface="Arial" pitchFamily="34" charset="0"/>
              </a:rPr>
              <a:t>Third-Party Software</a:t>
            </a:r>
            <a:endParaRPr lang="en-US" sz="3200" cap="small" dirty="0">
              <a:latin typeface="Arial" pitchFamily="34" charset="0"/>
              <a:cs typeface="Arial" pitchFamily="34" charset="0"/>
            </a:endParaRPr>
          </a:p>
        </p:txBody>
      </p:sp>
      <p:sp>
        <p:nvSpPr>
          <p:cNvPr id="10" name="Text Placeholder 9"/>
          <p:cNvSpPr>
            <a:spLocks noGrp="1"/>
          </p:cNvSpPr>
          <p:nvPr>
            <p:ph type="body" sz="quarter" idx="23"/>
          </p:nvPr>
        </p:nvSpPr>
        <p:spPr>
          <a:xfrm>
            <a:off x="11636493" y="14829763"/>
            <a:ext cx="6170693" cy="10039649"/>
          </a:xfrm>
        </p:spPr>
        <p:txBody>
          <a:bodyPr/>
          <a:lstStyle/>
          <a:p>
            <a:r>
              <a:rPr lang="en-US" sz="3200" dirty="0" smtClean="0">
                <a:latin typeface="Arial" pitchFamily="34" charset="0"/>
                <a:cs typeface="Arial" pitchFamily="34" charset="0"/>
              </a:rPr>
              <a:t>The </a:t>
            </a:r>
            <a:r>
              <a:rPr lang="en-US" sz="3200" dirty="0" smtClean="0">
                <a:latin typeface="Arial" pitchFamily="34" charset="0"/>
                <a:cs typeface="Arial" pitchFamily="34" charset="0"/>
              </a:rPr>
              <a:t>application,</a:t>
            </a:r>
            <a:r>
              <a:rPr lang="en-US" sz="3200" dirty="0" smtClean="0">
                <a:latin typeface="Arial" pitchFamily="34" charset="0"/>
                <a:cs typeface="Arial" pitchFamily="34" charset="0"/>
              </a:rPr>
              <a:t> </a:t>
            </a:r>
            <a:r>
              <a:rPr lang="en-US" sz="3200" dirty="0" smtClean="0">
                <a:latin typeface="Arial" pitchFamily="34" charset="0"/>
                <a:cs typeface="Arial" pitchFamily="34" charset="0"/>
              </a:rPr>
              <a:t>implemented in </a:t>
            </a:r>
            <a:r>
              <a:rPr lang="en-US" sz="3200" dirty="0" smtClean="0">
                <a:latin typeface="Arial" pitchFamily="34" charset="0"/>
                <a:cs typeface="Arial" pitchFamily="34" charset="0"/>
              </a:rPr>
              <a:t>C# and Unity,</a:t>
            </a:r>
            <a:r>
              <a:rPr lang="en-US" sz="3200" dirty="0" smtClean="0">
                <a:latin typeface="Arial" pitchFamily="34" charset="0"/>
                <a:cs typeface="Arial" pitchFamily="34" charset="0"/>
              </a:rPr>
              <a:t> gives the player control over the passenger of a vehicle being controlled by an AI driver, that follows a pre-generated path in each level. The player’s job is to gather all of the points scattered around each level and to also make sure that the AI driver notices and  avoids various situations on the road.</a:t>
            </a:r>
          </a:p>
          <a:p>
            <a:endParaRPr lang="en-US" sz="3200" dirty="0" smtClean="0">
              <a:latin typeface="Arial" pitchFamily="34" charset="0"/>
              <a:cs typeface="Arial" pitchFamily="34" charset="0"/>
            </a:endParaRPr>
          </a:p>
          <a:p>
            <a:r>
              <a:rPr lang="en-US" sz="3200" dirty="0" smtClean="0">
                <a:latin typeface="Arial" pitchFamily="34" charset="0"/>
                <a:cs typeface="Arial" pitchFamily="34" charset="0"/>
              </a:rPr>
              <a:t>The overall goal is to gather as many points and avoid as many situations as possible, aiming for a perfect score across all three levels of the game.</a:t>
            </a:r>
            <a:endParaRPr lang="en-US" sz="3200" dirty="0" smtClean="0">
              <a:latin typeface="Arial" pitchFamily="34" charset="0"/>
              <a:cs typeface="Arial" pitchFamily="34" charset="0"/>
            </a:endParaRPr>
          </a:p>
          <a:p>
            <a:endParaRPr lang="en-US" sz="2800" dirty="0">
              <a:latin typeface="Arial" pitchFamily="34" charset="0"/>
              <a:cs typeface="Arial" pitchFamily="34" charset="0"/>
            </a:endParaRPr>
          </a:p>
        </p:txBody>
      </p:sp>
      <p:sp>
        <p:nvSpPr>
          <p:cNvPr id="11" name="Text Placeholder 10"/>
          <p:cNvSpPr>
            <a:spLocks noGrp="1"/>
          </p:cNvSpPr>
          <p:nvPr>
            <p:ph type="body" sz="quarter" idx="24"/>
          </p:nvPr>
        </p:nvSpPr>
        <p:spPr>
          <a:xfrm>
            <a:off x="11220905" y="14152663"/>
            <a:ext cx="21421724" cy="677100"/>
          </a:xfrm>
        </p:spPr>
        <p:txBody>
          <a:bodyPr/>
          <a:lstStyle/>
          <a:p>
            <a:r>
              <a:rPr lang="en-US" sz="3200" cap="small" dirty="0" smtClean="0">
                <a:latin typeface="Arial" pitchFamily="34" charset="0"/>
              </a:rPr>
              <a:t>Resulting  Application</a:t>
            </a:r>
            <a:endParaRPr lang="en-US" sz="3200" cap="small" dirty="0">
              <a:latin typeface="Arial" pitchFamily="34" charset="0"/>
            </a:endParaRPr>
          </a:p>
        </p:txBody>
      </p:sp>
      <p:sp>
        <p:nvSpPr>
          <p:cNvPr id="14" name="Text Placeholder 13"/>
          <p:cNvSpPr>
            <a:spLocks noGrp="1"/>
          </p:cNvSpPr>
          <p:nvPr>
            <p:ph type="body" sz="quarter" idx="27"/>
          </p:nvPr>
        </p:nvSpPr>
        <p:spPr>
          <a:xfrm>
            <a:off x="33235132" y="26763408"/>
            <a:ext cx="10201275" cy="677100"/>
          </a:xfrm>
        </p:spPr>
        <p:txBody>
          <a:bodyPr/>
          <a:lstStyle/>
          <a:p>
            <a:r>
              <a:rPr lang="en-US" sz="3200" cap="small" dirty="0" smtClean="0">
                <a:latin typeface="Arial" pitchFamily="34" charset="0"/>
                <a:cs typeface="Arial" pitchFamily="34" charset="0"/>
              </a:rPr>
              <a:t>References</a:t>
            </a:r>
          </a:p>
        </p:txBody>
      </p:sp>
      <p:sp>
        <p:nvSpPr>
          <p:cNvPr id="18" name="Text Placeholder 17"/>
          <p:cNvSpPr>
            <a:spLocks noGrp="1"/>
          </p:cNvSpPr>
          <p:nvPr>
            <p:ph type="body" sz="quarter" idx="96"/>
          </p:nvPr>
        </p:nvSpPr>
        <p:spPr>
          <a:xfrm>
            <a:off x="536573" y="20026282"/>
            <a:ext cx="10201275" cy="3514786"/>
          </a:xfrm>
        </p:spPr>
        <p:txBody>
          <a:bodyPr/>
          <a:lstStyle/>
          <a:p>
            <a:pPr algn="just">
              <a:buFont typeface="Arial" pitchFamily="34" charset="0"/>
              <a:buChar char="•"/>
            </a:pPr>
            <a:r>
              <a:rPr lang="en-US" sz="3200" dirty="0" smtClean="0">
                <a:latin typeface="Arial" pitchFamily="34" charset="0"/>
                <a:cs typeface="Arial" pitchFamily="34" charset="0"/>
              </a:rPr>
              <a:t>Create a virtual reality game, using C# and the Unity engine that places the player in an immersive and interactive environment</a:t>
            </a:r>
          </a:p>
          <a:p>
            <a:pPr algn="just">
              <a:buFont typeface="Arial" pitchFamily="34" charset="0"/>
              <a:buChar char="•"/>
            </a:pPr>
            <a:r>
              <a:rPr lang="en-US" sz="3200" dirty="0" smtClean="0">
                <a:latin typeface="Arial" pitchFamily="34" charset="0"/>
                <a:cs typeface="Arial" pitchFamily="34" charset="0"/>
              </a:rPr>
              <a:t>Make the game fun and memorable for drivers so that they can more easily recall their discussion with their agent concerning distracted driving</a:t>
            </a:r>
            <a:endParaRPr lang="en-US" sz="3200" dirty="0" smtClean="0">
              <a:latin typeface="Arial" pitchFamily="34" charset="0"/>
              <a:cs typeface="Arial" pitchFamily="34" charset="0"/>
            </a:endParaRPr>
          </a:p>
        </p:txBody>
      </p:sp>
      <p:sp>
        <p:nvSpPr>
          <p:cNvPr id="19" name="Text Placeholder 18"/>
          <p:cNvSpPr>
            <a:spLocks noGrp="1"/>
          </p:cNvSpPr>
          <p:nvPr>
            <p:ph type="body" sz="quarter" idx="125"/>
          </p:nvPr>
        </p:nvSpPr>
        <p:spPr/>
        <p:txBody>
          <a:bodyPr/>
          <a:lstStyle/>
          <a:p>
            <a:endParaRPr lang="en-US"/>
          </a:p>
        </p:txBody>
      </p:sp>
      <p:pic>
        <p:nvPicPr>
          <p:cNvPr id="56" name="Picture Placeholder 55" descr="spaceScene.PNG"/>
          <p:cNvPicPr>
            <a:picLocks noGrp="1" noChangeAspect="1"/>
          </p:cNvPicPr>
          <p:nvPr>
            <p:ph type="pic" sz="quarter" idx="154"/>
          </p:nvPr>
        </p:nvPicPr>
        <p:blipFill>
          <a:blip r:embed="rId8" cstate="print"/>
          <a:srcRect l="19019" r="19019"/>
          <a:stretch>
            <a:fillRect/>
          </a:stretch>
        </p:blipFill>
        <p:spPr>
          <a:xfrm>
            <a:off x="11898919" y="25315535"/>
            <a:ext cx="7340513" cy="5501228"/>
          </a:xfrm>
        </p:spPr>
      </p:pic>
      <p:sp>
        <p:nvSpPr>
          <p:cNvPr id="30" name="Text Placeholder 29"/>
          <p:cNvSpPr>
            <a:spLocks noGrp="1"/>
          </p:cNvSpPr>
          <p:nvPr>
            <p:ph type="body" sz="quarter" idx="167"/>
          </p:nvPr>
        </p:nvSpPr>
        <p:spPr/>
        <p:txBody>
          <a:bodyPr/>
          <a:lstStyle/>
          <a:p>
            <a:endParaRPr lang="en-US"/>
          </a:p>
        </p:txBody>
      </p:sp>
      <p:sp>
        <p:nvSpPr>
          <p:cNvPr id="31" name="Text Placeholder 30"/>
          <p:cNvSpPr>
            <a:spLocks noGrp="1"/>
          </p:cNvSpPr>
          <p:nvPr>
            <p:ph type="body" sz="quarter" idx="168"/>
          </p:nvPr>
        </p:nvSpPr>
        <p:spPr/>
        <p:txBody>
          <a:bodyPr/>
          <a:lstStyle/>
          <a:p>
            <a:endParaRPr lang="en-US"/>
          </a:p>
        </p:txBody>
      </p:sp>
      <p:sp>
        <p:nvSpPr>
          <p:cNvPr id="32" name="Text Placeholder 31"/>
          <p:cNvSpPr>
            <a:spLocks noGrp="1"/>
          </p:cNvSpPr>
          <p:nvPr>
            <p:ph type="body" sz="quarter" idx="169"/>
          </p:nvPr>
        </p:nvSpPr>
        <p:spPr/>
        <p:txBody>
          <a:bodyPr/>
          <a:lstStyle/>
          <a:p>
            <a:endParaRPr lang="en-US"/>
          </a:p>
        </p:txBody>
      </p:sp>
      <p:sp>
        <p:nvSpPr>
          <p:cNvPr id="33" name="Text Placeholder 32"/>
          <p:cNvSpPr>
            <a:spLocks noGrp="1"/>
          </p:cNvSpPr>
          <p:nvPr>
            <p:ph type="body" sz="quarter" idx="170"/>
          </p:nvPr>
        </p:nvSpPr>
        <p:spPr/>
        <p:txBody>
          <a:bodyPr/>
          <a:lstStyle/>
          <a:p>
            <a:endParaRPr lang="en-US"/>
          </a:p>
        </p:txBody>
      </p:sp>
      <p:sp>
        <p:nvSpPr>
          <p:cNvPr id="34" name="Text Placeholder 33"/>
          <p:cNvSpPr>
            <a:spLocks noGrp="1"/>
          </p:cNvSpPr>
          <p:nvPr>
            <p:ph type="body" sz="quarter" idx="171"/>
          </p:nvPr>
        </p:nvSpPr>
        <p:spPr/>
        <p:txBody>
          <a:bodyPr/>
          <a:lstStyle/>
          <a:p>
            <a:endParaRPr lang="en-US"/>
          </a:p>
        </p:txBody>
      </p:sp>
      <p:sp>
        <p:nvSpPr>
          <p:cNvPr id="35" name="Text Placeholder 34"/>
          <p:cNvSpPr>
            <a:spLocks noGrp="1"/>
          </p:cNvSpPr>
          <p:nvPr>
            <p:ph type="body" sz="quarter" idx="172"/>
          </p:nvPr>
        </p:nvSpPr>
        <p:spPr/>
        <p:txBody>
          <a:bodyPr/>
          <a:lstStyle/>
          <a:p>
            <a:endParaRPr lang="en-US"/>
          </a:p>
        </p:txBody>
      </p:sp>
      <p:sp>
        <p:nvSpPr>
          <p:cNvPr id="36" name="Text Placeholder 35"/>
          <p:cNvSpPr>
            <a:spLocks noGrp="1"/>
          </p:cNvSpPr>
          <p:nvPr>
            <p:ph type="body" sz="quarter" idx="173"/>
          </p:nvPr>
        </p:nvSpPr>
        <p:spPr/>
        <p:txBody>
          <a:bodyPr/>
          <a:lstStyle/>
          <a:p>
            <a:endParaRPr lang="en-US"/>
          </a:p>
        </p:txBody>
      </p:sp>
      <p:sp>
        <p:nvSpPr>
          <p:cNvPr id="39" name="Text Placeholder 38"/>
          <p:cNvSpPr>
            <a:spLocks noGrp="1"/>
          </p:cNvSpPr>
          <p:nvPr>
            <p:ph type="body" sz="quarter" idx="176"/>
          </p:nvPr>
        </p:nvSpPr>
        <p:spPr/>
        <p:txBody>
          <a:bodyPr/>
          <a:lstStyle/>
          <a:p>
            <a:endParaRPr lang="en-US"/>
          </a:p>
        </p:txBody>
      </p:sp>
      <p:sp>
        <p:nvSpPr>
          <p:cNvPr id="40" name="Text Placeholder 39"/>
          <p:cNvSpPr>
            <a:spLocks noGrp="1"/>
          </p:cNvSpPr>
          <p:nvPr>
            <p:ph type="body" sz="quarter" idx="177"/>
          </p:nvPr>
        </p:nvSpPr>
        <p:spPr/>
        <p:txBody>
          <a:bodyPr/>
          <a:lstStyle/>
          <a:p>
            <a:endParaRPr lang="en-US"/>
          </a:p>
        </p:txBody>
      </p:sp>
      <p:sp>
        <p:nvSpPr>
          <p:cNvPr id="41" name="Text Placeholder 40"/>
          <p:cNvSpPr>
            <a:spLocks noGrp="1"/>
          </p:cNvSpPr>
          <p:nvPr>
            <p:ph type="body" sz="quarter" idx="178"/>
          </p:nvPr>
        </p:nvSpPr>
        <p:spPr/>
        <p:txBody>
          <a:bodyPr/>
          <a:lstStyle/>
          <a:p>
            <a:endParaRPr lang="en-US"/>
          </a:p>
        </p:txBody>
      </p:sp>
      <p:sp>
        <p:nvSpPr>
          <p:cNvPr id="42" name="Text Placeholder 41"/>
          <p:cNvSpPr>
            <a:spLocks noGrp="1"/>
          </p:cNvSpPr>
          <p:nvPr>
            <p:ph type="body" sz="quarter" idx="179"/>
          </p:nvPr>
        </p:nvSpPr>
        <p:spPr/>
        <p:txBody>
          <a:bodyPr/>
          <a:lstStyle/>
          <a:p>
            <a:endParaRPr lang="en-US"/>
          </a:p>
        </p:txBody>
      </p:sp>
      <p:sp>
        <p:nvSpPr>
          <p:cNvPr id="43" name="Text Placeholder 42"/>
          <p:cNvSpPr>
            <a:spLocks noGrp="1"/>
          </p:cNvSpPr>
          <p:nvPr>
            <p:ph type="body" sz="quarter" idx="180"/>
          </p:nvPr>
        </p:nvSpPr>
        <p:spPr/>
        <p:txBody>
          <a:bodyPr/>
          <a:lstStyle/>
          <a:p>
            <a:endParaRPr lang="en-US"/>
          </a:p>
        </p:txBody>
      </p:sp>
      <p:sp>
        <p:nvSpPr>
          <p:cNvPr id="44" name="Text Placeholder 43"/>
          <p:cNvSpPr>
            <a:spLocks noGrp="1"/>
          </p:cNvSpPr>
          <p:nvPr>
            <p:ph type="body" sz="quarter" idx="181"/>
          </p:nvPr>
        </p:nvSpPr>
        <p:spPr/>
        <p:txBody>
          <a:bodyPr/>
          <a:lstStyle/>
          <a:p>
            <a:endParaRPr lang="en-US"/>
          </a:p>
        </p:txBody>
      </p:sp>
      <p:sp>
        <p:nvSpPr>
          <p:cNvPr id="45" name="Text Placeholder 44"/>
          <p:cNvSpPr>
            <a:spLocks noGrp="1"/>
          </p:cNvSpPr>
          <p:nvPr>
            <p:ph type="body" sz="quarter" idx="182"/>
          </p:nvPr>
        </p:nvSpPr>
        <p:spPr/>
        <p:txBody>
          <a:bodyPr/>
          <a:lstStyle/>
          <a:p>
            <a:endParaRPr lang="en-US"/>
          </a:p>
        </p:txBody>
      </p:sp>
      <p:sp>
        <p:nvSpPr>
          <p:cNvPr id="46" name="Text Placeholder 45"/>
          <p:cNvSpPr>
            <a:spLocks noGrp="1"/>
          </p:cNvSpPr>
          <p:nvPr>
            <p:ph type="body" sz="quarter" idx="183"/>
          </p:nvPr>
        </p:nvSpPr>
        <p:spPr/>
        <p:txBody>
          <a:bodyPr/>
          <a:lstStyle/>
          <a:p>
            <a:endParaRPr lang="en-US"/>
          </a:p>
        </p:txBody>
      </p:sp>
      <p:sp>
        <p:nvSpPr>
          <p:cNvPr id="89" name="Title 3"/>
          <p:cNvSpPr>
            <a:spLocks noGrp="1"/>
          </p:cNvSpPr>
          <p:nvPr>
            <p:ph type="title"/>
          </p:nvPr>
        </p:nvSpPr>
        <p:spPr>
          <a:xfrm>
            <a:off x="11133454" y="1905000"/>
            <a:ext cx="23980775" cy="1981200"/>
          </a:xfrm>
        </p:spPr>
        <p:txBody>
          <a:bodyPr/>
          <a:lstStyle/>
          <a:p>
            <a:pPr eaLnBrk="1" hangingPunct="1">
              <a:defRPr/>
            </a:pPr>
            <a:r>
              <a:rPr lang="en-US" sz="8000" cap="small" dirty="0" smtClean="0">
                <a:solidFill>
                  <a:schemeClr val="accent6">
                    <a:lumMod val="40000"/>
                    <a:lumOff val="60000"/>
                  </a:schemeClr>
                </a:solidFill>
                <a:latin typeface="Arial" charset="0"/>
                <a:cs typeface="Arial" charset="0"/>
              </a:rPr>
              <a:t>Virtual Reality – Texting While Driving</a:t>
            </a:r>
          </a:p>
        </p:txBody>
      </p:sp>
      <p:sp>
        <p:nvSpPr>
          <p:cNvPr id="92" name="TextBox 17"/>
          <p:cNvSpPr txBox="1">
            <a:spLocks noChangeArrowheads="1"/>
          </p:cNvSpPr>
          <p:nvPr/>
        </p:nvSpPr>
        <p:spPr bwMode="auto">
          <a:xfrm>
            <a:off x="3383280" y="548640"/>
            <a:ext cx="39059305" cy="1323439"/>
          </a:xfrm>
          <a:prstGeom prst="rect">
            <a:avLst/>
          </a:prstGeom>
          <a:noFill/>
          <a:ln w="9525">
            <a:noFill/>
            <a:miter lim="800000"/>
            <a:headEnd/>
            <a:tailEnd/>
          </a:ln>
        </p:spPr>
        <p:txBody>
          <a:bodyPr wrap="square">
            <a:spAutoFit/>
          </a:bodyPr>
          <a:lstStyle/>
          <a:p>
            <a:pPr algn="ctr"/>
            <a:r>
              <a:rPr lang="en-US" sz="8000" cap="all" dirty="0" smtClean="0">
                <a:solidFill>
                  <a:schemeClr val="accent6">
                    <a:lumMod val="40000"/>
                    <a:lumOff val="60000"/>
                  </a:schemeClr>
                </a:solidFill>
                <a:latin typeface="Arial Black" panose="020B0A04020102020204" pitchFamily="34" charset="0"/>
              </a:rPr>
              <a:t>2017 </a:t>
            </a:r>
            <a:r>
              <a:rPr lang="en-US" sz="8000" dirty="0">
                <a:solidFill>
                  <a:schemeClr val="accent6">
                    <a:lumMod val="40000"/>
                    <a:lumOff val="60000"/>
                  </a:schemeClr>
                </a:solidFill>
                <a:latin typeface="Arial Black" panose="020B0A04020102020204" pitchFamily="34" charset="0"/>
              </a:rPr>
              <a:t>Richard J. </a:t>
            </a:r>
            <a:r>
              <a:rPr lang="en-US" sz="8000" dirty="0" err="1">
                <a:solidFill>
                  <a:schemeClr val="accent6">
                    <a:lumMod val="40000"/>
                    <a:lumOff val="60000"/>
                  </a:schemeClr>
                </a:solidFill>
                <a:latin typeface="Arial Black" panose="020B0A04020102020204" pitchFamily="34" charset="0"/>
              </a:rPr>
              <a:t>Fasenmyer</a:t>
            </a:r>
            <a:r>
              <a:rPr lang="en-US" sz="8000" dirty="0">
                <a:solidFill>
                  <a:schemeClr val="accent6">
                    <a:lumMod val="40000"/>
                    <a:lumOff val="60000"/>
                  </a:schemeClr>
                </a:solidFill>
                <a:latin typeface="Arial Black" panose="020B0A04020102020204" pitchFamily="34" charset="0"/>
              </a:rPr>
              <a:t> </a:t>
            </a:r>
            <a:r>
              <a:rPr lang="en-US" sz="8000" dirty="0" smtClean="0">
                <a:solidFill>
                  <a:schemeClr val="accent6">
                    <a:lumMod val="40000"/>
                    <a:lumOff val="60000"/>
                  </a:schemeClr>
                </a:solidFill>
                <a:latin typeface="Arial Black" panose="020B0A04020102020204" pitchFamily="34" charset="0"/>
              </a:rPr>
              <a:t>Engineering Design Conference</a:t>
            </a:r>
            <a:endParaRPr lang="en-US" sz="8000" cap="all" dirty="0">
              <a:solidFill>
                <a:schemeClr val="accent6">
                  <a:lumMod val="40000"/>
                  <a:lumOff val="60000"/>
                </a:schemeClr>
              </a:solidFill>
              <a:latin typeface="Arial Black" panose="020B0A04020102020204" pitchFamily="34" charset="0"/>
            </a:endParaRPr>
          </a:p>
        </p:txBody>
      </p:sp>
      <p:sp>
        <p:nvSpPr>
          <p:cNvPr id="95" name="TextBox 13"/>
          <p:cNvSpPr txBox="1">
            <a:spLocks noChangeAspect="1"/>
          </p:cNvSpPr>
          <p:nvPr/>
        </p:nvSpPr>
        <p:spPr bwMode="auto">
          <a:xfrm>
            <a:off x="11252201" y="5825424"/>
            <a:ext cx="21399954" cy="3293209"/>
          </a:xfrm>
          <a:prstGeom prst="rect">
            <a:avLst/>
          </a:prstGeom>
          <a:gradFill flip="none" rotWithShape="1">
            <a:gsLst>
              <a:gs pos="0">
                <a:schemeClr val="tx2">
                  <a:lumMod val="60000"/>
                  <a:lumOff val="40000"/>
                </a:schemeClr>
              </a:gs>
              <a:gs pos="100000">
                <a:schemeClr val="tx2">
                  <a:lumMod val="20000"/>
                  <a:lumOff val="80000"/>
                </a:schemeClr>
              </a:gs>
            </a:gsLst>
            <a:lin ang="5400000" scaled="0"/>
            <a:tileRect/>
          </a:gradFill>
          <a:ln w="9525">
            <a:solidFill>
              <a:schemeClr val="accent1">
                <a:alpha val="10196"/>
              </a:schemeClr>
            </a:solidFill>
            <a:miter lim="800000"/>
            <a:headEnd/>
            <a:tailEnd/>
          </a:ln>
        </p:spPr>
        <p:txBody>
          <a:bodyPr wrap="square">
            <a:spAutoFit/>
          </a:bodyPr>
          <a:lstStyle/>
          <a:p>
            <a:pPr algn="ctr"/>
            <a:endParaRPr lang="en-US" sz="4400" b="1" cap="small" dirty="0" smtClean="0">
              <a:cs typeface="Arial" charset="0"/>
            </a:endParaRPr>
          </a:p>
          <a:p>
            <a:pPr algn="ctr"/>
            <a:r>
              <a:rPr lang="en-US" sz="4400" b="1" cap="small" dirty="0" smtClean="0">
                <a:cs typeface="Arial" charset="0"/>
              </a:rPr>
              <a:t>Student Team:   Jacob Wheeler, Nathan Christiansen, and Nick </a:t>
            </a:r>
            <a:r>
              <a:rPr lang="en-US" sz="4400" b="1" cap="small" dirty="0" err="1" smtClean="0">
                <a:cs typeface="Arial" charset="0"/>
              </a:rPr>
              <a:t>Kapty</a:t>
            </a:r>
            <a:endParaRPr lang="en-US" sz="4400" b="1" cap="small" dirty="0" smtClean="0">
              <a:cs typeface="Arial" charset="0"/>
            </a:endParaRPr>
          </a:p>
          <a:p>
            <a:pPr algn="ctr"/>
            <a:r>
              <a:rPr lang="en-US" sz="4000" i="1" cap="small" dirty="0" smtClean="0">
                <a:cs typeface="Arial" charset="0"/>
              </a:rPr>
              <a:t>Faculty Adviser:  Mr. George </a:t>
            </a:r>
            <a:r>
              <a:rPr lang="en-US" sz="4000" i="1" cap="small" dirty="0" err="1" smtClean="0">
                <a:cs typeface="Arial" charset="0"/>
              </a:rPr>
              <a:t>Dudas</a:t>
            </a:r>
            <a:endParaRPr lang="en-US" sz="4000" i="1" cap="small" dirty="0" smtClean="0">
              <a:cs typeface="Arial" charset="0"/>
            </a:endParaRPr>
          </a:p>
          <a:p>
            <a:pPr algn="ctr"/>
            <a:r>
              <a:rPr lang="en-US" sz="4000" i="1" cap="small" dirty="0" smtClean="0">
                <a:cs typeface="Arial" charset="0"/>
              </a:rPr>
              <a:t>Industry Mentor:  Matthew Panetta</a:t>
            </a:r>
            <a:endParaRPr lang="en-US" sz="4000" i="1" cap="small" dirty="0">
              <a:cs typeface="Arial" charset="0"/>
            </a:endParaRPr>
          </a:p>
          <a:p>
            <a:pPr algn="ctr"/>
            <a:r>
              <a:rPr lang="en-US" sz="4000" i="1" cap="small" dirty="0" smtClean="0">
                <a:cs typeface="Arial" charset="0"/>
              </a:rPr>
              <a:t>Sponsored By: Erie Insurance</a:t>
            </a:r>
            <a:endParaRPr lang="en-US" sz="4000" i="1" cap="small" dirty="0">
              <a:cs typeface="Arial" charset="0"/>
            </a:endParaRPr>
          </a:p>
        </p:txBody>
      </p:sp>
      <p:sp>
        <p:nvSpPr>
          <p:cNvPr id="50" name="TextBox 49"/>
          <p:cNvSpPr txBox="1"/>
          <p:nvPr/>
        </p:nvSpPr>
        <p:spPr>
          <a:xfrm>
            <a:off x="11220905" y="9135905"/>
            <a:ext cx="21431250" cy="5016758"/>
          </a:xfrm>
          <a:prstGeom prst="rect">
            <a:avLst/>
          </a:prstGeom>
          <a:noFill/>
          <a:ln>
            <a:solidFill>
              <a:schemeClr val="tx1"/>
            </a:solidFill>
          </a:ln>
        </p:spPr>
        <p:txBody>
          <a:bodyPr wrap="square" rtlCol="0">
            <a:spAutoFit/>
          </a:bodyPr>
          <a:lstStyle/>
          <a:p>
            <a:pPr algn="ctr"/>
            <a:r>
              <a:rPr lang="en-US" sz="3200" b="1" cap="small" dirty="0" smtClean="0">
                <a:latin typeface="Arial" pitchFamily="34" charset="0"/>
                <a:cs typeface="Arial" pitchFamily="34" charset="0"/>
              </a:rPr>
              <a:t>Abstract</a:t>
            </a:r>
          </a:p>
          <a:p>
            <a:pPr algn="just"/>
            <a:r>
              <a:rPr lang="en-US" sz="3200" dirty="0"/>
              <a:t>Erie Insurance currently works with its agents to help them display the dangers of distracted driving to their policyholders. This can often be very difficult for agents to do since the user is not able to experience the consequences of distracted driving for themselves in a safe way. In order to help solve this problem for the agents, we are creating a virtual reality experience to allow for better engagement between agents and the teen drivers they work with. This virtual reality experience will utilize the Unity 3D engine and the Google Cardboard SDK to give the policyholder different scenarios in which they will have to make decisions in which they will have to prevent the driver from texting. This virtual reality experience will help the policyholder to understand how they can influence dangerous driving activities as well as to help stop them. The overall goal of this virtual reality experience is to give young drivers a fun, memorable experience with their agent and to help encourage them not to </a:t>
            </a:r>
            <a:r>
              <a:rPr lang="en-US" sz="3200" dirty="0" smtClean="0"/>
              <a:t>distract themselves by any means while driving.</a:t>
            </a:r>
            <a:endParaRPr lang="en-US" sz="3200" dirty="0" smtClean="0">
              <a:latin typeface="Arial" pitchFamily="34" charset="0"/>
              <a:cs typeface="Arial" pitchFamily="34" charset="0"/>
            </a:endParaRPr>
          </a:p>
        </p:txBody>
      </p:sp>
      <p:sp>
        <p:nvSpPr>
          <p:cNvPr id="51" name="Text Placeholder 8"/>
          <p:cNvSpPr>
            <a:spLocks noGrp="1"/>
          </p:cNvSpPr>
          <p:nvPr>
            <p:ph type="body" sz="quarter" idx="22"/>
          </p:nvPr>
        </p:nvSpPr>
        <p:spPr>
          <a:xfrm>
            <a:off x="11252201" y="5267750"/>
            <a:ext cx="21399954" cy="677100"/>
          </a:xfrm>
        </p:spPr>
        <p:txBody>
          <a:bodyPr/>
          <a:lstStyle/>
          <a:p>
            <a:r>
              <a:rPr lang="en-US" sz="3200" cap="small" dirty="0" smtClean="0">
                <a:latin typeface="Arial" pitchFamily="34" charset="0"/>
                <a:cs typeface="Arial" pitchFamily="34" charset="0"/>
              </a:rPr>
              <a:t>Author &amp; Abstract</a:t>
            </a:r>
            <a:endParaRPr lang="en-US" sz="3200" cap="small" dirty="0">
              <a:latin typeface="Arial" pitchFamily="34" charset="0"/>
              <a:cs typeface="Arial" pitchFamily="34" charset="0"/>
            </a:endParaRPr>
          </a:p>
        </p:txBody>
      </p:sp>
      <p:sp>
        <p:nvSpPr>
          <p:cNvPr id="53" name="Text Placeholder 52"/>
          <p:cNvSpPr>
            <a:spLocks noGrp="1"/>
          </p:cNvSpPr>
          <p:nvPr>
            <p:ph type="body" sz="quarter" idx="174"/>
          </p:nvPr>
        </p:nvSpPr>
        <p:spPr/>
        <p:txBody>
          <a:bodyPr/>
          <a:lstStyle/>
          <a:p>
            <a:endParaRPr lang="en-US"/>
          </a:p>
        </p:txBody>
      </p:sp>
      <p:sp>
        <p:nvSpPr>
          <p:cNvPr id="55" name="Text Placeholder 13"/>
          <p:cNvSpPr>
            <a:spLocks noGrp="1"/>
          </p:cNvSpPr>
          <p:nvPr>
            <p:ph type="body" sz="quarter" idx="27"/>
          </p:nvPr>
        </p:nvSpPr>
        <p:spPr>
          <a:xfrm>
            <a:off x="33185098" y="5266130"/>
            <a:ext cx="10201275" cy="677100"/>
          </a:xfrm>
        </p:spPr>
        <p:txBody>
          <a:bodyPr/>
          <a:lstStyle/>
          <a:p>
            <a:r>
              <a:rPr lang="en-US" sz="3200" cap="small" dirty="0" smtClean="0">
                <a:latin typeface="Arial" pitchFamily="34" charset="0"/>
                <a:cs typeface="Arial" pitchFamily="34" charset="0"/>
              </a:rPr>
              <a:t>Practical Application</a:t>
            </a:r>
          </a:p>
        </p:txBody>
      </p:sp>
      <p:sp>
        <p:nvSpPr>
          <p:cNvPr id="58" name="TextBox 57"/>
          <p:cNvSpPr txBox="1"/>
          <p:nvPr/>
        </p:nvSpPr>
        <p:spPr>
          <a:xfrm>
            <a:off x="2459630" y="31413777"/>
            <a:ext cx="6151043" cy="400110"/>
          </a:xfrm>
          <a:prstGeom prst="rect">
            <a:avLst/>
          </a:prstGeom>
          <a:noFill/>
        </p:spPr>
        <p:txBody>
          <a:bodyPr wrap="none" rtlCol="0">
            <a:spAutoFit/>
          </a:bodyPr>
          <a:lstStyle/>
          <a:p>
            <a:r>
              <a:rPr lang="en-US" sz="2000" b="1" dirty="0" smtClean="0">
                <a:latin typeface="Arial" pitchFamily="34" charset="0"/>
                <a:cs typeface="Arial" pitchFamily="34" charset="0"/>
              </a:rPr>
              <a:t>Figure </a:t>
            </a:r>
            <a:r>
              <a:rPr lang="en-US" sz="2000" b="1" dirty="0" smtClean="0">
                <a:latin typeface="Arial" pitchFamily="34" charset="0"/>
                <a:cs typeface="Arial" pitchFamily="34" charset="0"/>
              </a:rPr>
              <a:t>1: </a:t>
            </a:r>
            <a:r>
              <a:rPr lang="en-US" sz="2000" b="1" dirty="0" smtClean="0">
                <a:latin typeface="Arial" pitchFamily="34" charset="0"/>
                <a:cs typeface="Arial" pitchFamily="34" charset="0"/>
              </a:rPr>
              <a:t>Sequence</a:t>
            </a:r>
            <a:r>
              <a:rPr lang="en-US" sz="2000" b="1" dirty="0" smtClean="0">
                <a:latin typeface="Arial" pitchFamily="34" charset="0"/>
                <a:cs typeface="Arial" pitchFamily="34" charset="0"/>
              </a:rPr>
              <a:t> Diagram of Basic Game Flow</a:t>
            </a:r>
            <a:endParaRPr lang="en-US" sz="2000" b="1" dirty="0">
              <a:latin typeface="Arial" pitchFamily="34" charset="0"/>
              <a:cs typeface="Arial" pitchFamily="34" charset="0"/>
            </a:endParaRPr>
          </a:p>
        </p:txBody>
      </p:sp>
      <p:sp>
        <p:nvSpPr>
          <p:cNvPr id="59" name="TextBox 58"/>
          <p:cNvSpPr txBox="1"/>
          <p:nvPr/>
        </p:nvSpPr>
        <p:spPr>
          <a:xfrm>
            <a:off x="12883088" y="31223997"/>
            <a:ext cx="6109365" cy="400110"/>
          </a:xfrm>
          <a:prstGeom prst="rect">
            <a:avLst/>
          </a:prstGeom>
          <a:noFill/>
        </p:spPr>
        <p:txBody>
          <a:bodyPr wrap="none" rtlCol="0">
            <a:spAutoFit/>
          </a:bodyPr>
          <a:lstStyle/>
          <a:p>
            <a:r>
              <a:rPr lang="en-US" sz="2000" b="1" dirty="0" smtClean="0">
                <a:latin typeface="Arial" pitchFamily="34" charset="0"/>
                <a:cs typeface="Arial" pitchFamily="34" charset="0"/>
              </a:rPr>
              <a:t>Figure </a:t>
            </a:r>
            <a:r>
              <a:rPr lang="en-US" sz="2000" b="1" dirty="0" smtClean="0">
                <a:latin typeface="Arial" pitchFamily="34" charset="0"/>
                <a:cs typeface="Arial" pitchFamily="34" charset="0"/>
              </a:rPr>
              <a:t>3: Snapshot of Outer Space Environment </a:t>
            </a:r>
            <a:endParaRPr lang="en-US" sz="2000" b="1" dirty="0">
              <a:latin typeface="Arial" pitchFamily="34" charset="0"/>
              <a:cs typeface="Arial" pitchFamily="34" charset="0"/>
            </a:endParaRPr>
          </a:p>
        </p:txBody>
      </p:sp>
      <p:sp>
        <p:nvSpPr>
          <p:cNvPr id="60" name="TextBox 59"/>
          <p:cNvSpPr txBox="1"/>
          <p:nvPr/>
        </p:nvSpPr>
        <p:spPr>
          <a:xfrm>
            <a:off x="22246635" y="24511297"/>
            <a:ext cx="7049109" cy="400110"/>
          </a:xfrm>
          <a:prstGeom prst="rect">
            <a:avLst/>
          </a:prstGeom>
          <a:noFill/>
        </p:spPr>
        <p:txBody>
          <a:bodyPr wrap="none" rtlCol="0">
            <a:spAutoFit/>
          </a:bodyPr>
          <a:lstStyle/>
          <a:p>
            <a:r>
              <a:rPr lang="en-US" sz="2000" b="1" dirty="0" smtClean="0">
                <a:latin typeface="Arial" pitchFamily="34" charset="0"/>
                <a:cs typeface="Arial" pitchFamily="34" charset="0"/>
              </a:rPr>
              <a:t>Figure </a:t>
            </a:r>
            <a:r>
              <a:rPr lang="en-US" sz="2000" b="1" dirty="0" smtClean="0">
                <a:latin typeface="Arial" pitchFamily="34" charset="0"/>
                <a:cs typeface="Arial" pitchFamily="34" charset="0"/>
              </a:rPr>
              <a:t>2: </a:t>
            </a:r>
            <a:r>
              <a:rPr lang="en-US" sz="2000" b="1" dirty="0" smtClean="0">
                <a:latin typeface="Arial" pitchFamily="34" charset="0"/>
                <a:cs typeface="Arial" pitchFamily="34" charset="0"/>
              </a:rPr>
              <a:t> Distracted Driver, Points, and a Warning Sign</a:t>
            </a:r>
            <a:r>
              <a:rPr lang="en-US" sz="2000" b="1" dirty="0" smtClean="0">
                <a:latin typeface="Arial" pitchFamily="34" charset="0"/>
                <a:cs typeface="Arial" pitchFamily="34" charset="0"/>
              </a:rPr>
              <a:t> </a:t>
            </a:r>
            <a:endParaRPr lang="en-US" sz="2000" b="1" dirty="0">
              <a:latin typeface="Arial" pitchFamily="34" charset="0"/>
              <a:cs typeface="Arial" pitchFamily="34" charset="0"/>
            </a:endParaRPr>
          </a:p>
        </p:txBody>
      </p:sp>
      <p:sp>
        <p:nvSpPr>
          <p:cNvPr id="61" name="TextBox 60"/>
          <p:cNvSpPr txBox="1"/>
          <p:nvPr/>
        </p:nvSpPr>
        <p:spPr>
          <a:xfrm>
            <a:off x="25882701" y="31213722"/>
            <a:ext cx="5407442" cy="400110"/>
          </a:xfrm>
          <a:prstGeom prst="rect">
            <a:avLst/>
          </a:prstGeom>
          <a:noFill/>
        </p:spPr>
        <p:txBody>
          <a:bodyPr wrap="none" rtlCol="0">
            <a:spAutoFit/>
          </a:bodyPr>
          <a:lstStyle/>
          <a:p>
            <a:r>
              <a:rPr lang="en-US" sz="2000" b="1" dirty="0" smtClean="0">
                <a:latin typeface="Arial" pitchFamily="34" charset="0"/>
                <a:cs typeface="Arial" pitchFamily="34" charset="0"/>
              </a:rPr>
              <a:t>Figure </a:t>
            </a:r>
            <a:r>
              <a:rPr lang="en-US" sz="2000" b="1" dirty="0" smtClean="0">
                <a:latin typeface="Arial" pitchFamily="34" charset="0"/>
                <a:cs typeface="Arial" pitchFamily="34" charset="0"/>
              </a:rPr>
              <a:t>4: Snapshot of Temple Environment</a:t>
            </a:r>
            <a:endParaRPr lang="en-US" sz="2000" b="1" dirty="0">
              <a:latin typeface="Arial" pitchFamily="34" charset="0"/>
              <a:cs typeface="Arial" pitchFamily="34" charset="0"/>
            </a:endParaRPr>
          </a:p>
        </p:txBody>
      </p:sp>
      <p:sp>
        <p:nvSpPr>
          <p:cNvPr id="63" name="TextBox 62"/>
          <p:cNvSpPr txBox="1"/>
          <p:nvPr/>
        </p:nvSpPr>
        <p:spPr>
          <a:xfrm>
            <a:off x="33175575" y="5943229"/>
            <a:ext cx="10201274" cy="13388280"/>
          </a:xfrm>
          <a:prstGeom prst="rect">
            <a:avLst/>
          </a:prstGeom>
          <a:noFill/>
        </p:spPr>
        <p:txBody>
          <a:bodyPr wrap="square" rtlCol="0">
            <a:spAutoFit/>
          </a:bodyPr>
          <a:lstStyle/>
          <a:p>
            <a:pPr algn="just"/>
            <a:r>
              <a:rPr lang="en-US" sz="3200" dirty="0" smtClean="0">
                <a:latin typeface="Arial" panose="020B0604020202020204" pitchFamily="34" charset="0"/>
                <a:cs typeface="Arial" panose="020B0604020202020204" pitchFamily="34" charset="0"/>
              </a:rPr>
              <a:t>Currently</a:t>
            </a:r>
            <a:r>
              <a:rPr lang="en-US" sz="3200" dirty="0">
                <a:latin typeface="Arial" panose="020B0604020202020204" pitchFamily="34" charset="0"/>
                <a:cs typeface="Arial" panose="020B0604020202020204" pitchFamily="34" charset="0"/>
              </a:rPr>
              <a:t>, it is very difficult to display the dangers of distracted driving to a younger generation in a way that engages them. Erie Insurance is seeking an innovative solution in order to solve this problem. The business sponsors of this project are interested in a product that allows for an open discussion on the dangers of texting and driving. While this project is not aimed at teaching policyholders to refrain from texting and driving, it will be used to help the agent share something fun while having that discussion with the young driver. </a:t>
            </a:r>
            <a:endParaRPr lang="en-US" sz="3200" dirty="0" smtClean="0">
              <a:latin typeface="Arial" panose="020B0604020202020204" pitchFamily="34" charset="0"/>
              <a:cs typeface="Arial" panose="020B0604020202020204" pitchFamily="34" charset="0"/>
            </a:endParaRPr>
          </a:p>
          <a:p>
            <a:pPr algn="just"/>
            <a:endParaRPr lang="en-US" sz="3200" dirty="0" smtClean="0">
              <a:latin typeface="Arial" panose="020B0604020202020204" pitchFamily="34" charset="0"/>
              <a:cs typeface="Arial" panose="020B0604020202020204" pitchFamily="34" charset="0"/>
            </a:endParaRPr>
          </a:p>
          <a:p>
            <a:pPr algn="just"/>
            <a:r>
              <a:rPr lang="en-US" sz="3200" dirty="0">
                <a:latin typeface="Arial" panose="020B0604020202020204" pitchFamily="34" charset="0"/>
                <a:cs typeface="Arial" panose="020B0604020202020204" pitchFamily="34" charset="0"/>
              </a:rPr>
              <a:t>This project aims to utilize virtual reality technology to create an immersive experience that engages users of all ages. The application will be distributed to agents around Erie's footprint and will effectively capture the younger audience. </a:t>
            </a:r>
            <a:r>
              <a:rPr lang="en-US" sz="3200" dirty="0" smtClean="0">
                <a:latin typeface="Arial" panose="020B0604020202020204" pitchFamily="34" charset="0"/>
                <a:cs typeface="Arial" panose="020B0604020202020204" pitchFamily="34" charset="0"/>
              </a:rPr>
              <a:t>The </a:t>
            </a:r>
            <a:r>
              <a:rPr lang="en-US" sz="3200" dirty="0">
                <a:latin typeface="Arial" panose="020B0604020202020204" pitchFamily="34" charset="0"/>
                <a:cs typeface="Arial" panose="020B0604020202020204" pitchFamily="34" charset="0"/>
              </a:rPr>
              <a:t>business sponsors of the project need </a:t>
            </a:r>
            <a:r>
              <a:rPr lang="en-US" sz="3200" dirty="0" smtClean="0">
                <a:latin typeface="Arial" panose="020B0604020202020204" pitchFamily="34" charset="0"/>
                <a:cs typeface="Arial" panose="020B0604020202020204" pitchFamily="34" charset="0"/>
              </a:rPr>
              <a:t>to ensure that</a:t>
            </a:r>
            <a:r>
              <a:rPr lang="en-US" sz="3200" dirty="0" smtClean="0">
                <a:latin typeface="Arial" panose="020B0604020202020204" pitchFamily="34" charset="0"/>
                <a:cs typeface="Arial" panose="020B0604020202020204" pitchFamily="34" charset="0"/>
              </a:rPr>
              <a:t> young </a:t>
            </a:r>
            <a:r>
              <a:rPr lang="en-US" sz="3200" dirty="0">
                <a:latin typeface="Arial" panose="020B0604020202020204" pitchFamily="34" charset="0"/>
                <a:cs typeface="Arial" panose="020B0604020202020204" pitchFamily="34" charset="0"/>
              </a:rPr>
              <a:t>drivers remember the dangers of distracted driving that have been explained to them by their </a:t>
            </a:r>
            <a:r>
              <a:rPr lang="en-US" sz="3200" dirty="0" smtClean="0">
                <a:latin typeface="Arial" panose="020B0604020202020204" pitchFamily="34" charset="0"/>
                <a:cs typeface="Arial" panose="020B0604020202020204" pitchFamily="34" charset="0"/>
              </a:rPr>
              <a:t>Erie Insurance agent</a:t>
            </a:r>
            <a:r>
              <a:rPr lang="en-US" sz="3200" dirty="0">
                <a:latin typeface="Arial" panose="020B0604020202020204" pitchFamily="34" charset="0"/>
                <a:cs typeface="Arial" panose="020B0604020202020204" pitchFamily="34" charset="0"/>
              </a:rPr>
              <a:t>, which is a gap that this project aims to fill</a:t>
            </a:r>
            <a:r>
              <a:rPr lang="en-US" sz="3200" dirty="0" smtClean="0">
                <a:latin typeface="Arial" panose="020B0604020202020204" pitchFamily="34" charset="0"/>
                <a:cs typeface="Arial" panose="020B0604020202020204" pitchFamily="34" charset="0"/>
              </a:rPr>
              <a:t>.</a:t>
            </a:r>
          </a:p>
          <a:p>
            <a:pPr algn="just"/>
            <a:endParaRPr lang="en-US" sz="3200" dirty="0" smtClean="0">
              <a:latin typeface="Arial" panose="020B0604020202020204" pitchFamily="34" charset="0"/>
              <a:cs typeface="Arial" panose="020B0604020202020204" pitchFamily="34" charset="0"/>
            </a:endParaRPr>
          </a:p>
          <a:p>
            <a:pPr algn="just"/>
            <a:r>
              <a:rPr lang="en-US" sz="3200" dirty="0" smtClean="0">
                <a:latin typeface="Arial" panose="020B0604020202020204" pitchFamily="34" charset="0"/>
                <a:cs typeface="Arial" panose="020B0604020202020204" pitchFamily="34" charset="0"/>
              </a:rPr>
              <a:t>Our team is constructing a memorable, fun game that achieves this goal by placing the player inside a vehicle driven through crazy, unforgettable environments such as a lava world or outer space, and equips them with objectives to make the game engaging and fun.</a:t>
            </a:r>
            <a:endParaRPr lang="en-US" sz="200" dirty="0">
              <a:latin typeface="Arial" pitchFamily="34" charset="0"/>
              <a:cs typeface="Arial" pitchFamily="34" charset="0"/>
            </a:endParaRPr>
          </a:p>
        </p:txBody>
      </p:sp>
      <p:sp>
        <p:nvSpPr>
          <p:cNvPr id="68" name="TextBox 67"/>
          <p:cNvSpPr txBox="1"/>
          <p:nvPr/>
        </p:nvSpPr>
        <p:spPr>
          <a:xfrm>
            <a:off x="19527227" y="25349131"/>
            <a:ext cx="4551973" cy="6494085"/>
          </a:xfrm>
          <a:prstGeom prst="rect">
            <a:avLst/>
          </a:prstGeom>
          <a:noFill/>
        </p:spPr>
        <p:txBody>
          <a:bodyPr wrap="square" rtlCol="0">
            <a:spAutoFit/>
          </a:bodyPr>
          <a:lstStyle/>
          <a:p>
            <a:r>
              <a:rPr lang="en-US" sz="3200" dirty="0" smtClean="0">
                <a:latin typeface="Arial" pitchFamily="34" charset="0"/>
                <a:cs typeface="Arial" pitchFamily="34" charset="0"/>
              </a:rPr>
              <a:t>Top</a:t>
            </a:r>
            <a:r>
              <a:rPr lang="en-US" sz="3200" dirty="0" smtClean="0">
                <a:latin typeface="Arial" pitchFamily="34" charset="0"/>
                <a:cs typeface="Arial" pitchFamily="34" charset="0"/>
              </a:rPr>
              <a:t>: A </a:t>
            </a:r>
            <a:r>
              <a:rPr lang="en-US" sz="3200" dirty="0" smtClean="0">
                <a:latin typeface="Arial" pitchFamily="34" charset="0"/>
                <a:cs typeface="Arial" pitchFamily="34" charset="0"/>
              </a:rPr>
              <a:t>split-</a:t>
            </a:r>
            <a:r>
              <a:rPr lang="en-US" sz="3200" dirty="0" smtClean="0">
                <a:latin typeface="Arial" pitchFamily="34" charset="0"/>
                <a:cs typeface="Arial" pitchFamily="34" charset="0"/>
              </a:rPr>
              <a:t>view used with the cardboard showing an example of 3 point objects, the reticule, the distracted driver, and a scenario warning sign. </a:t>
            </a:r>
            <a:endParaRPr lang="en-US" sz="3200" dirty="0" smtClean="0">
              <a:latin typeface="Arial" pitchFamily="34" charset="0"/>
              <a:cs typeface="Arial" pitchFamily="34" charset="0"/>
            </a:endParaRPr>
          </a:p>
          <a:p>
            <a:endParaRPr lang="en-US" sz="3200" dirty="0" smtClean="0">
              <a:latin typeface="Arial" pitchFamily="34" charset="0"/>
              <a:cs typeface="Arial" pitchFamily="34" charset="0"/>
            </a:endParaRPr>
          </a:p>
          <a:p>
            <a:r>
              <a:rPr lang="en-US" sz="3200" dirty="0" smtClean="0">
                <a:latin typeface="Arial" pitchFamily="34" charset="0"/>
                <a:cs typeface="Arial" pitchFamily="34" charset="0"/>
              </a:rPr>
              <a:t>Right and Left: Sample images of two of our three levels, Outer Space and the Lost Temple.</a:t>
            </a:r>
            <a:endParaRPr lang="en-US" sz="3200" dirty="0">
              <a:latin typeface="Arial" pitchFamily="34" charset="0"/>
              <a:cs typeface="Arial" pitchFamily="34" charset="0"/>
            </a:endParaRPr>
          </a:p>
        </p:txBody>
      </p:sp>
      <p:pic>
        <p:nvPicPr>
          <p:cNvPr id="64" name="Picture 63"/>
          <p:cNvPicPr>
            <a:picLocks noChangeAspect="1" noChangeArrowheads="1"/>
          </p:cNvPicPr>
          <p:nvPr/>
        </p:nvPicPr>
        <p:blipFill>
          <a:blip r:embed="rId9" cstate="print">
            <a:extLst>
              <a:ext uri="{28A0092B-C50C-407E-A947-70E740481C1C}">
                <a14:useLocalDpi xmlns:a14="http://schemas.microsoft.com/office/drawing/2010/main" xmlns="" val="0"/>
              </a:ext>
            </a:extLst>
          </a:blip>
          <a:stretch>
            <a:fillRect/>
          </a:stretch>
        </p:blipFill>
        <p:spPr bwMode="auto">
          <a:xfrm>
            <a:off x="254201" y="2053564"/>
            <a:ext cx="14467639" cy="2131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0"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5" name="Rectangle 7"/>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Placeholder 5"/>
          <p:cNvPicPr>
            <a:picLocks noGrp="1" noChangeAspect="1"/>
          </p:cNvPicPr>
          <p:nvPr>
            <p:ph type="pic" sz="quarter" idx="158"/>
          </p:nvPr>
        </p:nvPicPr>
        <p:blipFill>
          <a:blip r:embed="rId10" cstate="print">
            <a:extLst>
              <a:ext uri="{28A0092B-C50C-407E-A947-70E740481C1C}">
                <a14:useLocalDpi xmlns:a14="http://schemas.microsoft.com/office/drawing/2010/main" xmlns="" val="0"/>
              </a:ext>
            </a:extLst>
          </a:blip>
          <a:srcRect t="10198" b="10198"/>
          <a:stretch>
            <a:fillRect/>
          </a:stretch>
        </p:blipFill>
        <p:spPr>
          <a:xfrm>
            <a:off x="40713243" y="1674019"/>
            <a:ext cx="2025650" cy="2443162"/>
          </a:xfrm>
        </p:spPr>
      </p:pic>
      <p:pic>
        <p:nvPicPr>
          <p:cNvPr id="38" name="Picture Placeholder 37"/>
          <p:cNvPicPr>
            <a:picLocks noGrp="1" noChangeAspect="1"/>
          </p:cNvPicPr>
          <p:nvPr>
            <p:ph type="pic" sz="quarter" idx="157"/>
          </p:nvPr>
        </p:nvPicPr>
        <p:blipFill>
          <a:blip r:embed="rId11" cstate="print">
            <a:extLst>
              <a:ext uri="{28A0092B-C50C-407E-A947-70E740481C1C}">
                <a14:useLocalDpi xmlns:a14="http://schemas.microsoft.com/office/drawing/2010/main" xmlns="" val="0"/>
              </a:ext>
            </a:extLst>
          </a:blip>
          <a:srcRect t="5215" b="5215"/>
          <a:stretch>
            <a:fillRect/>
          </a:stretch>
        </p:blipFill>
        <p:spPr>
          <a:xfrm>
            <a:off x="39463307" y="19783016"/>
            <a:ext cx="3562350" cy="3300412"/>
          </a:xfrm>
          <a:ln>
            <a:solidFill>
              <a:schemeClr val="bg1"/>
            </a:solidFill>
          </a:ln>
        </p:spPr>
      </p:pic>
      <p:pic>
        <p:nvPicPr>
          <p:cNvPr id="22" name="Picture Placeholder 21"/>
          <p:cNvPicPr>
            <a:picLocks noGrp="1" noChangeAspect="1"/>
          </p:cNvPicPr>
          <p:nvPr>
            <p:ph type="pic" sz="quarter" idx="156"/>
          </p:nvPr>
        </p:nvPicPr>
        <p:blipFill>
          <a:blip r:embed="rId12" cstate="print">
            <a:extLst>
              <a:ext uri="{28A0092B-C50C-407E-A947-70E740481C1C}">
                <a14:useLocalDpi xmlns:a14="http://schemas.microsoft.com/office/drawing/2010/main" xmlns="" val="0"/>
              </a:ext>
            </a:extLst>
          </a:blip>
          <a:srcRect t="4955" b="4955"/>
          <a:stretch>
            <a:fillRect/>
          </a:stretch>
        </p:blipFill>
        <p:spPr>
          <a:xfrm>
            <a:off x="36096220" y="19749220"/>
            <a:ext cx="3367087" cy="3033380"/>
          </a:xfrm>
          <a:ln>
            <a:solidFill>
              <a:schemeClr val="bg1"/>
            </a:solidFill>
          </a:ln>
        </p:spPr>
      </p:pic>
      <p:pic>
        <p:nvPicPr>
          <p:cNvPr id="48" name="Picture Placeholder 47"/>
          <p:cNvPicPr>
            <a:picLocks noGrp="1" noChangeAspect="1"/>
          </p:cNvPicPr>
          <p:nvPr>
            <p:ph type="pic" sz="quarter" idx="155"/>
          </p:nvPr>
        </p:nvPicPr>
        <p:blipFill>
          <a:blip r:embed="rId13" cstate="print">
            <a:extLst>
              <a:ext uri="{28A0092B-C50C-407E-A947-70E740481C1C}">
                <a14:useLocalDpi xmlns:a14="http://schemas.microsoft.com/office/drawing/2010/main" xmlns="" val="0"/>
              </a:ext>
            </a:extLst>
          </a:blip>
          <a:srcRect l="2128" r="2128"/>
          <a:stretch>
            <a:fillRect/>
          </a:stretch>
        </p:blipFill>
        <p:spPr>
          <a:xfrm>
            <a:off x="39616114" y="23210504"/>
            <a:ext cx="3178175" cy="3319463"/>
          </a:xfrm>
          <a:ln>
            <a:solidFill>
              <a:schemeClr val="bg1"/>
            </a:solidFill>
          </a:ln>
        </p:spPr>
      </p:pic>
      <p:pic>
        <p:nvPicPr>
          <p:cNvPr id="65" name="Picture Placeholder 64" descr="jungle.PNG"/>
          <p:cNvPicPr>
            <a:picLocks noGrp="1" noChangeAspect="1"/>
          </p:cNvPicPr>
          <p:nvPr>
            <p:ph type="pic" sz="quarter" idx="153"/>
          </p:nvPr>
        </p:nvPicPr>
        <p:blipFill>
          <a:blip r:embed="rId14" cstate="print"/>
          <a:srcRect l="15921" r="15921"/>
          <a:stretch>
            <a:fillRect/>
          </a:stretch>
        </p:blipFill>
        <p:spPr>
          <a:xfrm>
            <a:off x="24216063" y="25211591"/>
            <a:ext cx="7340513" cy="5605172"/>
          </a:xfrm>
        </p:spPr>
      </p:pic>
      <p:pic>
        <p:nvPicPr>
          <p:cNvPr id="69" name="Picture Placeholder 68" descr="lavaexample.PNG"/>
          <p:cNvPicPr>
            <a:picLocks noGrp="1" noChangeAspect="1"/>
          </p:cNvPicPr>
          <p:nvPr>
            <p:ph type="pic" sz="quarter" idx="135"/>
          </p:nvPr>
        </p:nvPicPr>
        <p:blipFill>
          <a:blip r:embed="rId15" cstate="print"/>
          <a:srcRect l="15918" r="15918"/>
          <a:stretch>
            <a:fillRect/>
          </a:stretch>
        </p:blipFill>
        <p:spPr>
          <a:xfrm>
            <a:off x="18069613" y="15120428"/>
            <a:ext cx="13486963" cy="9099261"/>
          </a:xfrm>
        </p:spPr>
      </p:pic>
      <p:pic>
        <p:nvPicPr>
          <p:cNvPr id="2" name="Picture 2"/>
          <p:cNvPicPr>
            <a:picLocks noChangeAspect="1" noChangeArrowheads="1"/>
          </p:cNvPicPr>
          <p:nvPr/>
        </p:nvPicPr>
        <p:blipFill>
          <a:blip r:embed="rId16" cstate="print"/>
          <a:srcRect/>
          <a:stretch>
            <a:fillRect/>
          </a:stretch>
        </p:blipFill>
        <p:spPr bwMode="auto">
          <a:xfrm>
            <a:off x="1018178" y="23443945"/>
            <a:ext cx="9230722" cy="75575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48_Trifold_Template-V2b">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PosterPresentations.com-36x48_Trifold_Template-V2b</Template>
  <TotalTime>2514</TotalTime>
  <Words>971</Words>
  <Application>Microsoft Office PowerPoint</Application>
  <PresentationFormat>Custom</PresentationFormat>
  <Paragraphs>49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PosterPresentations.com-36x48_Trifold_Template-V2b</vt:lpstr>
      <vt:lpstr>Virtual Reality – Texting While Driving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dc:description>This template is the property of PosterPresentations.com. Call us if you need help with this poster template._x000d_
1-866-649-3004           _x000d_
 (c)PosterPresentations.com</dc:description>
  <cp:lastModifiedBy>Nick</cp:lastModifiedBy>
  <cp:revision>143</cp:revision>
  <dcterms:created xsi:type="dcterms:W3CDTF">2011-04-21T17:06:52Z</dcterms:created>
  <dcterms:modified xsi:type="dcterms:W3CDTF">2017-04-03T23:41:50Z</dcterms:modified>
</cp:coreProperties>
</file>