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5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29EE5-CBF4-4345-9AF9-41EB1EACFC8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34A9-AEFC-44E2-9270-CBE443A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6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A_Dimension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4" y="541385"/>
            <a:ext cx="4937816" cy="351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218" y="532725"/>
            <a:ext cx="5646805" cy="5854916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5978" y="2913084"/>
            <a:ext cx="9683404" cy="538484"/>
          </a:xfrm>
        </p:spPr>
        <p:txBody>
          <a:bodyPr wrap="square" tIns="0" anchor="b">
            <a:spAutoFit/>
          </a:bodyPr>
          <a:lstStyle>
            <a:lvl1pPr marL="0" indent="0">
              <a:lnSpc>
                <a:spcPct val="70000"/>
              </a:lnSpc>
              <a:buNone/>
              <a:defRPr sz="4999" b="1" i="0" cap="all" spc="-5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Generic title here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1125978" y="3511412"/>
            <a:ext cx="9683404" cy="433965"/>
          </a:xfrm>
        </p:spPr>
        <p:txBody>
          <a:bodyPr wrap="square" tIns="0" anchor="t">
            <a:spAutoFit/>
          </a:bodyPr>
          <a:lstStyle>
            <a:lvl1pPr algn="l">
              <a:lnSpc>
                <a:spcPct val="70000"/>
              </a:lnSpc>
              <a:defRPr sz="3600" spc="-7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GENERIC TITLE</a:t>
            </a:r>
            <a:endParaRPr lang="en-AU" dirty="0"/>
          </a:p>
        </p:txBody>
      </p:sp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8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&amp;Subtitl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53A0757-5AA5-4FB3-A302-1B2B57EF60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9312" y="1262892"/>
            <a:ext cx="11467744" cy="407894"/>
          </a:xfrm>
        </p:spPr>
        <p:txBody>
          <a:bodyPr/>
          <a:lstStyle>
            <a:lvl1pPr algn="ctr">
              <a:defRPr sz="2400" b="0">
                <a:solidFill>
                  <a:srgbClr val="FFB6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Sub-Title at 22pt, min 18pt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A54DC16-8DA3-432C-B4C0-319E37792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8019" y="252700"/>
            <a:ext cx="11467744" cy="883770"/>
          </a:xfrm>
        </p:spPr>
        <p:txBody>
          <a:bodyPr/>
          <a:lstStyle>
            <a:lvl1pPr algn="ctr">
              <a:lnSpc>
                <a:spcPct val="80000"/>
              </a:lnSpc>
              <a:spcBef>
                <a:spcPts val="0"/>
              </a:spcBef>
              <a:defRPr sz="36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Main-Title </a:t>
            </a:r>
          </a:p>
          <a:p>
            <a:r>
              <a:rPr lang="en-US" dirty="0"/>
              <a:t>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1531540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03" y="1549400"/>
            <a:ext cx="11535794" cy="4627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819" y="1028700"/>
            <a:ext cx="11536362" cy="5207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8103" y="1028700"/>
            <a:ext cx="11535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739" y="1283994"/>
            <a:ext cx="11474082" cy="4677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739" y="554272"/>
            <a:ext cx="11474082" cy="543475"/>
          </a:xfrm>
          <a:prstGeom prst="rect">
            <a:avLst/>
          </a:prstGeom>
        </p:spPr>
        <p:txBody>
          <a:bodyPr vert="horz" lIns="0" tIns="60944" rIns="0" bIns="0" rtlCol="0" anchor="t" anchorCtr="0">
            <a:noAutofit/>
          </a:bodyPr>
          <a:lstStyle/>
          <a:p>
            <a:pPr lvl="0"/>
            <a:r>
              <a:rPr lang="en-US" dirty="0"/>
              <a:t>INSERT MAIN TITLE AT 36PT MIN 30PT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91584" y="6537399"/>
            <a:ext cx="4141956" cy="161962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r>
              <a:rPr lang="en-US" dirty="0"/>
              <a:t>Copyright © 2018 Accenture.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097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3599" kern="1200" cap="all" spc="0" baseline="0" dirty="0" smtClean="0">
          <a:solidFill>
            <a:schemeClr val="tx1"/>
          </a:solidFill>
          <a:latin typeface="Arial Black" panose="020B0A04020102020204" pitchFamily="34" charset="0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4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6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28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ts val="1200"/>
        </a:spcBef>
        <a:spcAft>
          <a:spcPct val="0"/>
        </a:spcAft>
        <a:buFont typeface="Arial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215957" indent="-215957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431914" indent="-215957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pitchFamily="34" charset="0"/>
        <a:buChar char="‒"/>
        <a:tabLst/>
        <a:defRPr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611878" indent="-215957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863827" indent="-215957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3351263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84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05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25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1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41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62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83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04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25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44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566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19">
          <p15:clr>
            <a:srgbClr val="F26B43"/>
          </p15:clr>
        </p15:guide>
        <p15:guide id="2" pos="225">
          <p15:clr>
            <a:srgbClr val="F26B43"/>
          </p15:clr>
        </p15:guide>
        <p15:guide id="3" pos="7452">
          <p15:clr>
            <a:srgbClr val="F26B43"/>
          </p15:clr>
        </p15:guide>
        <p15:guide id="4" pos="1277">
          <p15:clr>
            <a:srgbClr val="F26B43"/>
          </p15:clr>
        </p15:guide>
        <p15:guide id="5" pos="1460">
          <p15:clr>
            <a:srgbClr val="F26B43"/>
          </p15:clr>
        </p15:guide>
        <p15:guide id="6" pos="2514">
          <p15:clr>
            <a:srgbClr val="F26B43"/>
          </p15:clr>
        </p15:guide>
        <p15:guide id="7" pos="2696">
          <p15:clr>
            <a:srgbClr val="F26B43"/>
          </p15:clr>
        </p15:guide>
        <p15:guide id="8" pos="3929">
          <p15:clr>
            <a:srgbClr val="F26B43"/>
          </p15:clr>
        </p15:guide>
        <p15:guide id="9" pos="3748">
          <p15:clr>
            <a:srgbClr val="F26B43"/>
          </p15:clr>
        </p15:guide>
        <p15:guide id="10" pos="4982">
          <p15:clr>
            <a:srgbClr val="F26B43"/>
          </p15:clr>
        </p15:guide>
        <p15:guide id="11" pos="5162">
          <p15:clr>
            <a:srgbClr val="F26B43"/>
          </p15:clr>
        </p15:guide>
        <p15:guide id="12" pos="6218">
          <p15:clr>
            <a:srgbClr val="F26B43"/>
          </p15:clr>
        </p15:guide>
        <p15:guide id="13" pos="6399">
          <p15:clr>
            <a:srgbClr val="F26B43"/>
          </p15:clr>
        </p15:guide>
        <p15:guide id="14" orient="horz" pos="807">
          <p15:clr>
            <a:srgbClr val="F26B43"/>
          </p15:clr>
        </p15:guide>
        <p15:guide id="15" orient="horz" pos="876">
          <p15:clr>
            <a:srgbClr val="F26B43"/>
          </p15:clr>
        </p15:guide>
        <p15:guide id="16" orient="horz" pos="4031">
          <p15:clr>
            <a:srgbClr val="F26B43"/>
          </p15:clr>
        </p15:guide>
        <p15:guide id="17" orient="horz" pos="597">
          <p15:clr>
            <a:srgbClr val="F26B43"/>
          </p15:clr>
        </p15:guide>
        <p15:guide id="18" orient="horz" pos="2435">
          <p15:clr>
            <a:srgbClr val="F26B43"/>
          </p15:clr>
        </p15:guide>
        <p15:guide id="19" orient="horz" pos="3756">
          <p15:clr>
            <a:srgbClr val="F26B43"/>
          </p15:clr>
        </p15:guide>
        <p15:guide id="20" orient="horz" pos="41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A14CF5-690D-4D3B-AA99-124E1C9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17" y="528590"/>
            <a:ext cx="11474082" cy="543475"/>
          </a:xfrm>
        </p:spPr>
        <p:txBody>
          <a:bodyPr/>
          <a:lstStyle/>
          <a:p>
            <a:r>
              <a:rPr lang="en-US" dirty="0"/>
              <a:t>Report Summary (1)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649FC39-CAA4-413A-A389-0915F0D25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78973"/>
              </p:ext>
            </p:extLst>
          </p:nvPr>
        </p:nvGraphicFramePr>
        <p:xfrm>
          <a:off x="373317" y="1189130"/>
          <a:ext cx="11501210" cy="524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30">
                  <a:extLst>
                    <a:ext uri="{9D8B030D-6E8A-4147-A177-3AD203B41FA5}">
                      <a16:colId xmlns:a16="http://schemas.microsoft.com/office/drawing/2014/main" val="2835563524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2113843884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4176193053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479956718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1963152501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1881357143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291614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Trading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Expert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Legal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Report 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Report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Word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28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15/02/2006 to 31/02/2006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Chong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24/06/2008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66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Autron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01/04/2002 to 30/04/2003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Chong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197,97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09/08/2005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43445"/>
                  </a:ext>
                </a:extLst>
              </a:tr>
              <a:tr h="40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Autron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01/04/2002 to 30/04/2003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197,97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11/07/2005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28421"/>
                  </a:ext>
                </a:extLst>
              </a:tr>
              <a:tr h="431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Chartered Semiconductor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31/05/2000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Michael J Aitken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79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Dayen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24/04/2002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Kevin Scully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197,198,97,98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07/07/2003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2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Jade2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31/01/2008 to 13/02/2008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 Boon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12144"/>
                  </a:ext>
                </a:extLst>
              </a:tr>
              <a:tr h="435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Keda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06/2008 to 11/2009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 Boon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25/04/2012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7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1.Amtek          2.Lankom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3.Integra2000   4.Dayen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5.Star Cruises   6.Neptune Orient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7.Citiraya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8.Links Island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12/12/2001 to 17/09/2002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Kevin Scully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197,97,98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33284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1DC88-4F5C-402E-8666-36A04ADB11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50213" y="6537325"/>
            <a:ext cx="4141787" cy="161925"/>
          </a:xfrm>
        </p:spPr>
        <p:txBody>
          <a:bodyPr/>
          <a:lstStyle/>
          <a:p>
            <a:r>
              <a:rPr lang="en-US"/>
              <a:t>Copyright © 2017 Accenture. All rights reserved.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C1FF6-17D9-42DA-B417-BACC91F940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76100" y="6537325"/>
            <a:ext cx="215900" cy="16192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A14CF5-690D-4D3B-AA99-124E1C9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39" y="527768"/>
            <a:ext cx="11474082" cy="543475"/>
          </a:xfrm>
        </p:spPr>
        <p:txBody>
          <a:bodyPr/>
          <a:lstStyle/>
          <a:p>
            <a:r>
              <a:rPr lang="en-US" dirty="0"/>
              <a:t>Report Summary (2)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649FC39-CAA4-413A-A389-0915F0D25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437027"/>
              </p:ext>
            </p:extLst>
          </p:nvPr>
        </p:nvGraphicFramePr>
        <p:xfrm>
          <a:off x="355739" y="1483139"/>
          <a:ext cx="11501210" cy="430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743">
                  <a:extLst>
                    <a:ext uri="{9D8B030D-6E8A-4147-A177-3AD203B41FA5}">
                      <a16:colId xmlns:a16="http://schemas.microsoft.com/office/drawing/2014/main" val="2835563524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2113843884"/>
                    </a:ext>
                  </a:extLst>
                </a:gridCol>
                <a:gridCol w="1855304">
                  <a:extLst>
                    <a:ext uri="{9D8B030D-6E8A-4147-A177-3AD203B41FA5}">
                      <a16:colId xmlns:a16="http://schemas.microsoft.com/office/drawing/2014/main" val="4176193053"/>
                    </a:ext>
                  </a:extLst>
                </a:gridCol>
                <a:gridCol w="1189551">
                  <a:extLst>
                    <a:ext uri="{9D8B030D-6E8A-4147-A177-3AD203B41FA5}">
                      <a16:colId xmlns:a16="http://schemas.microsoft.com/office/drawing/2014/main" val="479956718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1963152501"/>
                    </a:ext>
                  </a:extLst>
                </a:gridCol>
                <a:gridCol w="1659906">
                  <a:extLst>
                    <a:ext uri="{9D8B030D-6E8A-4147-A177-3AD203B41FA5}">
                      <a16:colId xmlns:a16="http://schemas.microsoft.com/office/drawing/2014/main" val="1881357143"/>
                    </a:ext>
                  </a:extLst>
                </a:gridCol>
                <a:gridCol w="1626154">
                  <a:extLst>
                    <a:ext uri="{9D8B030D-6E8A-4147-A177-3AD203B41FA5}">
                      <a16:colId xmlns:a16="http://schemas.microsoft.com/office/drawing/2014/main" val="291614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Trading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Expert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Legal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Report 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Report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Word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28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Links Islands Ltd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28/02/2000 to 21/07/2000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Chong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31/03/2003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66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1.IPCO    2.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Goldtron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Anwell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Centillion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12/2006 to 05/2007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 Boon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43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1.Keppel Land 2.Midas Holdings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10/09/2004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LUI Man Chee, Ian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12/05/2008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6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MAOF  2. Mart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Nuni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01/12/2006 to 31/08/2007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64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 Boon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03/06/2002 to 09/09/2003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64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Koh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Kheng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197,97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1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13/08/1999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16/08/2001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29/12/2004 to 31/12/2004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Christopher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29/03/2007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9818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1DC88-4F5C-402E-8666-36A04ADB11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50213" y="6537325"/>
            <a:ext cx="4141787" cy="161925"/>
          </a:xfrm>
        </p:spPr>
        <p:txBody>
          <a:bodyPr/>
          <a:lstStyle/>
          <a:p>
            <a:r>
              <a:rPr lang="en-US"/>
              <a:t>Copyright © 2017 Accenture. All rights reserved.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C1FF6-17D9-42DA-B417-BACC91F940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76100" y="6537325"/>
            <a:ext cx="215900" cy="16192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37362"/>
      </p:ext>
    </p:extLst>
  </p:cSld>
  <p:clrMapOvr>
    <a:masterClrMapping/>
  </p:clrMapOvr>
</p:sld>
</file>

<file path=ppt/theme/theme1.xml><?xml version="1.0" encoding="utf-8"?>
<a:theme xmlns:a="http://schemas.openxmlformats.org/drawingml/2006/main" name="1_AD Master">
  <a:themeElements>
    <a:clrScheme name="AD_Toolkit">
      <a:dk1>
        <a:srgbClr val="000000"/>
      </a:dk1>
      <a:lt1>
        <a:srgbClr val="FFFFFF"/>
      </a:lt1>
      <a:dk2>
        <a:srgbClr val="FFB600"/>
      </a:dk2>
      <a:lt2>
        <a:srgbClr val="778888"/>
      </a:lt2>
      <a:accent1>
        <a:srgbClr val="FFD42E"/>
      </a:accent1>
      <a:accent2>
        <a:srgbClr val="FF9500"/>
      </a:accent2>
      <a:accent3>
        <a:srgbClr val="D2242D"/>
      </a:accent3>
      <a:accent4>
        <a:srgbClr val="01DDE3"/>
      </a:accent4>
      <a:accent5>
        <a:srgbClr val="00FF00"/>
      </a:accent5>
      <a:accent6>
        <a:srgbClr val="FFFF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bg1"/>
          </a:solidFill>
          <a:prstDash val="dot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259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Gotham Medium</vt:lpstr>
      <vt:lpstr>Roboto</vt:lpstr>
      <vt:lpstr>Roboto Black</vt:lpstr>
      <vt:lpstr>Roboto Light</vt:lpstr>
      <vt:lpstr>黑体</vt:lpstr>
      <vt:lpstr>Arial</vt:lpstr>
      <vt:lpstr>Arial Black</vt:lpstr>
      <vt:lpstr>Calibri</vt:lpstr>
      <vt:lpstr>1_AD Master</vt:lpstr>
      <vt:lpstr>Report Summary (1)</vt:lpstr>
      <vt:lpstr>Report Summary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Dec 2017</dc:title>
  <dc:creator>Le, H.</dc:creator>
  <cp:lastModifiedBy>Dong, Nate</cp:lastModifiedBy>
  <cp:revision>60</cp:revision>
  <dcterms:created xsi:type="dcterms:W3CDTF">2017-12-11T02:03:52Z</dcterms:created>
  <dcterms:modified xsi:type="dcterms:W3CDTF">2018-04-03T06:16:56Z</dcterms:modified>
</cp:coreProperties>
</file>