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5" r:id="rId3"/>
    <p:sldId id="257" r:id="rId4"/>
    <p:sldId id="264" r:id="rId5"/>
    <p:sldId id="263" r:id="rId6"/>
    <p:sldId id="265" r:id="rId7"/>
    <p:sldId id="259" r:id="rId8"/>
    <p:sldId id="266" r:id="rId9"/>
    <p:sldId id="267" r:id="rId10"/>
    <p:sldId id="262" r:id="rId11"/>
    <p:sldId id="268" r:id="rId12"/>
    <p:sldId id="270" r:id="rId13"/>
    <p:sldId id="271" r:id="rId14"/>
    <p:sldId id="272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8C213D-736C-459F-B95E-3545E2FB9EA4}">
          <p14:sldIdLst>
            <p14:sldId id="256"/>
            <p14:sldId id="275"/>
            <p14:sldId id="257"/>
            <p14:sldId id="264"/>
            <p14:sldId id="263"/>
            <p14:sldId id="265"/>
            <p14:sldId id="259"/>
            <p14:sldId id="266"/>
            <p14:sldId id="267"/>
            <p14:sldId id="262"/>
            <p14:sldId id="268"/>
            <p14:sldId id="270"/>
            <p14:sldId id="271"/>
            <p14:sldId id="272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E6FB3-3F0F-48E7-A7E1-0FAA540EEE8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F78D4-18FA-4C58-8240-FDC47C04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F78D4-18FA-4C58-8240-FDC47C044B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6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F78D4-18FA-4C58-8240-FDC47C044B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14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C2E71-9126-CD35-CDD5-E21A95B84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F3A91D-4B6D-1EFF-6E16-7F674C4B2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C3F060-3DB9-DDAC-34C8-F3606439D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D3AAE-B859-0153-DDE8-B45D53514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F78D4-18FA-4C58-8240-FDC47C044B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2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EB57F-F518-B0DA-2884-B4F2B65FF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A3741A-F4CB-A510-764C-CD9C9D9BF0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2416C0-1C40-04B1-7631-17A063D30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5C4D1-F287-EBAE-B0F4-3B160EE68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F78D4-18FA-4C58-8240-FDC47C044B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6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08D516F-D6C4-4DDA-AB71-233FD27286C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B7094E5-1616-4892-B669-AF5892A02F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041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F-D6C4-4DDA-AB71-233FD27286C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94E5-1616-4892-B669-AF5892A0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F-D6C4-4DDA-AB71-233FD27286C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94E5-1616-4892-B669-AF5892A0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3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F-D6C4-4DDA-AB71-233FD27286C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94E5-1616-4892-B669-AF5892A0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9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F-D6C4-4DDA-AB71-233FD27286C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94E5-1616-4892-B669-AF5892A02F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481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F-D6C4-4DDA-AB71-233FD27286C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94E5-1616-4892-B669-AF5892A0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2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F-D6C4-4DDA-AB71-233FD27286C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94E5-1616-4892-B669-AF5892A0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6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F-D6C4-4DDA-AB71-233FD27286C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94E5-1616-4892-B669-AF5892A0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F-D6C4-4DDA-AB71-233FD27286C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94E5-1616-4892-B669-AF5892A0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2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F-D6C4-4DDA-AB71-233FD27286C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94E5-1616-4892-B669-AF5892A0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7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F-D6C4-4DDA-AB71-233FD27286C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94E5-1616-4892-B669-AF5892A0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08D516F-D6C4-4DDA-AB71-233FD27286C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B7094E5-1616-4892-B669-AF5892A0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6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3411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he radomes, the golf ball looking ...">
            <a:extLst>
              <a:ext uri="{FF2B5EF4-FFF2-40B4-BE49-F238E27FC236}">
                <a16:creationId xmlns:a16="http://schemas.microsoft.com/office/drawing/2014/main" id="{3C6AB685-8222-F3C0-2A3A-2DA8D8460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9" r="1" b="1"/>
          <a:stretch/>
        </p:blipFill>
        <p:spPr bwMode="auto">
          <a:xfrm>
            <a:off x="20" y="-2"/>
            <a:ext cx="113410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9AD5E8-8AD5-0DD3-C1ED-EA15B6D6C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963173"/>
          </a:xfrm>
        </p:spPr>
        <p:txBody>
          <a:bodyPr>
            <a:normAutofit/>
          </a:bodyPr>
          <a:lstStyle/>
          <a:p>
            <a:r>
              <a:rPr lang="en-US" sz="6700"/>
              <a:t>Analyzing Methods of DOA Array Processing in the Presence of Colored Noise Fields</a:t>
            </a:r>
            <a:endParaRPr lang="en-US" sz="6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A6A88-9435-3297-1A95-FF2F6F504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Nate Golding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948C6639-F651-4D15-A695-E9D03BB2A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1" y="0"/>
            <a:ext cx="457200" cy="6858000"/>
          </a:xfrm>
          <a:prstGeom prst="rect">
            <a:avLst/>
          </a:prstGeom>
          <a:solidFill>
            <a:srgbClr val="3030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60009-DC52-071B-7ED3-44FC2F759BC7}"/>
              </a:ext>
            </a:extLst>
          </p:cNvPr>
          <p:cNvSpPr txBox="1"/>
          <p:nvPr/>
        </p:nvSpPr>
        <p:spPr>
          <a:xfrm>
            <a:off x="9060180" y="6521230"/>
            <a:ext cx="456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  <a:cs typeface="Calibri" panose="020F0502020204030204" pitchFamily="34" charset="0"/>
              </a:rPr>
              <a:t>Buckley Space Force Base</a:t>
            </a:r>
          </a:p>
        </p:txBody>
      </p:sp>
    </p:spTree>
    <p:extLst>
      <p:ext uri="{BB962C8B-B14F-4D97-AF65-F5344CB8AC3E}">
        <p14:creationId xmlns:p14="http://schemas.microsoft.com/office/powerpoint/2010/main" val="32227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BD1AF-2EB0-1985-EF4F-CCC4DAAE9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1CA5E3-BD89-6B60-D3AF-2DA94AA39D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5021" y="201853"/>
                <a:ext cx="9692640" cy="77692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Uniform Diagonal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en-US" dirty="0"/>
                  <a:t> Performance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1CA5E3-BD89-6B60-D3AF-2DA94AA39D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5021" y="201853"/>
                <a:ext cx="9692640" cy="776922"/>
              </a:xfrm>
              <a:blipFill>
                <a:blip r:embed="rId2"/>
                <a:stretch>
                  <a:fillRect l="-2516" t="-14844" b="-36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446DE-CC22-35AA-37E7-DB9E1F219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022" y="1527888"/>
                <a:ext cx="3302092" cy="4351337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16-element Array,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b="0" dirty="0"/>
                  <a:t> separation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1024 samples used in covariance estimation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0" dirty="0"/>
                  <a:t>Bearings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446DE-CC22-35AA-37E7-DB9E1F219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022" y="1527888"/>
                <a:ext cx="3302092" cy="4351337"/>
              </a:xfrm>
              <a:blipFill>
                <a:blip r:embed="rId3"/>
                <a:stretch>
                  <a:fillRect l="-369" t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7B734F7-071C-86B9-9E26-265F6EF82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168" y="978775"/>
            <a:ext cx="7658975" cy="574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8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43001-88E7-03A1-3FC0-E99E39F8C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6F293D-5527-03F5-2B8F-4BFA406167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5021" y="201853"/>
                <a:ext cx="9692640" cy="77692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Uniform Diagonal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en-US" dirty="0"/>
                  <a:t> Performance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6F293D-5527-03F5-2B8F-4BFA406167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5021" y="201853"/>
                <a:ext cx="9692640" cy="776922"/>
              </a:xfrm>
              <a:blipFill>
                <a:blip r:embed="rId2"/>
                <a:stretch>
                  <a:fillRect l="-2516" t="-14844" b="-36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E0AD5-9D14-9999-78B0-36DFAF126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022" y="1527888"/>
                <a:ext cx="3302092" cy="4351337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16-element Array,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b="0" dirty="0"/>
                  <a:t> separation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dirty="0"/>
                  <a:t> SNR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b="0" dirty="0"/>
                  <a:t>Bearings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E0AD5-9D14-9999-78B0-36DFAF126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022" y="1527888"/>
                <a:ext cx="3302092" cy="4351337"/>
              </a:xfrm>
              <a:blipFill>
                <a:blip r:embed="rId3"/>
                <a:stretch>
                  <a:fillRect l="-369" t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105D901A-D411-AC0D-9AB1-075E1C190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66" y="1113769"/>
            <a:ext cx="7658974" cy="574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87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3FE63-50DB-3E87-52C4-6DA071E65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675C90-0707-BEB9-47E0-DA9B108295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5021" y="201853"/>
                <a:ext cx="9692640" cy="77692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Non-Uniform Diagonal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en-US" dirty="0"/>
                  <a:t> Performance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675C90-0707-BEB9-47E0-DA9B10829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5021" y="201853"/>
                <a:ext cx="9692640" cy="776922"/>
              </a:xfrm>
              <a:blipFill>
                <a:blip r:embed="rId2"/>
                <a:stretch>
                  <a:fillRect l="-2201" t="-4688" b="-3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graph of a graph with different colored lines&#10;&#10;Description automatically generated">
            <a:extLst>
              <a:ext uri="{FF2B5EF4-FFF2-40B4-BE49-F238E27FC236}">
                <a16:creationId xmlns:a16="http://schemas.microsoft.com/office/drawing/2014/main" id="{164DB680-FE67-FE8E-901F-850D35088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7"/>
          <a:stretch/>
        </p:blipFill>
        <p:spPr>
          <a:xfrm>
            <a:off x="7336042" y="1720778"/>
            <a:ext cx="3929751" cy="2997870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45E3663A-515F-D53F-8A7E-E0A41ECDF8E1}"/>
              </a:ext>
            </a:extLst>
          </p:cNvPr>
          <p:cNvSpPr/>
          <p:nvPr/>
        </p:nvSpPr>
        <p:spPr>
          <a:xfrm rot="5400000">
            <a:off x="1675674" y="3237650"/>
            <a:ext cx="367748" cy="355501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333CAB-8CF0-3E9C-B933-B5AFDACA54EA}"/>
                  </a:ext>
                </a:extLst>
              </p:cNvPr>
              <p:cNvSpPr txBox="1"/>
              <p:nvPr/>
            </p:nvSpPr>
            <p:spPr>
              <a:xfrm>
                <a:off x="128541" y="5217226"/>
                <a:ext cx="3508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dirty="0"/>
                  <a:t> SNR spread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333CAB-8CF0-3E9C-B933-B5AFDACA5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41" y="5217226"/>
                <a:ext cx="3508513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220716-FF69-3601-3F31-3A952F9F9A2A}"/>
                  </a:ext>
                </a:extLst>
              </p:cNvPr>
              <p:cNvSpPr txBox="1"/>
              <p:nvPr/>
            </p:nvSpPr>
            <p:spPr>
              <a:xfrm>
                <a:off x="7824689" y="5294290"/>
                <a:ext cx="3508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dirty="0"/>
                  <a:t> SNR spread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220716-FF69-3601-3F31-3A952F9F9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689" y="5294290"/>
                <a:ext cx="350851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graph of a graph with different colored lines&#10;&#10;Description automatically generated">
            <a:extLst>
              <a:ext uri="{FF2B5EF4-FFF2-40B4-BE49-F238E27FC236}">
                <a16:creationId xmlns:a16="http://schemas.microsoft.com/office/drawing/2014/main" id="{03562FC3-646B-3293-EDF3-74AEBCC09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0778"/>
            <a:ext cx="3997160" cy="2997870"/>
          </a:xfrm>
          <a:prstGeom prst="rect">
            <a:avLst/>
          </a:prstGeom>
        </p:spPr>
      </p:pic>
      <p:pic>
        <p:nvPicPr>
          <p:cNvPr id="18" name="Picture 17" descr="A graph of a graph with different colored lines&#10;&#10;Description automatically generated">
            <a:extLst>
              <a:ext uri="{FF2B5EF4-FFF2-40B4-BE49-F238E27FC236}">
                <a16:creationId xmlns:a16="http://schemas.microsoft.com/office/drawing/2014/main" id="{48A34A6B-058E-278D-CCB0-2CA62B9EE2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054" y="1738574"/>
            <a:ext cx="3991685" cy="2993764"/>
          </a:xfrm>
          <a:prstGeom prst="rect">
            <a:avLst/>
          </a:prstGeom>
        </p:spPr>
      </p:pic>
      <p:sp>
        <p:nvSpPr>
          <p:cNvPr id="19" name="Right Brace 18">
            <a:extLst>
              <a:ext uri="{FF2B5EF4-FFF2-40B4-BE49-F238E27FC236}">
                <a16:creationId xmlns:a16="http://schemas.microsoft.com/office/drawing/2014/main" id="{C2321237-863D-A19A-F472-80E4A50ABF0E}"/>
              </a:ext>
            </a:extLst>
          </p:cNvPr>
          <p:cNvSpPr/>
          <p:nvPr/>
        </p:nvSpPr>
        <p:spPr>
          <a:xfrm rot="5400000">
            <a:off x="5413211" y="3228576"/>
            <a:ext cx="367748" cy="355501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1591C682-A781-B621-6523-D22D906D17D8}"/>
              </a:ext>
            </a:extLst>
          </p:cNvPr>
          <p:cNvSpPr/>
          <p:nvPr/>
        </p:nvSpPr>
        <p:spPr>
          <a:xfrm rot="5400000">
            <a:off x="9150748" y="3228576"/>
            <a:ext cx="367748" cy="355501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60CE00-54B9-94B6-07D9-A4D5068FA782}"/>
                  </a:ext>
                </a:extLst>
              </p:cNvPr>
              <p:cNvSpPr txBox="1"/>
              <p:nvPr/>
            </p:nvSpPr>
            <p:spPr>
              <a:xfrm>
                <a:off x="3997160" y="5279826"/>
                <a:ext cx="3508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dirty="0"/>
                  <a:t> SNR spread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60CE00-54B9-94B6-07D9-A4D5068FA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160" y="5279826"/>
                <a:ext cx="3508513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744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15A2D-73A7-096E-1554-97DDD677E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4D51DD-D7AF-D5F5-1C11-55F0D35AD90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5021" y="201853"/>
                <a:ext cx="9692640" cy="77692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Symmetric Toeplitz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en-US" dirty="0"/>
                  <a:t> Performance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4D51DD-D7AF-D5F5-1C11-55F0D35AD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5021" y="201853"/>
                <a:ext cx="9692640" cy="776922"/>
              </a:xfrm>
              <a:blipFill>
                <a:blip r:embed="rId2"/>
                <a:stretch>
                  <a:fillRect l="-2516" t="-14844" r="-1195" b="-36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40D5060B-925A-6064-BC29-E4D322AAAF97}"/>
              </a:ext>
            </a:extLst>
          </p:cNvPr>
          <p:cNvSpPr/>
          <p:nvPr/>
        </p:nvSpPr>
        <p:spPr>
          <a:xfrm rot="5400000">
            <a:off x="1675674" y="3237650"/>
            <a:ext cx="367748" cy="355501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724A4C-DC27-CD61-C79E-8E3C5C034EDC}"/>
                  </a:ext>
                </a:extLst>
              </p:cNvPr>
              <p:cNvSpPr txBox="1"/>
              <p:nvPr/>
            </p:nvSpPr>
            <p:spPr>
              <a:xfrm>
                <a:off x="128541" y="5217226"/>
                <a:ext cx="3508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dirty="0"/>
                  <a:t> SNR spread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724A4C-DC27-CD61-C79E-8E3C5C034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41" y="5217226"/>
                <a:ext cx="3508513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CA6843-6863-27D6-6F7D-D8FA9E3D1633}"/>
                  </a:ext>
                </a:extLst>
              </p:cNvPr>
              <p:cNvSpPr txBox="1"/>
              <p:nvPr/>
            </p:nvSpPr>
            <p:spPr>
              <a:xfrm>
                <a:off x="6619148" y="6050730"/>
                <a:ext cx="3508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∈[0.5, 0.75]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CA6843-6863-27D6-6F7D-D8FA9E3D1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148" y="6050730"/>
                <a:ext cx="3508513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7115AAA3-E99A-F936-2436-9FAB0B39EC8A}"/>
              </a:ext>
            </a:extLst>
          </p:cNvPr>
          <p:cNvSpPr/>
          <p:nvPr/>
        </p:nvSpPr>
        <p:spPr>
          <a:xfrm rot="5400000">
            <a:off x="8110650" y="3455538"/>
            <a:ext cx="367748" cy="482263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B5EFAFE-9520-0384-2E17-A3032505AC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3852"/>
            <a:ext cx="5852172" cy="4389129"/>
          </a:xfrm>
          <a:prstGeom prst="rect">
            <a:avLst/>
          </a:prstGeom>
        </p:spPr>
      </p:pic>
      <p:pic>
        <p:nvPicPr>
          <p:cNvPr id="15" name="Picture 14" descr="A graph of a graph with different colored lines&#10;&#10;Description automatically generated">
            <a:extLst>
              <a:ext uri="{FF2B5EF4-FFF2-40B4-BE49-F238E27FC236}">
                <a16:creationId xmlns:a16="http://schemas.microsoft.com/office/drawing/2014/main" id="{8771A8F5-13CD-CD5F-A57E-F8AC3BFD40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438" y="1234435"/>
            <a:ext cx="5852172" cy="43891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DBE849-2ED1-7612-65C1-BF0FF09458F5}"/>
                  </a:ext>
                </a:extLst>
              </p:cNvPr>
              <p:cNvSpPr txBox="1"/>
              <p:nvPr/>
            </p:nvSpPr>
            <p:spPr>
              <a:xfrm>
                <a:off x="1218331" y="6050730"/>
                <a:ext cx="3508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∈[0.0, 0.25]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DBE849-2ED1-7612-65C1-BF0FF0945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331" y="6050730"/>
                <a:ext cx="3508513" cy="369332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982DA8F5-755B-F454-049A-F4F520D1A3A7}"/>
              </a:ext>
            </a:extLst>
          </p:cNvPr>
          <p:cNvSpPr/>
          <p:nvPr/>
        </p:nvSpPr>
        <p:spPr>
          <a:xfrm rot="5400000">
            <a:off x="2709833" y="3455538"/>
            <a:ext cx="367748" cy="482263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35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1D1C3-C882-4910-E935-1C44886C2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217DE7-A559-E255-EA7C-9F77CC328A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5020" y="201853"/>
                <a:ext cx="10130275" cy="77692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Symmetric Non-Toeplitz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en-US" dirty="0"/>
                  <a:t> Performance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217DE7-A559-E255-EA7C-9F77CC328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5020" y="201853"/>
                <a:ext cx="10130275" cy="776922"/>
              </a:xfrm>
              <a:blipFill>
                <a:blip r:embed="rId2"/>
                <a:stretch>
                  <a:fillRect l="-2106" t="-4688" b="-3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D916A6-8C0B-3256-ED63-B6F6FC92EDF7}"/>
                  </a:ext>
                </a:extLst>
              </p:cNvPr>
              <p:cNvSpPr txBox="1"/>
              <p:nvPr/>
            </p:nvSpPr>
            <p:spPr>
              <a:xfrm>
                <a:off x="6619148" y="6050730"/>
                <a:ext cx="35085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∈[0.5, 0.75]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dirty="0"/>
                  <a:t> SNR Spread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D916A6-8C0B-3256-ED63-B6F6FC92E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148" y="6050730"/>
                <a:ext cx="3508513" cy="646331"/>
              </a:xfrm>
              <a:prstGeom prst="rect">
                <a:avLst/>
              </a:prstGeom>
              <a:blipFill>
                <a:blip r:embed="rId3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50A1F298-23A7-3AE1-556D-155CFDCB45BC}"/>
              </a:ext>
            </a:extLst>
          </p:cNvPr>
          <p:cNvSpPr/>
          <p:nvPr/>
        </p:nvSpPr>
        <p:spPr>
          <a:xfrm rot="5400000">
            <a:off x="8110650" y="3455538"/>
            <a:ext cx="367748" cy="482263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3B413C-2E1B-6E6B-5CC0-D6685A1A60D3}"/>
                  </a:ext>
                </a:extLst>
              </p:cNvPr>
              <p:cNvSpPr txBox="1"/>
              <p:nvPr/>
            </p:nvSpPr>
            <p:spPr>
              <a:xfrm>
                <a:off x="1218331" y="6050730"/>
                <a:ext cx="35085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∈[0.0, 0.25]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dirty="0"/>
                  <a:t> SNR Spread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3B413C-2E1B-6E6B-5CC0-D6685A1A6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331" y="6050730"/>
                <a:ext cx="3508513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F90E4DAD-29BD-2EC3-7FBF-5CF9811AD72A}"/>
              </a:ext>
            </a:extLst>
          </p:cNvPr>
          <p:cNvSpPr/>
          <p:nvPr/>
        </p:nvSpPr>
        <p:spPr>
          <a:xfrm rot="5400000">
            <a:off x="2709833" y="3455538"/>
            <a:ext cx="367748" cy="482263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EA766F36-A313-15E8-2DF9-977B5329FD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1" y="1109977"/>
            <a:ext cx="5852172" cy="4389129"/>
          </a:xfrm>
          <a:prstGeom prst="rect">
            <a:avLst/>
          </a:prstGeom>
        </p:spPr>
      </p:pic>
      <p:pic>
        <p:nvPicPr>
          <p:cNvPr id="7" name="Picture 6" descr="A graph of a graph with different colored lines&#10;&#10;Description automatically generated">
            <a:extLst>
              <a:ext uri="{FF2B5EF4-FFF2-40B4-BE49-F238E27FC236}">
                <a16:creationId xmlns:a16="http://schemas.microsoft.com/office/drawing/2014/main" id="{9E7445C2-F83C-471A-DFCF-E5C0E96B27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438" y="110997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812DD0-B64C-E156-4ED6-D768A36F5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74C2-B1E6-CAC9-324E-377293AD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539087"/>
            <a:ext cx="4534047" cy="15848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Conclusions</a:t>
            </a:r>
          </a:p>
        </p:txBody>
      </p:sp>
      <p:pic>
        <p:nvPicPr>
          <p:cNvPr id="1030" name="Picture 6" descr="Radar antenna">
            <a:extLst>
              <a:ext uri="{FF2B5EF4-FFF2-40B4-BE49-F238E27FC236}">
                <a16:creationId xmlns:a16="http://schemas.microsoft.com/office/drawing/2014/main" id="{24F456B5-38E9-7F8C-E39E-E80A58856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8" r="24670" b="-1"/>
          <a:stretch/>
        </p:blipFill>
        <p:spPr bwMode="auto">
          <a:xfrm>
            <a:off x="20" y="10"/>
            <a:ext cx="60947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C0E0E3-7E03-226F-9E68-A556C7F869E9}"/>
              </a:ext>
            </a:extLst>
          </p:cNvPr>
          <p:cNvSpPr txBox="1"/>
          <p:nvPr/>
        </p:nvSpPr>
        <p:spPr>
          <a:xfrm>
            <a:off x="6420463" y="2438399"/>
            <a:ext cx="4572002" cy="388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500"/>
              <a:t>Colored noise fields degrade standard algorithm performance vs SNR by up to 10dB, and vs integration time by up to 1000 samples.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50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500"/>
              <a:t>Toeplitz Differencing and Diagonal Differencing methods match and exceed the standard algorithm’s performance under colored noise fields, but only in arguably unrealistic extenuating circumstances.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50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500"/>
              <a:t>Cumulant method performs identically across noise fields, but does not perform well, and is more computationally intensive. May be missing something in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18049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BE97D5-02F8-E4C2-4D66-3FA2F78A5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Solid state phased array radar system circa 1959.">
            <a:extLst>
              <a:ext uri="{FF2B5EF4-FFF2-40B4-BE49-F238E27FC236}">
                <a16:creationId xmlns:a16="http://schemas.microsoft.com/office/drawing/2014/main" id="{B8BD6029-B7CD-3B19-954F-37C5BE1F6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34" b="1"/>
          <a:stretch/>
        </p:blipFill>
        <p:spPr bwMode="auto">
          <a:xfrm>
            <a:off x="20" y="-2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D51575-82FF-3F5E-DB62-7E1429475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US" sz="10000" dirty="0"/>
              <a:t>Thank You!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21CD9-ED6F-B9A1-91BD-19FE67DE3486}"/>
              </a:ext>
            </a:extLst>
          </p:cNvPr>
          <p:cNvSpPr txBox="1"/>
          <p:nvPr/>
        </p:nvSpPr>
        <p:spPr>
          <a:xfrm>
            <a:off x="5450712" y="6211669"/>
            <a:ext cx="6741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</a:rPr>
              <a:t>FPS-85 Ballisti</a:t>
            </a:r>
            <a:r>
              <a:rPr lang="en-US" dirty="0"/>
              <a:t>c Missile Defense System from the </a:t>
            </a:r>
            <a:r>
              <a:rPr lang="en-US" b="0" i="0" dirty="0">
                <a:effectLst/>
              </a:rPr>
              <a:t>Electronically Steered Array Radar (ESAR) Program ca. 1959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44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285BFA-BE8F-F485-1721-60CF14598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5C2FCD-89CF-320C-0FCD-357595100F1A}"/>
              </a:ext>
            </a:extLst>
          </p:cNvPr>
          <p:cNvSpPr txBox="1"/>
          <p:nvPr/>
        </p:nvSpPr>
        <p:spPr>
          <a:xfrm>
            <a:off x="4965290" y="365760"/>
            <a:ext cx="5997678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spc="-50">
                <a:latin typeface="+mj-lt"/>
                <a:ea typeface="+mj-ea"/>
                <a:cs typeface="+mj-cs"/>
              </a:rPr>
              <a:t>DOA Motivations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7825D-5F68-4CCD-B200-54C60C61F43E}"/>
              </a:ext>
            </a:extLst>
          </p:cNvPr>
          <p:cNvSpPr txBox="1"/>
          <p:nvPr/>
        </p:nvSpPr>
        <p:spPr>
          <a:xfrm>
            <a:off x="4965290" y="2005739"/>
            <a:ext cx="6015571" cy="4174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Radar/Sonar signal tracking (military, civilian aircraft)</a:t>
            </a: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Spacecraft-to-ground communications optimization</a:t>
            </a: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Beamforming-based coexistence (6G, 802.11be)</a:t>
            </a: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Navigation via cellular networks</a:t>
            </a: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Medical imaging</a:t>
            </a: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Radio astronomy</a:t>
            </a: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Acoustic localization in robotics</a:t>
            </a: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3074" name="Picture 2" descr="Very Large Array – National Radio Astronomy Observatory">
            <a:extLst>
              <a:ext uri="{FF2B5EF4-FFF2-40B4-BE49-F238E27FC236}">
                <a16:creationId xmlns:a16="http://schemas.microsoft.com/office/drawing/2014/main" id="{AD2EDAA1-E0E6-AF6E-649A-C66FA9C19B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53134"/>
          <a:stretch/>
        </p:blipFill>
        <p:spPr bwMode="auto">
          <a:xfrm>
            <a:off x="1" y="0"/>
            <a:ext cx="46354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441076-74C0-C21E-1440-A89B14D64687}"/>
              </a:ext>
            </a:extLst>
          </p:cNvPr>
          <p:cNvSpPr txBox="1"/>
          <p:nvPr/>
        </p:nvSpPr>
        <p:spPr>
          <a:xfrm>
            <a:off x="1" y="6180137"/>
            <a:ext cx="456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Calibri" panose="020F0502020204030204" pitchFamily="34" charset="0"/>
              </a:rPr>
              <a:t>The </a:t>
            </a:r>
            <a:r>
              <a:rPr lang="en-US" sz="1400" i="1" dirty="0">
                <a:cs typeface="Calibri" panose="020F0502020204030204" pitchFamily="34" charset="0"/>
              </a:rPr>
              <a:t>Very Large Array</a:t>
            </a:r>
            <a:r>
              <a:rPr lang="en-US" sz="1400" dirty="0">
                <a:cs typeface="Calibri" panose="020F0502020204030204" pitchFamily="34" charset="0"/>
              </a:rPr>
              <a:t> of the National Radio Astronomy Observatory (NRAO) and NSF</a:t>
            </a:r>
          </a:p>
        </p:txBody>
      </p:sp>
    </p:spTree>
    <p:extLst>
      <p:ext uri="{BB962C8B-B14F-4D97-AF65-F5344CB8AC3E}">
        <p14:creationId xmlns:p14="http://schemas.microsoft.com/office/powerpoint/2010/main" val="20125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5757-0C2C-F2E3-1D47-E91C5AA3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55" y="262131"/>
            <a:ext cx="5455369" cy="1928543"/>
          </a:xfrm>
        </p:spPr>
        <p:txBody>
          <a:bodyPr>
            <a:normAutofit/>
          </a:bodyPr>
          <a:lstStyle/>
          <a:p>
            <a:r>
              <a:rPr lang="en-US" dirty="0" err="1"/>
              <a:t>MUltiple</a:t>
            </a:r>
            <a:r>
              <a:rPr lang="en-US" dirty="0"/>
              <a:t> </a:t>
            </a:r>
            <a:r>
              <a:rPr lang="en-US" dirty="0" err="1"/>
              <a:t>SIgnal</a:t>
            </a:r>
            <a:r>
              <a:rPr lang="en-US" dirty="0"/>
              <a:t> Classification (MUSIC) for DOA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7E324D1-B59E-CDDF-A823-2CF1FB70FFF4}"/>
              </a:ext>
            </a:extLst>
          </p:cNvPr>
          <p:cNvGrpSpPr/>
          <p:nvPr/>
        </p:nvGrpSpPr>
        <p:grpSpPr>
          <a:xfrm>
            <a:off x="2202067" y="4661228"/>
            <a:ext cx="247082" cy="379378"/>
            <a:chOff x="7726680" y="4951379"/>
            <a:chExt cx="247082" cy="37937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0CD1998-254C-02AC-08C5-81EAC8A29385}"/>
                </a:ext>
              </a:extLst>
            </p:cNvPr>
            <p:cNvCxnSpPr/>
            <p:nvPr/>
          </p:nvCxnSpPr>
          <p:spPr>
            <a:xfrm>
              <a:off x="7850221" y="4951379"/>
              <a:ext cx="0" cy="3793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CFA64B-FA78-CAFA-CB18-715F8D8141CC}"/>
                </a:ext>
              </a:extLst>
            </p:cNvPr>
            <p:cNvCxnSpPr>
              <a:cxnSpLocks/>
            </p:cNvCxnSpPr>
            <p:nvPr/>
          </p:nvCxnSpPr>
          <p:spPr>
            <a:xfrm>
              <a:off x="7726680" y="4951379"/>
              <a:ext cx="123541" cy="1896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DD313C-B549-F8F5-CBF3-371A9E1337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0221" y="4951379"/>
              <a:ext cx="123541" cy="1896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32E22E-470D-F07A-1EC0-F76DCF4BAF74}"/>
              </a:ext>
            </a:extLst>
          </p:cNvPr>
          <p:cNvGrpSpPr/>
          <p:nvPr/>
        </p:nvGrpSpPr>
        <p:grpSpPr>
          <a:xfrm>
            <a:off x="2760649" y="4675267"/>
            <a:ext cx="247082" cy="379378"/>
            <a:chOff x="7726680" y="4951379"/>
            <a:chExt cx="247082" cy="37937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93F13F-EA30-804E-A96F-9CD05352BA58}"/>
                </a:ext>
              </a:extLst>
            </p:cNvPr>
            <p:cNvCxnSpPr/>
            <p:nvPr/>
          </p:nvCxnSpPr>
          <p:spPr>
            <a:xfrm>
              <a:off x="7850221" y="4951379"/>
              <a:ext cx="0" cy="3793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73EF645-A21C-D575-EDCA-69010881E3E8}"/>
                </a:ext>
              </a:extLst>
            </p:cNvPr>
            <p:cNvCxnSpPr>
              <a:cxnSpLocks/>
            </p:cNvCxnSpPr>
            <p:nvPr/>
          </p:nvCxnSpPr>
          <p:spPr>
            <a:xfrm>
              <a:off x="7726680" y="4951379"/>
              <a:ext cx="123541" cy="1896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CD0B30B-2AFB-2C5F-1FA5-044BD43B8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0221" y="4951379"/>
              <a:ext cx="123541" cy="1896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D1DA8B-3F08-DE5F-29DF-582862C56C5F}"/>
              </a:ext>
            </a:extLst>
          </p:cNvPr>
          <p:cNvGrpSpPr/>
          <p:nvPr/>
        </p:nvGrpSpPr>
        <p:grpSpPr>
          <a:xfrm>
            <a:off x="3319233" y="4675267"/>
            <a:ext cx="247082" cy="379378"/>
            <a:chOff x="7726680" y="4951379"/>
            <a:chExt cx="247082" cy="37937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78C41B-1E20-7484-2E19-9E8360334620}"/>
                </a:ext>
              </a:extLst>
            </p:cNvPr>
            <p:cNvCxnSpPr/>
            <p:nvPr/>
          </p:nvCxnSpPr>
          <p:spPr>
            <a:xfrm>
              <a:off x="7850221" y="4951379"/>
              <a:ext cx="0" cy="3793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5C6DD07-5198-6936-CEFE-1AD9984AE7B0}"/>
                </a:ext>
              </a:extLst>
            </p:cNvPr>
            <p:cNvCxnSpPr>
              <a:cxnSpLocks/>
            </p:cNvCxnSpPr>
            <p:nvPr/>
          </p:nvCxnSpPr>
          <p:spPr>
            <a:xfrm>
              <a:off x="7726680" y="4951379"/>
              <a:ext cx="123541" cy="1896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5830F43-024F-5379-19C3-671705016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0221" y="4951379"/>
              <a:ext cx="123541" cy="1896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0EC135-D921-0649-3C0E-BD5D5B5DD54C}"/>
              </a:ext>
            </a:extLst>
          </p:cNvPr>
          <p:cNvGrpSpPr/>
          <p:nvPr/>
        </p:nvGrpSpPr>
        <p:grpSpPr>
          <a:xfrm>
            <a:off x="5038299" y="4675267"/>
            <a:ext cx="247082" cy="379378"/>
            <a:chOff x="7726680" y="4951379"/>
            <a:chExt cx="247082" cy="37937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3FE200C-A519-B39A-8A85-80CCB0B952AC}"/>
                </a:ext>
              </a:extLst>
            </p:cNvPr>
            <p:cNvCxnSpPr/>
            <p:nvPr/>
          </p:nvCxnSpPr>
          <p:spPr>
            <a:xfrm>
              <a:off x="7850221" y="4951379"/>
              <a:ext cx="0" cy="3793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E36802-6F2C-BF61-DAA7-78ACE429D5B1}"/>
                </a:ext>
              </a:extLst>
            </p:cNvPr>
            <p:cNvCxnSpPr>
              <a:cxnSpLocks/>
            </p:cNvCxnSpPr>
            <p:nvPr/>
          </p:nvCxnSpPr>
          <p:spPr>
            <a:xfrm>
              <a:off x="7726680" y="4951379"/>
              <a:ext cx="123541" cy="1896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4018D22-66A3-DA1E-2359-BA44ACB23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0221" y="4951379"/>
              <a:ext cx="123541" cy="1896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ight Brace 26">
            <a:extLst>
              <a:ext uri="{FF2B5EF4-FFF2-40B4-BE49-F238E27FC236}">
                <a16:creationId xmlns:a16="http://schemas.microsoft.com/office/drawing/2014/main" id="{3D16E636-4DB6-98BC-A0E6-74E0F83B0983}"/>
              </a:ext>
            </a:extLst>
          </p:cNvPr>
          <p:cNvSpPr/>
          <p:nvPr/>
        </p:nvSpPr>
        <p:spPr>
          <a:xfrm rot="5400000">
            <a:off x="3715566" y="3859274"/>
            <a:ext cx="97829" cy="3124828"/>
          </a:xfrm>
          <a:prstGeom prst="rightBrac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FFB9BC2-863A-91F0-F4F6-BEDE874C535D}"/>
                  </a:ext>
                </a:extLst>
              </p:cNvPr>
              <p:cNvSpPr txBox="1"/>
              <p:nvPr/>
            </p:nvSpPr>
            <p:spPr>
              <a:xfrm>
                <a:off x="2594770" y="5478823"/>
                <a:ext cx="23394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FFB9BC2-863A-91F0-F4F6-BEDE874C5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770" y="5478823"/>
                <a:ext cx="23394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E74152-D144-FD6D-CEBB-399166151911}"/>
              </a:ext>
            </a:extLst>
          </p:cNvPr>
          <p:cNvCxnSpPr>
            <a:cxnSpLocks/>
          </p:cNvCxnSpPr>
          <p:nvPr/>
        </p:nvCxnSpPr>
        <p:spPr>
          <a:xfrm>
            <a:off x="2325608" y="5120634"/>
            <a:ext cx="5585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AF8346-72BE-EA96-AC2F-372A3FC96B78}"/>
                  </a:ext>
                </a:extLst>
              </p:cNvPr>
              <p:cNvSpPr txBox="1"/>
              <p:nvPr/>
            </p:nvSpPr>
            <p:spPr>
              <a:xfrm>
                <a:off x="2449149" y="5052356"/>
                <a:ext cx="31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AF8346-72BE-EA96-AC2F-372A3FC96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149" y="5052356"/>
                <a:ext cx="311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B577DB-B2FF-D8C0-FAD2-79B2AD5C7E69}"/>
                  </a:ext>
                </a:extLst>
              </p:cNvPr>
              <p:cNvSpPr txBox="1"/>
              <p:nvPr/>
            </p:nvSpPr>
            <p:spPr>
              <a:xfrm>
                <a:off x="3625570" y="4769016"/>
                <a:ext cx="1273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B577DB-B2FF-D8C0-FAD2-79B2AD5C7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70" y="4769016"/>
                <a:ext cx="12738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Graphic 34" descr="Satellite outline">
            <a:extLst>
              <a:ext uri="{FF2B5EF4-FFF2-40B4-BE49-F238E27FC236}">
                <a16:creationId xmlns:a16="http://schemas.microsoft.com/office/drawing/2014/main" id="{93CD3D21-4E9A-B40F-9130-8D27FEDACF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19570" y="3232797"/>
            <a:ext cx="639816" cy="639816"/>
          </a:xfrm>
          <a:prstGeom prst="rect">
            <a:avLst/>
          </a:prstGeom>
        </p:spPr>
      </p:pic>
      <p:pic>
        <p:nvPicPr>
          <p:cNvPr id="36" name="Graphic 35" descr="Satellite outline">
            <a:extLst>
              <a:ext uri="{FF2B5EF4-FFF2-40B4-BE49-F238E27FC236}">
                <a16:creationId xmlns:a16="http://schemas.microsoft.com/office/drawing/2014/main" id="{C6857A35-29C9-D8EF-5725-6E5ACDDD64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670653">
            <a:off x="1581902" y="3232797"/>
            <a:ext cx="639816" cy="639816"/>
          </a:xfrm>
          <a:prstGeom prst="rect">
            <a:avLst/>
          </a:prstGeom>
        </p:spPr>
      </p:pic>
      <p:pic>
        <p:nvPicPr>
          <p:cNvPr id="37" name="Graphic 36" descr="Satellite outline">
            <a:extLst>
              <a:ext uri="{FF2B5EF4-FFF2-40B4-BE49-F238E27FC236}">
                <a16:creationId xmlns:a16="http://schemas.microsoft.com/office/drawing/2014/main" id="{30F4D5BB-598C-B569-9BA8-C4CC698A9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454227">
            <a:off x="5006987" y="3213452"/>
            <a:ext cx="639816" cy="639816"/>
          </a:xfrm>
          <a:prstGeom prst="rect">
            <a:avLst/>
          </a:prstGeom>
        </p:spPr>
      </p:pic>
      <p:sp>
        <p:nvSpPr>
          <p:cNvPr id="38" name="Right Brace 37">
            <a:extLst>
              <a:ext uri="{FF2B5EF4-FFF2-40B4-BE49-F238E27FC236}">
                <a16:creationId xmlns:a16="http://schemas.microsoft.com/office/drawing/2014/main" id="{9268FE24-EEAA-FE59-0A8F-ED99E0190BF2}"/>
              </a:ext>
            </a:extLst>
          </p:cNvPr>
          <p:cNvSpPr/>
          <p:nvPr/>
        </p:nvSpPr>
        <p:spPr>
          <a:xfrm rot="16200000">
            <a:off x="3496183" y="1209620"/>
            <a:ext cx="121429" cy="3663536"/>
          </a:xfrm>
          <a:prstGeom prst="rightBrace">
            <a:avLst/>
          </a:prstGeom>
          <a:noFill/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3FE6659-617E-12F2-85D9-219D3AA5F747}"/>
                  </a:ext>
                </a:extLst>
              </p:cNvPr>
              <p:cNvSpPr txBox="1"/>
              <p:nvPr/>
            </p:nvSpPr>
            <p:spPr>
              <a:xfrm>
                <a:off x="2396605" y="2581120"/>
                <a:ext cx="23394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3FE6659-617E-12F2-85D9-219D3AA5F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605" y="2581120"/>
                <a:ext cx="233941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51E087-7AB6-FB2F-B076-F51C5597D145}"/>
                  </a:ext>
                </a:extLst>
              </p:cNvPr>
              <p:cNvSpPr txBox="1"/>
              <p:nvPr/>
            </p:nvSpPr>
            <p:spPr>
              <a:xfrm>
                <a:off x="3556897" y="3367702"/>
                <a:ext cx="1273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51E087-7AB6-FB2F-B076-F51C5597D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897" y="3367702"/>
                <a:ext cx="127381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B950C9-06BD-9240-F9E6-8EF76B708423}"/>
              </a:ext>
            </a:extLst>
          </p:cNvPr>
          <p:cNvCxnSpPr>
            <a:cxnSpLocks/>
          </p:cNvCxnSpPr>
          <p:nvPr/>
        </p:nvCxnSpPr>
        <p:spPr>
          <a:xfrm>
            <a:off x="656228" y="5237022"/>
            <a:ext cx="9363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6FD04D4-83D8-03CB-816D-104AEBBFDF9C}"/>
              </a:ext>
            </a:extLst>
          </p:cNvPr>
          <p:cNvCxnSpPr>
            <a:cxnSpLocks/>
          </p:cNvCxnSpPr>
          <p:nvPr/>
        </p:nvCxnSpPr>
        <p:spPr>
          <a:xfrm>
            <a:off x="1124426" y="4634909"/>
            <a:ext cx="0" cy="843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5B90928-7A73-B0D1-05A8-3DD7EC8E0AA4}"/>
                  </a:ext>
                </a:extLst>
              </p:cNvPr>
              <p:cNvSpPr txBox="1"/>
              <p:nvPr/>
            </p:nvSpPr>
            <p:spPr>
              <a:xfrm>
                <a:off x="846336" y="4353451"/>
                <a:ext cx="5561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5B90928-7A73-B0D1-05A8-3DD7EC8E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36" y="4353451"/>
                <a:ext cx="55617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9B2BE20-DEC1-887E-A670-E40A58BD6632}"/>
                  </a:ext>
                </a:extLst>
              </p:cNvPr>
              <p:cNvSpPr txBox="1"/>
              <p:nvPr/>
            </p:nvSpPr>
            <p:spPr>
              <a:xfrm>
                <a:off x="1511509" y="5071458"/>
                <a:ext cx="5561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9B2BE20-DEC1-887E-A670-E40A58BD6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09" y="5071458"/>
                <a:ext cx="55617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D1E8D27-89DC-DB69-8C07-55DCE7F2E999}"/>
                  </a:ext>
                </a:extLst>
              </p:cNvPr>
              <p:cNvSpPr txBox="1"/>
              <p:nvPr/>
            </p:nvSpPr>
            <p:spPr>
              <a:xfrm>
                <a:off x="93144" y="5083133"/>
                <a:ext cx="5561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−90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D1E8D27-89DC-DB69-8C07-55DCE7F2E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4" y="5083133"/>
                <a:ext cx="55617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534A41-1689-07AB-37A1-3608B78C4194}"/>
                  </a:ext>
                </a:extLst>
              </p:cNvPr>
              <p:cNvSpPr txBox="1"/>
              <p:nvPr/>
            </p:nvSpPr>
            <p:spPr>
              <a:xfrm>
                <a:off x="5749931" y="240396"/>
                <a:ext cx="5455369" cy="623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sensors uniformly separated by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receive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wavelength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with angles of incidence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With reference to the leftmost sensor,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sensor receives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signal with additional phase shift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Each sensor has additive Gaussian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The received signal vector can be described by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acc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534A41-1689-07AB-37A1-3608B78C4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931" y="240396"/>
                <a:ext cx="5455369" cy="6235874"/>
              </a:xfrm>
              <a:prstGeom prst="rect">
                <a:avLst/>
              </a:prstGeom>
              <a:blipFill>
                <a:blip r:embed="rId13"/>
                <a:stretch>
                  <a:fillRect l="-670" t="-489" r="-782" b="-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37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6EE3B-0F1D-DF90-F370-9DA9548F6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A19DD2-2AF5-9650-5074-3A0BBD134D35}"/>
                  </a:ext>
                </a:extLst>
              </p:cNvPr>
              <p:cNvSpPr txBox="1"/>
              <p:nvPr/>
            </p:nvSpPr>
            <p:spPr>
              <a:xfrm>
                <a:off x="5727264" y="175032"/>
                <a:ext cx="5384683" cy="6515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Array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derived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acc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The Vandermonde structure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 guarantees independence of arrival vectors so long as all angles are unique.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</m:oMath>
                </a14:m>
                <a:r>
                  <a:rPr lang="en-US" dirty="0"/>
                  <a:t> is full rank,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acc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 spans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dimensional </a:t>
                </a:r>
                <a:r>
                  <a:rPr lang="en-US" i="1" dirty="0"/>
                  <a:t>signal subspace</a:t>
                </a:r>
                <a:r>
                  <a:rPr lang="en-US" dirty="0"/>
                  <a:t>, for which the arrival vectors (columns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) form a basis.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US" dirty="0"/>
                  <a:t> will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eigenvector/eigenvalue pairs corresponding to the </a:t>
                </a:r>
                <a:r>
                  <a:rPr lang="en-US" i="1" dirty="0"/>
                  <a:t>signal subspace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eigenvector/eigenvalue pairs corresponding to the </a:t>
                </a:r>
                <a:r>
                  <a:rPr lang="en-US" i="1" dirty="0"/>
                  <a:t>null</a:t>
                </a:r>
                <a:r>
                  <a:rPr lang="en-US" dirty="0"/>
                  <a:t> or </a:t>
                </a:r>
                <a:r>
                  <a:rPr lang="en-US" i="1" dirty="0"/>
                  <a:t>noise subspace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i="1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The two subspaces are orthogonal, meaning that arrival vectors for an angle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can be checked for maximum orthogonality against the </a:t>
                </a:r>
                <a:r>
                  <a:rPr lang="en-US" i="1" dirty="0"/>
                  <a:t>noise subspace</a:t>
                </a:r>
                <a:r>
                  <a:rPr lang="en-US" dirty="0"/>
                  <a:t> eigenvectors:</a:t>
                </a:r>
              </a:p>
              <a:p>
                <a:endParaRPr lang="en-US" dirty="0"/>
              </a:p>
              <a:p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𝑀𝑈𝑆𝐼𝐶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A19DD2-2AF5-9650-5074-3A0BBD134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264" y="175032"/>
                <a:ext cx="5384683" cy="6515823"/>
              </a:xfrm>
              <a:prstGeom prst="rect">
                <a:avLst/>
              </a:prstGeom>
              <a:blipFill>
                <a:blip r:embed="rId3"/>
                <a:stretch>
                  <a:fillRect l="-793" t="-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a music performance&#10;&#10;Description automatically generated with medium confidence">
            <a:extLst>
              <a:ext uri="{FF2B5EF4-FFF2-40B4-BE49-F238E27FC236}">
                <a16:creationId xmlns:a16="http://schemas.microsoft.com/office/drawing/2014/main" id="{4B63ABB0-5D20-1B65-3D2E-1D73A3916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85" y="142248"/>
            <a:ext cx="4845683" cy="3634262"/>
          </a:xfrm>
          <a:prstGeom prst="rect">
            <a:avLst/>
          </a:prstGeom>
        </p:spPr>
      </p:pic>
      <p:pic>
        <p:nvPicPr>
          <p:cNvPr id="10" name="Picture 9" descr="A graph of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B6D1F27E-75B8-B9B6-7554-4C02ECC409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5" y="3776510"/>
            <a:ext cx="4575242" cy="296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3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22DC4-81AC-5F8E-86EA-378A2A4C5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F179-87E6-C614-3A6F-2174A6BF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21" y="201853"/>
            <a:ext cx="9692640" cy="776922"/>
          </a:xfrm>
        </p:spPr>
        <p:txBody>
          <a:bodyPr/>
          <a:lstStyle/>
          <a:p>
            <a:r>
              <a:rPr lang="en-US" dirty="0"/>
              <a:t>Colored Noise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3A9C7-4378-E36E-E139-41D98572F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21" y="1144145"/>
            <a:ext cx="5660979" cy="435133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Uniform Diagonal:</a:t>
            </a:r>
            <a:r>
              <a:rPr lang="en-US" b="0" dirty="0"/>
              <a:t> ideal case of uncorrelated noise of equal power across all sensors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Non-Uniform Diagonal:</a:t>
            </a:r>
            <a:r>
              <a:rPr lang="en-US" b="0" dirty="0"/>
              <a:t> uncorrelated noise of unequal power across sensors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Block Diagonal: </a:t>
            </a:r>
            <a:r>
              <a:rPr lang="en-US" dirty="0"/>
              <a:t>correlated noise between nearby sensors</a:t>
            </a:r>
            <a:r>
              <a:rPr lang="en-US" b="0" dirty="0"/>
              <a:t>, e.g. coupling in the receiver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Symmetric Toeplitz: </a:t>
            </a:r>
            <a:r>
              <a:rPr lang="en-US" b="0" dirty="0"/>
              <a:t>correlated noise of equal power across sensors, e.g. low noise figure receivers, noise off-platform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Symmetric, Non-Toeplitz: </a:t>
            </a:r>
            <a:r>
              <a:rPr lang="en-US" b="0" dirty="0"/>
              <a:t>correlated noise of unequal power across sensors, e.g. a mix of the above situations are equally relevant.</a:t>
            </a:r>
          </a:p>
        </p:txBody>
      </p:sp>
      <p:pic>
        <p:nvPicPr>
          <p:cNvPr id="7" name="Picture 6" descr="A screenshot of a grid&#10;&#10;Description automatically generated">
            <a:extLst>
              <a:ext uri="{FF2B5EF4-FFF2-40B4-BE49-F238E27FC236}">
                <a16:creationId xmlns:a16="http://schemas.microsoft.com/office/drawing/2014/main" id="{CCF86E07-2861-03CB-ECB7-CBD0590FC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3" r="6243"/>
          <a:stretch/>
        </p:blipFill>
        <p:spPr>
          <a:xfrm>
            <a:off x="6182138" y="590314"/>
            <a:ext cx="4967039" cy="522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B66F7-2103-61E8-4878-3993A5592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94AB80-FFC5-037A-1723-2B428EEEA9E7}"/>
                  </a:ext>
                </a:extLst>
              </p:cNvPr>
              <p:cNvSpPr txBox="1"/>
              <p:nvPr/>
            </p:nvSpPr>
            <p:spPr>
              <a:xfrm>
                <a:off x="211681" y="1809278"/>
                <a:ext cx="5384683" cy="3560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Covariance Differencing</a:t>
                </a:r>
              </a:p>
              <a:p>
                <a:endParaRPr lang="en-US" b="1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Covariance differencing uses a transformation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 under which the noise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en-US" dirty="0"/>
                  <a:t> remains unchanged, while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acc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 is changed.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The difference between the original array covariance and the transformed covariance removes 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Determining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 requires assumptions about the structure of the noise field.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94AB80-FFC5-037A-1723-2B428EEE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81" y="1809278"/>
                <a:ext cx="5384683" cy="3560270"/>
              </a:xfrm>
              <a:prstGeom prst="rect">
                <a:avLst/>
              </a:prstGeom>
              <a:blipFill>
                <a:blip r:embed="rId3"/>
                <a:stretch>
                  <a:fillRect l="-1019" t="-1027" r="-1925" b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B63E294-C9CE-581E-9C86-35FB4937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93" y="269946"/>
            <a:ext cx="9467736" cy="1169748"/>
          </a:xfrm>
        </p:spPr>
        <p:txBody>
          <a:bodyPr>
            <a:normAutofit fontScale="90000"/>
          </a:bodyPr>
          <a:lstStyle/>
          <a:p>
            <a:r>
              <a:rPr lang="en-US" dirty="0"/>
              <a:t>Mitigation: Covariance Differencing and Cumulant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F8728A-22B8-BBC5-62B2-54851FADAEA8}"/>
                  </a:ext>
                </a:extLst>
              </p:cNvPr>
              <p:cNvSpPr txBox="1"/>
              <p:nvPr/>
            </p:nvSpPr>
            <p:spPr>
              <a:xfrm>
                <a:off x="5596364" y="1809278"/>
                <a:ext cx="5384683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Cumulant Array Processing</a:t>
                </a:r>
              </a:p>
              <a:p>
                <a:endParaRPr lang="en-US" b="1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Cumulant methods use higher order statistical cumulants rather than covariance.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Cumulants of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US" dirty="0"/>
                  <a:t> are blind to Gaussian statistics.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Authors of original paper argue 4</a:t>
                </a:r>
                <a:r>
                  <a:rPr lang="en-US" baseline="30000" dirty="0"/>
                  <a:t>th</a:t>
                </a:r>
                <a:r>
                  <a:rPr lang="en-US" dirty="0"/>
                  <a:t> order statistics (kurtosis) is able to capture bearings with higher peak resolutions.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F8728A-22B8-BBC5-62B2-54851FADA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364" y="1809278"/>
                <a:ext cx="5384683" cy="3139321"/>
              </a:xfrm>
              <a:prstGeom prst="rect">
                <a:avLst/>
              </a:prstGeom>
              <a:blipFill>
                <a:blip r:embed="rId4"/>
                <a:stretch>
                  <a:fillRect l="-906" t="-1165" r="-1699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30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508B2-3B65-C489-3F5B-233381741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BC7F-8202-DB7F-00A8-9834596E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21" y="201853"/>
            <a:ext cx="5737179" cy="1159808"/>
          </a:xfrm>
        </p:spPr>
        <p:txBody>
          <a:bodyPr>
            <a:normAutofit fontScale="90000"/>
          </a:bodyPr>
          <a:lstStyle/>
          <a:p>
            <a:r>
              <a:rPr lang="en-US" dirty="0"/>
              <a:t>Covariance Differencing Toeplitz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D188E4-BB77-D8A6-CEA2-12A38F012BD4}"/>
                  </a:ext>
                </a:extLst>
              </p:cNvPr>
              <p:cNvSpPr txBox="1"/>
              <p:nvPr/>
            </p:nvSpPr>
            <p:spPr>
              <a:xfrm>
                <a:off x="305508" y="1345591"/>
                <a:ext cx="5543585" cy="531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Transformation: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⋰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</m:acc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The above leads to spurious bearings at the negatives of the true angles, resulting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eigenvectors corresponding to the </a:t>
                </a:r>
                <a:r>
                  <a:rPr lang="en-US" i="1" dirty="0"/>
                  <a:t>signal subspace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All resolved bearings are accumulated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dirty="0"/>
                  <a:t> and the permuted signal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𝑠𝑠</m:t>
                            </m:r>
                          </m:sub>
                        </m:sSub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dirty="0"/>
                  <a:t> is eigendecomposed, and the bearings with positive eigenvalues are selected</a:t>
                </a:r>
              </a:p>
              <a:p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acc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D188E4-BB77-D8A6-CEA2-12A38F012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08" y="1345591"/>
                <a:ext cx="5543585" cy="5310556"/>
              </a:xfrm>
              <a:prstGeom prst="rect">
                <a:avLst/>
              </a:prstGeom>
              <a:blipFill>
                <a:blip r:embed="rId2"/>
                <a:stretch>
                  <a:fillRect l="-660" t="-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graph of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7B56FF7B-72F5-2F98-3361-31D433A4D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1" y="3795277"/>
            <a:ext cx="4793193" cy="3062723"/>
          </a:xfrm>
          <a:prstGeom prst="rect">
            <a:avLst/>
          </a:prstGeom>
        </p:spPr>
      </p:pic>
      <p:pic>
        <p:nvPicPr>
          <p:cNvPr id="12" name="Picture 11" descr="A graph of a line graph&#10;&#10;Description automatically generated">
            <a:extLst>
              <a:ext uri="{FF2B5EF4-FFF2-40B4-BE49-F238E27FC236}">
                <a16:creationId xmlns:a16="http://schemas.microsoft.com/office/drawing/2014/main" id="{74FB9BA9-F83E-F265-2B76-77D1C3CD3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1" y="201853"/>
            <a:ext cx="4793193" cy="359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97E1F-F8EC-49FD-1E3F-BE8A14F08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475-FB52-1AD2-7618-F2D97CFD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21" y="201852"/>
            <a:ext cx="5953522" cy="1120051"/>
          </a:xfrm>
        </p:spPr>
        <p:txBody>
          <a:bodyPr>
            <a:normAutofit fontScale="90000"/>
          </a:bodyPr>
          <a:lstStyle/>
          <a:p>
            <a:r>
              <a:rPr lang="en-US" dirty="0"/>
              <a:t>Covariance Differencing Diagonal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257D21-0B69-555E-62CC-1F145F699144}"/>
                  </a:ext>
                </a:extLst>
              </p:cNvPr>
              <p:cNvSpPr txBox="1"/>
              <p:nvPr/>
            </p:nvSpPr>
            <p:spPr>
              <a:xfrm>
                <a:off x="259874" y="1321903"/>
                <a:ext cx="5543585" cy="4925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Transformation: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∈[−1, 1]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</m:acc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The above also to spurious bearings at the negatives of the true angles, resulting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eigenvectors corresponding to the </a:t>
                </a:r>
                <a:r>
                  <a:rPr lang="en-US" i="1" dirty="0"/>
                  <a:t>signal subspace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</m:acc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As such, the pseudospectrum is expanded to search for maximum orthogonality to both:</a:t>
                </a:r>
              </a:p>
              <a:p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𝑀𝑈𝑆𝐼𝐶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</m:acc>
                                </m:e>
                              </m:acc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acc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acc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257D21-0B69-555E-62CC-1F145F699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74" y="1321903"/>
                <a:ext cx="5543585" cy="4925259"/>
              </a:xfrm>
              <a:prstGeom prst="rect">
                <a:avLst/>
              </a:prstGeom>
              <a:blipFill>
                <a:blip r:embed="rId2"/>
                <a:stretch>
                  <a:fillRect l="-770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a line graph&#10;&#10;Description automatically generated">
            <a:extLst>
              <a:ext uri="{FF2B5EF4-FFF2-40B4-BE49-F238E27FC236}">
                <a16:creationId xmlns:a16="http://schemas.microsoft.com/office/drawing/2014/main" id="{5C4A32A9-21F8-BCB1-4DDA-1A4851EEE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73" y="265578"/>
            <a:ext cx="4933531" cy="3700149"/>
          </a:xfrm>
          <a:prstGeom prst="rect">
            <a:avLst/>
          </a:prstGeom>
        </p:spPr>
      </p:pic>
      <p:pic>
        <p:nvPicPr>
          <p:cNvPr id="7" name="Picture 6" descr="A graph of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9DAE3347-1578-7F26-C919-2A5C14F31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543" y="3955742"/>
            <a:ext cx="4786761" cy="290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499F7-BFC1-81AF-4C34-7EA8BFE6F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DF4A-A694-6CBF-B6A5-5D0C088C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21" y="201853"/>
            <a:ext cx="9692640" cy="776922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Order Cumulants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24E1A4-EB88-AAB4-5CD7-B0BEFBC08281}"/>
                  </a:ext>
                </a:extLst>
              </p:cNvPr>
              <p:cNvSpPr txBox="1"/>
              <p:nvPr/>
            </p:nvSpPr>
            <p:spPr>
              <a:xfrm>
                <a:off x="237783" y="1000750"/>
                <a:ext cx="5543585" cy="5751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Statistical cumulants of order higher than 2 are blind to Gaussian random variables.</a:t>
                </a:r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and 4</a:t>
                </a:r>
                <a:r>
                  <a:rPr lang="en-US" baseline="30000" dirty="0"/>
                  <a:t>th</a:t>
                </a:r>
                <a:r>
                  <a:rPr lang="en-US" dirty="0"/>
                  <a:t> Moments (covariance and kurtosis):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4</a:t>
                </a:r>
                <a:r>
                  <a:rPr lang="en-US" baseline="30000" dirty="0"/>
                  <a:t>th</a:t>
                </a:r>
                <a:r>
                  <a:rPr lang="en-US" dirty="0"/>
                  <a:t> Order Cumulant (FOC):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FOC matrix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can be described with Kronecker products: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FOC matrix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eigenvector/value pairs which span a subspace also spanned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orthogonal eigenvectors which span the </a:t>
                </a:r>
                <a:r>
                  <a:rPr lang="en-US" i="1" dirty="0"/>
                  <a:t>noise subspace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24E1A4-EB88-AAB4-5CD7-B0BEFBC08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83" y="1000750"/>
                <a:ext cx="5543585" cy="5751575"/>
              </a:xfrm>
              <a:prstGeom prst="rect">
                <a:avLst/>
              </a:prstGeom>
              <a:blipFill>
                <a:blip r:embed="rId2"/>
                <a:stretch>
                  <a:fillRect l="-660" t="-530" r="-1870" b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f a number of squares&#10;&#10;Description automatically generated with medium confidence">
            <a:extLst>
              <a:ext uri="{FF2B5EF4-FFF2-40B4-BE49-F238E27FC236}">
                <a16:creationId xmlns:a16="http://schemas.microsoft.com/office/drawing/2014/main" id="{80881557-E405-FF0F-F709-C71813AB8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533" y="4068847"/>
            <a:ext cx="5234925" cy="2729409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4C2A28F8-36E4-951D-8E8C-CCA92FE5C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2853"/>
            <a:ext cx="4859992" cy="364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835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751</TotalTime>
  <Words>992</Words>
  <Application>Microsoft Office PowerPoint</Application>
  <PresentationFormat>Widescreen</PresentationFormat>
  <Paragraphs>148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Arial</vt:lpstr>
      <vt:lpstr>Calibri</vt:lpstr>
      <vt:lpstr>Cambria Math</vt:lpstr>
      <vt:lpstr>Century Schoolbook</vt:lpstr>
      <vt:lpstr>Wingdings</vt:lpstr>
      <vt:lpstr>Wingdings 2</vt:lpstr>
      <vt:lpstr>View</vt:lpstr>
      <vt:lpstr>Analyzing Methods of DOA Array Processing in the Presence of Colored Noise Fields</vt:lpstr>
      <vt:lpstr>PowerPoint Presentation</vt:lpstr>
      <vt:lpstr>MUltiple SIgnal Classification (MUSIC) for DOA</vt:lpstr>
      <vt:lpstr>PowerPoint Presentation</vt:lpstr>
      <vt:lpstr>Colored Noise Fields</vt:lpstr>
      <vt:lpstr>Mitigation: Covariance Differencing and Cumulant Methods</vt:lpstr>
      <vt:lpstr>Covariance Differencing Toeplitz Assumption</vt:lpstr>
      <vt:lpstr>Covariance Differencing Diagonal Assumption</vt:lpstr>
      <vt:lpstr>4th Order Cumulants</vt:lpstr>
      <vt:lpstr>Uniform Diagonal R ̅  ̅_nn Performance</vt:lpstr>
      <vt:lpstr>Uniform Diagonal R ̅  ̅_nn Performance</vt:lpstr>
      <vt:lpstr>Non-Uniform Diagonal R ̅  ̅_nn Performance</vt:lpstr>
      <vt:lpstr>Symmetric Toeplitz R ̅  ̅_nn Performance</vt:lpstr>
      <vt:lpstr>Symmetric Non-Toeplitz R ̅  ̅_nn Performance</vt:lpstr>
      <vt:lpstr>Conclusions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Golding</dc:creator>
  <cp:lastModifiedBy>Nathan Golding</cp:lastModifiedBy>
  <cp:revision>16</cp:revision>
  <dcterms:created xsi:type="dcterms:W3CDTF">2024-11-30T23:31:12Z</dcterms:created>
  <dcterms:modified xsi:type="dcterms:W3CDTF">2024-12-04T21:04:16Z</dcterms:modified>
</cp:coreProperties>
</file>