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34" r:id="rId2"/>
    <p:sldId id="335" r:id="rId3"/>
    <p:sldId id="259" r:id="rId4"/>
    <p:sldId id="336" r:id="rId5"/>
    <p:sldId id="337" r:id="rId6"/>
    <p:sldId id="290" r:id="rId7"/>
    <p:sldId id="332" r:id="rId8"/>
    <p:sldId id="271" r:id="rId9"/>
    <p:sldId id="283" r:id="rId10"/>
    <p:sldId id="327" r:id="rId11"/>
    <p:sldId id="329" r:id="rId12"/>
    <p:sldId id="330" r:id="rId13"/>
    <p:sldId id="342" r:id="rId14"/>
    <p:sldId id="338" r:id="rId15"/>
    <p:sldId id="340" r:id="rId16"/>
    <p:sldId id="34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C41A1F-F11E-4B89-9431-373C648CE2DC}">
          <p14:sldIdLst>
            <p14:sldId id="334"/>
            <p14:sldId id="335"/>
          </p14:sldIdLst>
        </p14:section>
        <p14:section name="R Packages" id="{F445CFE6-AFF6-4061-A843-DE369854F077}">
          <p14:sldIdLst>
            <p14:sldId id="259"/>
            <p14:sldId id="336"/>
            <p14:sldId id="337"/>
            <p14:sldId id="290"/>
            <p14:sldId id="332"/>
            <p14:sldId id="271"/>
            <p14:sldId id="283"/>
            <p14:sldId id="327"/>
            <p14:sldId id="329"/>
            <p14:sldId id="330"/>
          </p14:sldIdLst>
        </p14:section>
        <p14:section name="Make Files" id="{FD0319D4-30DB-473F-92DB-422A326BF763}">
          <p14:sldIdLst>
            <p14:sldId id="342"/>
          </p14:sldIdLst>
        </p14:section>
        <p14:section name="Advanced Git Concepts" id="{9BB2EBEC-605E-494A-B6E2-3AD24F13CB15}">
          <p14:sldIdLst>
            <p14:sldId id="338"/>
            <p14:sldId id="340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23" autoAdjust="0"/>
  </p:normalViewPr>
  <p:slideViewPr>
    <p:cSldViewPr snapToGrid="0" snapToObjects="1">
      <p:cViewPr varScale="1">
        <p:scale>
          <a:sx n="68" d="100"/>
          <a:sy n="68" d="100"/>
        </p:scale>
        <p:origin x="18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ABF74-7310-174A-9CFC-662DE8152D5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61421-88D0-6446-86DD-DD507C4C6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7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this slope graph shows, there is dramatic decline in health as injury severity increases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93412-44F2-4D44-8026-C36FF12FE7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4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Idea with this</a:t>
            </a:r>
            <a:r>
              <a:rPr lang="en-US" baseline="0" dirty="0" smtClean="0"/>
              <a:t> section is to highlight the use of branches within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 To do that, I’ll: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Open up </a:t>
            </a:r>
            <a:r>
              <a:rPr lang="en-US" baseline="0" dirty="0" err="1" smtClean="0"/>
              <a:t>Rstudio</a:t>
            </a:r>
            <a:r>
              <a:rPr lang="en-US" baseline="0" dirty="0" smtClean="0"/>
              <a:t> to the tangled package on master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Take a second to highlight: 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some code in </a:t>
            </a:r>
            <a:r>
              <a:rPr lang="en-US" baseline="0" dirty="0" err="1" smtClean="0"/>
              <a:t>cleanMerge</a:t>
            </a:r>
            <a:r>
              <a:rPr lang="en-US" baseline="0" dirty="0" smtClean="0"/>
              <a:t>()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The existing of the branch dropdown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log to show the existing of the branch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Go to the command line and checkout a new branch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to </a:t>
            </a:r>
            <a:r>
              <a:rPr lang="en-US" baseline="0" dirty="0" err="1" smtClean="0"/>
              <a:t>Rstudio</a:t>
            </a:r>
            <a:r>
              <a:rPr lang="en-US" baseline="0" dirty="0" smtClean="0"/>
              <a:t> and note how it has already changed to the new branch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Make some changes to the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Save it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Commit it and highlight how </a:t>
            </a:r>
            <a:r>
              <a:rPr lang="en-US" baseline="0" dirty="0" err="1" smtClean="0"/>
              <a:t>Rstudio</a:t>
            </a:r>
            <a:r>
              <a:rPr lang="en-US" baseline="0" dirty="0" smtClean="0"/>
              <a:t> catches and assigns the flag to the right branch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back to the master branch and see the old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 Go back to command line to delete the branch with -D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61421-88D0-6446-86DD-DD507C4C64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19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 programming isn’t necessarily </a:t>
            </a:r>
            <a:r>
              <a:rPr lang="en-US" smtClean="0"/>
              <a:t>software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61421-88D0-6446-86DD-DD507C4C64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5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61421-88D0-6446-86DD-DD507C4C64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FE5E-A55D-1948-8935-B7869FA87EE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8400-AF60-6B4D-AA88-281D4455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FE5E-A55D-1948-8935-B7869FA87EE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8400-AF60-6B4D-AA88-281D4455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0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FE5E-A55D-1948-8935-B7869FA87EE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8400-AF60-6B4D-AA88-281D4455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0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FE5E-A55D-1948-8935-B7869FA87EE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8400-AF60-6B4D-AA88-281D4455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4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FE5E-A55D-1948-8935-B7869FA87EE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8400-AF60-6B4D-AA88-281D4455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5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FE5E-A55D-1948-8935-B7869FA87EE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8400-AF60-6B4D-AA88-281D4455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3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FE5E-A55D-1948-8935-B7869FA87EE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8400-AF60-6B4D-AA88-281D4455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FE5E-A55D-1948-8935-B7869FA87EE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8400-AF60-6B4D-AA88-281D4455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6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FE5E-A55D-1948-8935-B7869FA87EE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8400-AF60-6B4D-AA88-281D4455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0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FE5E-A55D-1948-8935-B7869FA87EE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8400-AF60-6B4D-AA88-281D4455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3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FE5E-A55D-1948-8935-B7869FA87EE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8400-AF60-6B4D-AA88-281D4455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4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3FE5E-A55D-1948-8935-B7869FA87EE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8400-AF60-6B4D-AA88-281D4455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0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articles/about-pull-request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1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 Research Workflow</a:t>
            </a:r>
            <a:br>
              <a:rPr lang="en-US" dirty="0" smtClean="0"/>
            </a:br>
            <a:r>
              <a:rPr lang="en-US" dirty="0" smtClean="0"/>
              <a:t>(once analysis was mature)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8036"/>
            <a:ext cx="9144000" cy="40290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48700" y="1555795"/>
            <a:ext cx="3889836" cy="398687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4050" y="5595244"/>
            <a:ext cx="115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tangled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From Roger Peng via Jenny Bryan, http://stat545.com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9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(When) Should My Analysis Become a Package?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061661" y="5476172"/>
            <a:ext cx="210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Read-</a:t>
            </a:r>
            <a:r>
              <a:rPr lang="en-US" dirty="0" err="1" smtClean="0"/>
              <a:t>eval</a:t>
            </a:r>
            <a:r>
              <a:rPr lang="en-US" dirty="0" smtClean="0"/>
              <a:t>-print 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74504" y="5495127"/>
            <a:ext cx="241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Programming</a:t>
            </a:r>
          </a:p>
          <a:p>
            <a:pPr algn="ctr"/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9800000">
            <a:off x="4410554" y="4539818"/>
            <a:ext cx="175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Stencil"/>
                <a:cs typeface="Stencil"/>
              </a:rPr>
              <a:t>tension</a:t>
            </a:r>
            <a:endParaRPr lang="en-US" sz="28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Stencil"/>
              <a:cs typeface="Stenci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5681" y="4316992"/>
            <a:ext cx="3961847" cy="1023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EDA </a:t>
            </a:r>
            <a:r>
              <a:rPr lang="en-US" dirty="0" smtClean="0">
                <a:sym typeface="Wingdings"/>
              </a:rPr>
              <a:t> Analysis  </a:t>
            </a:r>
            <a:r>
              <a:rPr lang="en-US" dirty="0" err="1" smtClean="0">
                <a:sym typeface="Wingdings"/>
              </a:rPr>
              <a:t>Modelling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Visualisation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74504" y="4316992"/>
            <a:ext cx="2412296" cy="1023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0252" y="3383383"/>
            <a:ext cx="78289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R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83" y="2074037"/>
            <a:ext cx="1346451" cy="11781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75047" y="2882850"/>
            <a:ext cx="127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flexible….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Hadley Wickham Interview, UseR! 2014 - http://goo.gl/cAsiqK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7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4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(When) Should My Analysis Become a Package?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Package development* gives you:</a:t>
            </a:r>
          </a:p>
          <a:p>
            <a:pPr lvl="1"/>
            <a:r>
              <a:rPr lang="en-US" dirty="0" smtClean="0"/>
              <a:t>Version control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Set of conventions:</a:t>
            </a:r>
          </a:p>
          <a:p>
            <a:pPr lvl="2"/>
            <a:r>
              <a:rPr lang="en-US" dirty="0" smtClean="0"/>
              <a:t>Data go in </a:t>
            </a:r>
            <a:r>
              <a:rPr lang="en-US" dirty="0" smtClean="0">
                <a:latin typeface="Courier New"/>
                <a:cs typeface="Courier New"/>
              </a:rPr>
              <a:t>data/</a:t>
            </a:r>
          </a:p>
          <a:p>
            <a:pPr lvl="2"/>
            <a:r>
              <a:rPr lang="en-US" dirty="0" smtClean="0"/>
              <a:t>Raw data go in </a:t>
            </a:r>
            <a:r>
              <a:rPr lang="en-US" dirty="0" smtClean="0">
                <a:latin typeface="Courier New"/>
                <a:cs typeface="Courier New"/>
              </a:rPr>
              <a:t>data-raw/</a:t>
            </a:r>
          </a:p>
          <a:p>
            <a:pPr lvl="2"/>
            <a:r>
              <a:rPr lang="en-US" dirty="0" smtClean="0"/>
              <a:t>Code goes in </a:t>
            </a:r>
            <a:r>
              <a:rPr lang="en-US" dirty="0" smtClean="0">
                <a:latin typeface="Courier New"/>
                <a:cs typeface="Courier New"/>
              </a:rPr>
              <a:t>R/</a:t>
            </a:r>
          </a:p>
          <a:p>
            <a:pPr lvl="1"/>
            <a:r>
              <a:rPr lang="en-US" dirty="0" smtClean="0"/>
              <a:t>Scaffolding around the project</a:t>
            </a:r>
          </a:p>
          <a:p>
            <a:r>
              <a:rPr lang="en-US" dirty="0" smtClean="0"/>
              <a:t>Open </a:t>
            </a:r>
            <a:r>
              <a:rPr lang="en-US" dirty="0"/>
              <a:t>Question: </a:t>
            </a:r>
            <a:r>
              <a:rPr lang="en-US" dirty="0" smtClean="0"/>
              <a:t>how </a:t>
            </a:r>
            <a:r>
              <a:rPr lang="en-US" smtClean="0"/>
              <a:t>&amp; when to transform </a:t>
            </a:r>
            <a:r>
              <a:rPr lang="en-US" dirty="0"/>
              <a:t>an EDA into a </a:t>
            </a:r>
            <a:r>
              <a:rPr lang="en-US" dirty="0" smtClean="0"/>
              <a:t>formal/mature </a:t>
            </a:r>
            <a:r>
              <a:rPr lang="en-US" dirty="0"/>
              <a:t>analysis?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6682" y="4947143"/>
            <a:ext cx="7980245" cy="9761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*with tools like devtools(), git, GitHub, RStudio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8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Collaborators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20" y="2891547"/>
            <a:ext cx="6919560" cy="1943268"/>
          </a:xfrm>
        </p:spPr>
      </p:pic>
      <p:sp>
        <p:nvSpPr>
          <p:cNvPr id="5" name="TextBox 4"/>
          <p:cNvSpPr txBox="1"/>
          <p:nvPr/>
        </p:nvSpPr>
        <p:spPr>
          <a:xfrm>
            <a:off x="1112220" y="5738799"/>
            <a:ext cx="481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one person can push to the production repo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79865" y="4741333"/>
            <a:ext cx="0" cy="9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2220" y="6211669"/>
            <a:ext cx="726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Pull requests: </a:t>
            </a:r>
            <a:r>
              <a:rPr lang="en-US" dirty="0">
                <a:hlinkClick r:id="rId4"/>
              </a:rPr>
              <a:t>https://help.github.com/articles/about-pull-requests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1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</a:t>
            </a:r>
            <a:r>
              <a:rPr lang="en-US" dirty="0" err="1" smtClean="0"/>
              <a:t>git’s</a:t>
            </a:r>
            <a:r>
              <a:rPr lang="en-US" dirty="0" smtClean="0"/>
              <a:t> killer features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24" y="2246513"/>
            <a:ext cx="5441152" cy="219475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045" y="4379150"/>
            <a:ext cx="5433531" cy="211854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99644" y="6356350"/>
            <a:ext cx="3220156" cy="365125"/>
          </a:xfrm>
        </p:spPr>
        <p:txBody>
          <a:bodyPr/>
          <a:lstStyle/>
          <a:p>
            <a:r>
              <a:rPr lang="en-US" dirty="0" smtClean="0"/>
              <a:t>https://guides.github.com/introduction/flow/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6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6" y="2276599"/>
            <a:ext cx="8035414" cy="2329267"/>
          </a:xfrm>
        </p:spPr>
      </p:pic>
    </p:spTree>
    <p:extLst>
      <p:ext uri="{BB962C8B-B14F-4D97-AF65-F5344CB8AC3E}">
        <p14:creationId xmlns:p14="http://schemas.microsoft.com/office/powerpoint/2010/main" val="10632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Topics for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scripts to functions to a package</a:t>
            </a:r>
          </a:p>
          <a:p>
            <a:r>
              <a:rPr lang="en-US" dirty="0"/>
              <a:t>How do you run it all?</a:t>
            </a:r>
          </a:p>
          <a:p>
            <a:pPr lvl="1"/>
            <a:r>
              <a:rPr lang="en-US" dirty="0"/>
              <a:t>Controller scripts</a:t>
            </a:r>
          </a:p>
          <a:p>
            <a:pPr lvl="1"/>
            <a:r>
              <a:rPr lang="en-US" dirty="0" err="1"/>
              <a:t>Rmd</a:t>
            </a:r>
            <a:r>
              <a:rPr lang="en-US" dirty="0"/>
              <a:t> files with </a:t>
            </a:r>
            <a:r>
              <a:rPr lang="en-US" dirty="0" err="1"/>
              <a:t>knitr</a:t>
            </a:r>
            <a:endParaRPr lang="en-US" dirty="0"/>
          </a:p>
          <a:p>
            <a:pPr lvl="1"/>
            <a:r>
              <a:rPr lang="en-US" dirty="0"/>
              <a:t>MAKE files</a:t>
            </a:r>
          </a:p>
          <a:p>
            <a:r>
              <a:rPr lang="en-US" dirty="0" smtClean="0"/>
              <a:t>Branches in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Pull requests</a:t>
            </a:r>
          </a:p>
          <a:p>
            <a:r>
              <a:rPr lang="en-US" dirty="0" smtClean="0"/>
              <a:t>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to Support a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build an R package to store:</a:t>
            </a:r>
          </a:p>
          <a:p>
            <a:pPr lvl="1"/>
            <a:r>
              <a:rPr lang="en-US" dirty="0" smtClean="0"/>
              <a:t>(Raw) data </a:t>
            </a:r>
          </a:p>
          <a:p>
            <a:pPr lvl="1"/>
            <a:r>
              <a:rPr lang="en-US" dirty="0" smtClean="0"/>
              <a:t>Data prep</a:t>
            </a:r>
          </a:p>
          <a:p>
            <a:pPr lvl="1"/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Figure production for</a:t>
            </a:r>
          </a:p>
          <a:p>
            <a:pPr lvl="2"/>
            <a:r>
              <a:rPr lang="en-US" dirty="0" smtClean="0"/>
              <a:t>Web</a:t>
            </a:r>
          </a:p>
          <a:p>
            <a:pPr lvl="2"/>
            <a:r>
              <a:rPr lang="en-US" dirty="0" smtClean="0"/>
              <a:t>Print</a:t>
            </a:r>
          </a:p>
          <a:p>
            <a:pPr lvl="1"/>
            <a:r>
              <a:rPr lang="en-US" dirty="0" smtClean="0"/>
              <a:t>Vignettes (long </a:t>
            </a:r>
            <a:r>
              <a:rPr lang="en-US" smtClean="0"/>
              <a:t>form documentation) </a:t>
            </a:r>
            <a:r>
              <a:rPr lang="en-US" dirty="0" smtClean="0"/>
              <a:t>to explain it all</a:t>
            </a:r>
          </a:p>
          <a:p>
            <a:pPr lvl="2"/>
            <a:r>
              <a:rPr lang="en-US" dirty="0" smtClean="0"/>
              <a:t>For me</a:t>
            </a:r>
          </a:p>
          <a:p>
            <a:pPr lvl="2"/>
            <a:r>
              <a:rPr lang="en-US" dirty="0" smtClean="0"/>
              <a:t>For </a:t>
            </a:r>
            <a:r>
              <a:rPr lang="en-US" dirty="0" err="1" smtClean="0"/>
              <a:t>NEAq</a:t>
            </a:r>
            <a:r>
              <a:rPr lang="en-US" dirty="0" smtClean="0"/>
              <a:t> collaborators</a:t>
            </a:r>
          </a:p>
          <a:p>
            <a:pPr lvl="2"/>
            <a:r>
              <a:rPr lang="en-US" dirty="0" smtClean="0"/>
              <a:t>For scientific audience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https://github.com/robschick/tangled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tangled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8" y="1600200"/>
            <a:ext cx="7397084" cy="4525963"/>
          </a:xfrm>
        </p:spPr>
      </p:pic>
    </p:spTree>
    <p:extLst>
      <p:ext uri="{BB962C8B-B14F-4D97-AF65-F5344CB8AC3E}">
        <p14:creationId xmlns:p14="http://schemas.microsoft.com/office/powerpoint/2010/main" val="314445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tangled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65250"/>
            <a:ext cx="8229600" cy="2195863"/>
          </a:xfrm>
        </p:spPr>
      </p:pic>
      <p:sp>
        <p:nvSpPr>
          <p:cNvPr id="6" name="TextBox 5"/>
          <p:cNvSpPr txBox="1"/>
          <p:nvPr/>
        </p:nvSpPr>
        <p:spPr>
          <a:xfrm>
            <a:off x="3297997" y="5768622"/>
            <a:ext cx="25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 example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4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Vignettes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documentation is great </a:t>
            </a:r>
            <a:r>
              <a:rPr lang="en-US" i="1" dirty="0"/>
              <a:t>if</a:t>
            </a:r>
            <a:r>
              <a:rPr lang="en-US" dirty="0"/>
              <a:t> you know the name of the function you need, but it’s useless </a:t>
            </a:r>
            <a:r>
              <a:rPr lang="en-US" dirty="0" smtClean="0"/>
              <a:t>otherwise</a:t>
            </a:r>
          </a:p>
          <a:p>
            <a:r>
              <a:rPr lang="en-US" dirty="0" smtClean="0"/>
              <a:t>A </a:t>
            </a:r>
            <a:r>
              <a:rPr lang="en-US" dirty="0"/>
              <a:t>vignette is like a book chapter or an academic paper: it can describe the problem that your package is designed to solve, and then show the reader how to solve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http://r-pkgs.had.co.nz/vignettes.html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3400"/>
            <a:ext cx="8229600" cy="5016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1436"/>
            <a:ext cx="8229600" cy="106984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ANALYSIS 1 – Change in health scores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2209800"/>
            <a:ext cx="381000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 Graph</a:t>
            </a:r>
            <a:endParaRPr lang="en-US" dirty="0"/>
          </a:p>
        </p:txBody>
      </p:sp>
      <p:pic>
        <p:nvPicPr>
          <p:cNvPr id="4" name="Content Placeholder 3" descr="slopeHealt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35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and Branching</a:t>
            </a:r>
            <a:endParaRPr lang="en-US" dirty="0"/>
          </a:p>
        </p:txBody>
      </p:sp>
      <p:pic>
        <p:nvPicPr>
          <p:cNvPr id="4" name="Content Placeholder 3" descr="boxplotHealth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320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7436</TotalTime>
  <Words>463</Words>
  <Application>Microsoft Office PowerPoint</Application>
  <PresentationFormat>On-screen Show (4:3)</PresentationFormat>
  <Paragraphs>93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Stencil</vt:lpstr>
      <vt:lpstr>Wingdings</vt:lpstr>
      <vt:lpstr>Office Theme</vt:lpstr>
      <vt:lpstr>Advanced Concepts</vt:lpstr>
      <vt:lpstr>Some Topics for Consideration</vt:lpstr>
      <vt:lpstr>Package to Support a Paper</vt:lpstr>
      <vt:lpstr>tangled</vt:lpstr>
      <vt:lpstr>tangled</vt:lpstr>
      <vt:lpstr>Vignettes</vt:lpstr>
      <vt:lpstr>ANALYSIS 1 – Change in health scores</vt:lpstr>
      <vt:lpstr>Slope Graph</vt:lpstr>
      <vt:lpstr>git and Branching</vt:lpstr>
      <vt:lpstr>Rep Research Workflow (once analysis was mature)</vt:lpstr>
      <vt:lpstr>(When) Should My Analysis Become a Package?</vt:lpstr>
      <vt:lpstr>(When) Should My Analysis Become a Package?</vt:lpstr>
      <vt:lpstr>See RStudio</vt:lpstr>
      <vt:lpstr>Working With Collaborators</vt:lpstr>
      <vt:lpstr>Branches</vt:lpstr>
      <vt:lpstr>tags</vt:lpstr>
    </vt:vector>
  </TitlesOfParts>
  <Company>University of St.Andrews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tangled</dc:title>
  <dc:creator>Rob  Schick</dc:creator>
  <cp:lastModifiedBy>rob</cp:lastModifiedBy>
  <cp:revision>304</cp:revision>
  <dcterms:created xsi:type="dcterms:W3CDTF">2016-05-31T12:13:32Z</dcterms:created>
  <dcterms:modified xsi:type="dcterms:W3CDTF">2017-08-06T04:43:07Z</dcterms:modified>
</cp:coreProperties>
</file>