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86" r:id="rId6"/>
    <p:sldId id="260" r:id="rId7"/>
    <p:sldId id="265" r:id="rId8"/>
    <p:sldId id="266" r:id="rId9"/>
    <p:sldId id="267" r:id="rId10"/>
    <p:sldId id="268" r:id="rId11"/>
    <p:sldId id="269" r:id="rId12"/>
    <p:sldId id="270" r:id="rId13"/>
    <p:sldId id="271" r:id="rId14"/>
    <p:sldId id="273" r:id="rId15"/>
    <p:sldId id="261" r:id="rId16"/>
    <p:sldId id="274" r:id="rId17"/>
    <p:sldId id="275" r:id="rId18"/>
    <p:sldId id="287" r:id="rId19"/>
    <p:sldId id="278" r:id="rId20"/>
    <p:sldId id="279" r:id="rId21"/>
    <p:sldId id="277"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sorterViewPr>
    <p:cViewPr>
      <p:scale>
        <a:sx n="100" d="100"/>
        <a:sy n="100" d="100"/>
      </p:scale>
      <p:origin x="0" y="-156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68701-0819-4B66-B8A7-31BC4B9BB67D}" type="datetimeFigureOut">
              <a:rPr lang="en-US" smtClean="0"/>
              <a:t>8/5/2017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6F5D7-B638-485F-A90E-CE0E7EED86EE}" type="slidenum">
              <a:rPr lang="en-US" smtClean="0"/>
              <a:t>‹#›</a:t>
            </a:fld>
            <a:endParaRPr lang="en-US"/>
          </a:p>
        </p:txBody>
      </p:sp>
    </p:spTree>
    <p:extLst>
      <p:ext uri="{BB962C8B-B14F-4D97-AF65-F5344CB8AC3E}">
        <p14:creationId xmlns:p14="http://schemas.microsoft.com/office/powerpoint/2010/main" val="2667177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FAFA50-9706-4438-A58B-A53354FFD563}"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752122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AFA50-9706-4438-A58B-A53354FFD563}"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400371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AFA50-9706-4438-A58B-A53354FFD563}"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225651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AFA50-9706-4438-A58B-A53354FFD563}"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266074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FAFA50-9706-4438-A58B-A53354FFD563}"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4008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FAFA50-9706-4438-A58B-A53354FFD563}"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162889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FAFA50-9706-4438-A58B-A53354FFD563}" type="datetimeFigureOut">
              <a:rPr lang="en-US" smtClean="0"/>
              <a:t>8/5/2017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144262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FAFA50-9706-4438-A58B-A53354FFD563}" type="datetimeFigureOut">
              <a:rPr lang="en-US" smtClean="0"/>
              <a:t>8/5/2017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191393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AFA50-9706-4438-A58B-A53354FFD563}" type="datetimeFigureOut">
              <a:rPr lang="en-US" smtClean="0"/>
              <a:t>8/5/2017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365037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FAFA50-9706-4438-A58B-A53354FFD563}"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2013782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FAFA50-9706-4438-A58B-A53354FFD563}"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77FB5-572C-4191-8493-95C266AE08EB}" type="slidenum">
              <a:rPr lang="en-US" smtClean="0"/>
              <a:t>‹#›</a:t>
            </a:fld>
            <a:endParaRPr lang="en-US"/>
          </a:p>
        </p:txBody>
      </p:sp>
    </p:spTree>
    <p:extLst>
      <p:ext uri="{BB962C8B-B14F-4D97-AF65-F5344CB8AC3E}">
        <p14:creationId xmlns:p14="http://schemas.microsoft.com/office/powerpoint/2010/main" val="179014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AFA50-9706-4438-A58B-A53354FFD563}" type="datetimeFigureOut">
              <a:rPr lang="en-US" smtClean="0"/>
              <a:t>8/5/2017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77FB5-572C-4191-8493-95C266AE08EB}" type="slidenum">
              <a:rPr lang="en-US" smtClean="0"/>
              <a:t>‹#›</a:t>
            </a:fld>
            <a:endParaRPr lang="en-US"/>
          </a:p>
        </p:txBody>
      </p:sp>
    </p:spTree>
    <p:extLst>
      <p:ext uri="{BB962C8B-B14F-4D97-AF65-F5344CB8AC3E}">
        <p14:creationId xmlns:p14="http://schemas.microsoft.com/office/powerpoint/2010/main" val="2268197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r-pkgs.had.co.nz/"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dib-lab/khmer/blob/master/CITA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#1</a:t>
            </a:r>
            <a:endParaRPr lang="en-US" dirty="0"/>
          </a:p>
        </p:txBody>
      </p:sp>
      <p:sp>
        <p:nvSpPr>
          <p:cNvPr id="3" name="Subtitle 2"/>
          <p:cNvSpPr>
            <a:spLocks noGrp="1"/>
          </p:cNvSpPr>
          <p:nvPr>
            <p:ph type="subTitle" idx="1"/>
          </p:nvPr>
        </p:nvSpPr>
        <p:spPr/>
        <p:txBody>
          <a:bodyPr/>
          <a:lstStyle/>
          <a:p>
            <a:r>
              <a:rPr lang="en-US" dirty="0" smtClean="0"/>
              <a:t>Elements of a </a:t>
            </a:r>
            <a:r>
              <a:rPr lang="en-US" i="1" dirty="0" smtClean="0"/>
              <a:t>Good Enough</a:t>
            </a:r>
            <a:r>
              <a:rPr lang="en-US" dirty="0" smtClean="0"/>
              <a:t> </a:t>
            </a:r>
            <a:r>
              <a:rPr lang="en-US" dirty="0" smtClean="0"/>
              <a:t>Workflow</a:t>
            </a:r>
            <a:endParaRPr lang="en-US" dirty="0"/>
          </a:p>
        </p:txBody>
      </p:sp>
    </p:spTree>
    <p:extLst>
      <p:ext uri="{BB962C8B-B14F-4D97-AF65-F5344CB8AC3E}">
        <p14:creationId xmlns:p14="http://schemas.microsoft.com/office/powerpoint/2010/main" val="1576189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Core Tenets of a Good Enough Practice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277912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828887092"/>
                    </a:ext>
                  </a:extLst>
                </a:gridCol>
              </a:tblGrid>
              <a:tr h="370840">
                <a:tc>
                  <a:txBody>
                    <a:bodyPr/>
                    <a:lstStyle/>
                    <a:p>
                      <a:r>
                        <a:rPr lang="en-US" dirty="0" smtClean="0"/>
                        <a:t>Collaboration</a:t>
                      </a:r>
                      <a:endParaRPr lang="en-US" dirty="0"/>
                    </a:p>
                  </a:txBody>
                  <a:tcPr/>
                </a:tc>
                <a:extLst>
                  <a:ext uri="{0D108BD9-81ED-4DB2-BD59-A6C34878D82A}">
                    <a16:rowId xmlns:a16="http://schemas.microsoft.com/office/drawing/2014/main" val="128487235"/>
                  </a:ext>
                </a:extLst>
              </a:tr>
              <a:tr h="370840">
                <a:tc>
                  <a:txBody>
                    <a:bodyPr/>
                    <a:lstStyle/>
                    <a:p>
                      <a:r>
                        <a:rPr lang="en-US" dirty="0" smtClean="0"/>
                        <a:t>Create an</a:t>
                      </a:r>
                      <a:r>
                        <a:rPr lang="en-US" baseline="0" dirty="0" smtClean="0"/>
                        <a:t> overview of your project</a:t>
                      </a:r>
                      <a:endParaRPr lang="en-US" dirty="0"/>
                    </a:p>
                  </a:txBody>
                  <a:tcPr/>
                </a:tc>
                <a:extLst>
                  <a:ext uri="{0D108BD9-81ED-4DB2-BD59-A6C34878D82A}">
                    <a16:rowId xmlns:a16="http://schemas.microsoft.com/office/drawing/2014/main" val="384601392"/>
                  </a:ext>
                </a:extLst>
              </a:tr>
              <a:tr h="370840">
                <a:tc>
                  <a:txBody>
                    <a:bodyPr/>
                    <a:lstStyle/>
                    <a:p>
                      <a:r>
                        <a:rPr lang="en-US" dirty="0" smtClean="0"/>
                        <a:t>Create a shared “to-do” list for the project</a:t>
                      </a:r>
                      <a:endParaRPr lang="en-US" dirty="0"/>
                    </a:p>
                  </a:txBody>
                  <a:tcPr/>
                </a:tc>
                <a:extLst>
                  <a:ext uri="{0D108BD9-81ED-4DB2-BD59-A6C34878D82A}">
                    <a16:rowId xmlns:a16="http://schemas.microsoft.com/office/drawing/2014/main" val="1849214696"/>
                  </a:ext>
                </a:extLst>
              </a:tr>
              <a:tr h="370840">
                <a:tc>
                  <a:txBody>
                    <a:bodyPr/>
                    <a:lstStyle/>
                    <a:p>
                      <a:r>
                        <a:rPr lang="en-US" dirty="0" smtClean="0"/>
                        <a:t>Decide on communication strategies</a:t>
                      </a:r>
                      <a:endParaRPr lang="en-US" dirty="0"/>
                    </a:p>
                  </a:txBody>
                  <a:tcPr/>
                </a:tc>
                <a:extLst>
                  <a:ext uri="{0D108BD9-81ED-4DB2-BD59-A6C34878D82A}">
                    <a16:rowId xmlns:a16="http://schemas.microsoft.com/office/drawing/2014/main" val="4292930686"/>
                  </a:ext>
                </a:extLst>
              </a:tr>
              <a:tr h="370840">
                <a:tc>
                  <a:txBody>
                    <a:bodyPr/>
                    <a:lstStyle/>
                    <a:p>
                      <a:r>
                        <a:rPr lang="en-US" dirty="0" smtClean="0"/>
                        <a:t>Make the license explicit</a:t>
                      </a:r>
                      <a:endParaRPr lang="en-US" dirty="0"/>
                    </a:p>
                  </a:txBody>
                  <a:tcPr/>
                </a:tc>
                <a:extLst>
                  <a:ext uri="{0D108BD9-81ED-4DB2-BD59-A6C34878D82A}">
                    <a16:rowId xmlns:a16="http://schemas.microsoft.com/office/drawing/2014/main" val="966569929"/>
                  </a:ext>
                </a:extLst>
              </a:tr>
              <a:tr h="370840">
                <a:tc>
                  <a:txBody>
                    <a:bodyPr/>
                    <a:lstStyle/>
                    <a:p>
                      <a:r>
                        <a:rPr lang="en-US" dirty="0" smtClean="0"/>
                        <a:t>Make the project citable</a:t>
                      </a:r>
                    </a:p>
                  </a:txBody>
                  <a:tcPr/>
                </a:tc>
                <a:extLst>
                  <a:ext uri="{0D108BD9-81ED-4DB2-BD59-A6C34878D82A}">
                    <a16:rowId xmlns:a16="http://schemas.microsoft.com/office/drawing/2014/main" val="2081539471"/>
                  </a:ext>
                </a:extLst>
              </a:tr>
            </a:tbl>
          </a:graphicData>
        </a:graphic>
      </p:graphicFrame>
      <p:sp>
        <p:nvSpPr>
          <p:cNvPr id="5" name="Footer Placeholder 3"/>
          <p:cNvSpPr>
            <a:spLocks noGrp="1"/>
          </p:cNvSpPr>
          <p:nvPr>
            <p:ph type="ftr" sz="quarter" idx="11"/>
          </p:nvPr>
        </p:nvSpPr>
        <p:spPr>
          <a:xfrm>
            <a:off x="4038600" y="6356350"/>
            <a:ext cx="4114800" cy="365125"/>
          </a:xfrm>
        </p:spPr>
        <p:txBody>
          <a:bodyPr/>
          <a:lstStyle/>
          <a:p>
            <a:r>
              <a:rPr lang="en-US" dirty="0" smtClean="0"/>
              <a:t>Wilson et al. (2017) </a:t>
            </a:r>
            <a:r>
              <a:rPr lang="en-US" dirty="0" err="1" smtClean="0"/>
              <a:t>PLoS</a:t>
            </a:r>
            <a:r>
              <a:rPr lang="en-US" dirty="0" smtClean="0"/>
              <a:t> Computational Biology 13 (6). </a:t>
            </a:r>
            <a:endParaRPr lang="en-US" dirty="0"/>
          </a:p>
        </p:txBody>
      </p:sp>
    </p:spTree>
    <p:extLst>
      <p:ext uri="{BB962C8B-B14F-4D97-AF65-F5344CB8AC3E}">
        <p14:creationId xmlns:p14="http://schemas.microsoft.com/office/powerpoint/2010/main" val="36934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Core Tenets of a Good Enough Practice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3137867"/>
              </p:ext>
            </p:extLst>
          </p:nvPr>
        </p:nvGraphicFramePr>
        <p:xfrm>
          <a:off x="838200" y="1825625"/>
          <a:ext cx="10515600" cy="286512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828887092"/>
                    </a:ext>
                  </a:extLst>
                </a:gridCol>
              </a:tblGrid>
              <a:tr h="370840">
                <a:tc>
                  <a:txBody>
                    <a:bodyPr/>
                    <a:lstStyle/>
                    <a:p>
                      <a:r>
                        <a:rPr lang="en-US" dirty="0" smtClean="0"/>
                        <a:t>Project Organization</a:t>
                      </a:r>
                      <a:endParaRPr lang="en-US" dirty="0"/>
                    </a:p>
                  </a:txBody>
                  <a:tcPr/>
                </a:tc>
                <a:extLst>
                  <a:ext uri="{0D108BD9-81ED-4DB2-BD59-A6C34878D82A}">
                    <a16:rowId xmlns:a16="http://schemas.microsoft.com/office/drawing/2014/main" val="128487235"/>
                  </a:ext>
                </a:extLst>
              </a:tr>
              <a:tr h="370840">
                <a:tc>
                  <a:txBody>
                    <a:bodyPr/>
                    <a:lstStyle/>
                    <a:p>
                      <a:r>
                        <a:rPr lang="en-US" dirty="0" smtClean="0"/>
                        <a:t>Put each project in its own directory, which is named after the project</a:t>
                      </a:r>
                      <a:endParaRPr lang="en-US" dirty="0"/>
                    </a:p>
                  </a:txBody>
                  <a:tcPr/>
                </a:tc>
                <a:extLst>
                  <a:ext uri="{0D108BD9-81ED-4DB2-BD59-A6C34878D82A}">
                    <a16:rowId xmlns:a16="http://schemas.microsoft.com/office/drawing/2014/main" val="384601392"/>
                  </a:ext>
                </a:extLst>
              </a:tr>
              <a:tr h="370840">
                <a:tc>
                  <a:txBody>
                    <a:bodyPr/>
                    <a:lstStyle/>
                    <a:p>
                      <a:r>
                        <a:rPr lang="en-US" dirty="0" smtClean="0"/>
                        <a:t>Put text documents associated with the project in the </a:t>
                      </a:r>
                      <a:r>
                        <a:rPr lang="en-US" dirty="0" smtClean="0">
                          <a:latin typeface="Courier New" panose="02070309020205020404" pitchFamily="49" charset="0"/>
                          <a:cs typeface="Courier New" panose="02070309020205020404" pitchFamily="49" charset="0"/>
                        </a:rPr>
                        <a:t>doc</a:t>
                      </a:r>
                      <a:r>
                        <a:rPr lang="en-US" baseline="0" dirty="0" smtClean="0">
                          <a:latin typeface="Courier New" panose="02070309020205020404" pitchFamily="49" charset="0"/>
                          <a:cs typeface="Courier New" panose="02070309020205020404" pitchFamily="49" charset="0"/>
                        </a:rPr>
                        <a:t> </a:t>
                      </a:r>
                      <a:r>
                        <a:rPr lang="en-US" dirty="0" smtClean="0"/>
                        <a:t>directory</a:t>
                      </a:r>
                      <a:endParaRPr lang="en-US" dirty="0"/>
                    </a:p>
                  </a:txBody>
                  <a:tcPr/>
                </a:tc>
                <a:extLst>
                  <a:ext uri="{0D108BD9-81ED-4DB2-BD59-A6C34878D82A}">
                    <a16:rowId xmlns:a16="http://schemas.microsoft.com/office/drawing/2014/main" val="1849214696"/>
                  </a:ext>
                </a:extLst>
              </a:tr>
              <a:tr h="370840">
                <a:tc>
                  <a:txBody>
                    <a:bodyPr/>
                    <a:lstStyle/>
                    <a:p>
                      <a:r>
                        <a:rPr lang="en-US" dirty="0" smtClean="0"/>
                        <a:t>Put raw data and metadata in a </a:t>
                      </a:r>
                      <a:r>
                        <a:rPr lang="en-US" dirty="0" smtClean="0">
                          <a:latin typeface="Courier New" panose="02070309020205020404" pitchFamily="49" charset="0"/>
                          <a:cs typeface="Courier New" panose="02070309020205020404" pitchFamily="49" charset="0"/>
                        </a:rPr>
                        <a:t>data</a:t>
                      </a:r>
                      <a:r>
                        <a:rPr lang="en-US" dirty="0" smtClean="0"/>
                        <a:t> directory and files generated during cleanup and</a:t>
                      </a:r>
                      <a:r>
                        <a:rPr lang="en-US" baseline="0" dirty="0" smtClean="0"/>
                        <a:t> analysis in a </a:t>
                      </a:r>
                      <a:r>
                        <a:rPr lang="en-US" baseline="0" dirty="0" smtClean="0">
                          <a:latin typeface="Courier New" panose="02070309020205020404" pitchFamily="49" charset="0"/>
                          <a:cs typeface="Courier New" panose="02070309020205020404" pitchFamily="49" charset="0"/>
                        </a:rPr>
                        <a:t>results</a:t>
                      </a:r>
                      <a:r>
                        <a:rPr lang="en-US" baseline="0" dirty="0" smtClean="0"/>
                        <a:t> directory</a:t>
                      </a:r>
                      <a:endParaRPr lang="en-US" dirty="0"/>
                    </a:p>
                  </a:txBody>
                  <a:tcPr/>
                </a:tc>
                <a:extLst>
                  <a:ext uri="{0D108BD9-81ED-4DB2-BD59-A6C34878D82A}">
                    <a16:rowId xmlns:a16="http://schemas.microsoft.com/office/drawing/2014/main" val="4292930686"/>
                  </a:ext>
                </a:extLst>
              </a:tr>
              <a:tr h="370840">
                <a:tc>
                  <a:txBody>
                    <a:bodyPr/>
                    <a:lstStyle/>
                    <a:p>
                      <a:r>
                        <a:rPr lang="en-US" dirty="0" smtClean="0"/>
                        <a:t>Put project source code in the </a:t>
                      </a:r>
                      <a:r>
                        <a:rPr lang="en-US" dirty="0" err="1" smtClean="0">
                          <a:latin typeface="Courier New" panose="02070309020205020404" pitchFamily="49" charset="0"/>
                          <a:cs typeface="Courier New" panose="02070309020205020404" pitchFamily="49" charset="0"/>
                        </a:rPr>
                        <a:t>src</a:t>
                      </a:r>
                      <a:r>
                        <a:rPr lang="en-US" dirty="0" smtClean="0"/>
                        <a:t> directory</a:t>
                      </a:r>
                      <a:endParaRPr lang="en-US" dirty="0"/>
                    </a:p>
                  </a:txBody>
                  <a:tcPr/>
                </a:tc>
                <a:extLst>
                  <a:ext uri="{0D108BD9-81ED-4DB2-BD59-A6C34878D82A}">
                    <a16:rowId xmlns:a16="http://schemas.microsoft.com/office/drawing/2014/main" val="966569929"/>
                  </a:ext>
                </a:extLst>
              </a:tr>
              <a:tr h="370840">
                <a:tc>
                  <a:txBody>
                    <a:bodyPr/>
                    <a:lstStyle/>
                    <a:p>
                      <a:r>
                        <a:rPr lang="en-US" dirty="0" smtClean="0"/>
                        <a:t>Put external scripts or compiled programs in the </a:t>
                      </a:r>
                      <a:r>
                        <a:rPr lang="en-US" dirty="0" smtClean="0">
                          <a:latin typeface="Courier New" panose="02070309020205020404" pitchFamily="49" charset="0"/>
                          <a:cs typeface="Courier New" panose="02070309020205020404" pitchFamily="49" charset="0"/>
                        </a:rPr>
                        <a:t>bin</a:t>
                      </a:r>
                      <a:r>
                        <a:rPr lang="en-US" dirty="0" smtClean="0"/>
                        <a:t> directory</a:t>
                      </a:r>
                      <a:endParaRPr lang="en-US" dirty="0"/>
                    </a:p>
                  </a:txBody>
                  <a:tcPr/>
                </a:tc>
                <a:extLst>
                  <a:ext uri="{0D108BD9-81ED-4DB2-BD59-A6C34878D82A}">
                    <a16:rowId xmlns:a16="http://schemas.microsoft.com/office/drawing/2014/main" val="2081539471"/>
                  </a:ext>
                </a:extLst>
              </a:tr>
              <a:tr h="370840">
                <a:tc>
                  <a:txBody>
                    <a:bodyPr/>
                    <a:lstStyle/>
                    <a:p>
                      <a:r>
                        <a:rPr lang="en-US" dirty="0" smtClean="0"/>
                        <a:t>Name all files to reflect their content or function</a:t>
                      </a:r>
                      <a:endParaRPr lang="en-US" dirty="0"/>
                    </a:p>
                  </a:txBody>
                  <a:tcPr/>
                </a:tc>
                <a:extLst>
                  <a:ext uri="{0D108BD9-81ED-4DB2-BD59-A6C34878D82A}">
                    <a16:rowId xmlns:a16="http://schemas.microsoft.com/office/drawing/2014/main" val="993783181"/>
                  </a:ext>
                </a:extLst>
              </a:tr>
            </a:tbl>
          </a:graphicData>
        </a:graphic>
      </p:graphicFrame>
      <p:sp>
        <p:nvSpPr>
          <p:cNvPr id="5" name="Footer Placeholder 3"/>
          <p:cNvSpPr>
            <a:spLocks noGrp="1"/>
          </p:cNvSpPr>
          <p:nvPr>
            <p:ph type="ftr" sz="quarter" idx="11"/>
          </p:nvPr>
        </p:nvSpPr>
        <p:spPr>
          <a:xfrm>
            <a:off x="4038600" y="6356350"/>
            <a:ext cx="4114800" cy="365125"/>
          </a:xfrm>
        </p:spPr>
        <p:txBody>
          <a:bodyPr/>
          <a:lstStyle/>
          <a:p>
            <a:r>
              <a:rPr lang="en-US" dirty="0" smtClean="0"/>
              <a:t>Wilson et al. (2017) </a:t>
            </a:r>
            <a:r>
              <a:rPr lang="en-US" dirty="0" err="1" smtClean="0"/>
              <a:t>PLoS</a:t>
            </a:r>
            <a:r>
              <a:rPr lang="en-US" dirty="0" smtClean="0"/>
              <a:t> Computational Biology 13 (6). </a:t>
            </a:r>
            <a:endParaRPr lang="en-US" dirty="0"/>
          </a:p>
        </p:txBody>
      </p:sp>
    </p:spTree>
    <p:extLst>
      <p:ext uri="{BB962C8B-B14F-4D97-AF65-F5344CB8AC3E}">
        <p14:creationId xmlns:p14="http://schemas.microsoft.com/office/powerpoint/2010/main" val="720394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Core Tenets of a Good Enough Practice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592118"/>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828887092"/>
                    </a:ext>
                  </a:extLst>
                </a:gridCol>
              </a:tblGrid>
              <a:tr h="370840">
                <a:tc>
                  <a:txBody>
                    <a:bodyPr/>
                    <a:lstStyle/>
                    <a:p>
                      <a:r>
                        <a:rPr lang="en-US" dirty="0" smtClean="0"/>
                        <a:t>Keeping Track of Changes</a:t>
                      </a:r>
                      <a:endParaRPr lang="en-US" dirty="0"/>
                    </a:p>
                  </a:txBody>
                  <a:tcPr/>
                </a:tc>
                <a:extLst>
                  <a:ext uri="{0D108BD9-81ED-4DB2-BD59-A6C34878D82A}">
                    <a16:rowId xmlns:a16="http://schemas.microsoft.com/office/drawing/2014/main" val="128487235"/>
                  </a:ext>
                </a:extLst>
              </a:tr>
              <a:tr h="370840">
                <a:tc>
                  <a:txBody>
                    <a:bodyPr/>
                    <a:lstStyle/>
                    <a:p>
                      <a:r>
                        <a:rPr lang="en-US" dirty="0" smtClean="0"/>
                        <a:t>Back up almost everything created by a human being as soon as it is created</a:t>
                      </a:r>
                      <a:endParaRPr lang="en-US" dirty="0"/>
                    </a:p>
                  </a:txBody>
                  <a:tcPr/>
                </a:tc>
                <a:extLst>
                  <a:ext uri="{0D108BD9-81ED-4DB2-BD59-A6C34878D82A}">
                    <a16:rowId xmlns:a16="http://schemas.microsoft.com/office/drawing/2014/main" val="384601392"/>
                  </a:ext>
                </a:extLst>
              </a:tr>
              <a:tr h="370840">
                <a:tc>
                  <a:txBody>
                    <a:bodyPr/>
                    <a:lstStyle/>
                    <a:p>
                      <a:r>
                        <a:rPr lang="en-US" dirty="0" smtClean="0"/>
                        <a:t>Keep changes small</a:t>
                      </a:r>
                      <a:endParaRPr lang="en-US" dirty="0"/>
                    </a:p>
                  </a:txBody>
                  <a:tcPr/>
                </a:tc>
                <a:extLst>
                  <a:ext uri="{0D108BD9-81ED-4DB2-BD59-A6C34878D82A}">
                    <a16:rowId xmlns:a16="http://schemas.microsoft.com/office/drawing/2014/main" val="1849214696"/>
                  </a:ext>
                </a:extLst>
              </a:tr>
              <a:tr h="370840">
                <a:tc>
                  <a:txBody>
                    <a:bodyPr/>
                    <a:lstStyle/>
                    <a:p>
                      <a:r>
                        <a:rPr lang="en-US" dirty="0" smtClean="0"/>
                        <a:t>Share changes</a:t>
                      </a:r>
                      <a:r>
                        <a:rPr lang="en-US" baseline="0" dirty="0" smtClean="0"/>
                        <a:t> frequently</a:t>
                      </a:r>
                      <a:endParaRPr lang="en-US" dirty="0"/>
                    </a:p>
                  </a:txBody>
                  <a:tcPr/>
                </a:tc>
                <a:extLst>
                  <a:ext uri="{0D108BD9-81ED-4DB2-BD59-A6C34878D82A}">
                    <a16:rowId xmlns:a16="http://schemas.microsoft.com/office/drawing/2014/main" val="4292930686"/>
                  </a:ext>
                </a:extLst>
              </a:tr>
              <a:tr h="370840">
                <a:tc>
                  <a:txBody>
                    <a:bodyPr/>
                    <a:lstStyle/>
                    <a:p>
                      <a:r>
                        <a:rPr lang="en-US" dirty="0" smtClean="0"/>
                        <a:t>Create, maintain, and use a checklist for saving and sharing changes to a project</a:t>
                      </a:r>
                      <a:endParaRPr lang="en-US" dirty="0"/>
                    </a:p>
                  </a:txBody>
                  <a:tcPr/>
                </a:tc>
                <a:extLst>
                  <a:ext uri="{0D108BD9-81ED-4DB2-BD59-A6C34878D82A}">
                    <a16:rowId xmlns:a16="http://schemas.microsoft.com/office/drawing/2014/main" val="966569929"/>
                  </a:ext>
                </a:extLst>
              </a:tr>
              <a:tr h="370840">
                <a:tc>
                  <a:txBody>
                    <a:bodyPr/>
                    <a:lstStyle/>
                    <a:p>
                      <a:r>
                        <a:rPr lang="en-US" dirty="0" smtClean="0"/>
                        <a:t>Add a file called </a:t>
                      </a:r>
                      <a:r>
                        <a:rPr lang="en-US" dirty="0" smtClean="0">
                          <a:latin typeface="Courier New" panose="02070309020205020404" pitchFamily="49" charset="0"/>
                          <a:cs typeface="Courier New" panose="02070309020205020404" pitchFamily="49" charset="0"/>
                        </a:rPr>
                        <a:t>CHANGELOG.txt</a:t>
                      </a:r>
                      <a:r>
                        <a:rPr lang="en-US" dirty="0" smtClean="0"/>
                        <a:t> to the project’s </a:t>
                      </a:r>
                      <a:r>
                        <a:rPr lang="en-US" dirty="0" smtClean="0">
                          <a:latin typeface="Courier New" panose="02070309020205020404" pitchFamily="49" charset="0"/>
                          <a:cs typeface="Courier New" panose="02070309020205020404" pitchFamily="49" charset="0"/>
                        </a:rPr>
                        <a:t>doc</a:t>
                      </a:r>
                      <a:r>
                        <a:rPr lang="en-US" dirty="0" smtClean="0"/>
                        <a:t> subfolder</a:t>
                      </a:r>
                      <a:endParaRPr lang="en-US" dirty="0"/>
                    </a:p>
                  </a:txBody>
                  <a:tcPr/>
                </a:tc>
                <a:extLst>
                  <a:ext uri="{0D108BD9-81ED-4DB2-BD59-A6C34878D82A}">
                    <a16:rowId xmlns:a16="http://schemas.microsoft.com/office/drawing/2014/main" val="2081539471"/>
                  </a:ext>
                </a:extLst>
              </a:tr>
              <a:tr h="370840">
                <a:tc>
                  <a:txBody>
                    <a:bodyPr/>
                    <a:lstStyle/>
                    <a:p>
                      <a:r>
                        <a:rPr lang="en-US" dirty="0" smtClean="0"/>
                        <a:t>Use a version control system</a:t>
                      </a:r>
                      <a:endParaRPr lang="en-US" dirty="0"/>
                    </a:p>
                  </a:txBody>
                  <a:tcPr/>
                </a:tc>
                <a:extLst>
                  <a:ext uri="{0D108BD9-81ED-4DB2-BD59-A6C34878D82A}">
                    <a16:rowId xmlns:a16="http://schemas.microsoft.com/office/drawing/2014/main" val="993783181"/>
                  </a:ext>
                </a:extLst>
              </a:tr>
            </a:tbl>
          </a:graphicData>
        </a:graphic>
      </p:graphicFrame>
      <p:sp>
        <p:nvSpPr>
          <p:cNvPr id="5" name="Footer Placeholder 3"/>
          <p:cNvSpPr>
            <a:spLocks noGrp="1"/>
          </p:cNvSpPr>
          <p:nvPr>
            <p:ph type="ftr" sz="quarter" idx="11"/>
          </p:nvPr>
        </p:nvSpPr>
        <p:spPr>
          <a:xfrm>
            <a:off x="4038600" y="6356350"/>
            <a:ext cx="4114800" cy="365125"/>
          </a:xfrm>
        </p:spPr>
        <p:txBody>
          <a:bodyPr/>
          <a:lstStyle/>
          <a:p>
            <a:r>
              <a:rPr lang="en-US" dirty="0" smtClean="0"/>
              <a:t>Wilson et al. (2017) </a:t>
            </a:r>
            <a:r>
              <a:rPr lang="en-US" dirty="0" err="1" smtClean="0"/>
              <a:t>PLoS</a:t>
            </a:r>
            <a:r>
              <a:rPr lang="en-US" dirty="0" smtClean="0"/>
              <a:t> Computational Biology 13 (6). </a:t>
            </a:r>
            <a:endParaRPr lang="en-US" dirty="0"/>
          </a:p>
        </p:txBody>
      </p:sp>
      <p:sp>
        <p:nvSpPr>
          <p:cNvPr id="3" name="Smiley Face 2"/>
          <p:cNvSpPr/>
          <p:nvPr/>
        </p:nvSpPr>
        <p:spPr>
          <a:xfrm>
            <a:off x="3721608" y="4114800"/>
            <a:ext cx="243840" cy="2286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46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Core Tenets of a Good Enough Practice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2987915"/>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828887092"/>
                    </a:ext>
                  </a:extLst>
                </a:gridCol>
              </a:tblGrid>
              <a:tr h="370840">
                <a:tc>
                  <a:txBody>
                    <a:bodyPr/>
                    <a:lstStyle/>
                    <a:p>
                      <a:r>
                        <a:rPr lang="en-US" dirty="0" smtClean="0"/>
                        <a:t>Manuscripts</a:t>
                      </a:r>
                      <a:endParaRPr lang="en-US" dirty="0"/>
                    </a:p>
                  </a:txBody>
                  <a:tcPr/>
                </a:tc>
                <a:extLst>
                  <a:ext uri="{0D108BD9-81ED-4DB2-BD59-A6C34878D82A}">
                    <a16:rowId xmlns:a16="http://schemas.microsoft.com/office/drawing/2014/main" val="128487235"/>
                  </a:ext>
                </a:extLst>
              </a:tr>
              <a:tr h="370840">
                <a:tc>
                  <a:txBody>
                    <a:bodyPr/>
                    <a:lstStyle/>
                    <a:p>
                      <a:r>
                        <a:rPr lang="en-US" dirty="0" smtClean="0"/>
                        <a:t>Don’t use MS-Word, Pages, </a:t>
                      </a:r>
                      <a:r>
                        <a:rPr lang="en-US" dirty="0" err="1" smtClean="0"/>
                        <a:t>Libre</a:t>
                      </a:r>
                      <a:r>
                        <a:rPr lang="en-US" dirty="0" smtClean="0"/>
                        <a:t> Office, etc.</a:t>
                      </a:r>
                      <a:endParaRPr lang="en-US" dirty="0"/>
                    </a:p>
                  </a:txBody>
                  <a:tcPr/>
                </a:tc>
                <a:extLst>
                  <a:ext uri="{0D108BD9-81ED-4DB2-BD59-A6C34878D82A}">
                    <a16:rowId xmlns:a16="http://schemas.microsoft.com/office/drawing/2014/main" val="384601392"/>
                  </a:ext>
                </a:extLst>
              </a:tr>
              <a:tr h="370840">
                <a:tc>
                  <a:txBody>
                    <a:bodyPr/>
                    <a:lstStyle/>
                    <a:p>
                      <a:r>
                        <a:rPr lang="en-US" dirty="0" smtClean="0"/>
                        <a:t>Write manuscripts using</a:t>
                      </a:r>
                      <a:r>
                        <a:rPr lang="en-US" baseline="0" dirty="0" smtClean="0"/>
                        <a:t> online tools with rich formatting, change tracking, and reference management</a:t>
                      </a:r>
                      <a:endParaRPr lang="en-US" dirty="0"/>
                    </a:p>
                  </a:txBody>
                  <a:tcPr/>
                </a:tc>
                <a:extLst>
                  <a:ext uri="{0D108BD9-81ED-4DB2-BD59-A6C34878D82A}">
                    <a16:rowId xmlns:a16="http://schemas.microsoft.com/office/drawing/2014/main" val="1849214696"/>
                  </a:ext>
                </a:extLst>
              </a:tr>
              <a:tr h="370840">
                <a:tc>
                  <a:txBody>
                    <a:bodyPr/>
                    <a:lstStyle/>
                    <a:p>
                      <a:r>
                        <a:rPr lang="en-US" dirty="0" smtClean="0"/>
                        <a:t>Use a version control system</a:t>
                      </a:r>
                      <a:endParaRPr lang="en-US" dirty="0"/>
                    </a:p>
                  </a:txBody>
                  <a:tcPr/>
                </a:tc>
                <a:extLst>
                  <a:ext uri="{0D108BD9-81ED-4DB2-BD59-A6C34878D82A}">
                    <a16:rowId xmlns:a16="http://schemas.microsoft.com/office/drawing/2014/main" val="4292930686"/>
                  </a:ext>
                </a:extLst>
              </a:tr>
            </a:tbl>
          </a:graphicData>
        </a:graphic>
      </p:graphicFrame>
      <p:sp>
        <p:nvSpPr>
          <p:cNvPr id="5" name="Footer Placeholder 3"/>
          <p:cNvSpPr>
            <a:spLocks noGrp="1"/>
          </p:cNvSpPr>
          <p:nvPr>
            <p:ph type="ftr" sz="quarter" idx="11"/>
          </p:nvPr>
        </p:nvSpPr>
        <p:spPr>
          <a:xfrm>
            <a:off x="4038600" y="6356350"/>
            <a:ext cx="4114800" cy="365125"/>
          </a:xfrm>
        </p:spPr>
        <p:txBody>
          <a:bodyPr/>
          <a:lstStyle/>
          <a:p>
            <a:r>
              <a:rPr lang="en-US" dirty="0" smtClean="0"/>
              <a:t>Wilson et al. (2017) </a:t>
            </a:r>
            <a:r>
              <a:rPr lang="en-US" dirty="0" err="1" smtClean="0"/>
              <a:t>PLoS</a:t>
            </a:r>
            <a:r>
              <a:rPr lang="en-US" dirty="0" smtClean="0"/>
              <a:t> Computational Biology 13 (6). </a:t>
            </a:r>
            <a:endParaRPr lang="en-US" dirty="0"/>
          </a:p>
        </p:txBody>
      </p:sp>
    </p:spTree>
    <p:extLst>
      <p:ext uri="{BB962C8B-B14F-4D97-AF65-F5344CB8AC3E}">
        <p14:creationId xmlns:p14="http://schemas.microsoft.com/office/powerpoint/2010/main" val="635809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Collaborators on Board - </a:t>
            </a:r>
            <a:r>
              <a:rPr lang="en-US" dirty="0" err="1" smtClean="0"/>
              <a:t>ymmv</a:t>
            </a:r>
            <a:endParaRPr lang="en-US" dirty="0"/>
          </a:p>
        </p:txBody>
      </p:sp>
      <p:sp>
        <p:nvSpPr>
          <p:cNvPr id="6" name="Rectangle 5"/>
          <p:cNvSpPr/>
          <p:nvPr/>
        </p:nvSpPr>
        <p:spPr>
          <a:xfrm>
            <a:off x="3297763" y="5010118"/>
            <a:ext cx="4736938" cy="369332"/>
          </a:xfrm>
          <a:prstGeom prst="rect">
            <a:avLst/>
          </a:prstGeom>
        </p:spPr>
        <p:txBody>
          <a:bodyPr wrap="none">
            <a:spAutoFit/>
          </a:bodyPr>
          <a:lstStyle/>
          <a:p>
            <a:r>
              <a:rPr lang="en-US" dirty="0" smtClean="0"/>
              <a:t>https://simplystatistics.org/2016/04/21/writing/</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767" y="1745393"/>
            <a:ext cx="8085521" cy="290347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543" y="3774885"/>
            <a:ext cx="7502421" cy="2470467"/>
          </a:xfrm>
          <a:prstGeom prst="rect">
            <a:avLst/>
          </a:prstGeom>
        </p:spPr>
      </p:pic>
    </p:spTree>
    <p:extLst>
      <p:ext uri="{BB962C8B-B14F-4D97-AF65-F5344CB8AC3E}">
        <p14:creationId xmlns:p14="http://schemas.microsoft.com/office/powerpoint/2010/main" val="2310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R Package for the Analysis</a:t>
            </a:r>
            <a:endParaRPr lang="en-US" dirty="0"/>
          </a:p>
        </p:txBody>
      </p:sp>
      <p:sp>
        <p:nvSpPr>
          <p:cNvPr id="3" name="Content Placeholder 2"/>
          <p:cNvSpPr>
            <a:spLocks noGrp="1"/>
          </p:cNvSpPr>
          <p:nvPr>
            <p:ph idx="1"/>
          </p:nvPr>
        </p:nvSpPr>
        <p:spPr/>
        <p:txBody>
          <a:bodyPr/>
          <a:lstStyle/>
          <a:p>
            <a:r>
              <a:rPr lang="en-US" dirty="0" smtClean="0"/>
              <a:t>We’ll talk about this briefly in the last section</a:t>
            </a:r>
          </a:p>
          <a:p>
            <a:r>
              <a:rPr lang="en-US" dirty="0" smtClean="0"/>
              <a:t>Good option, but with positives/negatives</a:t>
            </a:r>
          </a:p>
          <a:p>
            <a:r>
              <a:rPr lang="en-US" dirty="0" smtClean="0"/>
              <a:t>Great resource: </a:t>
            </a:r>
            <a:r>
              <a:rPr lang="en-US" dirty="0" smtClean="0">
                <a:hlinkClick r:id="rId2"/>
              </a:rPr>
              <a:t>http://r-pkgs.had.co.nz/</a:t>
            </a:r>
            <a:r>
              <a:rPr lang="en-US" dirty="0" smtClean="0"/>
              <a:t> </a:t>
            </a:r>
          </a:p>
          <a:p>
            <a:r>
              <a:rPr lang="en-US" dirty="0" smtClean="0"/>
              <a:t>Plays nicely with GitHub</a:t>
            </a:r>
            <a:endParaRPr lang="en-US" dirty="0"/>
          </a:p>
        </p:txBody>
      </p:sp>
    </p:spTree>
    <p:extLst>
      <p:ext uri="{BB962C8B-B14F-4D97-AF65-F5344CB8AC3E}">
        <p14:creationId xmlns:p14="http://schemas.microsoft.com/office/powerpoint/2010/main" val="2264194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Core Tenets of a Good Enough Practice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4105225"/>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828887092"/>
                    </a:ext>
                  </a:extLst>
                </a:gridCol>
              </a:tblGrid>
              <a:tr h="370840">
                <a:tc>
                  <a:txBody>
                    <a:bodyPr/>
                    <a:lstStyle/>
                    <a:p>
                      <a:r>
                        <a:rPr lang="en-US" dirty="0" smtClean="0"/>
                        <a:t>Best Practices</a:t>
                      </a:r>
                      <a:endParaRPr lang="en-US" dirty="0"/>
                    </a:p>
                  </a:txBody>
                  <a:tcPr/>
                </a:tc>
                <a:extLst>
                  <a:ext uri="{0D108BD9-81ED-4DB2-BD59-A6C34878D82A}">
                    <a16:rowId xmlns:a16="http://schemas.microsoft.com/office/drawing/2014/main" val="128487235"/>
                  </a:ext>
                </a:extLst>
              </a:tr>
              <a:tr h="370840">
                <a:tc>
                  <a:txBody>
                    <a:bodyPr/>
                    <a:lstStyle/>
                    <a:p>
                      <a:r>
                        <a:rPr lang="en-US" dirty="0" smtClean="0"/>
                        <a:t>Data Management</a:t>
                      </a:r>
                      <a:endParaRPr lang="en-US" dirty="0"/>
                    </a:p>
                  </a:txBody>
                  <a:tcPr/>
                </a:tc>
                <a:extLst>
                  <a:ext uri="{0D108BD9-81ED-4DB2-BD59-A6C34878D82A}">
                    <a16:rowId xmlns:a16="http://schemas.microsoft.com/office/drawing/2014/main" val="384601392"/>
                  </a:ext>
                </a:extLst>
              </a:tr>
              <a:tr h="370840">
                <a:tc>
                  <a:txBody>
                    <a:bodyPr/>
                    <a:lstStyle/>
                    <a:p>
                      <a:r>
                        <a:rPr lang="en-US" b="1" dirty="0" smtClean="0"/>
                        <a:t>Software</a:t>
                      </a:r>
                      <a:endParaRPr lang="en-US" b="1" dirty="0"/>
                    </a:p>
                  </a:txBody>
                  <a:tcPr/>
                </a:tc>
                <a:extLst>
                  <a:ext uri="{0D108BD9-81ED-4DB2-BD59-A6C34878D82A}">
                    <a16:rowId xmlns:a16="http://schemas.microsoft.com/office/drawing/2014/main" val="1849214696"/>
                  </a:ext>
                </a:extLst>
              </a:tr>
              <a:tr h="370840">
                <a:tc>
                  <a:txBody>
                    <a:bodyPr/>
                    <a:lstStyle/>
                    <a:p>
                      <a:r>
                        <a:rPr lang="en-US" b="1" dirty="0" smtClean="0"/>
                        <a:t>Collaboration</a:t>
                      </a:r>
                      <a:endParaRPr lang="en-US" b="1" dirty="0"/>
                    </a:p>
                  </a:txBody>
                  <a:tcPr/>
                </a:tc>
                <a:extLst>
                  <a:ext uri="{0D108BD9-81ED-4DB2-BD59-A6C34878D82A}">
                    <a16:rowId xmlns:a16="http://schemas.microsoft.com/office/drawing/2014/main" val="4292930686"/>
                  </a:ext>
                </a:extLst>
              </a:tr>
              <a:tr h="370840">
                <a:tc>
                  <a:txBody>
                    <a:bodyPr/>
                    <a:lstStyle/>
                    <a:p>
                      <a:r>
                        <a:rPr lang="en-US" b="1" dirty="0" smtClean="0"/>
                        <a:t>Project Organization</a:t>
                      </a:r>
                      <a:endParaRPr lang="en-US" b="1" dirty="0"/>
                    </a:p>
                  </a:txBody>
                  <a:tcPr/>
                </a:tc>
                <a:extLst>
                  <a:ext uri="{0D108BD9-81ED-4DB2-BD59-A6C34878D82A}">
                    <a16:rowId xmlns:a16="http://schemas.microsoft.com/office/drawing/2014/main" val="966569929"/>
                  </a:ext>
                </a:extLst>
              </a:tr>
              <a:tr h="370840">
                <a:tc>
                  <a:txBody>
                    <a:bodyPr/>
                    <a:lstStyle/>
                    <a:p>
                      <a:r>
                        <a:rPr lang="en-US" b="1" dirty="0" smtClean="0"/>
                        <a:t>Keeping Track of Changes</a:t>
                      </a:r>
                      <a:endParaRPr lang="en-US" b="1" dirty="0"/>
                    </a:p>
                  </a:txBody>
                  <a:tcPr/>
                </a:tc>
                <a:extLst>
                  <a:ext uri="{0D108BD9-81ED-4DB2-BD59-A6C34878D82A}">
                    <a16:rowId xmlns:a16="http://schemas.microsoft.com/office/drawing/2014/main" val="2081539471"/>
                  </a:ext>
                </a:extLst>
              </a:tr>
              <a:tr h="370840">
                <a:tc>
                  <a:txBody>
                    <a:bodyPr/>
                    <a:lstStyle/>
                    <a:p>
                      <a:r>
                        <a:rPr lang="en-US" dirty="0" smtClean="0"/>
                        <a:t>Manuscripts</a:t>
                      </a:r>
                      <a:endParaRPr lang="en-US" dirty="0"/>
                    </a:p>
                  </a:txBody>
                  <a:tcPr/>
                </a:tc>
                <a:extLst>
                  <a:ext uri="{0D108BD9-81ED-4DB2-BD59-A6C34878D82A}">
                    <a16:rowId xmlns:a16="http://schemas.microsoft.com/office/drawing/2014/main" val="993783181"/>
                  </a:ext>
                </a:extLst>
              </a:tr>
            </a:tbl>
          </a:graphicData>
        </a:graphic>
      </p:graphicFrame>
      <p:sp>
        <p:nvSpPr>
          <p:cNvPr id="5" name="Footer Placeholder 3"/>
          <p:cNvSpPr>
            <a:spLocks noGrp="1"/>
          </p:cNvSpPr>
          <p:nvPr>
            <p:ph type="ftr" sz="quarter" idx="11"/>
          </p:nvPr>
        </p:nvSpPr>
        <p:spPr>
          <a:xfrm>
            <a:off x="4038600" y="6356350"/>
            <a:ext cx="4114800" cy="365125"/>
          </a:xfrm>
        </p:spPr>
        <p:txBody>
          <a:bodyPr/>
          <a:lstStyle/>
          <a:p>
            <a:r>
              <a:rPr lang="en-US" dirty="0" smtClean="0"/>
              <a:t>Wilson et al. (2017) </a:t>
            </a:r>
            <a:r>
              <a:rPr lang="en-US" dirty="0" err="1" smtClean="0"/>
              <a:t>PLoS</a:t>
            </a:r>
            <a:r>
              <a:rPr lang="en-US" dirty="0" smtClean="0"/>
              <a:t> Computational Biology 13 (6). </a:t>
            </a:r>
            <a:endParaRPr lang="en-US" dirty="0"/>
          </a:p>
        </p:txBody>
      </p:sp>
    </p:spTree>
    <p:extLst>
      <p:ext uri="{BB962C8B-B14F-4D97-AF65-F5344CB8AC3E}">
        <p14:creationId xmlns:p14="http://schemas.microsoft.com/office/powerpoint/2010/main" val="1074643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Build and Populate a Project</a:t>
            </a:r>
            <a:endParaRPr lang="en-US" dirty="0"/>
          </a:p>
        </p:txBody>
      </p:sp>
      <p:sp>
        <p:nvSpPr>
          <p:cNvPr id="3" name="Content Placeholder 2"/>
          <p:cNvSpPr>
            <a:spLocks noGrp="1"/>
          </p:cNvSpPr>
          <p:nvPr>
            <p:ph idx="1"/>
          </p:nvPr>
        </p:nvSpPr>
        <p:spPr/>
        <p:txBody>
          <a:bodyPr/>
          <a:lstStyle/>
          <a:p>
            <a:r>
              <a:rPr lang="en-US" dirty="0" smtClean="0"/>
              <a:t>Navigate to a directory</a:t>
            </a:r>
          </a:p>
          <a:p>
            <a:r>
              <a:rPr lang="en-US" dirty="0" smtClean="0"/>
              <a:t>Make a folder for your project named whatever you want</a:t>
            </a:r>
          </a:p>
          <a:p>
            <a:r>
              <a:rPr lang="en-US" dirty="0" smtClean="0">
                <a:latin typeface="Courier New" panose="02070309020205020404" pitchFamily="49" charset="0"/>
                <a:cs typeface="Courier New" panose="02070309020205020404" pitchFamily="49" charset="0"/>
              </a:rPr>
              <a:t>cd</a:t>
            </a:r>
            <a:r>
              <a:rPr lang="en-US" dirty="0" smtClean="0"/>
              <a:t> into the project folder </a:t>
            </a:r>
          </a:p>
          <a:p>
            <a:r>
              <a:rPr lang="en-US" dirty="0"/>
              <a:t>S</a:t>
            </a:r>
            <a:r>
              <a:rPr lang="en-US" dirty="0" smtClean="0"/>
              <a:t>tart making folders with </a:t>
            </a:r>
            <a:r>
              <a:rPr lang="en-US" dirty="0" err="1" smtClean="0">
                <a:latin typeface="Courier New" panose="02070309020205020404" pitchFamily="49" charset="0"/>
                <a:cs typeface="Courier New" panose="02070309020205020404" pitchFamily="49" charset="0"/>
              </a:rPr>
              <a:t>mkdir</a:t>
            </a:r>
            <a:endParaRPr lang="en-US" dirty="0" smtClean="0">
              <a:latin typeface="Courier New" panose="02070309020205020404" pitchFamily="49" charset="0"/>
              <a:cs typeface="Courier New" panose="02070309020205020404" pitchFamily="49" charset="0"/>
            </a:endParaRPr>
          </a:p>
          <a:p>
            <a:r>
              <a:rPr lang="en-US" dirty="0" smtClean="0"/>
              <a:t>Create 4 files using a text editor, or the </a:t>
            </a:r>
            <a:r>
              <a:rPr lang="en-US" dirty="0" smtClean="0">
                <a:latin typeface="Courier New" panose="02070309020205020404" pitchFamily="49" charset="0"/>
                <a:cs typeface="Courier New" panose="02070309020205020404" pitchFamily="49" charset="0"/>
              </a:rPr>
              <a:t>touch</a:t>
            </a:r>
            <a:r>
              <a:rPr lang="en-US" dirty="0" smtClean="0"/>
              <a:t> command</a:t>
            </a:r>
          </a:p>
          <a:p>
            <a:pPr lvl="1"/>
            <a:r>
              <a:rPr lang="en-US" dirty="0" smtClean="0">
                <a:latin typeface="Courier New" panose="02070309020205020404" pitchFamily="49" charset="0"/>
                <a:cs typeface="Courier New" panose="02070309020205020404" pitchFamily="49" charset="0"/>
              </a:rPr>
              <a:t>CITATION</a:t>
            </a:r>
          </a:p>
          <a:p>
            <a:pPr lvl="1"/>
            <a:r>
              <a:rPr lang="en-US" dirty="0" smtClean="0">
                <a:latin typeface="Courier New" panose="02070309020205020404" pitchFamily="49" charset="0"/>
                <a:cs typeface="Courier New" panose="02070309020205020404" pitchFamily="49" charset="0"/>
              </a:rPr>
              <a:t>README</a:t>
            </a:r>
          </a:p>
          <a:p>
            <a:pPr lvl="1"/>
            <a:r>
              <a:rPr lang="en-US" dirty="0" smtClean="0">
                <a:latin typeface="Courier New" panose="02070309020205020404" pitchFamily="49" charset="0"/>
                <a:cs typeface="Courier New" panose="02070309020205020404" pitchFamily="49" charset="0"/>
              </a:rPr>
              <a:t>LICENSE</a:t>
            </a:r>
          </a:p>
          <a:p>
            <a:pPr lvl="1"/>
            <a:r>
              <a:rPr lang="en-US" dirty="0" smtClean="0">
                <a:latin typeface="Courier New" panose="02070309020205020404" pitchFamily="49" charset="0"/>
                <a:cs typeface="Courier New" panose="02070309020205020404" pitchFamily="49" charset="0"/>
              </a:rPr>
              <a:t>requirements.txt</a:t>
            </a:r>
          </a:p>
        </p:txBody>
      </p:sp>
    </p:spTree>
    <p:extLst>
      <p:ext uri="{BB962C8B-B14F-4D97-AF65-F5344CB8AC3E}">
        <p14:creationId xmlns:p14="http://schemas.microsoft.com/office/powerpoint/2010/main" val="1864020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153" y="681164"/>
            <a:ext cx="12293803" cy="4192587"/>
          </a:xfrm>
        </p:spPr>
      </p:pic>
      <p:sp>
        <p:nvSpPr>
          <p:cNvPr id="5" name="Footer Placeholder 4"/>
          <p:cNvSpPr>
            <a:spLocks noGrp="1"/>
          </p:cNvSpPr>
          <p:nvPr>
            <p:ph type="ftr" sz="quarter" idx="11"/>
          </p:nvPr>
        </p:nvSpPr>
        <p:spPr/>
        <p:txBody>
          <a:bodyPr/>
          <a:lstStyle/>
          <a:p>
            <a:r>
              <a:rPr lang="en-US" smtClean="0"/>
              <a:t>Drawing by Stella Schick</a:t>
            </a:r>
            <a:endParaRPr lang="en-US"/>
          </a:p>
        </p:txBody>
      </p:sp>
    </p:spTree>
    <p:extLst>
      <p:ext uri="{BB962C8B-B14F-4D97-AF65-F5344CB8AC3E}">
        <p14:creationId xmlns:p14="http://schemas.microsoft.com/office/powerpoint/2010/main" val="3360422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it Looks Like</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761" y="1835622"/>
            <a:ext cx="10255147" cy="3111282"/>
          </a:xfrm>
        </p:spPr>
      </p:pic>
    </p:spTree>
    <p:extLst>
      <p:ext uri="{BB962C8B-B14F-4D97-AF65-F5344CB8AC3E}">
        <p14:creationId xmlns:p14="http://schemas.microsoft.com/office/powerpoint/2010/main" val="177224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 with Your Neighbor</a:t>
            </a:r>
            <a:endParaRPr lang="en-US" dirty="0"/>
          </a:p>
        </p:txBody>
      </p:sp>
      <p:sp>
        <p:nvSpPr>
          <p:cNvPr id="3" name="Content Placeholder 2"/>
          <p:cNvSpPr>
            <a:spLocks noGrp="1"/>
          </p:cNvSpPr>
          <p:nvPr>
            <p:ph idx="1"/>
          </p:nvPr>
        </p:nvSpPr>
        <p:spPr/>
        <p:txBody>
          <a:bodyPr/>
          <a:lstStyle/>
          <a:p>
            <a:r>
              <a:rPr lang="en-US" dirty="0" smtClean="0"/>
              <a:t>What are critical elements needed?</a:t>
            </a:r>
          </a:p>
          <a:p>
            <a:r>
              <a:rPr lang="en-US" dirty="0" smtClean="0"/>
              <a:t>What has been a problem?</a:t>
            </a:r>
          </a:p>
          <a:p>
            <a:r>
              <a:rPr lang="en-US" dirty="0" smtClean="0"/>
              <a:t>What do you consider a need?</a:t>
            </a:r>
            <a:endParaRPr lang="en-US" dirty="0"/>
          </a:p>
        </p:txBody>
      </p:sp>
    </p:spTree>
    <p:extLst>
      <p:ext uri="{BB962C8B-B14F-4D97-AF65-F5344CB8AC3E}">
        <p14:creationId xmlns:p14="http://schemas.microsoft.com/office/powerpoint/2010/main" val="1958933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 Each? – Data Folder</a:t>
            </a:r>
            <a:endParaRPr lang="en-US" dirty="0"/>
          </a:p>
        </p:txBody>
      </p:sp>
      <p:sp>
        <p:nvSpPr>
          <p:cNvPr id="3" name="Content Placeholder 2"/>
          <p:cNvSpPr>
            <a:spLocks noGrp="1"/>
          </p:cNvSpPr>
          <p:nvPr>
            <p:ph idx="1"/>
          </p:nvPr>
        </p:nvSpPr>
        <p:spPr/>
        <p:txBody>
          <a:bodyPr/>
          <a:lstStyle/>
          <a:p>
            <a:r>
              <a:rPr lang="en-US" dirty="0" smtClean="0"/>
              <a:t>Raw data</a:t>
            </a:r>
          </a:p>
          <a:p>
            <a:pPr lvl="1"/>
            <a:r>
              <a:rPr lang="en-US" dirty="0" smtClean="0"/>
              <a:t>Consider locking the file, or making read-only</a:t>
            </a:r>
          </a:p>
          <a:p>
            <a:pPr lvl="1"/>
            <a:r>
              <a:rPr lang="en-US" b="1" dirty="0" smtClean="0"/>
              <a:t>Never </a:t>
            </a:r>
            <a:r>
              <a:rPr lang="en-US" dirty="0" smtClean="0"/>
              <a:t>hand edit the file!</a:t>
            </a:r>
          </a:p>
          <a:p>
            <a:r>
              <a:rPr lang="en-US" dirty="0" smtClean="0"/>
              <a:t>Metadata</a:t>
            </a:r>
          </a:p>
          <a:p>
            <a:r>
              <a:rPr lang="en-US" dirty="0" smtClean="0"/>
              <a:t>I have one .csv file from </a:t>
            </a:r>
            <a:r>
              <a:rPr lang="en-US" dirty="0" smtClean="0"/>
              <a:t>BBMRO</a:t>
            </a:r>
            <a:endParaRPr lang="en-US" dirty="0" smtClean="0"/>
          </a:p>
        </p:txBody>
      </p:sp>
    </p:spTree>
    <p:extLst>
      <p:ext uri="{BB962C8B-B14F-4D97-AF65-F5344CB8AC3E}">
        <p14:creationId xmlns:p14="http://schemas.microsoft.com/office/powerpoint/2010/main" val="2140825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BMMRO Data</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006" y="1608392"/>
            <a:ext cx="8718650" cy="5021008"/>
          </a:xfrm>
        </p:spPr>
      </p:pic>
    </p:spTree>
    <p:extLst>
      <p:ext uri="{BB962C8B-B14F-4D97-AF65-F5344CB8AC3E}">
        <p14:creationId xmlns:p14="http://schemas.microsoft.com/office/powerpoint/2010/main" val="833510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 Each? – </a:t>
            </a:r>
            <a:r>
              <a:rPr lang="en-US" dirty="0" err="1" smtClean="0"/>
              <a:t>src</a:t>
            </a:r>
            <a:r>
              <a:rPr lang="en-US" dirty="0" smtClean="0"/>
              <a:t> Folder</a:t>
            </a:r>
            <a:endParaRPr lang="en-US" dirty="0"/>
          </a:p>
        </p:txBody>
      </p:sp>
      <p:sp>
        <p:nvSpPr>
          <p:cNvPr id="3" name="Content Placeholder 2"/>
          <p:cNvSpPr>
            <a:spLocks noGrp="1"/>
          </p:cNvSpPr>
          <p:nvPr>
            <p:ph idx="1"/>
          </p:nvPr>
        </p:nvSpPr>
        <p:spPr/>
        <p:txBody>
          <a:bodyPr/>
          <a:lstStyle/>
          <a:p>
            <a:r>
              <a:rPr lang="en-US" dirty="0" smtClean="0"/>
              <a:t>Two types of scripts</a:t>
            </a:r>
          </a:p>
          <a:p>
            <a:pPr lvl="1"/>
            <a:r>
              <a:rPr lang="en-US" dirty="0" smtClean="0"/>
              <a:t>Individual analytical </a:t>
            </a:r>
            <a:r>
              <a:rPr lang="en-US" dirty="0" smtClean="0"/>
              <a:t>blocks </a:t>
            </a:r>
          </a:p>
          <a:p>
            <a:pPr lvl="2"/>
            <a:r>
              <a:rPr lang="en-US" dirty="0" err="1" smtClean="0">
                <a:latin typeface="Courier New" panose="02070309020205020404" pitchFamily="49" charset="0"/>
                <a:cs typeface="Courier New" panose="02070309020205020404" pitchFamily="49" charset="0"/>
              </a:rPr>
              <a:t>reshapeData.R</a:t>
            </a:r>
            <a:endParaRPr lang="en-US" dirty="0" smtClean="0">
              <a:latin typeface="Courier New" panose="02070309020205020404" pitchFamily="49" charset="0"/>
              <a:cs typeface="Courier New" panose="02070309020205020404" pitchFamily="49" charset="0"/>
            </a:endParaRPr>
          </a:p>
          <a:p>
            <a:pPr lvl="2"/>
            <a:r>
              <a:rPr lang="en-US" dirty="0" err="1">
                <a:latin typeface="Courier New" panose="02070309020205020404" pitchFamily="49" charset="0"/>
                <a:cs typeface="Courier New" panose="02070309020205020404" pitchFamily="49" charset="0"/>
              </a:rPr>
              <a:t>runRegression.R</a:t>
            </a:r>
            <a:endParaRPr lang="en-US" dirty="0" smtClean="0">
              <a:latin typeface="Courier New" panose="02070309020205020404" pitchFamily="49" charset="0"/>
              <a:cs typeface="Courier New" panose="02070309020205020404" pitchFamily="49" charset="0"/>
            </a:endParaRPr>
          </a:p>
          <a:p>
            <a:pPr lvl="1"/>
            <a:r>
              <a:rPr lang="en-US" dirty="0" smtClean="0"/>
              <a:t>Controller file, e.g. </a:t>
            </a:r>
            <a:r>
              <a:rPr lang="en-US" dirty="0" err="1" smtClean="0">
                <a:latin typeface="Courier New" panose="02070309020205020404" pitchFamily="49" charset="0"/>
                <a:cs typeface="Courier New" panose="02070309020205020404" pitchFamily="49" charset="0"/>
              </a:rPr>
              <a:t>runAll.R</a:t>
            </a:r>
            <a:r>
              <a:rPr lang="en-US" dirty="0" smtClean="0"/>
              <a:t> (we’ll come back to this in the last section)</a:t>
            </a:r>
          </a:p>
          <a:p>
            <a:pPr lvl="1"/>
            <a:r>
              <a:rPr lang="en-US" dirty="0" err="1" smtClean="0">
                <a:latin typeface="Courier New" panose="02070309020205020404" pitchFamily="49" charset="0"/>
                <a:cs typeface="Courier New" panose="02070309020205020404" pitchFamily="49" charset="0"/>
              </a:rPr>
              <a:t>runAll.R</a:t>
            </a:r>
            <a:r>
              <a:rPr lang="en-US" dirty="0" smtClean="0"/>
              <a:t> may contain:</a:t>
            </a:r>
          </a:p>
          <a:p>
            <a:pPr lvl="2"/>
            <a:r>
              <a:rPr lang="en-US" dirty="0" smtClean="0">
                <a:latin typeface="Courier New" panose="02070309020205020404" pitchFamily="49" charset="0"/>
                <a:cs typeface="Courier New" panose="02070309020205020404" pitchFamily="49" charset="0"/>
              </a:rPr>
              <a:t>source(</a:t>
            </a:r>
            <a:r>
              <a:rPr lang="en-US" dirty="0" err="1" smtClean="0">
                <a:latin typeface="Courier New" panose="02070309020205020404" pitchFamily="49" charset="0"/>
                <a:cs typeface="Courier New" panose="02070309020205020404" pitchFamily="49" charset="0"/>
              </a:rPr>
              <a:t>reshapeData.R</a:t>
            </a:r>
            <a:r>
              <a:rPr lang="en-US" dirty="0" smtClean="0">
                <a:latin typeface="Courier New" panose="02070309020205020404" pitchFamily="49" charset="0"/>
                <a:cs typeface="Courier New" panose="02070309020205020404" pitchFamily="49" charset="0"/>
              </a:rPr>
              <a:t>)</a:t>
            </a:r>
          </a:p>
          <a:p>
            <a:pPr lvl="2"/>
            <a:r>
              <a:rPr lang="en-US" dirty="0" smtClean="0">
                <a:latin typeface="Courier New" panose="02070309020205020404" pitchFamily="49" charset="0"/>
                <a:cs typeface="Courier New" panose="02070309020205020404" pitchFamily="49" charset="0"/>
              </a:rPr>
              <a:t>source(</a:t>
            </a:r>
            <a:r>
              <a:rPr lang="en-US" dirty="0" err="1" smtClean="0">
                <a:latin typeface="Courier New" panose="02070309020205020404" pitchFamily="49" charset="0"/>
                <a:cs typeface="Courier New" panose="02070309020205020404" pitchFamily="49" charset="0"/>
              </a:rPr>
              <a:t>runRegression.R</a:t>
            </a:r>
            <a:r>
              <a:rPr lang="en-US" dirty="0" smtClean="0">
                <a:latin typeface="Courier New" panose="02070309020205020404" pitchFamily="49" charset="0"/>
                <a:cs typeface="Courier New" panose="02070309020205020404" pitchFamily="49" charset="0"/>
              </a:rPr>
              <a:t>)</a:t>
            </a:r>
          </a:p>
          <a:p>
            <a:pPr lvl="2"/>
            <a:r>
              <a:rPr lang="en-US" dirty="0" smtClean="0">
                <a:latin typeface="Courier New" panose="02070309020205020404" pitchFamily="49" charset="0"/>
                <a:cs typeface="Courier New" panose="02070309020205020404" pitchFamily="49" charset="0"/>
              </a:rPr>
              <a:t>source(</a:t>
            </a:r>
            <a:r>
              <a:rPr lang="en-US" dirty="0" err="1" smtClean="0">
                <a:latin typeface="Courier New" panose="02070309020205020404" pitchFamily="49" charset="0"/>
                <a:cs typeface="Courier New" panose="02070309020205020404" pitchFamily="49" charset="0"/>
              </a:rPr>
              <a:t>plotAnalysis.R</a:t>
            </a:r>
            <a:r>
              <a:rPr lang="en-US" dirty="0" smtClean="0">
                <a:latin typeface="Courier New" panose="02070309020205020404" pitchFamily="49" charset="0"/>
                <a:cs typeface="Courier New" panose="02070309020205020404" pitchFamily="49" charset="0"/>
              </a:rPr>
              <a:t>)</a:t>
            </a:r>
          </a:p>
          <a:p>
            <a:pPr lvl="1"/>
            <a:r>
              <a:rPr lang="en-US" dirty="0" smtClean="0"/>
              <a:t>And can be called from a command prompt with: </a:t>
            </a:r>
          </a:p>
          <a:p>
            <a:pPr lvl="1"/>
            <a:r>
              <a:rPr lang="en-US" dirty="0" smtClean="0">
                <a:latin typeface="Courier New" panose="02070309020205020404" pitchFamily="49" charset="0"/>
                <a:cs typeface="Courier New" panose="02070309020205020404" pitchFamily="49" charset="0"/>
              </a:rPr>
              <a:t>R CMD BATCH –vanilla </a:t>
            </a:r>
            <a:r>
              <a:rPr lang="en-US" dirty="0" err="1" smtClean="0">
                <a:latin typeface="Courier New" panose="02070309020205020404" pitchFamily="49" charset="0"/>
                <a:cs typeface="Courier New" panose="02070309020205020404" pitchFamily="49" charset="0"/>
              </a:rPr>
              <a:t>runAll.R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runAll.rout</a:t>
            </a:r>
            <a:r>
              <a:rPr lang="en-US" dirty="0" smtClean="0">
                <a:latin typeface="Courier New" panose="02070309020205020404" pitchFamily="49" charset="0"/>
                <a:cs typeface="Courier New" panose="02070309020205020404" pitchFamily="49" charset="0"/>
              </a:rPr>
              <a:t> &amp;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712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 Each? – results Folder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cs typeface="Courier New" panose="02070309020205020404" pitchFamily="49" charset="0"/>
              </a:rPr>
              <a:t>Any “generated” result:</a:t>
            </a:r>
          </a:p>
          <a:p>
            <a:pPr lvl="1"/>
            <a:r>
              <a:rPr lang="en-US" dirty="0" smtClean="0">
                <a:cs typeface="Courier New" panose="02070309020205020404" pitchFamily="49" charset="0"/>
              </a:rPr>
              <a:t>Intermediate results</a:t>
            </a:r>
          </a:p>
          <a:p>
            <a:pPr lvl="2"/>
            <a:r>
              <a:rPr lang="en-US" dirty="0" smtClean="0">
                <a:cs typeface="Courier New" panose="02070309020205020404" pitchFamily="49" charset="0"/>
              </a:rPr>
              <a:t>Cleaned data</a:t>
            </a:r>
          </a:p>
          <a:p>
            <a:pPr lvl="2"/>
            <a:r>
              <a:rPr lang="en-US" dirty="0" smtClean="0">
                <a:cs typeface="Courier New" panose="02070309020205020404" pitchFamily="49" charset="0"/>
              </a:rPr>
              <a:t>Simulated data</a:t>
            </a:r>
          </a:p>
          <a:p>
            <a:pPr lvl="1"/>
            <a:r>
              <a:rPr lang="en-US" dirty="0" smtClean="0">
                <a:cs typeface="Courier New" panose="02070309020205020404" pitchFamily="49" charset="0"/>
              </a:rPr>
              <a:t>Final Results</a:t>
            </a:r>
          </a:p>
          <a:p>
            <a:pPr lvl="2"/>
            <a:r>
              <a:rPr lang="en-US" dirty="0" smtClean="0">
                <a:cs typeface="Courier New" panose="02070309020205020404" pitchFamily="49" charset="0"/>
              </a:rPr>
              <a:t>Figures</a:t>
            </a:r>
          </a:p>
          <a:p>
            <a:pPr lvl="2"/>
            <a:r>
              <a:rPr lang="en-US" dirty="0" smtClean="0">
                <a:cs typeface="Courier New" panose="02070309020205020404" pitchFamily="49" charset="0"/>
              </a:rPr>
              <a:t>Tables</a:t>
            </a:r>
          </a:p>
          <a:p>
            <a:endParaRPr lang="en-US" dirty="0" smtClean="0">
              <a:cs typeface="Courier New" panose="02070309020205020404" pitchFamily="49" charset="0"/>
            </a:endParaRPr>
          </a:p>
          <a:p>
            <a:r>
              <a:rPr lang="en-US" dirty="0" smtClean="0">
                <a:cs typeface="Courier New" panose="02070309020205020404" pitchFamily="49" charset="0"/>
              </a:rPr>
              <a:t>For most projects, you’ll likely have sub-directories:</a:t>
            </a:r>
          </a:p>
          <a:p>
            <a:r>
              <a:rPr lang="en-US" dirty="0" smtClean="0">
                <a:cs typeface="Courier New" panose="02070309020205020404" pitchFamily="49" charset="0"/>
              </a:rPr>
              <a:t>Results</a:t>
            </a:r>
          </a:p>
          <a:p>
            <a:pPr lvl="1"/>
            <a:r>
              <a:rPr lang="en-US" dirty="0" err="1" smtClean="0">
                <a:cs typeface="Courier New" panose="02070309020205020404" pitchFamily="49" charset="0"/>
              </a:rPr>
              <a:t>CleanedData</a:t>
            </a:r>
            <a:endParaRPr lang="en-US" dirty="0" smtClean="0">
              <a:cs typeface="Courier New" panose="02070309020205020404" pitchFamily="49" charset="0"/>
            </a:endParaRPr>
          </a:p>
          <a:p>
            <a:pPr lvl="1"/>
            <a:r>
              <a:rPr lang="en-US" dirty="0" smtClean="0">
                <a:cs typeface="Courier New" panose="02070309020205020404" pitchFamily="49" charset="0"/>
              </a:rPr>
              <a:t>Figures</a:t>
            </a:r>
          </a:p>
          <a:p>
            <a:pPr lvl="1"/>
            <a:r>
              <a:rPr lang="en-US" dirty="0" smtClean="0">
                <a:cs typeface="Courier New" panose="02070309020205020404" pitchFamily="49" charset="0"/>
              </a:rPr>
              <a:t>Tables</a:t>
            </a:r>
            <a:endParaRPr lang="en-US" dirty="0">
              <a:cs typeface="Courier New" panose="02070309020205020404" pitchFamily="49" charset="0"/>
            </a:endParaRPr>
          </a:p>
        </p:txBody>
      </p:sp>
      <p:grpSp>
        <p:nvGrpSpPr>
          <p:cNvPr id="7" name="Group 6"/>
          <p:cNvGrpSpPr/>
          <p:nvPr/>
        </p:nvGrpSpPr>
        <p:grpSpPr>
          <a:xfrm>
            <a:off x="2952206" y="3230872"/>
            <a:ext cx="3962399" cy="369332"/>
            <a:chOff x="2952206" y="3448594"/>
            <a:chExt cx="3962399" cy="369332"/>
          </a:xfrm>
        </p:grpSpPr>
        <p:sp>
          <p:nvSpPr>
            <p:cNvPr id="4" name="TextBox 3"/>
            <p:cNvSpPr txBox="1"/>
            <p:nvPr/>
          </p:nvSpPr>
          <p:spPr>
            <a:xfrm>
              <a:off x="3988525" y="3448594"/>
              <a:ext cx="2926080" cy="369332"/>
            </a:xfrm>
            <a:prstGeom prst="rect">
              <a:avLst/>
            </a:prstGeom>
            <a:noFill/>
          </p:spPr>
          <p:txBody>
            <a:bodyPr wrap="square" rtlCol="0">
              <a:spAutoFit/>
            </a:bodyPr>
            <a:lstStyle/>
            <a:p>
              <a:r>
                <a:rPr lang="en-US" dirty="0" smtClean="0"/>
                <a:t>Should I keep old Figures?*</a:t>
              </a:r>
              <a:endParaRPr lang="en-US" dirty="0"/>
            </a:p>
          </p:txBody>
        </p:sp>
        <p:cxnSp>
          <p:nvCxnSpPr>
            <p:cNvPr id="6" name="Straight Arrow Connector 5"/>
            <p:cNvCxnSpPr/>
            <p:nvPr/>
          </p:nvCxnSpPr>
          <p:spPr>
            <a:xfrm flipH="1">
              <a:off x="2952206" y="3622766"/>
              <a:ext cx="10189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902" y="1973676"/>
            <a:ext cx="5090601" cy="2209992"/>
          </a:xfrm>
          <a:prstGeom prst="rect">
            <a:avLst/>
          </a:prstGeom>
        </p:spPr>
      </p:pic>
      <p:sp>
        <p:nvSpPr>
          <p:cNvPr id="9" name="Footer Placeholder 8"/>
          <p:cNvSpPr>
            <a:spLocks noGrp="1"/>
          </p:cNvSpPr>
          <p:nvPr>
            <p:ph type="ftr" sz="quarter" idx="11"/>
          </p:nvPr>
        </p:nvSpPr>
        <p:spPr/>
        <p:txBody>
          <a:bodyPr/>
          <a:lstStyle/>
          <a:p>
            <a:r>
              <a:rPr lang="en-US" dirty="0" smtClean="0"/>
              <a:t>*with time travel, they can always be re-created. We’ll see this </a:t>
            </a:r>
            <a:r>
              <a:rPr lang="en-US" smtClean="0"/>
              <a:t>in Lesson 3</a:t>
            </a:r>
            <a:endParaRPr lang="en-US" dirty="0"/>
          </a:p>
        </p:txBody>
      </p:sp>
    </p:spTree>
    <p:extLst>
      <p:ext uri="{BB962C8B-B14F-4D97-AF65-F5344CB8AC3E}">
        <p14:creationId xmlns:p14="http://schemas.microsoft.com/office/powerpoint/2010/main" val="101404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 Each? – doc Folder</a:t>
            </a:r>
            <a:endParaRPr lang="en-US" dirty="0"/>
          </a:p>
        </p:txBody>
      </p:sp>
      <p:sp>
        <p:nvSpPr>
          <p:cNvPr id="3" name="Content Placeholder 2"/>
          <p:cNvSpPr>
            <a:spLocks noGrp="1"/>
          </p:cNvSpPr>
          <p:nvPr>
            <p:ph idx="1"/>
          </p:nvPr>
        </p:nvSpPr>
        <p:spPr/>
        <p:txBody>
          <a:bodyPr>
            <a:normAutofit/>
          </a:bodyPr>
          <a:lstStyle/>
          <a:p>
            <a:r>
              <a:rPr lang="en-US" dirty="0" smtClean="0">
                <a:cs typeface="Courier New" panose="02070309020205020404" pitchFamily="49" charset="0"/>
              </a:rPr>
              <a:t>Any text based documents:</a:t>
            </a:r>
          </a:p>
          <a:p>
            <a:pPr lvl="1"/>
            <a:r>
              <a:rPr lang="en-US" dirty="0" smtClean="0">
                <a:cs typeface="Courier New" panose="02070309020205020404" pitchFamily="49" charset="0"/>
              </a:rPr>
              <a:t>If manually versioning, a </a:t>
            </a:r>
            <a:r>
              <a:rPr lang="en-US" dirty="0" smtClean="0">
                <a:latin typeface="Courier New" panose="02070309020205020404" pitchFamily="49" charset="0"/>
                <a:cs typeface="Courier New" panose="02070309020205020404" pitchFamily="49" charset="0"/>
              </a:rPr>
              <a:t>changelog.txt</a:t>
            </a:r>
            <a:r>
              <a:rPr lang="en-US" dirty="0" smtClean="0">
                <a:cs typeface="Courier New" panose="02070309020205020404" pitchFamily="49" charset="0"/>
              </a:rPr>
              <a:t> file</a:t>
            </a:r>
          </a:p>
          <a:p>
            <a:pPr lvl="1"/>
            <a:r>
              <a:rPr lang="en-US" dirty="0" smtClean="0">
                <a:cs typeface="Courier New" panose="02070309020205020404" pitchFamily="49" charset="0"/>
              </a:rPr>
              <a:t>projectNotebook.md </a:t>
            </a:r>
            <a:r>
              <a:rPr lang="en-US" dirty="0" smtClean="0">
                <a:cs typeface="Courier New" panose="02070309020205020404" pitchFamily="49" charset="0"/>
              </a:rPr>
              <a:t>(I use </a:t>
            </a:r>
            <a:r>
              <a:rPr lang="en-US" dirty="0" err="1" smtClean="0">
                <a:cs typeface="Courier New" panose="02070309020205020404" pitchFamily="49" charset="0"/>
              </a:rPr>
              <a:t>evernote</a:t>
            </a:r>
            <a:r>
              <a:rPr lang="en-US" dirty="0" smtClean="0">
                <a:cs typeface="Courier New" panose="02070309020205020404" pitchFamily="49" charset="0"/>
              </a:rPr>
              <a:t>…)</a:t>
            </a:r>
          </a:p>
          <a:p>
            <a:pPr lvl="1"/>
            <a:r>
              <a:rPr lang="en-US" dirty="0" smtClean="0">
                <a:cs typeface="Courier New" panose="02070309020205020404" pitchFamily="49" charset="0"/>
              </a:rPr>
              <a:t>Manuscript (if using a version control, otherwise Google Docs)</a:t>
            </a:r>
          </a:p>
        </p:txBody>
      </p:sp>
    </p:spTree>
    <p:extLst>
      <p:ext uri="{BB962C8B-B14F-4D97-AF65-F5344CB8AC3E}">
        <p14:creationId xmlns:p14="http://schemas.microsoft.com/office/powerpoint/2010/main" val="1265201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 Each File?</a:t>
            </a:r>
            <a:endParaRPr lang="en-US" dirty="0"/>
          </a:p>
        </p:txBody>
      </p:sp>
      <p:sp>
        <p:nvSpPr>
          <p:cNvPr id="3" name="Content Placeholder 2"/>
          <p:cNvSpPr>
            <a:spLocks noGrp="1"/>
          </p:cNvSpPr>
          <p:nvPr>
            <p:ph idx="1"/>
          </p:nvPr>
        </p:nvSpPr>
        <p:spPr/>
        <p:txBody>
          <a:bodyPr>
            <a:normAutofit/>
          </a:bodyPr>
          <a:lstStyle/>
          <a:p>
            <a:r>
              <a:rPr lang="en-US" dirty="0" smtClean="0">
                <a:cs typeface="Courier New" panose="02070309020205020404" pitchFamily="49" charset="0"/>
              </a:rPr>
              <a:t>The </a:t>
            </a:r>
            <a:r>
              <a:rPr lang="en-US" dirty="0" smtClean="0">
                <a:latin typeface="Courier New" panose="02070309020205020404" pitchFamily="49" charset="0"/>
                <a:cs typeface="Courier New" panose="02070309020205020404" pitchFamily="49" charset="0"/>
              </a:rPr>
              <a:t>README</a:t>
            </a:r>
            <a:r>
              <a:rPr lang="en-US" dirty="0" smtClean="0">
                <a:cs typeface="Courier New" panose="02070309020205020404" pitchFamily="49" charset="0"/>
              </a:rPr>
              <a:t> file provides an overview of the project as a whole</a:t>
            </a:r>
          </a:p>
          <a:p>
            <a:pPr lvl="1"/>
            <a:r>
              <a:rPr lang="en-US" dirty="0" smtClean="0">
                <a:cs typeface="Courier New" panose="02070309020205020404" pitchFamily="49" charset="0"/>
              </a:rPr>
              <a:t>Project’s title</a:t>
            </a:r>
          </a:p>
          <a:p>
            <a:pPr lvl="1"/>
            <a:r>
              <a:rPr lang="en-US" dirty="0" smtClean="0">
                <a:cs typeface="Courier New" panose="02070309020205020404" pitchFamily="49" charset="0"/>
              </a:rPr>
              <a:t>Brief description</a:t>
            </a:r>
          </a:p>
          <a:p>
            <a:pPr lvl="1"/>
            <a:r>
              <a:rPr lang="en-US" dirty="0" smtClean="0">
                <a:cs typeface="Courier New" panose="02070309020205020404" pitchFamily="49" charset="0"/>
              </a:rPr>
              <a:t>Up-to-date contact information</a:t>
            </a:r>
          </a:p>
          <a:p>
            <a:pPr lvl="1"/>
            <a:r>
              <a:rPr lang="en-US" dirty="0" smtClean="0">
                <a:cs typeface="Courier New" panose="02070309020205020404" pitchFamily="49" charset="0"/>
              </a:rPr>
              <a:t>An example of how to run the code</a:t>
            </a:r>
          </a:p>
          <a:p>
            <a:pPr lvl="1"/>
            <a:r>
              <a:rPr lang="en-US" dirty="0" smtClean="0">
                <a:cs typeface="Courier New" panose="02070309020205020404" pitchFamily="49" charset="0"/>
              </a:rPr>
              <a:t>How people can engage with the project</a:t>
            </a:r>
          </a:p>
          <a:p>
            <a:pPr lvl="1"/>
            <a:r>
              <a:rPr lang="en-US" dirty="0" smtClean="0">
                <a:cs typeface="Courier New" panose="02070309020205020404" pitchFamily="49" charset="0"/>
              </a:rPr>
              <a:t>If you are looking for contributors</a:t>
            </a:r>
          </a:p>
        </p:txBody>
      </p:sp>
    </p:spTree>
    <p:extLst>
      <p:ext uri="{BB962C8B-B14F-4D97-AF65-F5344CB8AC3E}">
        <p14:creationId xmlns:p14="http://schemas.microsoft.com/office/powerpoint/2010/main" val="1518945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 Each File?</a:t>
            </a:r>
            <a:endParaRPr lang="en-US" dirty="0"/>
          </a:p>
        </p:txBody>
      </p:sp>
      <p:sp>
        <p:nvSpPr>
          <p:cNvPr id="3" name="Content Placeholder 2"/>
          <p:cNvSpPr>
            <a:spLocks noGrp="1"/>
          </p:cNvSpPr>
          <p:nvPr>
            <p:ph idx="1"/>
          </p:nvPr>
        </p:nvSpPr>
        <p:spPr/>
        <p:txBody>
          <a:bodyPr>
            <a:normAutofit/>
          </a:bodyPr>
          <a:lstStyle/>
          <a:p>
            <a:r>
              <a:rPr lang="en-US" dirty="0" smtClean="0">
                <a:cs typeface="Courier New" panose="02070309020205020404" pitchFamily="49" charset="0"/>
              </a:rPr>
              <a:t>CITATION</a:t>
            </a:r>
          </a:p>
          <a:p>
            <a:pPr lvl="1"/>
            <a:r>
              <a:rPr lang="en-US" dirty="0" smtClean="0">
                <a:cs typeface="Courier New" panose="02070309020205020404" pitchFamily="49" charset="0"/>
              </a:rPr>
              <a:t>Explains how to reference the project</a:t>
            </a:r>
          </a:p>
          <a:p>
            <a:pPr lvl="2"/>
            <a:r>
              <a:rPr lang="en-US" dirty="0" smtClean="0">
                <a:cs typeface="Courier New" panose="02070309020205020404" pitchFamily="49" charset="0"/>
              </a:rPr>
              <a:t>DOIs for code and data</a:t>
            </a:r>
          </a:p>
          <a:p>
            <a:pPr lvl="2"/>
            <a:r>
              <a:rPr lang="en-US" dirty="0" smtClean="0">
                <a:cs typeface="Courier New" panose="02070309020205020404" pitchFamily="49" charset="0"/>
              </a:rPr>
              <a:t>DOI for project if using OSF</a:t>
            </a:r>
          </a:p>
          <a:p>
            <a:pPr lvl="2"/>
            <a:r>
              <a:rPr lang="en-US" dirty="0" smtClean="0">
                <a:cs typeface="Courier New" panose="02070309020205020404" pitchFamily="49" charset="0"/>
              </a:rPr>
              <a:t>Manuscript</a:t>
            </a:r>
          </a:p>
          <a:p>
            <a:pPr lvl="2"/>
            <a:r>
              <a:rPr lang="en-US" dirty="0" smtClean="0">
                <a:cs typeface="Courier New" panose="02070309020205020404" pitchFamily="49" charset="0"/>
              </a:rPr>
              <a:t>Example here (</a:t>
            </a:r>
            <a:r>
              <a:rPr lang="en-US" dirty="0" smtClean="0">
                <a:cs typeface="Courier New" panose="02070309020205020404" pitchFamily="49" charset="0"/>
                <a:hlinkClick r:id="rId2"/>
              </a:rPr>
              <a:t>https://github.com/dib-lab/khmer/blob/master/CITATION</a:t>
            </a:r>
            <a:r>
              <a:rPr lang="en-US" dirty="0" smtClean="0">
                <a:cs typeface="Courier New" panose="02070309020205020404" pitchFamily="49" charset="0"/>
              </a:rPr>
              <a:t>)</a:t>
            </a:r>
          </a:p>
          <a:p>
            <a:r>
              <a:rPr lang="en-US" dirty="0" smtClean="0">
                <a:cs typeface="Courier New" panose="02070309020205020404" pitchFamily="49" charset="0"/>
              </a:rPr>
              <a:t>LICENSE</a:t>
            </a:r>
          </a:p>
          <a:p>
            <a:pPr lvl="1"/>
            <a:r>
              <a:rPr lang="en-US" dirty="0" smtClean="0">
                <a:cs typeface="Courier New" panose="02070309020205020404" pitchFamily="49" charset="0"/>
              </a:rPr>
              <a:t>Explains the licensing, e.g. CC-BY, CC-ND, etc.</a:t>
            </a:r>
          </a:p>
          <a:p>
            <a:pPr lvl="1"/>
            <a:endParaRPr lang="en-US" dirty="0" smtClean="0">
              <a:cs typeface="Courier New" panose="02070309020205020404" pitchFamily="49" charset="0"/>
            </a:endParaRPr>
          </a:p>
        </p:txBody>
      </p:sp>
    </p:spTree>
    <p:extLst>
      <p:ext uri="{BB962C8B-B14F-4D97-AF65-F5344CB8AC3E}">
        <p14:creationId xmlns:p14="http://schemas.microsoft.com/office/powerpoint/2010/main" val="3455625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at My GitHub Page	</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316" y="1825625"/>
            <a:ext cx="7477367" cy="4351338"/>
          </a:xfrm>
        </p:spPr>
      </p:pic>
      <p:sp>
        <p:nvSpPr>
          <p:cNvPr id="5" name="TextBox 4"/>
          <p:cNvSpPr txBox="1"/>
          <p:nvPr/>
        </p:nvSpPr>
        <p:spPr>
          <a:xfrm>
            <a:off x="1097280" y="6323267"/>
            <a:ext cx="9528048" cy="369332"/>
          </a:xfrm>
          <a:prstGeom prst="rect">
            <a:avLst/>
          </a:prstGeom>
          <a:noFill/>
        </p:spPr>
        <p:txBody>
          <a:bodyPr wrap="square" rtlCol="0">
            <a:spAutoFit/>
          </a:bodyPr>
          <a:lstStyle/>
          <a:p>
            <a:r>
              <a:rPr lang="en-US" dirty="0" err="1" smtClean="0">
                <a:latin typeface="Courier New" panose="02070309020205020404" pitchFamily="49" charset="0"/>
                <a:cs typeface="Courier New" panose="02070309020205020404" pitchFamily="49" charset="0"/>
              </a:rPr>
              <a:t>git</a:t>
            </a:r>
            <a:r>
              <a:rPr lang="en-US" dirty="0" smtClean="0">
                <a:latin typeface="Courier New" panose="02070309020205020404" pitchFamily="49" charset="0"/>
                <a:cs typeface="Courier New" panose="02070309020205020404" pitchFamily="49" charset="0"/>
              </a:rPr>
              <a:t> clone https://github.com/robschick/goodEnough.git </a:t>
            </a:r>
            <a:r>
              <a:rPr lang="en-US" dirty="0" err="1" smtClean="0">
                <a:latin typeface="Courier New" panose="02070309020205020404" pitchFamily="49" charset="0"/>
                <a:cs typeface="Courier New" panose="02070309020205020404" pitchFamily="49" charset="0"/>
              </a:rPr>
              <a:t>myProject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3326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Survey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240684"/>
              </p:ext>
            </p:extLst>
          </p:nvPr>
        </p:nvGraphicFramePr>
        <p:xfrm>
          <a:off x="838200" y="1825625"/>
          <a:ext cx="10515600" cy="449580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963703911"/>
                    </a:ext>
                  </a:extLst>
                </a:gridCol>
              </a:tblGrid>
              <a:tr h="370840">
                <a:tc>
                  <a:txBody>
                    <a:bodyPr/>
                    <a:lstStyle/>
                    <a:p>
                      <a:r>
                        <a:rPr lang="en-US" dirty="0" smtClean="0"/>
                        <a:t>Responses</a:t>
                      </a:r>
                      <a:endParaRPr lang="en-US" dirty="0"/>
                    </a:p>
                  </a:txBody>
                  <a:tcPr/>
                </a:tc>
                <a:extLst>
                  <a:ext uri="{0D108BD9-81ED-4DB2-BD59-A6C34878D82A}">
                    <a16:rowId xmlns:a16="http://schemas.microsoft.com/office/drawing/2014/main" val="54559817"/>
                  </a:ext>
                </a:extLst>
              </a:tr>
              <a:tr h="370840">
                <a:tc>
                  <a:txBody>
                    <a:bodyPr/>
                    <a:lstStyle/>
                    <a:p>
                      <a:r>
                        <a:rPr lang="en-US" dirty="0" smtClean="0"/>
                        <a:t>Managing multiple contributors, interface between </a:t>
                      </a:r>
                      <a:r>
                        <a:rPr lang="en-US" dirty="0" err="1" smtClean="0"/>
                        <a:t>git</a:t>
                      </a:r>
                      <a:r>
                        <a:rPr lang="en-US" dirty="0" smtClean="0"/>
                        <a:t> and r, unwilling collaborators, version control for scripts where original + repo live on computer … but [have] active version on a cluster, when to version control a script if tweaking constantly to try new things, what to version control (scripts to generate figs, but do I add the figs themselves? sometimes would be useful to see an old version I've over-written) </a:t>
                      </a:r>
                      <a:endParaRPr lang="en-US" dirty="0"/>
                    </a:p>
                  </a:txBody>
                  <a:tcPr/>
                </a:tc>
                <a:extLst>
                  <a:ext uri="{0D108BD9-81ED-4DB2-BD59-A6C34878D82A}">
                    <a16:rowId xmlns:a16="http://schemas.microsoft.com/office/drawing/2014/main" val="758915033"/>
                  </a:ext>
                </a:extLst>
              </a:tr>
              <a:tr h="370840">
                <a:tc>
                  <a:txBody>
                    <a:bodyPr/>
                    <a:lstStyle/>
                    <a:p>
                      <a:r>
                        <a:rPr lang="en-US" dirty="0" smtClean="0"/>
                        <a:t>merge conflicts, loss of functionality between OS </a:t>
                      </a:r>
                      <a:endParaRPr lang="en-US" dirty="0"/>
                    </a:p>
                  </a:txBody>
                  <a:tcPr/>
                </a:tc>
                <a:extLst>
                  <a:ext uri="{0D108BD9-81ED-4DB2-BD59-A6C34878D82A}">
                    <a16:rowId xmlns:a16="http://schemas.microsoft.com/office/drawing/2014/main" val="3006065823"/>
                  </a:ext>
                </a:extLst>
              </a:tr>
              <a:tr h="370840">
                <a:tc>
                  <a:txBody>
                    <a:bodyPr/>
                    <a:lstStyle/>
                    <a:p>
                      <a:r>
                        <a:rPr lang="en-US" dirty="0" smtClean="0"/>
                        <a:t>Using R often enough to remember how to get things done efficiently </a:t>
                      </a:r>
                      <a:endParaRPr lang="en-US" dirty="0"/>
                    </a:p>
                  </a:txBody>
                  <a:tcPr/>
                </a:tc>
                <a:extLst>
                  <a:ext uri="{0D108BD9-81ED-4DB2-BD59-A6C34878D82A}">
                    <a16:rowId xmlns:a16="http://schemas.microsoft.com/office/drawing/2014/main" val="1427751213"/>
                  </a:ext>
                </a:extLst>
              </a:tr>
              <a:tr h="370840">
                <a:tc>
                  <a:txBody>
                    <a:bodyPr/>
                    <a:lstStyle/>
                    <a:p>
                      <a:r>
                        <a:rPr lang="en-US" dirty="0" smtClean="0"/>
                        <a:t>overcoming habits; investing time in new software &amp; methods; working with collaborators not on board; effective and consistent annotation </a:t>
                      </a:r>
                      <a:endParaRPr lang="en-US" dirty="0"/>
                    </a:p>
                  </a:txBody>
                  <a:tcPr/>
                </a:tc>
                <a:extLst>
                  <a:ext uri="{0D108BD9-81ED-4DB2-BD59-A6C34878D82A}">
                    <a16:rowId xmlns:a16="http://schemas.microsoft.com/office/drawing/2014/main" val="2661653359"/>
                  </a:ext>
                </a:extLst>
              </a:tr>
              <a:tr h="370840">
                <a:tc>
                  <a:txBody>
                    <a:bodyPr/>
                    <a:lstStyle/>
                    <a:p>
                      <a:r>
                        <a:rPr lang="en-US" dirty="0" smtClean="0"/>
                        <a:t>Despite working through a plethora of tutorials, I still can't wrap my head around how </a:t>
                      </a:r>
                      <a:r>
                        <a:rPr lang="en-US" dirty="0" err="1" smtClean="0"/>
                        <a:t>git</a:t>
                      </a:r>
                      <a:r>
                        <a:rPr lang="en-US" dirty="0" smtClean="0"/>
                        <a:t>/</a:t>
                      </a:r>
                      <a:r>
                        <a:rPr lang="en-US" dirty="0" err="1" smtClean="0"/>
                        <a:t>github</a:t>
                      </a:r>
                      <a:r>
                        <a:rPr lang="en-US" dirty="0" smtClean="0"/>
                        <a:t> works from the command line or how it interfaces with R/</a:t>
                      </a:r>
                      <a:r>
                        <a:rPr lang="en-US" dirty="0" err="1" smtClean="0"/>
                        <a:t>RStudio</a:t>
                      </a:r>
                      <a:r>
                        <a:rPr lang="en-US" dirty="0" smtClean="0"/>
                        <a:t>. </a:t>
                      </a:r>
                      <a:endParaRPr lang="en-US" dirty="0"/>
                    </a:p>
                  </a:txBody>
                  <a:tcPr/>
                </a:tc>
                <a:extLst>
                  <a:ext uri="{0D108BD9-81ED-4DB2-BD59-A6C34878D82A}">
                    <a16:rowId xmlns:a16="http://schemas.microsoft.com/office/drawing/2014/main" val="1153268655"/>
                  </a:ext>
                </a:extLst>
              </a:tr>
              <a:tr h="370840">
                <a:tc>
                  <a:txBody>
                    <a:bodyPr/>
                    <a:lstStyle/>
                    <a:p>
                      <a:r>
                        <a:rPr lang="en-US" dirty="0" smtClean="0"/>
                        <a:t>I often do not feel like I know what is happening or how to interpret the little icons in the GitHub tab of </a:t>
                      </a:r>
                      <a:r>
                        <a:rPr lang="en-US" dirty="0" err="1" smtClean="0"/>
                        <a:t>RStudio</a:t>
                      </a:r>
                      <a:r>
                        <a:rPr lang="en-US" dirty="0" smtClean="0"/>
                        <a:t>. I am concerned that my future self will not be able to look back at the work we do in the workshop and be able to clearly identify what steps are necessary to recreate it. </a:t>
                      </a:r>
                      <a:endParaRPr lang="en-US" dirty="0"/>
                    </a:p>
                  </a:txBody>
                  <a:tcPr/>
                </a:tc>
                <a:extLst>
                  <a:ext uri="{0D108BD9-81ED-4DB2-BD59-A6C34878D82A}">
                    <a16:rowId xmlns:a16="http://schemas.microsoft.com/office/drawing/2014/main" val="1739971308"/>
                  </a:ext>
                </a:extLst>
              </a:tr>
            </a:tbl>
          </a:graphicData>
        </a:graphic>
      </p:graphicFrame>
    </p:spTree>
    <p:extLst>
      <p:ext uri="{BB962C8B-B14F-4D97-AF65-F5344CB8AC3E}">
        <p14:creationId xmlns:p14="http://schemas.microsoft.com/office/powerpoint/2010/main" val="204095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Themes</a:t>
            </a:r>
            <a:endParaRPr lang="en-US" dirty="0"/>
          </a:p>
        </p:txBody>
      </p:sp>
      <p:sp>
        <p:nvSpPr>
          <p:cNvPr id="3" name="Content Placeholder 2"/>
          <p:cNvSpPr>
            <a:spLocks noGrp="1"/>
          </p:cNvSpPr>
          <p:nvPr>
            <p:ph idx="1"/>
          </p:nvPr>
        </p:nvSpPr>
        <p:spPr/>
        <p:txBody>
          <a:bodyPr/>
          <a:lstStyle/>
          <a:p>
            <a:r>
              <a:rPr lang="en-US" dirty="0" smtClean="0"/>
              <a:t>Working with collaborators</a:t>
            </a:r>
          </a:p>
          <a:p>
            <a:r>
              <a:rPr lang="en-US" dirty="0" smtClean="0"/>
              <a:t>Consistent uncluttered file structure</a:t>
            </a:r>
          </a:p>
          <a:p>
            <a:r>
              <a:rPr lang="en-US" dirty="0" smtClean="0"/>
              <a:t>Ability to re-enter the project and quickly reorient</a:t>
            </a:r>
          </a:p>
          <a:p>
            <a:r>
              <a:rPr lang="en-US" dirty="0" smtClean="0"/>
              <a:t>Knowing what to version control</a:t>
            </a:r>
          </a:p>
          <a:p>
            <a:r>
              <a:rPr lang="en-US" dirty="0" smtClean="0"/>
              <a:t>Knowing version control</a:t>
            </a:r>
          </a:p>
          <a:p>
            <a:r>
              <a:rPr lang="en-US" dirty="0" smtClean="0"/>
              <a:t>Testing new code without breaking original</a:t>
            </a:r>
          </a:p>
          <a:p>
            <a:r>
              <a:rPr lang="en-US" dirty="0" smtClean="0"/>
              <a:t>Re-running things efficiently</a:t>
            </a:r>
            <a:endParaRPr lang="en-US" dirty="0"/>
          </a:p>
        </p:txBody>
      </p:sp>
    </p:spTree>
    <p:extLst>
      <p:ext uri="{BB962C8B-B14F-4D97-AF65-F5344CB8AC3E}">
        <p14:creationId xmlns:p14="http://schemas.microsoft.com/office/powerpoint/2010/main" val="3288764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 Research Workflow</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558037"/>
            <a:ext cx="9144000" cy="4029043"/>
          </a:xfrm>
          <a:prstGeom prst="rect">
            <a:avLst/>
          </a:prstGeom>
        </p:spPr>
      </p:pic>
      <p:sp>
        <p:nvSpPr>
          <p:cNvPr id="8" name="Footer Placeholder 7"/>
          <p:cNvSpPr>
            <a:spLocks noGrp="1"/>
          </p:cNvSpPr>
          <p:nvPr>
            <p:ph type="ftr" sz="quarter" idx="11"/>
          </p:nvPr>
        </p:nvSpPr>
        <p:spPr/>
        <p:txBody>
          <a:bodyPr/>
          <a:lstStyle/>
          <a:p>
            <a:r>
              <a:rPr lang="nb-NO" smtClean="0"/>
              <a:t>From Roger Peng via Jenny Bryan, http://stat545.com</a:t>
            </a:r>
            <a:endParaRPr lang="en-US"/>
          </a:p>
        </p:txBody>
      </p:sp>
    </p:spTree>
    <p:extLst>
      <p:ext uri="{BB962C8B-B14F-4D97-AF65-F5344CB8AC3E}">
        <p14:creationId xmlns:p14="http://schemas.microsoft.com/office/powerpoint/2010/main" val="3269144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Enough Starting Point</a:t>
            </a:r>
            <a:endParaRPr lang="en-US" dirty="0"/>
          </a:p>
        </p:txBody>
      </p:sp>
      <p:sp>
        <p:nvSpPr>
          <p:cNvPr id="3" name="Content Placeholder 2"/>
          <p:cNvSpPr>
            <a:spLocks noGrp="1"/>
          </p:cNvSpPr>
          <p:nvPr>
            <p:ph idx="1"/>
          </p:nvPr>
        </p:nvSpPr>
        <p:spPr/>
        <p:txBody>
          <a:bodyPr/>
          <a:lstStyle/>
          <a:p>
            <a:r>
              <a:rPr lang="en-US" dirty="0" smtClean="0"/>
              <a:t>“Computing workflows need to follow the same practices as lab projects and notebooks, with organized data, documented steps, and the project structured for reproducibility, but researchers new to computing often don’t know where to start.”</a:t>
            </a:r>
            <a:endParaRPr lang="en-US" dirty="0"/>
          </a:p>
        </p:txBody>
      </p:sp>
      <p:sp>
        <p:nvSpPr>
          <p:cNvPr id="4" name="Footer Placeholder 3"/>
          <p:cNvSpPr>
            <a:spLocks noGrp="1"/>
          </p:cNvSpPr>
          <p:nvPr>
            <p:ph type="ftr" sz="quarter" idx="11"/>
          </p:nvPr>
        </p:nvSpPr>
        <p:spPr>
          <a:xfrm>
            <a:off x="4038600" y="6356350"/>
            <a:ext cx="4114800" cy="365125"/>
          </a:xfrm>
        </p:spPr>
        <p:txBody>
          <a:bodyPr/>
          <a:lstStyle/>
          <a:p>
            <a:r>
              <a:rPr lang="en-US" dirty="0" smtClean="0"/>
              <a:t>Wilson et al. (2017) </a:t>
            </a:r>
            <a:r>
              <a:rPr lang="en-US" dirty="0" err="1" smtClean="0"/>
              <a:t>PLoS</a:t>
            </a:r>
            <a:r>
              <a:rPr lang="en-US" dirty="0" smtClean="0"/>
              <a:t> Computational Biology 13 (6). </a:t>
            </a:r>
            <a:endParaRPr lang="en-US" dirty="0"/>
          </a:p>
        </p:txBody>
      </p:sp>
    </p:spTree>
    <p:extLst>
      <p:ext uri="{BB962C8B-B14F-4D97-AF65-F5344CB8AC3E}">
        <p14:creationId xmlns:p14="http://schemas.microsoft.com/office/powerpoint/2010/main" val="3668871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Core Tenets of a Good Enough Practice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9563201"/>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828887092"/>
                    </a:ext>
                  </a:extLst>
                </a:gridCol>
              </a:tblGrid>
              <a:tr h="370840">
                <a:tc>
                  <a:txBody>
                    <a:bodyPr/>
                    <a:lstStyle/>
                    <a:p>
                      <a:r>
                        <a:rPr lang="en-US" dirty="0" smtClean="0"/>
                        <a:t>Best Practices</a:t>
                      </a:r>
                      <a:endParaRPr lang="en-US" dirty="0"/>
                    </a:p>
                  </a:txBody>
                  <a:tcPr/>
                </a:tc>
                <a:extLst>
                  <a:ext uri="{0D108BD9-81ED-4DB2-BD59-A6C34878D82A}">
                    <a16:rowId xmlns:a16="http://schemas.microsoft.com/office/drawing/2014/main" val="128487235"/>
                  </a:ext>
                </a:extLst>
              </a:tr>
              <a:tr h="370840">
                <a:tc>
                  <a:txBody>
                    <a:bodyPr/>
                    <a:lstStyle/>
                    <a:p>
                      <a:r>
                        <a:rPr lang="en-US" dirty="0" smtClean="0"/>
                        <a:t>Data Management</a:t>
                      </a:r>
                      <a:endParaRPr lang="en-US" dirty="0"/>
                    </a:p>
                  </a:txBody>
                  <a:tcPr/>
                </a:tc>
                <a:extLst>
                  <a:ext uri="{0D108BD9-81ED-4DB2-BD59-A6C34878D82A}">
                    <a16:rowId xmlns:a16="http://schemas.microsoft.com/office/drawing/2014/main" val="384601392"/>
                  </a:ext>
                </a:extLst>
              </a:tr>
              <a:tr h="370840">
                <a:tc>
                  <a:txBody>
                    <a:bodyPr/>
                    <a:lstStyle/>
                    <a:p>
                      <a:r>
                        <a:rPr lang="en-US" dirty="0" smtClean="0"/>
                        <a:t>Software</a:t>
                      </a:r>
                      <a:endParaRPr lang="en-US" dirty="0"/>
                    </a:p>
                  </a:txBody>
                  <a:tcPr/>
                </a:tc>
                <a:extLst>
                  <a:ext uri="{0D108BD9-81ED-4DB2-BD59-A6C34878D82A}">
                    <a16:rowId xmlns:a16="http://schemas.microsoft.com/office/drawing/2014/main" val="1849214696"/>
                  </a:ext>
                </a:extLst>
              </a:tr>
              <a:tr h="370840">
                <a:tc>
                  <a:txBody>
                    <a:bodyPr/>
                    <a:lstStyle/>
                    <a:p>
                      <a:r>
                        <a:rPr lang="en-US" dirty="0" smtClean="0"/>
                        <a:t>Collaboration</a:t>
                      </a:r>
                      <a:endParaRPr lang="en-US" dirty="0"/>
                    </a:p>
                  </a:txBody>
                  <a:tcPr/>
                </a:tc>
                <a:extLst>
                  <a:ext uri="{0D108BD9-81ED-4DB2-BD59-A6C34878D82A}">
                    <a16:rowId xmlns:a16="http://schemas.microsoft.com/office/drawing/2014/main" val="4292930686"/>
                  </a:ext>
                </a:extLst>
              </a:tr>
              <a:tr h="370840">
                <a:tc>
                  <a:txBody>
                    <a:bodyPr/>
                    <a:lstStyle/>
                    <a:p>
                      <a:r>
                        <a:rPr lang="en-US" dirty="0" smtClean="0"/>
                        <a:t>Project Organization</a:t>
                      </a:r>
                      <a:endParaRPr lang="en-US" dirty="0"/>
                    </a:p>
                  </a:txBody>
                  <a:tcPr/>
                </a:tc>
                <a:extLst>
                  <a:ext uri="{0D108BD9-81ED-4DB2-BD59-A6C34878D82A}">
                    <a16:rowId xmlns:a16="http://schemas.microsoft.com/office/drawing/2014/main" val="966569929"/>
                  </a:ext>
                </a:extLst>
              </a:tr>
              <a:tr h="370840">
                <a:tc>
                  <a:txBody>
                    <a:bodyPr/>
                    <a:lstStyle/>
                    <a:p>
                      <a:r>
                        <a:rPr lang="en-US" dirty="0" smtClean="0"/>
                        <a:t>Keeping Track of Changes</a:t>
                      </a:r>
                      <a:endParaRPr lang="en-US" dirty="0"/>
                    </a:p>
                  </a:txBody>
                  <a:tcPr/>
                </a:tc>
                <a:extLst>
                  <a:ext uri="{0D108BD9-81ED-4DB2-BD59-A6C34878D82A}">
                    <a16:rowId xmlns:a16="http://schemas.microsoft.com/office/drawing/2014/main" val="2081539471"/>
                  </a:ext>
                </a:extLst>
              </a:tr>
              <a:tr h="370840">
                <a:tc>
                  <a:txBody>
                    <a:bodyPr/>
                    <a:lstStyle/>
                    <a:p>
                      <a:r>
                        <a:rPr lang="en-US" dirty="0" smtClean="0"/>
                        <a:t>Manuscripts</a:t>
                      </a:r>
                      <a:endParaRPr lang="en-US" dirty="0"/>
                    </a:p>
                  </a:txBody>
                  <a:tcPr/>
                </a:tc>
                <a:extLst>
                  <a:ext uri="{0D108BD9-81ED-4DB2-BD59-A6C34878D82A}">
                    <a16:rowId xmlns:a16="http://schemas.microsoft.com/office/drawing/2014/main" val="993783181"/>
                  </a:ext>
                </a:extLst>
              </a:tr>
            </a:tbl>
          </a:graphicData>
        </a:graphic>
      </p:graphicFrame>
      <p:sp>
        <p:nvSpPr>
          <p:cNvPr id="5" name="Footer Placeholder 3"/>
          <p:cNvSpPr>
            <a:spLocks noGrp="1"/>
          </p:cNvSpPr>
          <p:nvPr>
            <p:ph type="ftr" sz="quarter" idx="11"/>
          </p:nvPr>
        </p:nvSpPr>
        <p:spPr>
          <a:xfrm>
            <a:off x="4038600" y="6356350"/>
            <a:ext cx="4114800" cy="365125"/>
          </a:xfrm>
        </p:spPr>
        <p:txBody>
          <a:bodyPr/>
          <a:lstStyle/>
          <a:p>
            <a:r>
              <a:rPr lang="en-US" dirty="0" smtClean="0"/>
              <a:t>Wilson et al. (2017) </a:t>
            </a:r>
            <a:r>
              <a:rPr lang="en-US" dirty="0" err="1" smtClean="0"/>
              <a:t>PLoS</a:t>
            </a:r>
            <a:r>
              <a:rPr lang="en-US" dirty="0" smtClean="0"/>
              <a:t> Computational Biology 13 (6). </a:t>
            </a:r>
            <a:endParaRPr lang="en-US" dirty="0"/>
          </a:p>
        </p:txBody>
      </p:sp>
    </p:spTree>
    <p:extLst>
      <p:ext uri="{BB962C8B-B14F-4D97-AF65-F5344CB8AC3E}">
        <p14:creationId xmlns:p14="http://schemas.microsoft.com/office/powerpoint/2010/main" val="4272155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Core Tenets of a Good Enough Practice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9674182"/>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828887092"/>
                    </a:ext>
                  </a:extLst>
                </a:gridCol>
              </a:tblGrid>
              <a:tr h="370840">
                <a:tc>
                  <a:txBody>
                    <a:bodyPr/>
                    <a:lstStyle/>
                    <a:p>
                      <a:r>
                        <a:rPr lang="en-US" dirty="0" smtClean="0"/>
                        <a:t>Data Management</a:t>
                      </a:r>
                      <a:endParaRPr lang="en-US" dirty="0"/>
                    </a:p>
                  </a:txBody>
                  <a:tcPr/>
                </a:tc>
                <a:extLst>
                  <a:ext uri="{0D108BD9-81ED-4DB2-BD59-A6C34878D82A}">
                    <a16:rowId xmlns:a16="http://schemas.microsoft.com/office/drawing/2014/main" val="128487235"/>
                  </a:ext>
                </a:extLst>
              </a:tr>
              <a:tr h="370840">
                <a:tc>
                  <a:txBody>
                    <a:bodyPr/>
                    <a:lstStyle/>
                    <a:p>
                      <a:r>
                        <a:rPr lang="en-US" dirty="0" smtClean="0"/>
                        <a:t>Save the raw data</a:t>
                      </a:r>
                      <a:endParaRPr lang="en-US" dirty="0"/>
                    </a:p>
                  </a:txBody>
                  <a:tcPr/>
                </a:tc>
                <a:extLst>
                  <a:ext uri="{0D108BD9-81ED-4DB2-BD59-A6C34878D82A}">
                    <a16:rowId xmlns:a16="http://schemas.microsoft.com/office/drawing/2014/main" val="384601392"/>
                  </a:ext>
                </a:extLst>
              </a:tr>
              <a:tr h="370840">
                <a:tc>
                  <a:txBody>
                    <a:bodyPr/>
                    <a:lstStyle/>
                    <a:p>
                      <a:r>
                        <a:rPr lang="en-US" dirty="0" smtClean="0"/>
                        <a:t>Back them up in &gt;1 location</a:t>
                      </a:r>
                      <a:endParaRPr lang="en-US" dirty="0"/>
                    </a:p>
                  </a:txBody>
                  <a:tcPr/>
                </a:tc>
                <a:extLst>
                  <a:ext uri="{0D108BD9-81ED-4DB2-BD59-A6C34878D82A}">
                    <a16:rowId xmlns:a16="http://schemas.microsoft.com/office/drawing/2014/main" val="1849214696"/>
                  </a:ext>
                </a:extLst>
              </a:tr>
              <a:tr h="370840">
                <a:tc>
                  <a:txBody>
                    <a:bodyPr/>
                    <a:lstStyle/>
                    <a:p>
                      <a:r>
                        <a:rPr lang="en-US" dirty="0" smtClean="0"/>
                        <a:t>Create the data you wish to see in the world</a:t>
                      </a:r>
                      <a:endParaRPr lang="en-US" dirty="0"/>
                    </a:p>
                  </a:txBody>
                  <a:tcPr/>
                </a:tc>
                <a:extLst>
                  <a:ext uri="{0D108BD9-81ED-4DB2-BD59-A6C34878D82A}">
                    <a16:rowId xmlns:a16="http://schemas.microsoft.com/office/drawing/2014/main" val="4292930686"/>
                  </a:ext>
                </a:extLst>
              </a:tr>
              <a:tr h="370840">
                <a:tc>
                  <a:txBody>
                    <a:bodyPr/>
                    <a:lstStyle/>
                    <a:p>
                      <a:r>
                        <a:rPr lang="en-US" dirty="0" smtClean="0"/>
                        <a:t>Create analysis-friendly data</a:t>
                      </a:r>
                      <a:endParaRPr lang="en-US" dirty="0"/>
                    </a:p>
                  </a:txBody>
                  <a:tcPr/>
                </a:tc>
                <a:extLst>
                  <a:ext uri="{0D108BD9-81ED-4DB2-BD59-A6C34878D82A}">
                    <a16:rowId xmlns:a16="http://schemas.microsoft.com/office/drawing/2014/main" val="966569929"/>
                  </a:ext>
                </a:extLst>
              </a:tr>
              <a:tr h="370840">
                <a:tc>
                  <a:txBody>
                    <a:bodyPr/>
                    <a:lstStyle/>
                    <a:p>
                      <a:r>
                        <a:rPr lang="en-US" dirty="0" smtClean="0"/>
                        <a:t>Record all the steps used to process data (use version controlled code for this)</a:t>
                      </a:r>
                      <a:endParaRPr lang="en-US" dirty="0"/>
                    </a:p>
                  </a:txBody>
                  <a:tcPr/>
                </a:tc>
                <a:extLst>
                  <a:ext uri="{0D108BD9-81ED-4DB2-BD59-A6C34878D82A}">
                    <a16:rowId xmlns:a16="http://schemas.microsoft.com/office/drawing/2014/main" val="2081539471"/>
                  </a:ext>
                </a:extLst>
              </a:tr>
              <a:tr h="370840">
                <a:tc>
                  <a:txBody>
                    <a:bodyPr/>
                    <a:lstStyle/>
                    <a:p>
                      <a:r>
                        <a:rPr lang="en-US" dirty="0" smtClean="0"/>
                        <a:t>Anticipate needing multiple</a:t>
                      </a:r>
                      <a:r>
                        <a:rPr lang="en-US" baseline="0" dirty="0" smtClean="0"/>
                        <a:t> tables; so use unique IDs</a:t>
                      </a:r>
                      <a:endParaRPr lang="en-US" dirty="0"/>
                    </a:p>
                  </a:txBody>
                  <a:tcPr/>
                </a:tc>
                <a:extLst>
                  <a:ext uri="{0D108BD9-81ED-4DB2-BD59-A6C34878D82A}">
                    <a16:rowId xmlns:a16="http://schemas.microsoft.com/office/drawing/2014/main" val="993783181"/>
                  </a:ext>
                </a:extLst>
              </a:tr>
              <a:tr h="370840">
                <a:tc>
                  <a:txBody>
                    <a:bodyPr/>
                    <a:lstStyle/>
                    <a:p>
                      <a:r>
                        <a:rPr lang="en-US" dirty="0" smtClean="0"/>
                        <a:t>Submit data to a reputable DOI-issuing repository so others can access and cite</a:t>
                      </a:r>
                      <a:endParaRPr lang="en-US" dirty="0"/>
                    </a:p>
                  </a:txBody>
                  <a:tcPr/>
                </a:tc>
                <a:extLst>
                  <a:ext uri="{0D108BD9-81ED-4DB2-BD59-A6C34878D82A}">
                    <a16:rowId xmlns:a16="http://schemas.microsoft.com/office/drawing/2014/main" val="2788369578"/>
                  </a:ext>
                </a:extLst>
              </a:tr>
            </a:tbl>
          </a:graphicData>
        </a:graphic>
      </p:graphicFrame>
      <p:sp>
        <p:nvSpPr>
          <p:cNvPr id="5" name="Footer Placeholder 3"/>
          <p:cNvSpPr>
            <a:spLocks noGrp="1"/>
          </p:cNvSpPr>
          <p:nvPr>
            <p:ph type="ftr" sz="quarter" idx="11"/>
          </p:nvPr>
        </p:nvSpPr>
        <p:spPr>
          <a:xfrm>
            <a:off x="4038600" y="6356350"/>
            <a:ext cx="4114800" cy="365125"/>
          </a:xfrm>
        </p:spPr>
        <p:txBody>
          <a:bodyPr/>
          <a:lstStyle/>
          <a:p>
            <a:r>
              <a:rPr lang="en-US" dirty="0" smtClean="0"/>
              <a:t>Wilson et al. (2017) </a:t>
            </a:r>
            <a:r>
              <a:rPr lang="en-US" dirty="0" err="1" smtClean="0"/>
              <a:t>PLoS</a:t>
            </a:r>
            <a:r>
              <a:rPr lang="en-US" dirty="0" smtClean="0"/>
              <a:t> Computational Biology 13 (6). </a:t>
            </a:r>
            <a:endParaRPr lang="en-US" dirty="0"/>
          </a:p>
        </p:txBody>
      </p:sp>
    </p:spTree>
    <p:extLst>
      <p:ext uri="{BB962C8B-B14F-4D97-AF65-F5344CB8AC3E}">
        <p14:creationId xmlns:p14="http://schemas.microsoft.com/office/powerpoint/2010/main" val="409484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Core Tenets of a Good Enough Practice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4235899"/>
              </p:ext>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828887092"/>
                    </a:ext>
                  </a:extLst>
                </a:gridCol>
              </a:tblGrid>
              <a:tr h="370840">
                <a:tc>
                  <a:txBody>
                    <a:bodyPr/>
                    <a:lstStyle/>
                    <a:p>
                      <a:r>
                        <a:rPr lang="en-US" dirty="0" smtClean="0"/>
                        <a:t>Software</a:t>
                      </a:r>
                      <a:endParaRPr lang="en-US" dirty="0"/>
                    </a:p>
                  </a:txBody>
                  <a:tcPr/>
                </a:tc>
                <a:extLst>
                  <a:ext uri="{0D108BD9-81ED-4DB2-BD59-A6C34878D82A}">
                    <a16:rowId xmlns:a16="http://schemas.microsoft.com/office/drawing/2014/main" val="128487235"/>
                  </a:ext>
                </a:extLst>
              </a:tr>
              <a:tr h="370840">
                <a:tc>
                  <a:txBody>
                    <a:bodyPr/>
                    <a:lstStyle/>
                    <a:p>
                      <a:r>
                        <a:rPr lang="en-US" dirty="0" smtClean="0"/>
                        <a:t>Place a brief explanatory comment at the start of every program</a:t>
                      </a:r>
                      <a:endParaRPr lang="en-US" dirty="0"/>
                    </a:p>
                  </a:txBody>
                  <a:tcPr/>
                </a:tc>
                <a:extLst>
                  <a:ext uri="{0D108BD9-81ED-4DB2-BD59-A6C34878D82A}">
                    <a16:rowId xmlns:a16="http://schemas.microsoft.com/office/drawing/2014/main" val="384601392"/>
                  </a:ext>
                </a:extLst>
              </a:tr>
              <a:tr h="370840">
                <a:tc>
                  <a:txBody>
                    <a:bodyPr/>
                    <a:lstStyle/>
                    <a:p>
                      <a:r>
                        <a:rPr lang="en-US" dirty="0" smtClean="0"/>
                        <a:t>Decompose programs into functions</a:t>
                      </a:r>
                      <a:endParaRPr lang="en-US" dirty="0"/>
                    </a:p>
                  </a:txBody>
                  <a:tcPr/>
                </a:tc>
                <a:extLst>
                  <a:ext uri="{0D108BD9-81ED-4DB2-BD59-A6C34878D82A}">
                    <a16:rowId xmlns:a16="http://schemas.microsoft.com/office/drawing/2014/main" val="1849214696"/>
                  </a:ext>
                </a:extLst>
              </a:tr>
              <a:tr h="370840">
                <a:tc>
                  <a:txBody>
                    <a:bodyPr/>
                    <a:lstStyle/>
                    <a:p>
                      <a:r>
                        <a:rPr lang="en-US" dirty="0" smtClean="0"/>
                        <a:t>Be ruthless about eliminating duplication</a:t>
                      </a:r>
                      <a:endParaRPr lang="en-US" dirty="0"/>
                    </a:p>
                  </a:txBody>
                  <a:tcPr/>
                </a:tc>
                <a:extLst>
                  <a:ext uri="{0D108BD9-81ED-4DB2-BD59-A6C34878D82A}">
                    <a16:rowId xmlns:a16="http://schemas.microsoft.com/office/drawing/2014/main" val="4292930686"/>
                  </a:ext>
                </a:extLst>
              </a:tr>
              <a:tr h="370840">
                <a:tc>
                  <a:txBody>
                    <a:bodyPr/>
                    <a:lstStyle/>
                    <a:p>
                      <a:r>
                        <a:rPr lang="en-US" dirty="0" smtClean="0"/>
                        <a:t>Search for libraries</a:t>
                      </a:r>
                      <a:r>
                        <a:rPr lang="en-US" baseline="0" dirty="0" smtClean="0"/>
                        <a:t> that do what you want to do</a:t>
                      </a:r>
                      <a:endParaRPr lang="en-US" dirty="0"/>
                    </a:p>
                  </a:txBody>
                  <a:tcPr/>
                </a:tc>
                <a:extLst>
                  <a:ext uri="{0D108BD9-81ED-4DB2-BD59-A6C34878D82A}">
                    <a16:rowId xmlns:a16="http://schemas.microsoft.com/office/drawing/2014/main" val="966569929"/>
                  </a:ext>
                </a:extLst>
              </a:tr>
              <a:tr h="370840">
                <a:tc>
                  <a:txBody>
                    <a:bodyPr/>
                    <a:lstStyle/>
                    <a:p>
                      <a:r>
                        <a:rPr lang="en-US" dirty="0" smtClean="0"/>
                        <a:t>Test</a:t>
                      </a:r>
                      <a:r>
                        <a:rPr lang="en-US" baseline="0" dirty="0" smtClean="0"/>
                        <a:t> them before relying on them</a:t>
                      </a:r>
                      <a:endParaRPr lang="en-US" dirty="0"/>
                    </a:p>
                  </a:txBody>
                  <a:tcPr/>
                </a:tc>
                <a:extLst>
                  <a:ext uri="{0D108BD9-81ED-4DB2-BD59-A6C34878D82A}">
                    <a16:rowId xmlns:a16="http://schemas.microsoft.com/office/drawing/2014/main" val="2081539471"/>
                  </a:ext>
                </a:extLst>
              </a:tr>
              <a:tr h="370840">
                <a:tc>
                  <a:txBody>
                    <a:bodyPr/>
                    <a:lstStyle/>
                    <a:p>
                      <a:r>
                        <a:rPr lang="en-US" dirty="0" smtClean="0"/>
                        <a:t>Give functions and variables meaningful names</a:t>
                      </a:r>
                      <a:endParaRPr lang="en-US" dirty="0"/>
                    </a:p>
                  </a:txBody>
                  <a:tcPr/>
                </a:tc>
                <a:extLst>
                  <a:ext uri="{0D108BD9-81ED-4DB2-BD59-A6C34878D82A}">
                    <a16:rowId xmlns:a16="http://schemas.microsoft.com/office/drawing/2014/main" val="993783181"/>
                  </a:ext>
                </a:extLst>
              </a:tr>
              <a:tr h="370840">
                <a:tc>
                  <a:txBody>
                    <a:bodyPr/>
                    <a:lstStyle/>
                    <a:p>
                      <a:r>
                        <a:rPr lang="en-US" dirty="0" smtClean="0"/>
                        <a:t>Make dependencies</a:t>
                      </a:r>
                      <a:r>
                        <a:rPr lang="en-US" baseline="0" dirty="0" smtClean="0"/>
                        <a:t> and requirements explicit</a:t>
                      </a:r>
                      <a:endParaRPr lang="en-US" dirty="0"/>
                    </a:p>
                  </a:txBody>
                  <a:tcPr/>
                </a:tc>
                <a:extLst>
                  <a:ext uri="{0D108BD9-81ED-4DB2-BD59-A6C34878D82A}">
                    <a16:rowId xmlns:a16="http://schemas.microsoft.com/office/drawing/2014/main" val="3187045891"/>
                  </a:ext>
                </a:extLst>
              </a:tr>
              <a:tr h="370840">
                <a:tc>
                  <a:txBody>
                    <a:bodyPr/>
                    <a:lstStyle/>
                    <a:p>
                      <a:r>
                        <a:rPr lang="en-US" dirty="0" smtClean="0"/>
                        <a:t>Do not comment and uncomment sections of code to control a program’s behavior</a:t>
                      </a:r>
                      <a:r>
                        <a:rPr lang="en-US" baseline="0" dirty="0" smtClean="0"/>
                        <a:t> (we’ll come back to this)</a:t>
                      </a:r>
                      <a:endParaRPr lang="en-US" dirty="0"/>
                    </a:p>
                  </a:txBody>
                  <a:tcPr/>
                </a:tc>
                <a:extLst>
                  <a:ext uri="{0D108BD9-81ED-4DB2-BD59-A6C34878D82A}">
                    <a16:rowId xmlns:a16="http://schemas.microsoft.com/office/drawing/2014/main" val="4196026319"/>
                  </a:ext>
                </a:extLst>
              </a:tr>
              <a:tr h="370840">
                <a:tc>
                  <a:txBody>
                    <a:bodyPr/>
                    <a:lstStyle/>
                    <a:p>
                      <a:r>
                        <a:rPr lang="en-US" dirty="0" smtClean="0"/>
                        <a:t>Provide a simple example or test</a:t>
                      </a:r>
                      <a:r>
                        <a:rPr lang="en-US" baseline="0" dirty="0" smtClean="0"/>
                        <a:t> data set</a:t>
                      </a:r>
                      <a:endParaRPr lang="en-US" dirty="0"/>
                    </a:p>
                  </a:txBody>
                  <a:tcPr/>
                </a:tc>
                <a:extLst>
                  <a:ext uri="{0D108BD9-81ED-4DB2-BD59-A6C34878D82A}">
                    <a16:rowId xmlns:a16="http://schemas.microsoft.com/office/drawing/2014/main" val="2819948204"/>
                  </a:ext>
                </a:extLst>
              </a:tr>
              <a:tr h="370840">
                <a:tc>
                  <a:txBody>
                    <a:bodyPr/>
                    <a:lstStyle/>
                    <a:p>
                      <a:r>
                        <a:rPr lang="en-US" dirty="0" smtClean="0"/>
                        <a:t>Submit code to a reputable DOI-issuing repository</a:t>
                      </a:r>
                      <a:endParaRPr lang="en-US" dirty="0"/>
                    </a:p>
                  </a:txBody>
                  <a:tcPr/>
                </a:tc>
                <a:extLst>
                  <a:ext uri="{0D108BD9-81ED-4DB2-BD59-A6C34878D82A}">
                    <a16:rowId xmlns:a16="http://schemas.microsoft.com/office/drawing/2014/main" val="2834344689"/>
                  </a:ext>
                </a:extLst>
              </a:tr>
            </a:tbl>
          </a:graphicData>
        </a:graphic>
      </p:graphicFrame>
      <p:sp>
        <p:nvSpPr>
          <p:cNvPr id="5" name="Footer Placeholder 3"/>
          <p:cNvSpPr>
            <a:spLocks noGrp="1"/>
          </p:cNvSpPr>
          <p:nvPr>
            <p:ph type="ftr" sz="quarter" idx="11"/>
          </p:nvPr>
        </p:nvSpPr>
        <p:spPr>
          <a:xfrm>
            <a:off x="4038600" y="6356350"/>
            <a:ext cx="4114800" cy="365125"/>
          </a:xfrm>
        </p:spPr>
        <p:txBody>
          <a:bodyPr/>
          <a:lstStyle/>
          <a:p>
            <a:r>
              <a:rPr lang="en-US" dirty="0" smtClean="0"/>
              <a:t>Wilson et al. (2017) </a:t>
            </a:r>
            <a:r>
              <a:rPr lang="en-US" dirty="0" err="1" smtClean="0"/>
              <a:t>PLoS</a:t>
            </a:r>
            <a:r>
              <a:rPr lang="en-US" dirty="0" smtClean="0"/>
              <a:t> Computational Biology 13 (6). </a:t>
            </a:r>
            <a:endParaRPr lang="en-US" dirty="0"/>
          </a:p>
        </p:txBody>
      </p:sp>
    </p:spTree>
    <p:extLst>
      <p:ext uri="{BB962C8B-B14F-4D97-AF65-F5344CB8AC3E}">
        <p14:creationId xmlns:p14="http://schemas.microsoft.com/office/powerpoint/2010/main" val="2849671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2752</TotalTime>
  <Words>1287</Words>
  <Application>Microsoft Office PowerPoint</Application>
  <PresentationFormat>Widescreen</PresentationFormat>
  <Paragraphs>178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Lesson #1</vt:lpstr>
      <vt:lpstr>Brainstorm with Your Neighbor</vt:lpstr>
      <vt:lpstr>Selected Survey Results</vt:lpstr>
      <vt:lpstr>Consistent Themes</vt:lpstr>
      <vt:lpstr>Rep Research Workflow</vt:lpstr>
      <vt:lpstr>A Good Enough Starting Point</vt:lpstr>
      <vt:lpstr>Six Core Tenets of a Good Enough Practice</vt:lpstr>
      <vt:lpstr>Six Core Tenets of a Good Enough Practice</vt:lpstr>
      <vt:lpstr>Six Core Tenets of a Good Enough Practice</vt:lpstr>
      <vt:lpstr>Six Core Tenets of a Good Enough Practice</vt:lpstr>
      <vt:lpstr>Six Core Tenets of a Good Enough Practice</vt:lpstr>
      <vt:lpstr>Six Core Tenets of a Good Enough Practice</vt:lpstr>
      <vt:lpstr>Six Core Tenets of a Good Enough Practice</vt:lpstr>
      <vt:lpstr>Getting Collaborators on Board - ymmv</vt:lpstr>
      <vt:lpstr>An R Package for the Analysis</vt:lpstr>
      <vt:lpstr>Six Core Tenets of a Good Enough Practice</vt:lpstr>
      <vt:lpstr>Let’s Build and Populate a Project</vt:lpstr>
      <vt:lpstr>PowerPoint Presentation</vt:lpstr>
      <vt:lpstr>What it Looks Like</vt:lpstr>
      <vt:lpstr>What Goes in Each? – Data Folder</vt:lpstr>
      <vt:lpstr>BMMRO Data</vt:lpstr>
      <vt:lpstr>What Goes in Each? – src Folder</vt:lpstr>
      <vt:lpstr>What Goes in Each? – results Folder</vt:lpstr>
      <vt:lpstr>What Goes in Each? – doc Folder</vt:lpstr>
      <vt:lpstr>What Goes in Each File?</vt:lpstr>
      <vt:lpstr>What Goes in Each File?</vt:lpstr>
      <vt:lpstr>Template at My GitHub Page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rob</dc:creator>
  <cp:lastModifiedBy>rob</cp:lastModifiedBy>
  <cp:revision>74</cp:revision>
  <dcterms:created xsi:type="dcterms:W3CDTF">2017-08-03T17:06:10Z</dcterms:created>
  <dcterms:modified xsi:type="dcterms:W3CDTF">2017-08-06T03:47:15Z</dcterms:modified>
</cp:coreProperties>
</file>