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2.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3.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4.xml" ContentType="application/vnd.openxmlformats-officedocument.drawingml.chartshapes+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7" r:id="rId8"/>
    <p:sldId id="262" r:id="rId9"/>
    <p:sldId id="264" r:id="rId10"/>
    <p:sldId id="274" r:id="rId11"/>
    <p:sldId id="266" r:id="rId12"/>
    <p:sldId id="263"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Smith" initials="NS" lastIdx="1" clrIdx="0">
    <p:extLst>
      <p:ext uri="{19B8F6BF-5375-455C-9EA6-DF929625EA0E}">
        <p15:presenceInfo xmlns:p15="http://schemas.microsoft.com/office/powerpoint/2012/main" userId="e07b9a9414f48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0" autoAdjust="0"/>
  </p:normalViewPr>
  <p:slideViewPr>
    <p:cSldViewPr snapToGrid="0">
      <p:cViewPr varScale="1">
        <p:scale>
          <a:sx n="79" d="100"/>
          <a:sy n="79" d="100"/>
        </p:scale>
        <p:origin x="154" y="1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999Na\Documents\CarMax_Analytics\purch_subs.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Year Distribution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purchase_year_distribution!$C$1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purchase_year_distribution!$B$2:$B$16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purchase_year_distribution!$C$2:$C$16</c:f>
              <c:numCache>
                <c:formatCode>General</c:formatCode>
                <c:ptCount val="15"/>
                <c:pt idx="0">
                  <c:v>691</c:v>
                </c:pt>
                <c:pt idx="1">
                  <c:v>708</c:v>
                </c:pt>
                <c:pt idx="2">
                  <c:v>2470</c:v>
                </c:pt>
                <c:pt idx="3">
                  <c:v>5648</c:v>
                </c:pt>
                <c:pt idx="4">
                  <c:v>8737</c:v>
                </c:pt>
                <c:pt idx="5">
                  <c:v>12759</c:v>
                </c:pt>
                <c:pt idx="6">
                  <c:v>20447</c:v>
                </c:pt>
                <c:pt idx="7">
                  <c:v>29041</c:v>
                </c:pt>
                <c:pt idx="8">
                  <c:v>33647</c:v>
                </c:pt>
                <c:pt idx="9">
                  <c:v>28859</c:v>
                </c:pt>
                <c:pt idx="10">
                  <c:v>68470</c:v>
                </c:pt>
                <c:pt idx="11">
                  <c:v>61293</c:v>
                </c:pt>
                <c:pt idx="12">
                  <c:v>62945</c:v>
                </c:pt>
                <c:pt idx="13">
                  <c:v>23031</c:v>
                </c:pt>
                <c:pt idx="14">
                  <c:v>957</c:v>
                </c:pt>
              </c:numCache>
            </c:numRef>
          </c:val>
          <c:extLst>
            <c:ext xmlns:c16="http://schemas.microsoft.com/office/drawing/2014/chart" uri="{C3380CC4-5D6E-409C-BE32-E72D297353CC}">
              <c16:uniqueId val="{00000000-1918-4647-BCBA-53C427499EEE}"/>
            </c:ext>
          </c:extLst>
        </c:ser>
        <c:dLbls>
          <c:dLblPos val="inEnd"/>
          <c:showLegendKey val="0"/>
          <c:showVal val="1"/>
          <c:showCatName val="0"/>
          <c:showSerName val="0"/>
          <c:showPercent val="0"/>
          <c:showBubbleSize val="0"/>
        </c:dLbls>
        <c:gapWidth val="100"/>
        <c:overlap val="-24"/>
        <c:axId val="262579599"/>
        <c:axId val="8169023"/>
      </c:barChart>
      <c:catAx>
        <c:axId val="262579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69023"/>
        <c:crosses val="autoZero"/>
        <c:auto val="1"/>
        <c:lblAlgn val="ctr"/>
        <c:lblOffset val="100"/>
        <c:noMultiLvlLbl val="0"/>
      </c:catAx>
      <c:valAx>
        <c:axId val="8169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257959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a:t>
            </a:r>
            <a:r>
              <a:rPr lang="en-US" baseline="0"/>
              <a:t> Trade in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v>Trade In (N)</c:v>
          </c:tx>
          <c:spPr>
            <a:solidFill>
              <a:schemeClr val="accent1"/>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purchase_year!$D$2:$D$16</c:f>
              <c:numCache>
                <c:formatCode>General</c:formatCode>
                <c:ptCount val="15"/>
                <c:pt idx="0">
                  <c:v>0.640860215053763</c:v>
                </c:pt>
                <c:pt idx="1">
                  <c:v>0.59649122807017496</c:v>
                </c:pt>
                <c:pt idx="2">
                  <c:v>0.41937424789410299</c:v>
                </c:pt>
                <c:pt idx="3">
                  <c:v>0.35507046145344001</c:v>
                </c:pt>
                <c:pt idx="4">
                  <c:v>0.33333333333333298</c:v>
                </c:pt>
                <c:pt idx="5">
                  <c:v>0.331856166118004</c:v>
                </c:pt>
                <c:pt idx="6">
                  <c:v>0.32026875699888002</c:v>
                </c:pt>
                <c:pt idx="7">
                  <c:v>0.32091522440598402</c:v>
                </c:pt>
                <c:pt idx="8">
                  <c:v>0.31386588298156498</c:v>
                </c:pt>
                <c:pt idx="9">
                  <c:v>0.31655372700871198</c:v>
                </c:pt>
                <c:pt idx="10">
                  <c:v>0.31032509157509103</c:v>
                </c:pt>
                <c:pt idx="11">
                  <c:v>0.31632161771786199</c:v>
                </c:pt>
                <c:pt idx="12">
                  <c:v>0.32109326744904199</c:v>
                </c:pt>
                <c:pt idx="13">
                  <c:v>0.31659706710692398</c:v>
                </c:pt>
                <c:pt idx="14">
                  <c:v>0.27567567567567502</c:v>
                </c:pt>
              </c:numCache>
            </c:numRef>
          </c:val>
          <c:extLst>
            <c:ext xmlns:c16="http://schemas.microsoft.com/office/drawing/2014/chart" uri="{C3380CC4-5D6E-409C-BE32-E72D297353CC}">
              <c16:uniqueId val="{00000000-04DC-4F6E-A667-DF82E32F137C}"/>
            </c:ext>
          </c:extLst>
        </c:ser>
        <c:ser>
          <c:idx val="2"/>
          <c:order val="1"/>
          <c:tx>
            <c:v>Trade In (Y) </c:v>
          </c:tx>
          <c:spPr>
            <a:solidFill>
              <a:schemeClr val="accent3"/>
            </a:solidFill>
            <a:ln>
              <a:noFill/>
            </a:ln>
            <a:effectLst/>
          </c:spPr>
          <c:invertIfNegative val="0"/>
          <c:cat>
            <c:numRef>
              <c:f>purchase_year!$C$2:$C$16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purchase_year!$E$2:$E$16</c:f>
              <c:numCache>
                <c:formatCode>General</c:formatCode>
                <c:ptCount val="15"/>
                <c:pt idx="0">
                  <c:v>0.74336283185840701</c:v>
                </c:pt>
                <c:pt idx="1">
                  <c:v>0.73015873015873001</c:v>
                </c:pt>
                <c:pt idx="2">
                  <c:v>0.48391089108910801</c:v>
                </c:pt>
                <c:pt idx="3">
                  <c:v>0.41646131099063499</c:v>
                </c:pt>
                <c:pt idx="4">
                  <c:v>0.39039221647917299</c:v>
                </c:pt>
                <c:pt idx="5">
                  <c:v>0.376877185764246</c:v>
                </c:pt>
                <c:pt idx="6">
                  <c:v>0.38464443045940799</c:v>
                </c:pt>
                <c:pt idx="7">
                  <c:v>0.36403801267088998</c:v>
                </c:pt>
                <c:pt idx="8">
                  <c:v>0.37007768550763398</c:v>
                </c:pt>
                <c:pt idx="9">
                  <c:v>0.36388805746782399</c:v>
                </c:pt>
                <c:pt idx="10">
                  <c:v>0.35611167452126702</c:v>
                </c:pt>
                <c:pt idx="11">
                  <c:v>0.35008958789567901</c:v>
                </c:pt>
                <c:pt idx="12">
                  <c:v>0.35691150008179201</c:v>
                </c:pt>
                <c:pt idx="13">
                  <c:v>0.353227579707868</c:v>
                </c:pt>
                <c:pt idx="14">
                  <c:v>0.36286201022146503</c:v>
                </c:pt>
              </c:numCache>
            </c:numRef>
          </c:val>
          <c:extLst>
            <c:ext xmlns:c16="http://schemas.microsoft.com/office/drawing/2014/chart" uri="{C3380CC4-5D6E-409C-BE32-E72D297353CC}">
              <c16:uniqueId val="{00000001-04DC-4F6E-A667-DF82E32F137C}"/>
            </c:ext>
          </c:extLst>
        </c:ser>
        <c:dLbls>
          <c:showLegendKey val="0"/>
          <c:showVal val="0"/>
          <c:showCatName val="0"/>
          <c:showSerName val="0"/>
          <c:showPercent val="0"/>
          <c:showBubbleSize val="0"/>
        </c:dLbls>
        <c:gapWidth val="150"/>
        <c:axId val="222385343"/>
        <c:axId val="223205215"/>
      </c:barChart>
      <c:lineChart>
        <c:grouping val="standard"/>
        <c:varyColors val="0"/>
        <c:ser>
          <c:idx val="3"/>
          <c:order val="2"/>
          <c:tx>
            <c:v>Trade In (N) Avg. </c:v>
          </c:tx>
          <c:spPr>
            <a:ln w="28575" cap="rnd">
              <a:solidFill>
                <a:schemeClr val="accent1"/>
              </a:solidFill>
              <a:round/>
            </a:ln>
            <a:effectLst/>
          </c:spPr>
          <c:marker>
            <c:symbol val="none"/>
          </c:marker>
          <c:val>
            <c:numRef>
              <c:f>purchase_year!$F$2:$F$16</c:f>
              <c:numCache>
                <c:formatCode>General</c:formatCode>
                <c:ptCount val="15"/>
                <c:pt idx="0">
                  <c:v>0.32</c:v>
                </c:pt>
                <c:pt idx="1">
                  <c:v>0.32</c:v>
                </c:pt>
                <c:pt idx="2">
                  <c:v>0.32</c:v>
                </c:pt>
                <c:pt idx="3">
                  <c:v>0.32</c:v>
                </c:pt>
                <c:pt idx="4">
                  <c:v>0.32</c:v>
                </c:pt>
                <c:pt idx="5">
                  <c:v>0.32</c:v>
                </c:pt>
                <c:pt idx="6">
                  <c:v>0.32</c:v>
                </c:pt>
                <c:pt idx="7">
                  <c:v>0.32</c:v>
                </c:pt>
                <c:pt idx="8">
                  <c:v>0.32</c:v>
                </c:pt>
                <c:pt idx="9">
                  <c:v>0.32</c:v>
                </c:pt>
                <c:pt idx="10">
                  <c:v>0.32</c:v>
                </c:pt>
                <c:pt idx="11">
                  <c:v>0.32</c:v>
                </c:pt>
                <c:pt idx="12">
                  <c:v>0.32</c:v>
                </c:pt>
                <c:pt idx="13">
                  <c:v>0.32</c:v>
                </c:pt>
                <c:pt idx="14">
                  <c:v>0.32</c:v>
                </c:pt>
              </c:numCache>
            </c:numRef>
          </c:val>
          <c:smooth val="0"/>
          <c:extLst>
            <c:ext xmlns:c16="http://schemas.microsoft.com/office/drawing/2014/chart" uri="{C3380CC4-5D6E-409C-BE32-E72D297353CC}">
              <c16:uniqueId val="{00000002-04DC-4F6E-A667-DF82E32F137C}"/>
            </c:ext>
          </c:extLst>
        </c:ser>
        <c:ser>
          <c:idx val="4"/>
          <c:order val="3"/>
          <c:tx>
            <c:v>Trade In (Y) Avg.</c:v>
          </c:tx>
          <c:spPr>
            <a:ln w="28575" cap="rnd">
              <a:solidFill>
                <a:schemeClr val="accent3"/>
              </a:solidFill>
              <a:round/>
            </a:ln>
            <a:effectLst/>
          </c:spPr>
          <c:marker>
            <c:symbol val="none"/>
          </c:marker>
          <c:val>
            <c:numRef>
              <c:f>purchase_year!$G$2:$G$16</c:f>
              <c:numCache>
                <c:formatCode>General</c:formatCode>
                <c:ptCount val="15"/>
                <c:pt idx="0">
                  <c:v>0.36</c:v>
                </c:pt>
                <c:pt idx="1">
                  <c:v>0.36</c:v>
                </c:pt>
                <c:pt idx="2">
                  <c:v>0.36</c:v>
                </c:pt>
                <c:pt idx="3">
                  <c:v>0.36</c:v>
                </c:pt>
                <c:pt idx="4">
                  <c:v>0.36</c:v>
                </c:pt>
                <c:pt idx="5">
                  <c:v>0.36</c:v>
                </c:pt>
                <c:pt idx="6">
                  <c:v>0.36</c:v>
                </c:pt>
                <c:pt idx="7">
                  <c:v>0.36</c:v>
                </c:pt>
                <c:pt idx="8">
                  <c:v>0.36</c:v>
                </c:pt>
                <c:pt idx="9">
                  <c:v>0.36</c:v>
                </c:pt>
                <c:pt idx="10">
                  <c:v>0.36</c:v>
                </c:pt>
                <c:pt idx="11">
                  <c:v>0.36</c:v>
                </c:pt>
                <c:pt idx="12">
                  <c:v>0.36</c:v>
                </c:pt>
                <c:pt idx="13">
                  <c:v>0.36</c:v>
                </c:pt>
                <c:pt idx="14">
                  <c:v>0.36</c:v>
                </c:pt>
              </c:numCache>
            </c:numRef>
          </c:val>
          <c:smooth val="0"/>
          <c:extLst>
            <c:ext xmlns:c16="http://schemas.microsoft.com/office/drawing/2014/chart" uri="{C3380CC4-5D6E-409C-BE32-E72D297353CC}">
              <c16:uniqueId val="{00000003-04DC-4F6E-A667-DF82E32F137C}"/>
            </c:ext>
          </c:extLst>
        </c:ser>
        <c:ser>
          <c:idx val="5"/>
          <c:order val="4"/>
          <c:tx>
            <c:v>Population Avg.</c:v>
          </c:tx>
          <c:spPr>
            <a:ln w="28575" cap="rnd">
              <a:solidFill>
                <a:srgbClr val="FFFF00"/>
              </a:solidFill>
              <a:round/>
            </a:ln>
            <a:effectLst/>
          </c:spPr>
          <c:marker>
            <c:symbol val="none"/>
          </c:marker>
          <c:val>
            <c:numRef>
              <c:f>purchase_year!$H$2:$H$16</c:f>
              <c:numCache>
                <c:formatCode>General</c:formatCode>
                <c:ptCount val="15"/>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numCache>
            </c:numRef>
          </c:val>
          <c:smooth val="0"/>
          <c:extLst>
            <c:ext xmlns:c16="http://schemas.microsoft.com/office/drawing/2014/chart" uri="{C3380CC4-5D6E-409C-BE32-E72D297353CC}">
              <c16:uniqueId val="{00000004-04DC-4F6E-A667-DF82E32F137C}"/>
            </c:ext>
          </c:extLst>
        </c:ser>
        <c:dLbls>
          <c:showLegendKey val="0"/>
          <c:showVal val="0"/>
          <c:showCatName val="0"/>
          <c:showSerName val="0"/>
          <c:showPercent val="0"/>
          <c:showBubbleSize val="0"/>
        </c:dLbls>
        <c:marker val="1"/>
        <c:smooth val="0"/>
        <c:axId val="222385343"/>
        <c:axId val="223205215"/>
      </c:lineChart>
      <c:catAx>
        <c:axId val="222385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205215"/>
        <c:crosses val="autoZero"/>
        <c:auto val="1"/>
        <c:lblAlgn val="ctr"/>
        <c:lblOffset val="100"/>
        <c:noMultiLvlLbl val="0"/>
      </c:catAx>
      <c:valAx>
        <c:axId val="223205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85343"/>
        <c:crosses val="autoZero"/>
        <c:crossBetween val="between"/>
      </c:valAx>
      <c:spPr>
        <a:solidFill>
          <a:sysClr val="window" lastClr="FFFFFF"/>
        </a:solidFill>
        <a:ln>
          <a:solidFill>
            <a:sysClr val="windowText" lastClr="000000"/>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Income With No Financing</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3"/>
            </a:solidFill>
            <a:ln>
              <a:noFill/>
            </a:ln>
            <a:effectLst/>
          </c:spPr>
          <c:invertIfNegative val="0"/>
          <c:cat>
            <c:numRef>
              <c:f>no_fin_in!$B$2:$B$12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no_fin_in!$C$2:$C$12</c:f>
              <c:numCache>
                <c:formatCode>General</c:formatCode>
                <c:ptCount val="11"/>
                <c:pt idx="0">
                  <c:v>9707</c:v>
                </c:pt>
                <c:pt idx="1">
                  <c:v>7594</c:v>
                </c:pt>
                <c:pt idx="2">
                  <c:v>7688</c:v>
                </c:pt>
                <c:pt idx="3">
                  <c:v>4456</c:v>
                </c:pt>
                <c:pt idx="4">
                  <c:v>3046</c:v>
                </c:pt>
                <c:pt idx="5">
                  <c:v>1630</c:v>
                </c:pt>
                <c:pt idx="6">
                  <c:v>811</c:v>
                </c:pt>
                <c:pt idx="7">
                  <c:v>813</c:v>
                </c:pt>
                <c:pt idx="8">
                  <c:v>407</c:v>
                </c:pt>
                <c:pt idx="9">
                  <c:v>183</c:v>
                </c:pt>
                <c:pt idx="10">
                  <c:v>1382</c:v>
                </c:pt>
              </c:numCache>
            </c:numRef>
          </c:val>
          <c:extLst>
            <c:ext xmlns:c16="http://schemas.microsoft.com/office/drawing/2014/chart" uri="{C3380CC4-5D6E-409C-BE32-E72D297353CC}">
              <c16:uniqueId val="{00000000-5D18-4594-96DD-2EDC95F9818D}"/>
            </c:ext>
          </c:extLst>
        </c:ser>
        <c:dLbls>
          <c:showLegendKey val="0"/>
          <c:showVal val="0"/>
          <c:showCatName val="0"/>
          <c:showSerName val="0"/>
          <c:showPercent val="0"/>
          <c:showBubbleSize val="0"/>
        </c:dLbls>
        <c:gapWidth val="267"/>
        <c:overlap val="-43"/>
        <c:axId val="1005529375"/>
        <c:axId val="997310239"/>
      </c:barChart>
      <c:catAx>
        <c:axId val="100552937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Income (average of upper and lower bound)</a:t>
                </a:r>
              </a:p>
            </c:rich>
          </c:tx>
          <c:layout>
            <c:manualLayout>
              <c:xMode val="edge"/>
              <c:yMode val="edge"/>
              <c:x val="0.34226274039851801"/>
              <c:y val="0.9235211312361842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97310239"/>
        <c:crosses val="autoZero"/>
        <c:auto val="1"/>
        <c:lblAlgn val="ctr"/>
        <c:lblOffset val="100"/>
        <c:noMultiLvlLbl val="0"/>
      </c:catAx>
      <c:valAx>
        <c:axId val="99731023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0552937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solidFill>
                  <a:schemeClr val="bg1"/>
                </a:solidFill>
              </a:rPr>
              <a:t>Financing (Y/N) for Known Income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spPr>
            <a:solidFill>
              <a:srgbClr val="0070C0"/>
            </a:solidFill>
          </c:spPr>
          <c:dPt>
            <c:idx val="0"/>
            <c:bubble3D val="0"/>
            <c:spPr>
              <a:solidFill>
                <a:schemeClr val="bg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F3E-4655-83EE-55503C8723D4}"/>
              </c:ext>
            </c:extLst>
          </c:dPt>
          <c:dPt>
            <c:idx val="1"/>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F3E-4655-83EE-55503C8723D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fin_in!$B$2:$B$3</c:f>
              <c:strCache>
                <c:ptCount val="2"/>
                <c:pt idx="0">
                  <c:v>No</c:v>
                </c:pt>
                <c:pt idx="1">
                  <c:v>Yes</c:v>
                </c:pt>
              </c:strCache>
            </c:strRef>
          </c:cat>
          <c:val>
            <c:numRef>
              <c:f>fin_in!$C$2:$C$3</c:f>
              <c:numCache>
                <c:formatCode>General</c:formatCode>
                <c:ptCount val="2"/>
                <c:pt idx="0">
                  <c:v>37717</c:v>
                </c:pt>
                <c:pt idx="1">
                  <c:v>274751</c:v>
                </c:pt>
              </c:numCache>
            </c:numRef>
          </c:val>
          <c:extLst>
            <c:ext xmlns:c16="http://schemas.microsoft.com/office/drawing/2014/chart" uri="{C3380CC4-5D6E-409C-BE32-E72D297353CC}">
              <c16:uniqueId val="{00000004-8F3E-4655-83EE-55503C8723D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Income,</a:t>
            </a:r>
            <a:r>
              <a:rPr lang="en-US" baseline="0"/>
              <a:t> Trade (y/n) vs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2"/>
          <c:order val="1"/>
          <c:spPr>
            <a:solidFill>
              <a:srgbClr val="0070C0"/>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income_trade_subs!$D$2:$D$12</c:f>
              <c:numCache>
                <c:formatCode>General</c:formatCode>
                <c:ptCount val="11"/>
                <c:pt idx="0">
                  <c:v>0.31941234730934298</c:v>
                </c:pt>
                <c:pt idx="1">
                  <c:v>0.31218603143736801</c:v>
                </c:pt>
                <c:pt idx="2">
                  <c:v>0.31450874572350901</c:v>
                </c:pt>
                <c:pt idx="3">
                  <c:v>0.31268155626458399</c:v>
                </c:pt>
                <c:pt idx="4">
                  <c:v>0.32481301285309699</c:v>
                </c:pt>
                <c:pt idx="5">
                  <c:v>0.31799972371874502</c:v>
                </c:pt>
                <c:pt idx="6">
                  <c:v>0.31475716064757098</c:v>
                </c:pt>
                <c:pt idx="7">
                  <c:v>0.32226322263222601</c:v>
                </c:pt>
                <c:pt idx="8">
                  <c:v>0.336185819070904</c:v>
                </c:pt>
                <c:pt idx="9">
                  <c:v>0.30820995962314901</c:v>
                </c:pt>
                <c:pt idx="10">
                  <c:v>0.34572025052192001</c:v>
                </c:pt>
              </c:numCache>
            </c:numRef>
          </c:val>
          <c:extLst>
            <c:ext xmlns:c16="http://schemas.microsoft.com/office/drawing/2014/chart" uri="{C3380CC4-5D6E-409C-BE32-E72D297353CC}">
              <c16:uniqueId val="{00000000-13C4-4DD5-B0A2-5038791CBE19}"/>
            </c:ext>
          </c:extLst>
        </c:ser>
        <c:ser>
          <c:idx val="3"/>
          <c:order val="2"/>
          <c:spPr>
            <a:solidFill>
              <a:schemeClr val="accent3"/>
            </a:solidFill>
            <a:ln>
              <a:noFill/>
            </a:ln>
            <a:effectLst/>
          </c:spPr>
          <c:invertIfNegative val="0"/>
          <c:cat>
            <c:numRef>
              <c:f>income_trade_subs!$B$2:$B$12</c:f>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f>income_trade_subs!$E$2:$E$12</c:f>
              <c:numCache>
                <c:formatCode>General</c:formatCode>
                <c:ptCount val="11"/>
                <c:pt idx="0">
                  <c:v>0.35895931142409998</c:v>
                </c:pt>
                <c:pt idx="1">
                  <c:v>0.34471417384494901</c:v>
                </c:pt>
                <c:pt idx="2">
                  <c:v>0.34960070984915698</c:v>
                </c:pt>
                <c:pt idx="3">
                  <c:v>0.36284959460690502</c:v>
                </c:pt>
                <c:pt idx="4">
                  <c:v>0.37255268736750202</c:v>
                </c:pt>
                <c:pt idx="5">
                  <c:v>0.37761833121166499</c:v>
                </c:pt>
                <c:pt idx="6">
                  <c:v>0.39831500117013802</c:v>
                </c:pt>
                <c:pt idx="7">
                  <c:v>0.405417814508723</c:v>
                </c:pt>
                <c:pt idx="8">
                  <c:v>0.41670577193805702</c:v>
                </c:pt>
                <c:pt idx="9">
                  <c:v>0.387061403508771</c:v>
                </c:pt>
                <c:pt idx="10">
                  <c:v>0.43754066363044802</c:v>
                </c:pt>
              </c:numCache>
            </c:numRef>
          </c:val>
          <c:extLst>
            <c:ext xmlns:c16="http://schemas.microsoft.com/office/drawing/2014/chart" uri="{C3380CC4-5D6E-409C-BE32-E72D297353CC}">
              <c16:uniqueId val="{00000001-13C4-4DD5-B0A2-5038791CBE19}"/>
            </c:ext>
          </c:extLst>
        </c:ser>
        <c:dLbls>
          <c:showLegendKey val="0"/>
          <c:showVal val="0"/>
          <c:showCatName val="0"/>
          <c:showSerName val="0"/>
          <c:showPercent val="0"/>
          <c:showBubbleSize val="0"/>
        </c:dLbls>
        <c:gapWidth val="150"/>
        <c:axId val="307026623"/>
        <c:axId val="220537055"/>
        <c:extLst>
          <c:ext xmlns:c15="http://schemas.microsoft.com/office/drawing/2012/chart" uri="{02D57815-91ED-43cb-92C2-25804820EDAC}">
            <c15:filteredBarSeries>
              <c15:ser>
                <c:idx val="1"/>
                <c:order val="0"/>
                <c:spPr>
                  <a:solidFill>
                    <a:schemeClr val="accent2"/>
                  </a:solidFill>
                  <a:ln>
                    <a:noFill/>
                  </a:ln>
                  <a:effectLst/>
                </c:spPr>
                <c:invertIfNegative val="0"/>
                <c:cat>
                  <c:numRef>
                    <c:extLst>
                      <c:ext uri="{02D57815-91ED-43cb-92C2-25804820EDAC}">
                        <c15:formulaRef>
                          <c15:sqref>income_trade_subs!$B$2:$B$12</c15:sqref>
                        </c15:formulaRef>
                      </c:ext>
                    </c:extLst>
                    <c:numCache>
                      <c:formatCode>General</c:formatCode>
                      <c:ptCount val="11"/>
                      <c:pt idx="0">
                        <c:v>10000</c:v>
                      </c:pt>
                      <c:pt idx="1">
                        <c:v>30000</c:v>
                      </c:pt>
                      <c:pt idx="2">
                        <c:v>50000</c:v>
                      </c:pt>
                      <c:pt idx="3">
                        <c:v>70000</c:v>
                      </c:pt>
                      <c:pt idx="4">
                        <c:v>90000</c:v>
                      </c:pt>
                      <c:pt idx="5">
                        <c:v>110000</c:v>
                      </c:pt>
                      <c:pt idx="6">
                        <c:v>130000</c:v>
                      </c:pt>
                      <c:pt idx="7">
                        <c:v>150000</c:v>
                      </c:pt>
                      <c:pt idx="8">
                        <c:v>170000</c:v>
                      </c:pt>
                      <c:pt idx="9">
                        <c:v>190000</c:v>
                      </c:pt>
                      <c:pt idx="10">
                        <c:v>220000</c:v>
                      </c:pt>
                    </c:numCache>
                  </c:numRef>
                </c:cat>
                <c:val>
                  <c:numRef>
                    <c:extLst>
                      <c:ext uri="{02D57815-91ED-43cb-92C2-25804820EDAC}">
                        <c15:formulaRef>
                          <c15:sqref>income_trade_subs!$C$2:$C$12</c15:sqref>
                        </c15:formulaRef>
                      </c:ext>
                    </c:extLst>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5-13C4-4DD5-B0A2-5038791CBE19}"/>
                  </c:ext>
                </c:extLst>
              </c15:ser>
            </c15:filteredBarSeries>
          </c:ext>
        </c:extLst>
      </c:barChart>
      <c:lineChart>
        <c:grouping val="standard"/>
        <c:varyColors val="0"/>
        <c:ser>
          <c:idx val="4"/>
          <c:order val="3"/>
          <c:spPr>
            <a:ln w="28575" cap="rnd">
              <a:solidFill>
                <a:srgbClr val="0070C0"/>
              </a:solidFill>
              <a:round/>
            </a:ln>
            <a:effectLst/>
          </c:spPr>
          <c:marker>
            <c:symbol val="none"/>
          </c:marker>
          <c:val>
            <c:numRef>
              <c:f>income_trade_subs!$F$2:$F$12</c:f>
              <c:numCache>
                <c:formatCode>General</c:formatCode>
                <c:ptCount val="11"/>
                <c:pt idx="0">
                  <c:v>0.32</c:v>
                </c:pt>
                <c:pt idx="1">
                  <c:v>0.32</c:v>
                </c:pt>
                <c:pt idx="2">
                  <c:v>0.32</c:v>
                </c:pt>
                <c:pt idx="3">
                  <c:v>0.32</c:v>
                </c:pt>
                <c:pt idx="4">
                  <c:v>0.32</c:v>
                </c:pt>
                <c:pt idx="5">
                  <c:v>0.32</c:v>
                </c:pt>
                <c:pt idx="6">
                  <c:v>0.32</c:v>
                </c:pt>
                <c:pt idx="7">
                  <c:v>0.32</c:v>
                </c:pt>
                <c:pt idx="8">
                  <c:v>0.32</c:v>
                </c:pt>
                <c:pt idx="9">
                  <c:v>0.32</c:v>
                </c:pt>
                <c:pt idx="10">
                  <c:v>0.32</c:v>
                </c:pt>
              </c:numCache>
            </c:numRef>
          </c:val>
          <c:smooth val="0"/>
          <c:extLst>
            <c:ext xmlns:c16="http://schemas.microsoft.com/office/drawing/2014/chart" uri="{C3380CC4-5D6E-409C-BE32-E72D297353CC}">
              <c16:uniqueId val="{00000002-13C4-4DD5-B0A2-5038791CBE19}"/>
            </c:ext>
          </c:extLst>
        </c:ser>
        <c:ser>
          <c:idx val="5"/>
          <c:order val="4"/>
          <c:spPr>
            <a:ln w="28575" cap="rnd">
              <a:solidFill>
                <a:schemeClr val="accent3"/>
              </a:solidFill>
              <a:round/>
            </a:ln>
            <a:effectLst/>
          </c:spPr>
          <c:marker>
            <c:symbol val="none"/>
          </c:marker>
          <c:val>
            <c:numRef>
              <c:f>income_trade_subs!$G$2:$G$12</c:f>
              <c:numCache>
                <c:formatCode>General</c:formatCode>
                <c:ptCount val="11"/>
                <c:pt idx="0">
                  <c:v>0.36</c:v>
                </c:pt>
                <c:pt idx="1">
                  <c:v>0.36</c:v>
                </c:pt>
                <c:pt idx="2">
                  <c:v>0.36</c:v>
                </c:pt>
                <c:pt idx="3">
                  <c:v>0.36</c:v>
                </c:pt>
                <c:pt idx="4">
                  <c:v>0.36</c:v>
                </c:pt>
                <c:pt idx="5">
                  <c:v>0.36</c:v>
                </c:pt>
                <c:pt idx="6">
                  <c:v>0.36</c:v>
                </c:pt>
                <c:pt idx="7">
                  <c:v>0.36</c:v>
                </c:pt>
                <c:pt idx="8">
                  <c:v>0.36</c:v>
                </c:pt>
                <c:pt idx="9">
                  <c:v>0.36</c:v>
                </c:pt>
                <c:pt idx="10">
                  <c:v>0.36</c:v>
                </c:pt>
              </c:numCache>
            </c:numRef>
          </c:val>
          <c:smooth val="0"/>
          <c:extLst>
            <c:ext xmlns:c16="http://schemas.microsoft.com/office/drawing/2014/chart" uri="{C3380CC4-5D6E-409C-BE32-E72D297353CC}">
              <c16:uniqueId val="{00000003-13C4-4DD5-B0A2-5038791CBE19}"/>
            </c:ext>
          </c:extLst>
        </c:ser>
        <c:ser>
          <c:idx val="6"/>
          <c:order val="5"/>
          <c:spPr>
            <a:ln w="28575" cap="rnd">
              <a:solidFill>
                <a:srgbClr val="FFFF00"/>
              </a:solidFill>
              <a:round/>
            </a:ln>
            <a:effectLst/>
          </c:spPr>
          <c:marker>
            <c:symbol val="none"/>
          </c:marker>
          <c:val>
            <c:numRef>
              <c:f>income_trade_subs!$H$2:$H$12</c:f>
              <c:numCache>
                <c:formatCode>General</c:formatCode>
                <c:ptCount val="11"/>
                <c:pt idx="0">
                  <c:v>0.34</c:v>
                </c:pt>
                <c:pt idx="1">
                  <c:v>0.34</c:v>
                </c:pt>
                <c:pt idx="2">
                  <c:v>0.34</c:v>
                </c:pt>
                <c:pt idx="3">
                  <c:v>0.34</c:v>
                </c:pt>
                <c:pt idx="4">
                  <c:v>0.34</c:v>
                </c:pt>
                <c:pt idx="5">
                  <c:v>0.34</c:v>
                </c:pt>
                <c:pt idx="6">
                  <c:v>0.34</c:v>
                </c:pt>
                <c:pt idx="7">
                  <c:v>0.34</c:v>
                </c:pt>
                <c:pt idx="8">
                  <c:v>0.34</c:v>
                </c:pt>
                <c:pt idx="9">
                  <c:v>0.34</c:v>
                </c:pt>
                <c:pt idx="10">
                  <c:v>0.34</c:v>
                </c:pt>
              </c:numCache>
            </c:numRef>
          </c:val>
          <c:smooth val="0"/>
          <c:extLst>
            <c:ext xmlns:c16="http://schemas.microsoft.com/office/drawing/2014/chart" uri="{C3380CC4-5D6E-409C-BE32-E72D297353CC}">
              <c16:uniqueId val="{00000004-13C4-4DD5-B0A2-5038791CBE19}"/>
            </c:ext>
          </c:extLst>
        </c:ser>
        <c:dLbls>
          <c:showLegendKey val="0"/>
          <c:showVal val="0"/>
          <c:showCatName val="0"/>
          <c:showSerName val="0"/>
          <c:showPercent val="0"/>
          <c:showBubbleSize val="0"/>
        </c:dLbls>
        <c:marker val="1"/>
        <c:smooth val="0"/>
        <c:axId val="307026623"/>
        <c:axId val="220537055"/>
      </c:lineChart>
      <c:catAx>
        <c:axId val="30702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537055"/>
        <c:crosses val="autoZero"/>
        <c:auto val="1"/>
        <c:lblAlgn val="ctr"/>
        <c:lblOffset val="100"/>
        <c:noMultiLvlLbl val="0"/>
      </c:catAx>
      <c:valAx>
        <c:axId val="22053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026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 Price vs Subsequent Buyer</a:t>
            </a:r>
            <a:r>
              <a:rPr lang="en-US" baseline="0"/>
              <a:t> Ratio</a:t>
            </a:r>
            <a:endParaRPr lang="en-US"/>
          </a:p>
        </c:rich>
      </c:tx>
      <c:layout>
        <c:manualLayout>
          <c:xMode val="edge"/>
          <c:yMode val="edge"/>
          <c:x val="9.3185035544026379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3.0226481628634349E-2"/>
          <c:y val="0.14294197664703323"/>
          <c:w val="0.94938615853446451"/>
          <c:h val="0.75784054665035883"/>
        </c:manualLayout>
      </c:layout>
      <c:barChart>
        <c:barDir val="col"/>
        <c:grouping val="clustered"/>
        <c:varyColors val="0"/>
        <c:ser>
          <c:idx val="1"/>
          <c:order val="0"/>
          <c:spPr>
            <a:solidFill>
              <a:srgbClr val="0070C0"/>
            </a:solidFill>
            <a:ln>
              <a:noFill/>
            </a:ln>
            <a:effectLst>
              <a:outerShdw blurRad="57150" dist="19050" dir="5400000" algn="ctr" rotWithShape="0">
                <a:srgbClr val="000000">
                  <a:alpha val="63000"/>
                </a:srgbClr>
              </a:outerShdw>
            </a:effectLst>
          </c:spPr>
          <c:invertIfNegative val="0"/>
          <c:cat>
            <c:numRef>
              <c:f>purch_subs!$B$2:$B$19</c:f>
              <c:numCache>
                <c:formatCode>General</c:formatCode>
                <c:ptCount val="18"/>
                <c:pt idx="0">
                  <c:v>2500</c:v>
                </c:pt>
                <c:pt idx="1">
                  <c:v>7500</c:v>
                </c:pt>
                <c:pt idx="2">
                  <c:v>12500</c:v>
                </c:pt>
                <c:pt idx="3">
                  <c:v>17500</c:v>
                </c:pt>
                <c:pt idx="4">
                  <c:v>22500</c:v>
                </c:pt>
                <c:pt idx="5">
                  <c:v>27500</c:v>
                </c:pt>
                <c:pt idx="6">
                  <c:v>32500</c:v>
                </c:pt>
                <c:pt idx="7">
                  <c:v>42500</c:v>
                </c:pt>
                <c:pt idx="8">
                  <c:v>47500</c:v>
                </c:pt>
                <c:pt idx="9">
                  <c:v>52500</c:v>
                </c:pt>
                <c:pt idx="10">
                  <c:v>57500</c:v>
                </c:pt>
                <c:pt idx="11">
                  <c:v>62500</c:v>
                </c:pt>
                <c:pt idx="12">
                  <c:v>67500</c:v>
                </c:pt>
                <c:pt idx="13">
                  <c:v>72500</c:v>
                </c:pt>
                <c:pt idx="14">
                  <c:v>77500</c:v>
                </c:pt>
                <c:pt idx="15">
                  <c:v>82500</c:v>
                </c:pt>
                <c:pt idx="16">
                  <c:v>87500</c:v>
                </c:pt>
                <c:pt idx="17">
                  <c:v>92500</c:v>
                </c:pt>
              </c:numCache>
            </c:numRef>
          </c:cat>
          <c:val>
            <c:numRef>
              <c:f>purch_subs!$C$2:$C$19</c:f>
              <c:numCache>
                <c:formatCode>General</c:formatCode>
                <c:ptCount val="18"/>
                <c:pt idx="0">
                  <c:v>0.66531073446327604</c:v>
                </c:pt>
                <c:pt idx="1">
                  <c:v>0.37493774280306802</c:v>
                </c:pt>
                <c:pt idx="2">
                  <c:v>0.33319513134125001</c:v>
                </c:pt>
                <c:pt idx="3">
                  <c:v>0.33479286239571199</c:v>
                </c:pt>
                <c:pt idx="4">
                  <c:v>0.337248524274183</c:v>
                </c:pt>
                <c:pt idx="5">
                  <c:v>0.34218229534672401</c:v>
                </c:pt>
                <c:pt idx="6">
                  <c:v>0.34038234908995602</c:v>
                </c:pt>
                <c:pt idx="7">
                  <c:v>0.367853642600457</c:v>
                </c:pt>
                <c:pt idx="8">
                  <c:v>0.37412809131261798</c:v>
                </c:pt>
                <c:pt idx="9">
                  <c:v>0.36563876651982302</c:v>
                </c:pt>
                <c:pt idx="10">
                  <c:v>0.420212765957446</c:v>
                </c:pt>
                <c:pt idx="11">
                  <c:v>0.46634615384615302</c:v>
                </c:pt>
                <c:pt idx="12">
                  <c:v>0.39705882352941102</c:v>
                </c:pt>
                <c:pt idx="13">
                  <c:v>0.390625</c:v>
                </c:pt>
                <c:pt idx="14">
                  <c:v>0.45</c:v>
                </c:pt>
                <c:pt idx="15">
                  <c:v>0.42857142857142799</c:v>
                </c:pt>
                <c:pt idx="16">
                  <c:v>0.29411764705882298</c:v>
                </c:pt>
                <c:pt idx="17">
                  <c:v>0.75</c:v>
                </c:pt>
              </c:numCache>
            </c:numRef>
          </c:val>
          <c:extLst>
            <c:ext xmlns:c16="http://schemas.microsoft.com/office/drawing/2014/chart" uri="{C3380CC4-5D6E-409C-BE32-E72D297353CC}">
              <c16:uniqueId val="{00000000-2C37-436B-B9DB-86C77B4AB700}"/>
            </c:ext>
          </c:extLst>
        </c:ser>
        <c:dLbls>
          <c:showLegendKey val="0"/>
          <c:showVal val="0"/>
          <c:showCatName val="0"/>
          <c:showSerName val="0"/>
          <c:showPercent val="0"/>
          <c:showBubbleSize val="0"/>
        </c:dLbls>
        <c:gapWidth val="150"/>
        <c:axId val="307016223"/>
        <c:axId val="219245567"/>
      </c:barChart>
      <c:lineChart>
        <c:grouping val="standard"/>
        <c:varyColors val="0"/>
        <c:ser>
          <c:idx val="2"/>
          <c:order val="1"/>
          <c:spPr>
            <a:ln w="34925" cap="rnd">
              <a:solidFill>
                <a:schemeClr val="accent3"/>
              </a:solidFill>
              <a:round/>
            </a:ln>
            <a:effectLst>
              <a:outerShdw blurRad="57150" dist="19050" dir="5400000" algn="ctr" rotWithShape="0">
                <a:srgbClr val="000000">
                  <a:alpha val="63000"/>
                </a:srgbClr>
              </a:outerShdw>
            </a:effectLst>
          </c:spPr>
          <c:marker>
            <c:symbol val="none"/>
          </c:marker>
          <c:val>
            <c:numRef>
              <c:f>purch_subs!$D$2:$D$19</c:f>
              <c:numCache>
                <c:formatCode>General</c:formatCode>
                <c:ptCount val="18"/>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numCache>
            </c:numRef>
          </c:val>
          <c:smooth val="0"/>
          <c:extLst>
            <c:ext xmlns:c16="http://schemas.microsoft.com/office/drawing/2014/chart" uri="{C3380CC4-5D6E-409C-BE32-E72D297353CC}">
              <c16:uniqueId val="{00000001-2C37-436B-B9DB-86C77B4AB700}"/>
            </c:ext>
          </c:extLst>
        </c:ser>
        <c:dLbls>
          <c:showLegendKey val="0"/>
          <c:showVal val="0"/>
          <c:showCatName val="0"/>
          <c:showSerName val="0"/>
          <c:showPercent val="0"/>
          <c:showBubbleSize val="0"/>
        </c:dLbls>
        <c:marker val="1"/>
        <c:smooth val="0"/>
        <c:axId val="307016223"/>
        <c:axId val="219245567"/>
      </c:lineChart>
      <c:catAx>
        <c:axId val="3070162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9245567"/>
        <c:crosses val="autoZero"/>
        <c:auto val="1"/>
        <c:lblAlgn val="ctr"/>
        <c:lblOffset val="100"/>
        <c:noMultiLvlLbl val="0"/>
      </c:catAx>
      <c:valAx>
        <c:axId val="2192455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07016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Distance v.s.</a:t>
            </a:r>
            <a:r>
              <a:rPr lang="en-US" baseline="0"/>
              <a:t> Subsequent Buyer Ratio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4194582239720035"/>
                  <c:y val="-0.2475051035287255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dirty="0"/>
                      <a:t>y = -0.0002x + 0.333</a:t>
                    </a:r>
                    <a:endParaRPr lang="en-US" sz="1600"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dist_subs!$B$2:$B$152</c:f>
              <c:numCache>
                <c:formatCode>General</c:formatCode>
                <c:ptCount val="1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numCache>
            </c:numRef>
          </c:xVal>
          <c:yVal>
            <c:numRef>
              <c:f>dist_subs!$C$2:$C$152</c:f>
              <c:numCache>
                <c:formatCode>General</c:formatCode>
                <c:ptCount val="151"/>
                <c:pt idx="0">
                  <c:v>0.58911325724319497</c:v>
                </c:pt>
                <c:pt idx="1">
                  <c:v>0.33062753668435801</c:v>
                </c:pt>
                <c:pt idx="2">
                  <c:v>0.33101064413475201</c:v>
                </c:pt>
                <c:pt idx="3">
                  <c:v>0.32597615938671498</c:v>
                </c:pt>
                <c:pt idx="4">
                  <c:v>0.32891501459966099</c:v>
                </c:pt>
                <c:pt idx="5">
                  <c:v>0.331391114348142</c:v>
                </c:pt>
                <c:pt idx="6">
                  <c:v>0.32971372161895302</c:v>
                </c:pt>
                <c:pt idx="7">
                  <c:v>0.32901778687234301</c:v>
                </c:pt>
                <c:pt idx="8">
                  <c:v>0.33377419212626103</c:v>
                </c:pt>
                <c:pt idx="9">
                  <c:v>0.329165469004503</c:v>
                </c:pt>
                <c:pt idx="10">
                  <c:v>0.32764564950622299</c:v>
                </c:pt>
                <c:pt idx="11">
                  <c:v>0.33054475989723903</c:v>
                </c:pt>
                <c:pt idx="12">
                  <c:v>0.32711423765101699</c:v>
                </c:pt>
                <c:pt idx="13">
                  <c:v>0.33079088350131602</c:v>
                </c:pt>
                <c:pt idx="14">
                  <c:v>0.33515157872652801</c:v>
                </c:pt>
                <c:pt idx="15">
                  <c:v>0.33185731857318501</c:v>
                </c:pt>
                <c:pt idx="16">
                  <c:v>0.34235311705785598</c:v>
                </c:pt>
                <c:pt idx="17">
                  <c:v>0.32966831592450002</c:v>
                </c:pt>
                <c:pt idx="18">
                  <c:v>0.330289532293986</c:v>
                </c:pt>
                <c:pt idx="19">
                  <c:v>0.32413615265600798</c:v>
                </c:pt>
                <c:pt idx="20">
                  <c:v>0.32922979797979701</c:v>
                </c:pt>
                <c:pt idx="21">
                  <c:v>0.335447263017356</c:v>
                </c:pt>
                <c:pt idx="22">
                  <c:v>0.32942295497780499</c:v>
                </c:pt>
                <c:pt idx="23">
                  <c:v>0.32055100521221103</c:v>
                </c:pt>
                <c:pt idx="24">
                  <c:v>0.32036713286713198</c:v>
                </c:pt>
                <c:pt idx="25">
                  <c:v>0.33770651117589801</c:v>
                </c:pt>
                <c:pt idx="26">
                  <c:v>0.321907600596125</c:v>
                </c:pt>
                <c:pt idx="27">
                  <c:v>0.31028938906752401</c:v>
                </c:pt>
                <c:pt idx="28">
                  <c:v>0.32628398791540703</c:v>
                </c:pt>
                <c:pt idx="29">
                  <c:v>0.33422103861517899</c:v>
                </c:pt>
                <c:pt idx="30">
                  <c:v>0.34620596205962001</c:v>
                </c:pt>
                <c:pt idx="31">
                  <c:v>0.33131720430107497</c:v>
                </c:pt>
                <c:pt idx="32">
                  <c:v>0.29723991507430902</c:v>
                </c:pt>
                <c:pt idx="33">
                  <c:v>0.32925952552120702</c:v>
                </c:pt>
                <c:pt idx="34">
                  <c:v>0.32495164410057997</c:v>
                </c:pt>
                <c:pt idx="35">
                  <c:v>0.323915237134207</c:v>
                </c:pt>
                <c:pt idx="36">
                  <c:v>0.313253012048192</c:v>
                </c:pt>
                <c:pt idx="37">
                  <c:v>0.30581039755351602</c:v>
                </c:pt>
                <c:pt idx="38">
                  <c:v>0.32095238095237999</c:v>
                </c:pt>
                <c:pt idx="39">
                  <c:v>0.32638888888888801</c:v>
                </c:pt>
                <c:pt idx="40">
                  <c:v>0.33232323232323202</c:v>
                </c:pt>
                <c:pt idx="41">
                  <c:v>0.30853658536585299</c:v>
                </c:pt>
                <c:pt idx="42">
                  <c:v>0.29457364341085202</c:v>
                </c:pt>
                <c:pt idx="43">
                  <c:v>0.32461355529131902</c:v>
                </c:pt>
                <c:pt idx="44">
                  <c:v>0.33850493653032399</c:v>
                </c:pt>
                <c:pt idx="45">
                  <c:v>0.327561327561327</c:v>
                </c:pt>
                <c:pt idx="46">
                  <c:v>0.29903536977491901</c:v>
                </c:pt>
                <c:pt idx="47">
                  <c:v>0.27663230240549802</c:v>
                </c:pt>
                <c:pt idx="48">
                  <c:v>0.30101010101010101</c:v>
                </c:pt>
                <c:pt idx="49">
                  <c:v>0.339622641509433</c:v>
                </c:pt>
                <c:pt idx="50">
                  <c:v>0.280459770114942</c:v>
                </c:pt>
                <c:pt idx="51">
                  <c:v>0.31799163179916301</c:v>
                </c:pt>
                <c:pt idx="52">
                  <c:v>0.26065162907268102</c:v>
                </c:pt>
                <c:pt idx="53">
                  <c:v>0.31233595800524899</c:v>
                </c:pt>
                <c:pt idx="54">
                  <c:v>0.29473684210526302</c:v>
                </c:pt>
                <c:pt idx="55">
                  <c:v>0.37861915367483201</c:v>
                </c:pt>
                <c:pt idx="56">
                  <c:v>0.31460674157303298</c:v>
                </c:pt>
                <c:pt idx="57">
                  <c:v>0.303827751196172</c:v>
                </c:pt>
                <c:pt idx="58">
                  <c:v>0.29261363636363602</c:v>
                </c:pt>
                <c:pt idx="59">
                  <c:v>0.30872483221476499</c:v>
                </c:pt>
                <c:pt idx="60">
                  <c:v>0.31680440771349799</c:v>
                </c:pt>
                <c:pt idx="61">
                  <c:v>0.26836158192090398</c:v>
                </c:pt>
                <c:pt idx="62">
                  <c:v>0.35310734463276799</c:v>
                </c:pt>
                <c:pt idx="63">
                  <c:v>0.32234432234432198</c:v>
                </c:pt>
                <c:pt idx="64">
                  <c:v>0.30372492836676201</c:v>
                </c:pt>
                <c:pt idx="65">
                  <c:v>0.29553264604810903</c:v>
                </c:pt>
                <c:pt idx="66">
                  <c:v>0.30303030303030298</c:v>
                </c:pt>
                <c:pt idx="67">
                  <c:v>0.278481012658227</c:v>
                </c:pt>
                <c:pt idx="68">
                  <c:v>0.32857142857142801</c:v>
                </c:pt>
                <c:pt idx="69">
                  <c:v>0.29411764705882298</c:v>
                </c:pt>
                <c:pt idx="70">
                  <c:v>0.26229508196721302</c:v>
                </c:pt>
                <c:pt idx="71">
                  <c:v>0.24479166666666599</c:v>
                </c:pt>
                <c:pt idx="72">
                  <c:v>0.30303030303030298</c:v>
                </c:pt>
                <c:pt idx="73">
                  <c:v>0.31840796019900403</c:v>
                </c:pt>
                <c:pt idx="74">
                  <c:v>0.30630630630630601</c:v>
                </c:pt>
                <c:pt idx="75">
                  <c:v>0.273885350318471</c:v>
                </c:pt>
                <c:pt idx="76">
                  <c:v>0.27184466019417403</c:v>
                </c:pt>
                <c:pt idx="77">
                  <c:v>0.32758620689655099</c:v>
                </c:pt>
                <c:pt idx="78">
                  <c:v>0.331395348837209</c:v>
                </c:pt>
                <c:pt idx="79">
                  <c:v>0.321212121212121</c:v>
                </c:pt>
                <c:pt idx="80">
                  <c:v>0.37988826815642401</c:v>
                </c:pt>
                <c:pt idx="81">
                  <c:v>0.36054421768707401</c:v>
                </c:pt>
                <c:pt idx="82">
                  <c:v>0.33571428571428502</c:v>
                </c:pt>
                <c:pt idx="83">
                  <c:v>0.277419354838709</c:v>
                </c:pt>
                <c:pt idx="84">
                  <c:v>0.34558823529411697</c:v>
                </c:pt>
                <c:pt idx="85">
                  <c:v>0.24489795918367299</c:v>
                </c:pt>
                <c:pt idx="86">
                  <c:v>0.39285714285714202</c:v>
                </c:pt>
                <c:pt idx="87">
                  <c:v>0.25663716814159199</c:v>
                </c:pt>
                <c:pt idx="88">
                  <c:v>0.36</c:v>
                </c:pt>
                <c:pt idx="89">
                  <c:v>0.32291666666666602</c:v>
                </c:pt>
                <c:pt idx="90">
                  <c:v>0.318965517241379</c:v>
                </c:pt>
                <c:pt idx="91">
                  <c:v>0.36559139784946199</c:v>
                </c:pt>
                <c:pt idx="92">
                  <c:v>0.31192660550458701</c:v>
                </c:pt>
                <c:pt idx="93">
                  <c:v>0.37373737373737298</c:v>
                </c:pt>
                <c:pt idx="94">
                  <c:v>0.33663366336633599</c:v>
                </c:pt>
                <c:pt idx="95">
                  <c:v>0.29545454545454503</c:v>
                </c:pt>
                <c:pt idx="96">
                  <c:v>0.42537313432835799</c:v>
                </c:pt>
                <c:pt idx="97">
                  <c:v>0.355140186915887</c:v>
                </c:pt>
                <c:pt idx="98">
                  <c:v>0.36111111111111099</c:v>
                </c:pt>
                <c:pt idx="99">
                  <c:v>0.31578947368421001</c:v>
                </c:pt>
                <c:pt idx="100">
                  <c:v>0.25</c:v>
                </c:pt>
                <c:pt idx="101">
                  <c:v>0.337662337662337</c:v>
                </c:pt>
                <c:pt idx="102">
                  <c:v>0.28571428571428498</c:v>
                </c:pt>
                <c:pt idx="103">
                  <c:v>0.35714285714285698</c:v>
                </c:pt>
                <c:pt idx="104">
                  <c:v>0.39772727272727199</c:v>
                </c:pt>
                <c:pt idx="105">
                  <c:v>0.32407407407407401</c:v>
                </c:pt>
                <c:pt idx="106">
                  <c:v>0.355140186915887</c:v>
                </c:pt>
                <c:pt idx="107">
                  <c:v>0.30555555555555503</c:v>
                </c:pt>
                <c:pt idx="108">
                  <c:v>0.30769230769230699</c:v>
                </c:pt>
                <c:pt idx="109">
                  <c:v>0.30769230769230699</c:v>
                </c:pt>
                <c:pt idx="110">
                  <c:v>0.40384615384615302</c:v>
                </c:pt>
                <c:pt idx="111">
                  <c:v>0.3125</c:v>
                </c:pt>
                <c:pt idx="112">
                  <c:v>0.36986301369863001</c:v>
                </c:pt>
                <c:pt idx="113">
                  <c:v>0.26744186046511598</c:v>
                </c:pt>
                <c:pt idx="114">
                  <c:v>0.32926829268292601</c:v>
                </c:pt>
                <c:pt idx="115">
                  <c:v>0.37288135593220301</c:v>
                </c:pt>
                <c:pt idx="116">
                  <c:v>0.27536231884057899</c:v>
                </c:pt>
                <c:pt idx="117">
                  <c:v>0.29032258064516098</c:v>
                </c:pt>
                <c:pt idx="118">
                  <c:v>0.37735849056603699</c:v>
                </c:pt>
                <c:pt idx="119">
                  <c:v>0.24444444444444399</c:v>
                </c:pt>
                <c:pt idx="120">
                  <c:v>0.39285714285714202</c:v>
                </c:pt>
                <c:pt idx="121">
                  <c:v>0.33333333333333298</c:v>
                </c:pt>
                <c:pt idx="122">
                  <c:v>0.34482758620689602</c:v>
                </c:pt>
                <c:pt idx="123">
                  <c:v>0.36111111111111099</c:v>
                </c:pt>
                <c:pt idx="124">
                  <c:v>0.35185185185185103</c:v>
                </c:pt>
                <c:pt idx="125">
                  <c:v>0.28787878787878701</c:v>
                </c:pt>
                <c:pt idx="126">
                  <c:v>0.22857142857142801</c:v>
                </c:pt>
                <c:pt idx="127">
                  <c:v>0.2</c:v>
                </c:pt>
                <c:pt idx="128">
                  <c:v>0.34883720930232498</c:v>
                </c:pt>
                <c:pt idx="129">
                  <c:v>0.34426229508196698</c:v>
                </c:pt>
                <c:pt idx="130">
                  <c:v>0.2</c:v>
                </c:pt>
                <c:pt idx="131">
                  <c:v>0.296296296296296</c:v>
                </c:pt>
                <c:pt idx="132">
                  <c:v>0.30769230769230699</c:v>
                </c:pt>
                <c:pt idx="133">
                  <c:v>0.44444444444444398</c:v>
                </c:pt>
                <c:pt idx="134">
                  <c:v>0.29729729729729698</c:v>
                </c:pt>
                <c:pt idx="135">
                  <c:v>0.23529411764705799</c:v>
                </c:pt>
                <c:pt idx="136">
                  <c:v>0.35416666666666602</c:v>
                </c:pt>
                <c:pt idx="137">
                  <c:v>0.46341463414634099</c:v>
                </c:pt>
                <c:pt idx="138">
                  <c:v>0.256410256410256</c:v>
                </c:pt>
                <c:pt idx="139">
                  <c:v>0.34615384615384598</c:v>
                </c:pt>
                <c:pt idx="140">
                  <c:v>0.19565217391304299</c:v>
                </c:pt>
                <c:pt idx="141">
                  <c:v>0.4</c:v>
                </c:pt>
                <c:pt idx="142">
                  <c:v>0.17647058823529399</c:v>
                </c:pt>
                <c:pt idx="143">
                  <c:v>0.38709677419354799</c:v>
                </c:pt>
                <c:pt idx="144">
                  <c:v>0.35</c:v>
                </c:pt>
                <c:pt idx="145">
                  <c:v>0.4</c:v>
                </c:pt>
                <c:pt idx="146">
                  <c:v>0.18518518518518501</c:v>
                </c:pt>
                <c:pt idx="147">
                  <c:v>0.2</c:v>
                </c:pt>
                <c:pt idx="148">
                  <c:v>0.16</c:v>
                </c:pt>
                <c:pt idx="149">
                  <c:v>0.44736842105263103</c:v>
                </c:pt>
                <c:pt idx="150">
                  <c:v>0.25</c:v>
                </c:pt>
              </c:numCache>
            </c:numRef>
          </c:yVal>
          <c:smooth val="0"/>
          <c:extLst>
            <c:ext xmlns:c16="http://schemas.microsoft.com/office/drawing/2014/chart" uri="{C3380CC4-5D6E-409C-BE32-E72D297353CC}">
              <c16:uniqueId val="{00000003-7187-4B1E-9B01-CABA4E953857}"/>
            </c:ext>
          </c:extLst>
        </c:ser>
        <c:dLbls>
          <c:showLegendKey val="0"/>
          <c:showVal val="0"/>
          <c:showCatName val="0"/>
          <c:showSerName val="0"/>
          <c:showPercent val="0"/>
          <c:showBubbleSize val="0"/>
        </c:dLbls>
        <c:axId val="43404095"/>
        <c:axId val="177903503"/>
      </c:scatterChart>
      <c:valAx>
        <c:axId val="434040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903503"/>
        <c:crosses val="autoZero"/>
        <c:crossBetween val="midCat"/>
      </c:valAx>
      <c:valAx>
        <c:axId val="177903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040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Purchase</a:t>
            </a:r>
            <a:r>
              <a:rPr lang="en-US" baseline="0"/>
              <a:t> Make v.s. Subsequent Buyer Rate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make_subs!$C$2:$C$48</c:f>
              <c:numCache>
                <c:formatCode>General</c:formatCode>
                <c:ptCount val="47"/>
                <c:pt idx="0">
                  <c:v>0.34742951907130998</c:v>
                </c:pt>
                <c:pt idx="1">
                  <c:v>0.36052714151239401</c:v>
                </c:pt>
                <c:pt idx="2">
                  <c:v>0.5</c:v>
                </c:pt>
                <c:pt idx="3">
                  <c:v>0.35362474300527302</c:v>
                </c:pt>
                <c:pt idx="4">
                  <c:v>0.34728294815740102</c:v>
                </c:pt>
                <c:pt idx="5">
                  <c:v>0.34621956428876499</c:v>
                </c:pt>
                <c:pt idx="6">
                  <c:v>0.33423813749543202</c:v>
                </c:pt>
                <c:pt idx="7">
                  <c:v>0.34018651971174202</c:v>
                </c:pt>
                <c:pt idx="8">
                  <c:v>1</c:v>
                </c:pt>
                <c:pt idx="9">
                  <c:v>0.34735104161608299</c:v>
                </c:pt>
                <c:pt idx="10">
                  <c:v>1</c:v>
                </c:pt>
                <c:pt idx="11">
                  <c:v>0.36034912718204398</c:v>
                </c:pt>
                <c:pt idx="12">
                  <c:v>0.349294391949932</c:v>
                </c:pt>
                <c:pt idx="13">
                  <c:v>0.5</c:v>
                </c:pt>
                <c:pt idx="14">
                  <c:v>0.34003378378378302</c:v>
                </c:pt>
                <c:pt idx="15">
                  <c:v>0.34181343770384798</c:v>
                </c:pt>
                <c:pt idx="16">
                  <c:v>0.35677749360613797</c:v>
                </c:pt>
                <c:pt idx="17">
                  <c:v>0.333875300438286</c:v>
                </c:pt>
                <c:pt idx="18">
                  <c:v>0.349044763631292</c:v>
                </c:pt>
                <c:pt idx="19">
                  <c:v>0.48484848484848397</c:v>
                </c:pt>
                <c:pt idx="20">
                  <c:v>0.36</c:v>
                </c:pt>
                <c:pt idx="21">
                  <c:v>0.33875201083735501</c:v>
                </c:pt>
                <c:pt idx="22">
                  <c:v>0.33527570950685198</c:v>
                </c:pt>
                <c:pt idx="23">
                  <c:v>0.36962488563586399</c:v>
                </c:pt>
                <c:pt idx="24">
                  <c:v>0.34857514356918401</c:v>
                </c:pt>
                <c:pt idx="25">
                  <c:v>0.36631578947368398</c:v>
                </c:pt>
                <c:pt idx="26">
                  <c:v>1</c:v>
                </c:pt>
                <c:pt idx="27">
                  <c:v>1</c:v>
                </c:pt>
                <c:pt idx="28">
                  <c:v>0.33479063441173601</c:v>
                </c:pt>
                <c:pt idx="29">
                  <c:v>0.35953584128766602</c:v>
                </c:pt>
                <c:pt idx="30">
                  <c:v>0.33759022765130398</c:v>
                </c:pt>
                <c:pt idx="31">
                  <c:v>0.35531628532974402</c:v>
                </c:pt>
                <c:pt idx="32">
                  <c:v>0.34155161078238</c:v>
                </c:pt>
                <c:pt idx="33">
                  <c:v>0.33094439361593903</c:v>
                </c:pt>
                <c:pt idx="34">
                  <c:v>0.44680851063829702</c:v>
                </c:pt>
                <c:pt idx="35">
                  <c:v>0.75</c:v>
                </c:pt>
                <c:pt idx="36">
                  <c:v>0.33108758421559098</c:v>
                </c:pt>
                <c:pt idx="37">
                  <c:v>0.39510818438381901</c:v>
                </c:pt>
                <c:pt idx="38">
                  <c:v>0.64</c:v>
                </c:pt>
                <c:pt idx="39">
                  <c:v>0.33111005240590702</c:v>
                </c:pt>
                <c:pt idx="40">
                  <c:v>0.34596522514489503</c:v>
                </c:pt>
                <c:pt idx="41">
                  <c:v>0.35672514619883</c:v>
                </c:pt>
                <c:pt idx="42">
                  <c:v>0.35692095270969898</c:v>
                </c:pt>
                <c:pt idx="43">
                  <c:v>0.32954545454545398</c:v>
                </c:pt>
                <c:pt idx="44">
                  <c:v>0.33421226104152901</c:v>
                </c:pt>
                <c:pt idx="45">
                  <c:v>0.34511705997574799</c:v>
                </c:pt>
                <c:pt idx="46">
                  <c:v>0.35882352941176399</c:v>
                </c:pt>
              </c:numCache>
            </c:numRef>
          </c:val>
          <c:extLst>
            <c:ext xmlns:c16="http://schemas.microsoft.com/office/drawing/2014/chart" uri="{C3380CC4-5D6E-409C-BE32-E72D297353CC}">
              <c16:uniqueId val="{00000000-6CC2-42BD-A0FD-B6B0B148CE4B}"/>
            </c:ext>
          </c:extLst>
        </c:ser>
        <c:dLbls>
          <c:showLegendKey val="0"/>
          <c:showVal val="0"/>
          <c:showCatName val="0"/>
          <c:showSerName val="0"/>
          <c:showPercent val="0"/>
          <c:showBubbleSize val="0"/>
        </c:dLbls>
        <c:gapWidth val="150"/>
        <c:axId val="1674032271"/>
        <c:axId val="1670045295"/>
      </c:barChart>
      <c:lineChart>
        <c:grouping val="standard"/>
        <c:varyColors val="0"/>
        <c:ser>
          <c:idx val="1"/>
          <c:order val="1"/>
          <c:spPr>
            <a:ln w="28575" cap="rnd">
              <a:solidFill>
                <a:srgbClr val="FFFF00"/>
              </a:solidFill>
              <a:round/>
            </a:ln>
            <a:effectLst/>
          </c:spPr>
          <c:marker>
            <c:symbol val="none"/>
          </c:marker>
          <c:cat>
            <c:strRef>
              <c:f>make_subs!$B$2:$B$48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make_subs!$D$2:$D$48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1-6CC2-42BD-A0FD-B6B0B148CE4B}"/>
            </c:ext>
          </c:extLst>
        </c:ser>
        <c:dLbls>
          <c:showLegendKey val="0"/>
          <c:showVal val="0"/>
          <c:showCatName val="0"/>
          <c:showSerName val="0"/>
          <c:showPercent val="0"/>
          <c:showBubbleSize val="0"/>
        </c:dLbls>
        <c:marker val="1"/>
        <c:smooth val="0"/>
        <c:axId val="1674032271"/>
        <c:axId val="1670045295"/>
      </c:lineChart>
      <c:catAx>
        <c:axId val="1674032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45295"/>
        <c:crosses val="autoZero"/>
        <c:auto val="1"/>
        <c:lblAlgn val="ctr"/>
        <c:lblOffset val="100"/>
        <c:noMultiLvlLbl val="0"/>
      </c:catAx>
      <c:valAx>
        <c:axId val="167004529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032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 Demand Make vs Subsequent Buyer</a:t>
            </a:r>
            <a:r>
              <a:rPr lang="en-US" baseline="0"/>
              <a:t>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low_make_subs!$C$2:$C$20</c:f>
              <c:numCache>
                <c:formatCode>General</c:formatCode>
                <c:ptCount val="19"/>
                <c:pt idx="0">
                  <c:v>0.5</c:v>
                </c:pt>
                <c:pt idx="1">
                  <c:v>1</c:v>
                </c:pt>
                <c:pt idx="2">
                  <c:v>1</c:v>
                </c:pt>
                <c:pt idx="3">
                  <c:v>0.36034912718204398</c:v>
                </c:pt>
                <c:pt idx="4">
                  <c:v>0.5</c:v>
                </c:pt>
                <c:pt idx="5">
                  <c:v>0.35677749360613797</c:v>
                </c:pt>
                <c:pt idx="6">
                  <c:v>0.48484848484848397</c:v>
                </c:pt>
                <c:pt idx="7">
                  <c:v>0.36</c:v>
                </c:pt>
                <c:pt idx="8">
                  <c:v>0.36962488563586399</c:v>
                </c:pt>
                <c:pt idx="9">
                  <c:v>1</c:v>
                </c:pt>
                <c:pt idx="10">
                  <c:v>1</c:v>
                </c:pt>
                <c:pt idx="11">
                  <c:v>0.33759022765130398</c:v>
                </c:pt>
                <c:pt idx="12">
                  <c:v>0.44680851063829702</c:v>
                </c:pt>
                <c:pt idx="13">
                  <c:v>0.75</c:v>
                </c:pt>
                <c:pt idx="14">
                  <c:v>0.39510818438381901</c:v>
                </c:pt>
                <c:pt idx="15">
                  <c:v>0.64</c:v>
                </c:pt>
                <c:pt idx="16">
                  <c:v>0.35672514619883</c:v>
                </c:pt>
                <c:pt idx="17">
                  <c:v>0.32954545454545398</c:v>
                </c:pt>
                <c:pt idx="18">
                  <c:v>0.35882352941176399</c:v>
                </c:pt>
              </c:numCache>
            </c:numRef>
          </c:val>
          <c:extLst>
            <c:ext xmlns:c16="http://schemas.microsoft.com/office/drawing/2014/chart" uri="{C3380CC4-5D6E-409C-BE32-E72D297353CC}">
              <c16:uniqueId val="{00000000-07E0-4B62-B584-CDBC72661FC7}"/>
            </c:ext>
          </c:extLst>
        </c:ser>
        <c:dLbls>
          <c:showLegendKey val="0"/>
          <c:showVal val="0"/>
          <c:showCatName val="0"/>
          <c:showSerName val="0"/>
          <c:showPercent val="0"/>
          <c:showBubbleSize val="0"/>
        </c:dLbls>
        <c:gapWidth val="150"/>
        <c:axId val="1546449935"/>
        <c:axId val="1670030735"/>
      </c:barChart>
      <c:lineChart>
        <c:grouping val="standard"/>
        <c:varyColors val="0"/>
        <c:ser>
          <c:idx val="1"/>
          <c:order val="1"/>
          <c:spPr>
            <a:ln w="28575" cap="rnd">
              <a:solidFill>
                <a:srgbClr val="FFFF00"/>
              </a:solidFill>
              <a:round/>
            </a:ln>
            <a:effectLst/>
          </c:spPr>
          <c:marker>
            <c:symbol val="none"/>
          </c:marker>
          <c:cat>
            <c:strRef>
              <c:f>low_make_subs!$B$2:$B$20</c:f>
              <c:strCache>
                <c:ptCount val="19"/>
                <c:pt idx="0">
                  <c:v>BENTLEY</c:v>
                </c:pt>
                <c:pt idx="1">
                  <c:v>DAEWOO</c:v>
                </c:pt>
                <c:pt idx="2">
                  <c:v>EAGLE</c:v>
                </c:pt>
                <c:pt idx="3">
                  <c:v>FIAT</c:v>
                </c:pt>
                <c:pt idx="4">
                  <c:v>GEO</c:v>
                </c:pt>
                <c:pt idx="5">
                  <c:v>HUMMER</c:v>
                </c:pt>
                <c:pt idx="6">
                  <c:v>ISUZU</c:v>
                </c:pt>
                <c:pt idx="7">
                  <c:v>JAGUAR</c:v>
                </c:pt>
                <c:pt idx="8">
                  <c:v>LAND ROVER</c:v>
                </c:pt>
                <c:pt idx="9">
                  <c:v>LOTUS</c:v>
                </c:pt>
                <c:pt idx="10">
                  <c:v>MASERATI</c:v>
                </c:pt>
                <c:pt idx="11">
                  <c:v>MERCURY</c:v>
                </c:pt>
                <c:pt idx="12">
                  <c:v>OLDSMOBILE</c:v>
                </c:pt>
                <c:pt idx="13">
                  <c:v>PLYMOUTH</c:v>
                </c:pt>
                <c:pt idx="14">
                  <c:v>PORSCHE</c:v>
                </c:pt>
                <c:pt idx="15">
                  <c:v>SAAB</c:v>
                </c:pt>
                <c:pt idx="16">
                  <c:v>SMART</c:v>
                </c:pt>
                <c:pt idx="17">
                  <c:v>SUZUKI</c:v>
                </c:pt>
                <c:pt idx="18">
                  <c:v>VOLVO</c:v>
                </c:pt>
              </c:strCache>
            </c:strRef>
          </c:cat>
          <c:val>
            <c:numRef>
              <c:f>low_make_subs!$D$2:$D$20</c:f>
              <c:numCache>
                <c:formatCode>General</c:formatCode>
                <c:ptCount val="19"/>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numCache>
            </c:numRef>
          </c:val>
          <c:smooth val="0"/>
          <c:extLst>
            <c:ext xmlns:c16="http://schemas.microsoft.com/office/drawing/2014/chart" uri="{C3380CC4-5D6E-409C-BE32-E72D297353CC}">
              <c16:uniqueId val="{00000001-07E0-4B62-B584-CDBC72661FC7}"/>
            </c:ext>
          </c:extLst>
        </c:ser>
        <c:dLbls>
          <c:showLegendKey val="0"/>
          <c:showVal val="0"/>
          <c:showCatName val="0"/>
          <c:showSerName val="0"/>
          <c:showPercent val="0"/>
          <c:showBubbleSize val="0"/>
        </c:dLbls>
        <c:marker val="1"/>
        <c:smooth val="0"/>
        <c:axId val="1546449935"/>
        <c:axId val="1670030735"/>
      </c:lineChart>
      <c:catAx>
        <c:axId val="154644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0030735"/>
        <c:crosses val="autoZero"/>
        <c:auto val="1"/>
        <c:lblAlgn val="ctr"/>
        <c:lblOffset val="100"/>
        <c:noMultiLvlLbl val="0"/>
      </c:catAx>
      <c:valAx>
        <c:axId val="167003073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449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Purchase</a:t>
            </a:r>
            <a:r>
              <a:rPr lang="en-US" baseline="0" dirty="0"/>
              <a:t> Make, Financed (y/n) vs Subsequent Buyer Rate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Financed (N)</c:v>
          </c:tx>
          <c:spPr>
            <a:solidFill>
              <a:schemeClr val="accent1"/>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make_fin_subs!$C$2:$C$48</c:f>
              <c:numCache>
                <c:formatCode>General</c:formatCode>
                <c:ptCount val="47"/>
                <c:pt idx="0">
                  <c:v>0.40916530278232399</c:v>
                </c:pt>
                <c:pt idx="1">
                  <c:v>0.39931350114416397</c:v>
                </c:pt>
                <c:pt idx="2">
                  <c:v>0.5</c:v>
                </c:pt>
                <c:pt idx="3">
                  <c:v>0.39298892988929801</c:v>
                </c:pt>
                <c:pt idx="4">
                  <c:v>0.36078886310904801</c:v>
                </c:pt>
                <c:pt idx="5">
                  <c:v>0.35011990407673799</c:v>
                </c:pt>
                <c:pt idx="6">
                  <c:v>0.36225040474905501</c:v>
                </c:pt>
                <c:pt idx="7">
                  <c:v>0.34671349724034101</c:v>
                </c:pt>
                <c:pt idx="8">
                  <c:v>1</c:v>
                </c:pt>
                <c:pt idx="9">
                  <c:v>0.37907676869041601</c:v>
                </c:pt>
                <c:pt idx="10">
                  <c:v>1</c:v>
                </c:pt>
                <c:pt idx="11">
                  <c:v>0.35882352941176399</c:v>
                </c:pt>
                <c:pt idx="12">
                  <c:v>0.38147760768279898</c:v>
                </c:pt>
                <c:pt idx="13">
                  <c:v>0.5</c:v>
                </c:pt>
                <c:pt idx="14">
                  <c:v>0.36382536382536301</c:v>
                </c:pt>
                <c:pt idx="15">
                  <c:v>0.38245814851910098</c:v>
                </c:pt>
                <c:pt idx="16">
                  <c:v>0.45679012345678999</c:v>
                </c:pt>
                <c:pt idx="17">
                  <c:v>0.34375</c:v>
                </c:pt>
                <c:pt idx="18">
                  <c:v>0.37030411449016098</c:v>
                </c:pt>
                <c:pt idx="19">
                  <c:v>0.66666666666666596</c:v>
                </c:pt>
                <c:pt idx="20">
                  <c:v>0.41935483870967699</c:v>
                </c:pt>
                <c:pt idx="21">
                  <c:v>0.36489685492052698</c:v>
                </c:pt>
                <c:pt idx="22">
                  <c:v>0.34122712594187299</c:v>
                </c:pt>
                <c:pt idx="23">
                  <c:v>0.36274509803921501</c:v>
                </c:pt>
                <c:pt idx="24">
                  <c:v>0.38012422360248399</c:v>
                </c:pt>
                <c:pt idx="25">
                  <c:v>0.40736196319018397</c:v>
                </c:pt>
                <c:pt idx="26">
                  <c:v>1</c:v>
                </c:pt>
                <c:pt idx="27">
                  <c:v>1</c:v>
                </c:pt>
                <c:pt idx="28">
                  <c:v>0.36033133916244797</c:v>
                </c:pt>
                <c:pt idx="29">
                  <c:v>0.372509960159362</c:v>
                </c:pt>
                <c:pt idx="30">
                  <c:v>0.37419354838709601</c:v>
                </c:pt>
                <c:pt idx="31">
                  <c:v>0.35926449787835901</c:v>
                </c:pt>
                <c:pt idx="32">
                  <c:v>0.40826446280991702</c:v>
                </c:pt>
                <c:pt idx="33">
                  <c:v>0.350440642820114</c:v>
                </c:pt>
                <c:pt idx="34">
                  <c:v>0.46153846153846101</c:v>
                </c:pt>
                <c:pt idx="35">
                  <c:v>0.75</c:v>
                </c:pt>
                <c:pt idx="36">
                  <c:v>0.39252336448598102</c:v>
                </c:pt>
                <c:pt idx="37">
                  <c:v>0.42622950819672101</c:v>
                </c:pt>
                <c:pt idx="38">
                  <c:v>0.64</c:v>
                </c:pt>
                <c:pt idx="39">
                  <c:v>0.389578163771712</c:v>
                </c:pt>
                <c:pt idx="40">
                  <c:v>0.390070921985815</c:v>
                </c:pt>
                <c:pt idx="41">
                  <c:v>0.35606060606060602</c:v>
                </c:pt>
                <c:pt idx="42">
                  <c:v>0.38095238095237999</c:v>
                </c:pt>
                <c:pt idx="43">
                  <c:v>0.33466135458167301</c:v>
                </c:pt>
                <c:pt idx="44">
                  <c:v>0.36694367497691599</c:v>
                </c:pt>
                <c:pt idx="45">
                  <c:v>0.35576544667453702</c:v>
                </c:pt>
                <c:pt idx="46">
                  <c:v>0.40394973070017898</c:v>
                </c:pt>
              </c:numCache>
            </c:numRef>
          </c:val>
          <c:extLst>
            <c:ext xmlns:c16="http://schemas.microsoft.com/office/drawing/2014/chart" uri="{C3380CC4-5D6E-409C-BE32-E72D297353CC}">
              <c16:uniqueId val="{00000000-7330-40D7-9F3E-470342485C90}"/>
            </c:ext>
          </c:extLst>
        </c:ser>
        <c:ser>
          <c:idx val="1"/>
          <c:order val="1"/>
          <c:tx>
            <c:v>Financed (Y)</c:v>
          </c:tx>
          <c:spPr>
            <a:solidFill>
              <a:schemeClr val="accent3"/>
            </a:solidFill>
            <a:ln>
              <a:noFill/>
            </a:ln>
            <a:effectLst/>
          </c:spPr>
          <c:invertIfNegative val="0"/>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make_fin_subs!$D$2:$D$48</c:f>
              <c:numCache>
                <c:formatCode>General</c:formatCode>
                <c:ptCount val="47"/>
                <c:pt idx="0">
                  <c:v>0.32648528595224802</c:v>
                </c:pt>
                <c:pt idx="1">
                  <c:v>0.345871162991785</c:v>
                </c:pt>
                <c:pt idx="2">
                  <c:v>0</c:v>
                </c:pt>
                <c:pt idx="3">
                  <c:v>0.34104046242774499</c:v>
                </c:pt>
                <c:pt idx="4">
                  <c:v>0.34230769230769198</c:v>
                </c:pt>
                <c:pt idx="5">
                  <c:v>0.34479743515010203</c:v>
                </c:pt>
                <c:pt idx="6">
                  <c:v>0.32751925441718899</c:v>
                </c:pt>
                <c:pt idx="7">
                  <c:v>0.33843880155851103</c:v>
                </c:pt>
                <c:pt idx="8">
                  <c:v>0</c:v>
                </c:pt>
                <c:pt idx="9">
                  <c:v>0.33973625579574801</c:v>
                </c:pt>
                <c:pt idx="10">
                  <c:v>0</c:v>
                </c:pt>
                <c:pt idx="11">
                  <c:v>0.360759493670886</c:v>
                </c:pt>
                <c:pt idx="12">
                  <c:v>0.33809712849014101</c:v>
                </c:pt>
                <c:pt idx="13">
                  <c:v>0</c:v>
                </c:pt>
                <c:pt idx="14">
                  <c:v>0.33236542327451402</c:v>
                </c:pt>
                <c:pt idx="15">
                  <c:v>0.32802717786944902</c:v>
                </c:pt>
                <c:pt idx="16">
                  <c:v>0.33064516129032201</c:v>
                </c:pt>
                <c:pt idx="17">
                  <c:v>0.33117233927606698</c:v>
                </c:pt>
                <c:pt idx="18">
                  <c:v>0.34255551510738902</c:v>
                </c:pt>
                <c:pt idx="19">
                  <c:v>0.33333333333333298</c:v>
                </c:pt>
                <c:pt idx="20">
                  <c:v>0.33620689655172398</c:v>
                </c:pt>
                <c:pt idx="21">
                  <c:v>0.33002032979444301</c:v>
                </c:pt>
                <c:pt idx="22">
                  <c:v>0.33378323660413001</c:v>
                </c:pt>
                <c:pt idx="23">
                  <c:v>0.37229987293519601</c:v>
                </c:pt>
                <c:pt idx="24">
                  <c:v>0.33739360140886399</c:v>
                </c:pt>
                <c:pt idx="25">
                  <c:v>0.34987714987714902</c:v>
                </c:pt>
                <c:pt idx="26">
                  <c:v>0</c:v>
                </c:pt>
                <c:pt idx="27">
                  <c:v>0</c:v>
                </c:pt>
                <c:pt idx="28">
                  <c:v>0.32795566502463003</c:v>
                </c:pt>
                <c:pt idx="29">
                  <c:v>0.35555283757338502</c:v>
                </c:pt>
                <c:pt idx="30">
                  <c:v>0.32485029940119697</c:v>
                </c:pt>
                <c:pt idx="31">
                  <c:v>0.35408388520971301</c:v>
                </c:pt>
                <c:pt idx="32">
                  <c:v>0.32498974148543203</c:v>
                </c:pt>
                <c:pt idx="33">
                  <c:v>0.32618866970156801</c:v>
                </c:pt>
                <c:pt idx="34">
                  <c:v>0.375</c:v>
                </c:pt>
                <c:pt idx="35">
                  <c:v>0</c:v>
                </c:pt>
                <c:pt idx="36">
                  <c:v>0.31515151515151502</c:v>
                </c:pt>
                <c:pt idx="37">
                  <c:v>0.37876614060258201</c:v>
                </c:pt>
                <c:pt idx="38">
                  <c:v>0</c:v>
                </c:pt>
                <c:pt idx="39">
                  <c:v>0.31721698113207503</c:v>
                </c:pt>
                <c:pt idx="40">
                  <c:v>0.33571428571428502</c:v>
                </c:pt>
                <c:pt idx="41">
                  <c:v>0.35688405797101402</c:v>
                </c:pt>
                <c:pt idx="42">
                  <c:v>0.34489901605385798</c:v>
                </c:pt>
                <c:pt idx="43">
                  <c:v>0.32834424695977499</c:v>
                </c:pt>
                <c:pt idx="44">
                  <c:v>0.32244681204155401</c:v>
                </c:pt>
                <c:pt idx="45">
                  <c:v>0.34180929095354501</c:v>
                </c:pt>
                <c:pt idx="46">
                  <c:v>0.33683289588801402</c:v>
                </c:pt>
              </c:numCache>
            </c:numRef>
          </c:val>
          <c:extLst>
            <c:ext xmlns:c16="http://schemas.microsoft.com/office/drawing/2014/chart" uri="{C3380CC4-5D6E-409C-BE32-E72D297353CC}">
              <c16:uniqueId val="{00000001-7330-40D7-9F3E-470342485C90}"/>
            </c:ext>
          </c:extLst>
        </c:ser>
        <c:dLbls>
          <c:showLegendKey val="0"/>
          <c:showVal val="0"/>
          <c:showCatName val="0"/>
          <c:showSerName val="0"/>
          <c:showPercent val="0"/>
          <c:showBubbleSize val="0"/>
        </c:dLbls>
        <c:gapWidth val="150"/>
        <c:axId val="1301897391"/>
        <c:axId val="1347706943"/>
      </c:barChart>
      <c:lineChart>
        <c:grouping val="standard"/>
        <c:varyColors val="0"/>
        <c:ser>
          <c:idx val="2"/>
          <c:order val="2"/>
          <c:tx>
            <c:v>Financed (N) Avg.</c:v>
          </c:tx>
          <c:spPr>
            <a:ln w="28575" cap="rnd">
              <a:solidFill>
                <a:schemeClr val="accent1"/>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make_fin_subs!$E$2:$E$48</c:f>
              <c:numCache>
                <c:formatCode>General</c:formatCode>
                <c:ptCount val="47"/>
                <c:pt idx="0">
                  <c:v>0.37</c:v>
                </c:pt>
                <c:pt idx="1">
                  <c:v>0.37</c:v>
                </c:pt>
                <c:pt idx="2">
                  <c:v>0.37</c:v>
                </c:pt>
                <c:pt idx="3">
                  <c:v>0.37</c:v>
                </c:pt>
                <c:pt idx="4">
                  <c:v>0.37</c:v>
                </c:pt>
                <c:pt idx="5">
                  <c:v>0.37</c:v>
                </c:pt>
                <c:pt idx="6">
                  <c:v>0.37</c:v>
                </c:pt>
                <c:pt idx="7">
                  <c:v>0.37</c:v>
                </c:pt>
                <c:pt idx="8">
                  <c:v>0.37</c:v>
                </c:pt>
                <c:pt idx="9">
                  <c:v>0.37</c:v>
                </c:pt>
                <c:pt idx="10">
                  <c:v>0.37</c:v>
                </c:pt>
                <c:pt idx="11">
                  <c:v>0.37</c:v>
                </c:pt>
                <c:pt idx="12">
                  <c:v>0.37</c:v>
                </c:pt>
                <c:pt idx="13">
                  <c:v>0.37</c:v>
                </c:pt>
                <c:pt idx="14">
                  <c:v>0.37</c:v>
                </c:pt>
                <c:pt idx="15">
                  <c:v>0.37</c:v>
                </c:pt>
                <c:pt idx="16">
                  <c:v>0.37</c:v>
                </c:pt>
                <c:pt idx="17">
                  <c:v>0.37</c:v>
                </c:pt>
                <c:pt idx="18">
                  <c:v>0.37</c:v>
                </c:pt>
                <c:pt idx="19">
                  <c:v>0.37</c:v>
                </c:pt>
                <c:pt idx="20">
                  <c:v>0.37</c:v>
                </c:pt>
                <c:pt idx="21">
                  <c:v>0.37</c:v>
                </c:pt>
                <c:pt idx="22">
                  <c:v>0.37</c:v>
                </c:pt>
                <c:pt idx="23">
                  <c:v>0.37</c:v>
                </c:pt>
                <c:pt idx="24">
                  <c:v>0.37</c:v>
                </c:pt>
                <c:pt idx="25">
                  <c:v>0.37</c:v>
                </c:pt>
                <c:pt idx="26">
                  <c:v>0.37</c:v>
                </c:pt>
                <c:pt idx="27">
                  <c:v>0.37</c:v>
                </c:pt>
                <c:pt idx="28">
                  <c:v>0.37</c:v>
                </c:pt>
                <c:pt idx="29">
                  <c:v>0.37</c:v>
                </c:pt>
                <c:pt idx="30">
                  <c:v>0.37</c:v>
                </c:pt>
                <c:pt idx="31">
                  <c:v>0.37</c:v>
                </c:pt>
                <c:pt idx="32">
                  <c:v>0.37</c:v>
                </c:pt>
                <c:pt idx="33">
                  <c:v>0.37</c:v>
                </c:pt>
                <c:pt idx="34">
                  <c:v>0.37</c:v>
                </c:pt>
                <c:pt idx="35">
                  <c:v>0.37</c:v>
                </c:pt>
                <c:pt idx="36">
                  <c:v>0.37</c:v>
                </c:pt>
                <c:pt idx="37">
                  <c:v>0.37</c:v>
                </c:pt>
                <c:pt idx="38">
                  <c:v>0.37</c:v>
                </c:pt>
                <c:pt idx="39">
                  <c:v>0.37</c:v>
                </c:pt>
                <c:pt idx="40">
                  <c:v>0.37</c:v>
                </c:pt>
                <c:pt idx="41">
                  <c:v>0.37</c:v>
                </c:pt>
                <c:pt idx="42">
                  <c:v>0.37</c:v>
                </c:pt>
                <c:pt idx="43">
                  <c:v>0.37</c:v>
                </c:pt>
                <c:pt idx="44">
                  <c:v>0.37</c:v>
                </c:pt>
                <c:pt idx="45">
                  <c:v>0.37</c:v>
                </c:pt>
                <c:pt idx="46">
                  <c:v>0.37</c:v>
                </c:pt>
              </c:numCache>
            </c:numRef>
          </c:val>
          <c:smooth val="0"/>
          <c:extLst>
            <c:ext xmlns:c16="http://schemas.microsoft.com/office/drawing/2014/chart" uri="{C3380CC4-5D6E-409C-BE32-E72D297353CC}">
              <c16:uniqueId val="{00000002-7330-40D7-9F3E-470342485C90}"/>
            </c:ext>
          </c:extLst>
        </c:ser>
        <c:ser>
          <c:idx val="3"/>
          <c:order val="3"/>
          <c:tx>
            <c:v>Financed (Y) Avg.</c:v>
          </c:tx>
          <c:spPr>
            <a:ln w="28575" cap="rnd">
              <a:solidFill>
                <a:schemeClr val="accent3"/>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make_fin_subs!$F$2:$F$48</c:f>
              <c:numCache>
                <c:formatCode>General</c:formatCode>
                <c:ptCount val="47"/>
                <c:pt idx="0">
                  <c:v>0.33300000000000002</c:v>
                </c:pt>
                <c:pt idx="1">
                  <c:v>0.33300000000000002</c:v>
                </c:pt>
                <c:pt idx="2">
                  <c:v>0.33300000000000002</c:v>
                </c:pt>
                <c:pt idx="3">
                  <c:v>0.33300000000000002</c:v>
                </c:pt>
                <c:pt idx="4">
                  <c:v>0.33300000000000002</c:v>
                </c:pt>
                <c:pt idx="5">
                  <c:v>0.33300000000000002</c:v>
                </c:pt>
                <c:pt idx="6">
                  <c:v>0.33300000000000002</c:v>
                </c:pt>
                <c:pt idx="7">
                  <c:v>0.33300000000000002</c:v>
                </c:pt>
                <c:pt idx="8">
                  <c:v>0.33300000000000002</c:v>
                </c:pt>
                <c:pt idx="9">
                  <c:v>0.33300000000000002</c:v>
                </c:pt>
                <c:pt idx="10">
                  <c:v>0.33300000000000002</c:v>
                </c:pt>
                <c:pt idx="11">
                  <c:v>0.33300000000000002</c:v>
                </c:pt>
                <c:pt idx="12">
                  <c:v>0.33300000000000002</c:v>
                </c:pt>
                <c:pt idx="13">
                  <c:v>0.33300000000000002</c:v>
                </c:pt>
                <c:pt idx="14">
                  <c:v>0.33300000000000002</c:v>
                </c:pt>
                <c:pt idx="15">
                  <c:v>0.33300000000000002</c:v>
                </c:pt>
                <c:pt idx="16">
                  <c:v>0.33300000000000002</c:v>
                </c:pt>
                <c:pt idx="17">
                  <c:v>0.33300000000000002</c:v>
                </c:pt>
                <c:pt idx="18">
                  <c:v>0.33300000000000002</c:v>
                </c:pt>
                <c:pt idx="19">
                  <c:v>0.33300000000000002</c:v>
                </c:pt>
                <c:pt idx="20">
                  <c:v>0.33300000000000002</c:v>
                </c:pt>
                <c:pt idx="21">
                  <c:v>0.33300000000000002</c:v>
                </c:pt>
                <c:pt idx="22">
                  <c:v>0.33300000000000002</c:v>
                </c:pt>
                <c:pt idx="23">
                  <c:v>0.33300000000000002</c:v>
                </c:pt>
                <c:pt idx="24">
                  <c:v>0.33300000000000002</c:v>
                </c:pt>
                <c:pt idx="25">
                  <c:v>0.33300000000000002</c:v>
                </c:pt>
                <c:pt idx="26">
                  <c:v>0.33300000000000002</c:v>
                </c:pt>
                <c:pt idx="27">
                  <c:v>0.33300000000000002</c:v>
                </c:pt>
                <c:pt idx="28">
                  <c:v>0.33300000000000002</c:v>
                </c:pt>
                <c:pt idx="29">
                  <c:v>0.33300000000000002</c:v>
                </c:pt>
                <c:pt idx="30">
                  <c:v>0.33300000000000002</c:v>
                </c:pt>
                <c:pt idx="31">
                  <c:v>0.33300000000000002</c:v>
                </c:pt>
                <c:pt idx="32">
                  <c:v>0.33300000000000002</c:v>
                </c:pt>
                <c:pt idx="33">
                  <c:v>0.33300000000000002</c:v>
                </c:pt>
                <c:pt idx="34">
                  <c:v>0.33300000000000002</c:v>
                </c:pt>
                <c:pt idx="35">
                  <c:v>0.33300000000000002</c:v>
                </c:pt>
                <c:pt idx="36">
                  <c:v>0.33300000000000002</c:v>
                </c:pt>
                <c:pt idx="37">
                  <c:v>0.33300000000000002</c:v>
                </c:pt>
                <c:pt idx="38">
                  <c:v>0.33300000000000002</c:v>
                </c:pt>
                <c:pt idx="39">
                  <c:v>0.33300000000000002</c:v>
                </c:pt>
                <c:pt idx="40">
                  <c:v>0.33300000000000002</c:v>
                </c:pt>
                <c:pt idx="41">
                  <c:v>0.33300000000000002</c:v>
                </c:pt>
                <c:pt idx="42">
                  <c:v>0.33300000000000002</c:v>
                </c:pt>
                <c:pt idx="43">
                  <c:v>0.33300000000000002</c:v>
                </c:pt>
                <c:pt idx="44">
                  <c:v>0.33300000000000002</c:v>
                </c:pt>
                <c:pt idx="45">
                  <c:v>0.33300000000000002</c:v>
                </c:pt>
                <c:pt idx="46">
                  <c:v>0.33300000000000002</c:v>
                </c:pt>
              </c:numCache>
            </c:numRef>
          </c:val>
          <c:smooth val="0"/>
          <c:extLst>
            <c:ext xmlns:c16="http://schemas.microsoft.com/office/drawing/2014/chart" uri="{C3380CC4-5D6E-409C-BE32-E72D297353CC}">
              <c16:uniqueId val="{00000003-7330-40D7-9F3E-470342485C90}"/>
            </c:ext>
          </c:extLst>
        </c:ser>
        <c:ser>
          <c:idx val="4"/>
          <c:order val="4"/>
          <c:tx>
            <c:v>Population Avg.</c:v>
          </c:tx>
          <c:spPr>
            <a:ln w="28575" cap="rnd">
              <a:solidFill>
                <a:srgbClr val="FFFF00"/>
              </a:solidFill>
              <a:round/>
            </a:ln>
            <a:effectLst/>
          </c:spPr>
          <c:marker>
            <c:symbol val="none"/>
          </c:marker>
          <c:cat>
            <c:strRef>
              <c:f>make_fin_subs!$B$2:$B$48</c:f>
              <c:strCache>
                <c:ptCount val="47"/>
                <c:pt idx="0">
                  <c:v>ACURA</c:v>
                </c:pt>
                <c:pt idx="1">
                  <c:v>AUDI</c:v>
                </c:pt>
                <c:pt idx="2">
                  <c:v>BENTLEY</c:v>
                </c:pt>
                <c:pt idx="3">
                  <c:v>BMW</c:v>
                </c:pt>
                <c:pt idx="4">
                  <c:v>BUICK</c:v>
                </c:pt>
                <c:pt idx="5">
                  <c:v>CADILLAC</c:v>
                </c:pt>
                <c:pt idx="6">
                  <c:v>CHEVROLET</c:v>
                </c:pt>
                <c:pt idx="7">
                  <c:v>CHRYSLER</c:v>
                </c:pt>
                <c:pt idx="8">
                  <c:v>DAEWOO</c:v>
                </c:pt>
                <c:pt idx="9">
                  <c:v>DODGE</c:v>
                </c:pt>
                <c:pt idx="10">
                  <c:v>EAGLE</c:v>
                </c:pt>
                <c:pt idx="11">
                  <c:v>FIAT</c:v>
                </c:pt>
                <c:pt idx="12">
                  <c:v>FORD</c:v>
                </c:pt>
                <c:pt idx="13">
                  <c:v>GEO</c:v>
                </c:pt>
                <c:pt idx="14">
                  <c:v>GMC</c:v>
                </c:pt>
                <c:pt idx="15">
                  <c:v>HONDA</c:v>
                </c:pt>
                <c:pt idx="16">
                  <c:v>HUMMER</c:v>
                </c:pt>
                <c:pt idx="17">
                  <c:v>HYUNDAI</c:v>
                </c:pt>
                <c:pt idx="18">
                  <c:v>INFINITI</c:v>
                </c:pt>
                <c:pt idx="19">
                  <c:v>ISUZU</c:v>
                </c:pt>
                <c:pt idx="20">
                  <c:v>JAGUAR</c:v>
                </c:pt>
                <c:pt idx="21">
                  <c:v>JEEP</c:v>
                </c:pt>
                <c:pt idx="22">
                  <c:v>KIA</c:v>
                </c:pt>
                <c:pt idx="23">
                  <c:v>LAND ROVER</c:v>
                </c:pt>
                <c:pt idx="24">
                  <c:v>LEXUS</c:v>
                </c:pt>
                <c:pt idx="25">
                  <c:v>LINCOLN</c:v>
                </c:pt>
                <c:pt idx="26">
                  <c:v>LOTUS</c:v>
                </c:pt>
                <c:pt idx="27">
                  <c:v>MASERATI</c:v>
                </c:pt>
                <c:pt idx="28">
                  <c:v>MAZDA</c:v>
                </c:pt>
                <c:pt idx="29">
                  <c:v>MERCEDES-BENZ</c:v>
                </c:pt>
                <c:pt idx="30">
                  <c:v>MERCURY</c:v>
                </c:pt>
                <c:pt idx="31">
                  <c:v>MINI</c:v>
                </c:pt>
                <c:pt idx="32">
                  <c:v>MITSUBISHI</c:v>
                </c:pt>
                <c:pt idx="33">
                  <c:v>NISSAN</c:v>
                </c:pt>
                <c:pt idx="34">
                  <c:v>OLDSMOBILE</c:v>
                </c:pt>
                <c:pt idx="35">
                  <c:v>PLYMOUTH</c:v>
                </c:pt>
                <c:pt idx="36">
                  <c:v>PONTIAC</c:v>
                </c:pt>
                <c:pt idx="37">
                  <c:v>PORSCHE</c:v>
                </c:pt>
                <c:pt idx="38">
                  <c:v>SAAB</c:v>
                </c:pt>
                <c:pt idx="39">
                  <c:v>SATURN</c:v>
                </c:pt>
                <c:pt idx="40">
                  <c:v>SCION</c:v>
                </c:pt>
                <c:pt idx="41">
                  <c:v>SMART</c:v>
                </c:pt>
                <c:pt idx="42">
                  <c:v>SUBARU</c:v>
                </c:pt>
                <c:pt idx="43">
                  <c:v>SUZUKI</c:v>
                </c:pt>
                <c:pt idx="44">
                  <c:v>TOYOTA</c:v>
                </c:pt>
                <c:pt idx="45">
                  <c:v>VOLKSWAGEN</c:v>
                </c:pt>
                <c:pt idx="46">
                  <c:v>VOLVO</c:v>
                </c:pt>
              </c:strCache>
            </c:strRef>
          </c:cat>
          <c:val>
            <c:numRef>
              <c:f>make_fin_subs!$G$2:$G$48</c:f>
              <c:numCache>
                <c:formatCode>General</c:formatCode>
                <c:ptCount val="47"/>
                <c:pt idx="0">
                  <c:v>0.34</c:v>
                </c:pt>
                <c:pt idx="1">
                  <c:v>0.34</c:v>
                </c:pt>
                <c:pt idx="2">
                  <c:v>0.34</c:v>
                </c:pt>
                <c:pt idx="3">
                  <c:v>0.34</c:v>
                </c:pt>
                <c:pt idx="4">
                  <c:v>0.34</c:v>
                </c:pt>
                <c:pt idx="5">
                  <c:v>0.34</c:v>
                </c:pt>
                <c:pt idx="6">
                  <c:v>0.34</c:v>
                </c:pt>
                <c:pt idx="7">
                  <c:v>0.34</c:v>
                </c:pt>
                <c:pt idx="8">
                  <c:v>0.34</c:v>
                </c:pt>
                <c:pt idx="9">
                  <c:v>0.34</c:v>
                </c:pt>
                <c:pt idx="10">
                  <c:v>0.34</c:v>
                </c:pt>
                <c:pt idx="11">
                  <c:v>0.34</c:v>
                </c:pt>
                <c:pt idx="12">
                  <c:v>0.34</c:v>
                </c:pt>
                <c:pt idx="13">
                  <c:v>0.34</c:v>
                </c:pt>
                <c:pt idx="14">
                  <c:v>0.34</c:v>
                </c:pt>
                <c:pt idx="15">
                  <c:v>0.34</c:v>
                </c:pt>
                <c:pt idx="16">
                  <c:v>0.34</c:v>
                </c:pt>
                <c:pt idx="17">
                  <c:v>0.34</c:v>
                </c:pt>
                <c:pt idx="18">
                  <c:v>0.34</c:v>
                </c:pt>
                <c:pt idx="19">
                  <c:v>0.34</c:v>
                </c:pt>
                <c:pt idx="20">
                  <c:v>0.34</c:v>
                </c:pt>
                <c:pt idx="21">
                  <c:v>0.34</c:v>
                </c:pt>
                <c:pt idx="22">
                  <c:v>0.34</c:v>
                </c:pt>
                <c:pt idx="23">
                  <c:v>0.34</c:v>
                </c:pt>
                <c:pt idx="24">
                  <c:v>0.34</c:v>
                </c:pt>
                <c:pt idx="25">
                  <c:v>0.34</c:v>
                </c:pt>
                <c:pt idx="26">
                  <c:v>0.34</c:v>
                </c:pt>
                <c:pt idx="27">
                  <c:v>0.34</c:v>
                </c:pt>
                <c:pt idx="28">
                  <c:v>0.34</c:v>
                </c:pt>
                <c:pt idx="29">
                  <c:v>0.34</c:v>
                </c:pt>
                <c:pt idx="30">
                  <c:v>0.34</c:v>
                </c:pt>
                <c:pt idx="31">
                  <c:v>0.34</c:v>
                </c:pt>
                <c:pt idx="32">
                  <c:v>0.34</c:v>
                </c:pt>
                <c:pt idx="33">
                  <c:v>0.34</c:v>
                </c:pt>
                <c:pt idx="34">
                  <c:v>0.34</c:v>
                </c:pt>
                <c:pt idx="35">
                  <c:v>0.34</c:v>
                </c:pt>
                <c:pt idx="36">
                  <c:v>0.34</c:v>
                </c:pt>
                <c:pt idx="37">
                  <c:v>0.34</c:v>
                </c:pt>
                <c:pt idx="38">
                  <c:v>0.34</c:v>
                </c:pt>
                <c:pt idx="39">
                  <c:v>0.34</c:v>
                </c:pt>
                <c:pt idx="40">
                  <c:v>0.34</c:v>
                </c:pt>
                <c:pt idx="41">
                  <c:v>0.34</c:v>
                </c:pt>
                <c:pt idx="42">
                  <c:v>0.34</c:v>
                </c:pt>
                <c:pt idx="43">
                  <c:v>0.34</c:v>
                </c:pt>
                <c:pt idx="44">
                  <c:v>0.34</c:v>
                </c:pt>
                <c:pt idx="45">
                  <c:v>0.34</c:v>
                </c:pt>
                <c:pt idx="46">
                  <c:v>0.34</c:v>
                </c:pt>
              </c:numCache>
            </c:numRef>
          </c:val>
          <c:smooth val="0"/>
          <c:extLst>
            <c:ext xmlns:c16="http://schemas.microsoft.com/office/drawing/2014/chart" uri="{C3380CC4-5D6E-409C-BE32-E72D297353CC}">
              <c16:uniqueId val="{00000004-7330-40D7-9F3E-470342485C90}"/>
            </c:ext>
          </c:extLst>
        </c:ser>
        <c:dLbls>
          <c:showLegendKey val="0"/>
          <c:showVal val="0"/>
          <c:showCatName val="0"/>
          <c:showSerName val="0"/>
          <c:showPercent val="0"/>
          <c:showBubbleSize val="0"/>
        </c:dLbls>
        <c:marker val="1"/>
        <c:smooth val="0"/>
        <c:axId val="1301897391"/>
        <c:axId val="1347706943"/>
      </c:lineChart>
      <c:catAx>
        <c:axId val="1301897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7706943"/>
        <c:crosses val="autoZero"/>
        <c:auto val="1"/>
        <c:lblAlgn val="ctr"/>
        <c:lblOffset val="100"/>
        <c:noMultiLvlLbl val="0"/>
      </c:catAx>
      <c:valAx>
        <c:axId val="134770694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897391"/>
        <c:crosses val="autoZero"/>
        <c:crossBetween val="between"/>
      </c:valAx>
      <c:spPr>
        <a:noFill/>
        <a:ln>
          <a:noFill/>
        </a:ln>
        <a:effectLst/>
      </c:spPr>
    </c:plotArea>
    <c:legend>
      <c:legendPos val="r"/>
      <c:layout>
        <c:manualLayout>
          <c:xMode val="edge"/>
          <c:yMode val="edge"/>
          <c:x val="0.90856649168853898"/>
          <c:y val="0.4127428236498436"/>
          <c:w val="9.1433528059362529E-2"/>
          <c:h val="0.200006570015271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a:t>Distance to Dealer Distribution</a:t>
            </a:r>
          </a:p>
        </c:rich>
      </c:tx>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distance_dist!$C$1</c:f>
              <c:strCache>
                <c:ptCount val="1"/>
                <c:pt idx="0">
                  <c:v>insert_num</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strRef>
              <c:f>distance_dist!$B$2:$B$426</c:f>
              <c:strCache>
                <c:ptCount val="4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193</c:v>
                </c:pt>
                <c:pt idx="193">
                  <c:v>194</c:v>
                </c:pt>
                <c:pt idx="194">
                  <c:v>195</c:v>
                </c:pt>
                <c:pt idx="195">
                  <c:v>196</c:v>
                </c:pt>
                <c:pt idx="196">
                  <c:v>197</c:v>
                </c:pt>
                <c:pt idx="197">
                  <c:v>198</c:v>
                </c:pt>
                <c:pt idx="198">
                  <c:v>199</c:v>
                </c:pt>
                <c:pt idx="199">
                  <c:v>200</c:v>
                </c:pt>
                <c:pt idx="200">
                  <c:v>201</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230</c:v>
                </c:pt>
                <c:pt idx="226">
                  <c:v>231</c:v>
                </c:pt>
                <c:pt idx="227">
                  <c:v>233</c:v>
                </c:pt>
                <c:pt idx="228">
                  <c:v>234</c:v>
                </c:pt>
                <c:pt idx="229">
                  <c:v>236</c:v>
                </c:pt>
                <c:pt idx="230">
                  <c:v>237</c:v>
                </c:pt>
                <c:pt idx="231">
                  <c:v>238</c:v>
                </c:pt>
                <c:pt idx="232">
                  <c:v>239</c:v>
                </c:pt>
                <c:pt idx="233">
                  <c:v>241</c:v>
                </c:pt>
                <c:pt idx="234">
                  <c:v>243</c:v>
                </c:pt>
                <c:pt idx="235">
                  <c:v>246</c:v>
                </c:pt>
                <c:pt idx="236">
                  <c:v>247</c:v>
                </c:pt>
                <c:pt idx="237">
                  <c:v>248</c:v>
                </c:pt>
                <c:pt idx="238">
                  <c:v>249</c:v>
                </c:pt>
                <c:pt idx="239">
                  <c:v>250</c:v>
                </c:pt>
                <c:pt idx="240">
                  <c:v>251</c:v>
                </c:pt>
                <c:pt idx="241">
                  <c:v>252</c:v>
                </c:pt>
                <c:pt idx="242">
                  <c:v>253</c:v>
                </c:pt>
                <c:pt idx="243">
                  <c:v>254</c:v>
                </c:pt>
                <c:pt idx="244">
                  <c:v>257</c:v>
                </c:pt>
                <c:pt idx="245">
                  <c:v>258</c:v>
                </c:pt>
                <c:pt idx="246">
                  <c:v>259</c:v>
                </c:pt>
                <c:pt idx="247">
                  <c:v>262</c:v>
                </c:pt>
                <c:pt idx="248">
                  <c:v>263</c:v>
                </c:pt>
                <c:pt idx="249">
                  <c:v>264</c:v>
                </c:pt>
                <c:pt idx="250">
                  <c:v>265</c:v>
                </c:pt>
                <c:pt idx="251">
                  <c:v>266</c:v>
                </c:pt>
                <c:pt idx="252">
                  <c:v>267</c:v>
                </c:pt>
                <c:pt idx="253">
                  <c:v>268</c:v>
                </c:pt>
                <c:pt idx="254">
                  <c:v>270</c:v>
                </c:pt>
                <c:pt idx="255">
                  <c:v>277</c:v>
                </c:pt>
                <c:pt idx="256">
                  <c:v>279</c:v>
                </c:pt>
                <c:pt idx="257">
                  <c:v>280</c:v>
                </c:pt>
                <c:pt idx="258">
                  <c:v>282</c:v>
                </c:pt>
                <c:pt idx="259">
                  <c:v>283</c:v>
                </c:pt>
                <c:pt idx="260">
                  <c:v>284</c:v>
                </c:pt>
                <c:pt idx="261">
                  <c:v>285</c:v>
                </c:pt>
                <c:pt idx="262">
                  <c:v>287</c:v>
                </c:pt>
                <c:pt idx="263">
                  <c:v>290</c:v>
                </c:pt>
                <c:pt idx="264">
                  <c:v>292</c:v>
                </c:pt>
                <c:pt idx="265">
                  <c:v>293</c:v>
                </c:pt>
                <c:pt idx="266">
                  <c:v>294</c:v>
                </c:pt>
                <c:pt idx="267">
                  <c:v>295</c:v>
                </c:pt>
                <c:pt idx="268">
                  <c:v>296</c:v>
                </c:pt>
                <c:pt idx="269">
                  <c:v>297</c:v>
                </c:pt>
                <c:pt idx="270">
                  <c:v>302</c:v>
                </c:pt>
                <c:pt idx="271">
                  <c:v>309</c:v>
                </c:pt>
                <c:pt idx="272">
                  <c:v>313</c:v>
                </c:pt>
                <c:pt idx="273">
                  <c:v>314</c:v>
                </c:pt>
                <c:pt idx="274">
                  <c:v>317</c:v>
                </c:pt>
                <c:pt idx="275">
                  <c:v>318</c:v>
                </c:pt>
                <c:pt idx="276">
                  <c:v>319</c:v>
                </c:pt>
                <c:pt idx="277">
                  <c:v>321</c:v>
                </c:pt>
                <c:pt idx="278">
                  <c:v>322</c:v>
                </c:pt>
                <c:pt idx="279">
                  <c:v>333</c:v>
                </c:pt>
                <c:pt idx="280">
                  <c:v>334</c:v>
                </c:pt>
                <c:pt idx="281">
                  <c:v>338</c:v>
                </c:pt>
                <c:pt idx="282">
                  <c:v>363</c:v>
                </c:pt>
                <c:pt idx="283">
                  <c:v>366</c:v>
                </c:pt>
                <c:pt idx="284">
                  <c:v>371</c:v>
                </c:pt>
                <c:pt idx="285">
                  <c:v>372</c:v>
                </c:pt>
                <c:pt idx="286">
                  <c:v>374</c:v>
                </c:pt>
                <c:pt idx="287">
                  <c:v>375</c:v>
                </c:pt>
                <c:pt idx="288">
                  <c:v>376</c:v>
                </c:pt>
                <c:pt idx="289">
                  <c:v>381</c:v>
                </c:pt>
                <c:pt idx="290">
                  <c:v>382</c:v>
                </c:pt>
                <c:pt idx="291">
                  <c:v>384</c:v>
                </c:pt>
                <c:pt idx="292">
                  <c:v>398</c:v>
                </c:pt>
                <c:pt idx="293">
                  <c:v>402</c:v>
                </c:pt>
                <c:pt idx="294">
                  <c:v>403</c:v>
                </c:pt>
                <c:pt idx="295">
                  <c:v>407</c:v>
                </c:pt>
                <c:pt idx="296">
                  <c:v>408</c:v>
                </c:pt>
                <c:pt idx="297">
                  <c:v>409</c:v>
                </c:pt>
                <c:pt idx="298">
                  <c:v>410</c:v>
                </c:pt>
                <c:pt idx="299">
                  <c:v>411</c:v>
                </c:pt>
                <c:pt idx="300">
                  <c:v>413</c:v>
                </c:pt>
                <c:pt idx="301">
                  <c:v>414</c:v>
                </c:pt>
                <c:pt idx="302">
                  <c:v>415</c:v>
                </c:pt>
                <c:pt idx="303">
                  <c:v>417</c:v>
                </c:pt>
                <c:pt idx="304">
                  <c:v>418</c:v>
                </c:pt>
                <c:pt idx="305">
                  <c:v>422</c:v>
                </c:pt>
                <c:pt idx="306">
                  <c:v>423</c:v>
                </c:pt>
                <c:pt idx="307">
                  <c:v>428</c:v>
                </c:pt>
                <c:pt idx="308">
                  <c:v>430</c:v>
                </c:pt>
                <c:pt idx="309">
                  <c:v>432</c:v>
                </c:pt>
                <c:pt idx="310">
                  <c:v>433</c:v>
                </c:pt>
                <c:pt idx="311">
                  <c:v>434</c:v>
                </c:pt>
                <c:pt idx="312">
                  <c:v>435</c:v>
                </c:pt>
                <c:pt idx="313">
                  <c:v>436</c:v>
                </c:pt>
                <c:pt idx="314">
                  <c:v>437</c:v>
                </c:pt>
                <c:pt idx="315">
                  <c:v>440</c:v>
                </c:pt>
                <c:pt idx="316">
                  <c:v>441</c:v>
                </c:pt>
                <c:pt idx="317">
                  <c:v>447</c:v>
                </c:pt>
                <c:pt idx="318">
                  <c:v>448</c:v>
                </c:pt>
                <c:pt idx="319">
                  <c:v>460</c:v>
                </c:pt>
                <c:pt idx="320">
                  <c:v>469</c:v>
                </c:pt>
                <c:pt idx="321">
                  <c:v>470</c:v>
                </c:pt>
                <c:pt idx="322">
                  <c:v>476</c:v>
                </c:pt>
                <c:pt idx="323">
                  <c:v>506</c:v>
                </c:pt>
                <c:pt idx="324">
                  <c:v>507</c:v>
                </c:pt>
                <c:pt idx="325">
                  <c:v>530</c:v>
                </c:pt>
                <c:pt idx="326">
                  <c:v>531</c:v>
                </c:pt>
                <c:pt idx="327">
                  <c:v>532</c:v>
                </c:pt>
                <c:pt idx="328">
                  <c:v>534</c:v>
                </c:pt>
                <c:pt idx="329">
                  <c:v>535</c:v>
                </c:pt>
                <c:pt idx="330">
                  <c:v>546</c:v>
                </c:pt>
                <c:pt idx="331">
                  <c:v>566</c:v>
                </c:pt>
                <c:pt idx="332">
                  <c:v>609</c:v>
                </c:pt>
                <c:pt idx="333">
                  <c:v>610</c:v>
                </c:pt>
                <c:pt idx="334">
                  <c:v>611</c:v>
                </c:pt>
                <c:pt idx="335">
                  <c:v>655</c:v>
                </c:pt>
                <c:pt idx="336">
                  <c:v>663</c:v>
                </c:pt>
                <c:pt idx="337">
                  <c:v>706</c:v>
                </c:pt>
                <c:pt idx="338">
                  <c:v>880</c:v>
                </c:pt>
                <c:pt idx="339">
                  <c:v>885</c:v>
                </c:pt>
                <c:pt idx="340">
                  <c:v>889</c:v>
                </c:pt>
                <c:pt idx="341">
                  <c:v>917</c:v>
                </c:pt>
                <c:pt idx="342">
                  <c:v>1413</c:v>
                </c:pt>
                <c:pt idx="343">
                  <c:v>1414</c:v>
                </c:pt>
                <c:pt idx="344">
                  <c:v>1416</c:v>
                </c:pt>
                <c:pt idx="345">
                  <c:v>1417</c:v>
                </c:pt>
                <c:pt idx="346">
                  <c:v>1418</c:v>
                </c:pt>
                <c:pt idx="347">
                  <c:v>1419</c:v>
                </c:pt>
                <c:pt idx="348">
                  <c:v>1420</c:v>
                </c:pt>
                <c:pt idx="349">
                  <c:v>1421</c:v>
                </c:pt>
                <c:pt idx="350">
                  <c:v>1422</c:v>
                </c:pt>
                <c:pt idx="351">
                  <c:v>1423</c:v>
                </c:pt>
                <c:pt idx="352">
                  <c:v>1424</c:v>
                </c:pt>
                <c:pt idx="353">
                  <c:v>1425</c:v>
                </c:pt>
                <c:pt idx="354">
                  <c:v>1426</c:v>
                </c:pt>
                <c:pt idx="355">
                  <c:v>1429</c:v>
                </c:pt>
                <c:pt idx="356">
                  <c:v>1432</c:v>
                </c:pt>
                <c:pt idx="357">
                  <c:v>1434</c:v>
                </c:pt>
                <c:pt idx="358">
                  <c:v>1438</c:v>
                </c:pt>
                <c:pt idx="359">
                  <c:v>1447</c:v>
                </c:pt>
                <c:pt idx="360">
                  <c:v>1485</c:v>
                </c:pt>
                <c:pt idx="361">
                  <c:v>1492</c:v>
                </c:pt>
                <c:pt idx="362">
                  <c:v>1493</c:v>
                </c:pt>
                <c:pt idx="363">
                  <c:v>1494</c:v>
                </c:pt>
                <c:pt idx="364">
                  <c:v>1495</c:v>
                </c:pt>
                <c:pt idx="365">
                  <c:v>1496</c:v>
                </c:pt>
                <c:pt idx="366">
                  <c:v>1500</c:v>
                </c:pt>
                <c:pt idx="367">
                  <c:v>1505</c:v>
                </c:pt>
                <c:pt idx="368">
                  <c:v>1506</c:v>
                </c:pt>
                <c:pt idx="369">
                  <c:v>1507</c:v>
                </c:pt>
                <c:pt idx="370">
                  <c:v>1508</c:v>
                </c:pt>
                <c:pt idx="371">
                  <c:v>1509</c:v>
                </c:pt>
                <c:pt idx="372">
                  <c:v>1691</c:v>
                </c:pt>
                <c:pt idx="373">
                  <c:v>1719</c:v>
                </c:pt>
                <c:pt idx="374">
                  <c:v>1732</c:v>
                </c:pt>
                <c:pt idx="375">
                  <c:v>1778</c:v>
                </c:pt>
                <c:pt idx="376">
                  <c:v>1790</c:v>
                </c:pt>
                <c:pt idx="377">
                  <c:v>1910</c:v>
                </c:pt>
                <c:pt idx="378">
                  <c:v>1962</c:v>
                </c:pt>
                <c:pt idx="379">
                  <c:v>1966</c:v>
                </c:pt>
                <c:pt idx="380">
                  <c:v>2314</c:v>
                </c:pt>
                <c:pt idx="381">
                  <c:v>2319</c:v>
                </c:pt>
                <c:pt idx="382">
                  <c:v>2320</c:v>
                </c:pt>
                <c:pt idx="383">
                  <c:v>2333</c:v>
                </c:pt>
                <c:pt idx="384">
                  <c:v>2334</c:v>
                </c:pt>
                <c:pt idx="385">
                  <c:v>2335</c:v>
                </c:pt>
                <c:pt idx="386">
                  <c:v>2336</c:v>
                </c:pt>
                <c:pt idx="387">
                  <c:v>2341</c:v>
                </c:pt>
                <c:pt idx="388">
                  <c:v>2342</c:v>
                </c:pt>
                <c:pt idx="389">
                  <c:v>2343</c:v>
                </c:pt>
                <c:pt idx="390">
                  <c:v>2344</c:v>
                </c:pt>
                <c:pt idx="391">
                  <c:v>2346</c:v>
                </c:pt>
                <c:pt idx="392">
                  <c:v>2351</c:v>
                </c:pt>
                <c:pt idx="393">
                  <c:v>2365</c:v>
                </c:pt>
                <c:pt idx="394">
                  <c:v>2367</c:v>
                </c:pt>
                <c:pt idx="395">
                  <c:v>2372</c:v>
                </c:pt>
                <c:pt idx="396">
                  <c:v>2381</c:v>
                </c:pt>
                <c:pt idx="397">
                  <c:v>2382</c:v>
                </c:pt>
                <c:pt idx="398">
                  <c:v>2383</c:v>
                </c:pt>
                <c:pt idx="399">
                  <c:v>2385</c:v>
                </c:pt>
                <c:pt idx="400">
                  <c:v>2386</c:v>
                </c:pt>
                <c:pt idx="401">
                  <c:v>2387</c:v>
                </c:pt>
                <c:pt idx="402">
                  <c:v>2388</c:v>
                </c:pt>
                <c:pt idx="403">
                  <c:v>2390</c:v>
                </c:pt>
                <c:pt idx="404">
                  <c:v>2391</c:v>
                </c:pt>
                <c:pt idx="405">
                  <c:v>2392</c:v>
                </c:pt>
                <c:pt idx="406">
                  <c:v>2393</c:v>
                </c:pt>
                <c:pt idx="407">
                  <c:v>2394</c:v>
                </c:pt>
                <c:pt idx="408">
                  <c:v>2395</c:v>
                </c:pt>
                <c:pt idx="409">
                  <c:v>2396</c:v>
                </c:pt>
                <c:pt idx="410">
                  <c:v>2397</c:v>
                </c:pt>
                <c:pt idx="411">
                  <c:v>2398</c:v>
                </c:pt>
                <c:pt idx="412">
                  <c:v>2399</c:v>
                </c:pt>
                <c:pt idx="413">
                  <c:v>2400</c:v>
                </c:pt>
                <c:pt idx="414">
                  <c:v>2401</c:v>
                </c:pt>
                <c:pt idx="415">
                  <c:v>2402</c:v>
                </c:pt>
                <c:pt idx="416">
                  <c:v>2403</c:v>
                </c:pt>
                <c:pt idx="417">
                  <c:v>2404</c:v>
                </c:pt>
                <c:pt idx="418">
                  <c:v>2405</c:v>
                </c:pt>
                <c:pt idx="419">
                  <c:v>2440</c:v>
                </c:pt>
                <c:pt idx="420">
                  <c:v>2441</c:v>
                </c:pt>
                <c:pt idx="421">
                  <c:v>2442</c:v>
                </c:pt>
                <c:pt idx="422">
                  <c:v>2447</c:v>
                </c:pt>
                <c:pt idx="423">
                  <c:v>2455</c:v>
                </c:pt>
                <c:pt idx="424">
                  <c:v>?</c:v>
                </c:pt>
              </c:strCache>
            </c:strRef>
          </c:xVal>
          <c:yVal>
            <c:numRef>
              <c:f>distance_dist!$C$2:$C$426</c:f>
              <c:numCache>
                <c:formatCode>General</c:formatCode>
                <c:ptCount val="425"/>
                <c:pt idx="0">
                  <c:v>2278</c:v>
                </c:pt>
                <c:pt idx="1">
                  <c:v>9609</c:v>
                </c:pt>
                <c:pt idx="2">
                  <c:v>18226</c:v>
                </c:pt>
                <c:pt idx="3">
                  <c:v>23741</c:v>
                </c:pt>
                <c:pt idx="4">
                  <c:v>26028</c:v>
                </c:pt>
                <c:pt idx="5">
                  <c:v>27460</c:v>
                </c:pt>
                <c:pt idx="6">
                  <c:v>27351</c:v>
                </c:pt>
                <c:pt idx="7">
                  <c:v>25412</c:v>
                </c:pt>
                <c:pt idx="8">
                  <c:v>22683</c:v>
                </c:pt>
                <c:pt idx="9">
                  <c:v>20874</c:v>
                </c:pt>
                <c:pt idx="10">
                  <c:v>17113</c:v>
                </c:pt>
                <c:pt idx="11">
                  <c:v>15181</c:v>
                </c:pt>
                <c:pt idx="12">
                  <c:v>13078</c:v>
                </c:pt>
                <c:pt idx="13">
                  <c:v>11013</c:v>
                </c:pt>
                <c:pt idx="14">
                  <c:v>9533</c:v>
                </c:pt>
                <c:pt idx="15">
                  <c:v>8130</c:v>
                </c:pt>
                <c:pt idx="16">
                  <c:v>6689</c:v>
                </c:pt>
                <c:pt idx="17">
                  <c:v>5457</c:v>
                </c:pt>
                <c:pt idx="18">
                  <c:v>4490</c:v>
                </c:pt>
                <c:pt idx="19">
                  <c:v>3878</c:v>
                </c:pt>
                <c:pt idx="20">
                  <c:v>3168</c:v>
                </c:pt>
                <c:pt idx="21">
                  <c:v>2996</c:v>
                </c:pt>
                <c:pt idx="22">
                  <c:v>3154</c:v>
                </c:pt>
                <c:pt idx="23">
                  <c:v>2686</c:v>
                </c:pt>
                <c:pt idx="24">
                  <c:v>2288</c:v>
                </c:pt>
                <c:pt idx="25">
                  <c:v>2058</c:v>
                </c:pt>
                <c:pt idx="26">
                  <c:v>2013</c:v>
                </c:pt>
                <c:pt idx="27">
                  <c:v>1866</c:v>
                </c:pt>
                <c:pt idx="28">
                  <c:v>1655</c:v>
                </c:pt>
                <c:pt idx="29">
                  <c:v>1502</c:v>
                </c:pt>
                <c:pt idx="30">
                  <c:v>1476</c:v>
                </c:pt>
                <c:pt idx="31">
                  <c:v>1488</c:v>
                </c:pt>
                <c:pt idx="32">
                  <c:v>1413</c:v>
                </c:pt>
                <c:pt idx="33">
                  <c:v>1391</c:v>
                </c:pt>
                <c:pt idx="34">
                  <c:v>1034</c:v>
                </c:pt>
                <c:pt idx="35">
                  <c:v>991</c:v>
                </c:pt>
                <c:pt idx="36">
                  <c:v>1079</c:v>
                </c:pt>
                <c:pt idx="37">
                  <c:v>981</c:v>
                </c:pt>
                <c:pt idx="38">
                  <c:v>1050</c:v>
                </c:pt>
                <c:pt idx="39">
                  <c:v>864</c:v>
                </c:pt>
                <c:pt idx="40">
                  <c:v>990</c:v>
                </c:pt>
                <c:pt idx="41">
                  <c:v>820</c:v>
                </c:pt>
                <c:pt idx="42">
                  <c:v>774</c:v>
                </c:pt>
                <c:pt idx="43">
                  <c:v>841</c:v>
                </c:pt>
                <c:pt idx="44">
                  <c:v>709</c:v>
                </c:pt>
                <c:pt idx="45">
                  <c:v>693</c:v>
                </c:pt>
                <c:pt idx="46">
                  <c:v>622</c:v>
                </c:pt>
                <c:pt idx="47">
                  <c:v>582</c:v>
                </c:pt>
                <c:pt idx="48">
                  <c:v>495</c:v>
                </c:pt>
                <c:pt idx="49">
                  <c:v>477</c:v>
                </c:pt>
                <c:pt idx="50">
                  <c:v>435</c:v>
                </c:pt>
                <c:pt idx="51">
                  <c:v>478</c:v>
                </c:pt>
                <c:pt idx="52">
                  <c:v>399</c:v>
                </c:pt>
                <c:pt idx="53">
                  <c:v>381</c:v>
                </c:pt>
                <c:pt idx="54">
                  <c:v>380</c:v>
                </c:pt>
                <c:pt idx="55">
                  <c:v>449</c:v>
                </c:pt>
                <c:pt idx="56">
                  <c:v>445</c:v>
                </c:pt>
                <c:pt idx="57">
                  <c:v>418</c:v>
                </c:pt>
                <c:pt idx="58">
                  <c:v>352</c:v>
                </c:pt>
                <c:pt idx="59">
                  <c:v>447</c:v>
                </c:pt>
                <c:pt idx="60">
                  <c:v>363</c:v>
                </c:pt>
                <c:pt idx="61">
                  <c:v>354</c:v>
                </c:pt>
                <c:pt idx="62">
                  <c:v>354</c:v>
                </c:pt>
                <c:pt idx="63">
                  <c:v>273</c:v>
                </c:pt>
                <c:pt idx="64">
                  <c:v>349</c:v>
                </c:pt>
                <c:pt idx="65">
                  <c:v>291</c:v>
                </c:pt>
                <c:pt idx="66">
                  <c:v>231</c:v>
                </c:pt>
                <c:pt idx="67">
                  <c:v>237</c:v>
                </c:pt>
                <c:pt idx="68">
                  <c:v>210</c:v>
                </c:pt>
                <c:pt idx="69">
                  <c:v>204</c:v>
                </c:pt>
                <c:pt idx="70">
                  <c:v>183</c:v>
                </c:pt>
                <c:pt idx="71">
                  <c:v>192</c:v>
                </c:pt>
                <c:pt idx="72">
                  <c:v>165</c:v>
                </c:pt>
                <c:pt idx="73">
                  <c:v>201</c:v>
                </c:pt>
                <c:pt idx="74">
                  <c:v>222</c:v>
                </c:pt>
                <c:pt idx="75">
                  <c:v>157</c:v>
                </c:pt>
                <c:pt idx="76">
                  <c:v>206</c:v>
                </c:pt>
                <c:pt idx="77">
                  <c:v>174</c:v>
                </c:pt>
                <c:pt idx="78">
                  <c:v>172</c:v>
                </c:pt>
                <c:pt idx="79">
                  <c:v>165</c:v>
                </c:pt>
                <c:pt idx="80">
                  <c:v>179</c:v>
                </c:pt>
                <c:pt idx="81">
                  <c:v>147</c:v>
                </c:pt>
                <c:pt idx="82">
                  <c:v>140</c:v>
                </c:pt>
                <c:pt idx="83">
                  <c:v>155</c:v>
                </c:pt>
                <c:pt idx="84">
                  <c:v>136</c:v>
                </c:pt>
                <c:pt idx="85">
                  <c:v>98</c:v>
                </c:pt>
                <c:pt idx="86">
                  <c:v>112</c:v>
                </c:pt>
                <c:pt idx="87">
                  <c:v>113</c:v>
                </c:pt>
                <c:pt idx="88">
                  <c:v>100</c:v>
                </c:pt>
                <c:pt idx="89">
                  <c:v>96</c:v>
                </c:pt>
                <c:pt idx="90">
                  <c:v>116</c:v>
                </c:pt>
                <c:pt idx="91">
                  <c:v>93</c:v>
                </c:pt>
                <c:pt idx="92">
                  <c:v>109</c:v>
                </c:pt>
                <c:pt idx="93">
                  <c:v>99</c:v>
                </c:pt>
                <c:pt idx="94">
                  <c:v>101</c:v>
                </c:pt>
                <c:pt idx="95">
                  <c:v>88</c:v>
                </c:pt>
                <c:pt idx="96">
                  <c:v>134</c:v>
                </c:pt>
                <c:pt idx="97">
                  <c:v>107</c:v>
                </c:pt>
                <c:pt idx="98">
                  <c:v>72</c:v>
                </c:pt>
                <c:pt idx="99">
                  <c:v>95</c:v>
                </c:pt>
                <c:pt idx="100">
                  <c:v>84</c:v>
                </c:pt>
                <c:pt idx="101">
                  <c:v>77</c:v>
                </c:pt>
                <c:pt idx="102">
                  <c:v>84</c:v>
                </c:pt>
                <c:pt idx="103">
                  <c:v>84</c:v>
                </c:pt>
                <c:pt idx="104">
                  <c:v>88</c:v>
                </c:pt>
                <c:pt idx="105">
                  <c:v>108</c:v>
                </c:pt>
                <c:pt idx="106">
                  <c:v>107</c:v>
                </c:pt>
                <c:pt idx="107">
                  <c:v>108</c:v>
                </c:pt>
                <c:pt idx="108">
                  <c:v>91</c:v>
                </c:pt>
                <c:pt idx="109">
                  <c:v>91</c:v>
                </c:pt>
                <c:pt idx="110">
                  <c:v>104</c:v>
                </c:pt>
                <c:pt idx="111">
                  <c:v>96</c:v>
                </c:pt>
                <c:pt idx="112">
                  <c:v>73</c:v>
                </c:pt>
                <c:pt idx="113">
                  <c:v>86</c:v>
                </c:pt>
                <c:pt idx="114">
                  <c:v>82</c:v>
                </c:pt>
                <c:pt idx="115">
                  <c:v>59</c:v>
                </c:pt>
                <c:pt idx="116">
                  <c:v>69</c:v>
                </c:pt>
                <c:pt idx="117">
                  <c:v>62</c:v>
                </c:pt>
                <c:pt idx="118">
                  <c:v>53</c:v>
                </c:pt>
                <c:pt idx="119">
                  <c:v>45</c:v>
                </c:pt>
                <c:pt idx="120">
                  <c:v>28</c:v>
                </c:pt>
                <c:pt idx="121">
                  <c:v>42</c:v>
                </c:pt>
                <c:pt idx="122">
                  <c:v>29</c:v>
                </c:pt>
                <c:pt idx="123">
                  <c:v>36</c:v>
                </c:pt>
                <c:pt idx="124">
                  <c:v>54</c:v>
                </c:pt>
                <c:pt idx="125">
                  <c:v>66</c:v>
                </c:pt>
                <c:pt idx="126">
                  <c:v>35</c:v>
                </c:pt>
                <c:pt idx="127">
                  <c:v>25</c:v>
                </c:pt>
                <c:pt idx="128">
                  <c:v>43</c:v>
                </c:pt>
                <c:pt idx="129">
                  <c:v>61</c:v>
                </c:pt>
                <c:pt idx="130">
                  <c:v>40</c:v>
                </c:pt>
                <c:pt idx="131">
                  <c:v>27</c:v>
                </c:pt>
                <c:pt idx="132">
                  <c:v>13</c:v>
                </c:pt>
                <c:pt idx="133">
                  <c:v>18</c:v>
                </c:pt>
                <c:pt idx="134">
                  <c:v>37</c:v>
                </c:pt>
                <c:pt idx="135">
                  <c:v>34</c:v>
                </c:pt>
                <c:pt idx="136">
                  <c:v>48</c:v>
                </c:pt>
                <c:pt idx="137">
                  <c:v>41</c:v>
                </c:pt>
                <c:pt idx="138">
                  <c:v>39</c:v>
                </c:pt>
                <c:pt idx="139">
                  <c:v>26</c:v>
                </c:pt>
                <c:pt idx="140">
                  <c:v>46</c:v>
                </c:pt>
                <c:pt idx="141">
                  <c:v>45</c:v>
                </c:pt>
                <c:pt idx="142">
                  <c:v>17</c:v>
                </c:pt>
                <c:pt idx="143">
                  <c:v>31</c:v>
                </c:pt>
                <c:pt idx="144">
                  <c:v>20</c:v>
                </c:pt>
                <c:pt idx="145">
                  <c:v>30</c:v>
                </c:pt>
                <c:pt idx="146">
                  <c:v>27</c:v>
                </c:pt>
                <c:pt idx="147">
                  <c:v>15</c:v>
                </c:pt>
                <c:pt idx="148">
                  <c:v>25</c:v>
                </c:pt>
                <c:pt idx="149">
                  <c:v>38</c:v>
                </c:pt>
                <c:pt idx="150">
                  <c:v>20</c:v>
                </c:pt>
                <c:pt idx="151">
                  <c:v>17</c:v>
                </c:pt>
                <c:pt idx="152">
                  <c:v>18</c:v>
                </c:pt>
                <c:pt idx="153">
                  <c:v>17</c:v>
                </c:pt>
                <c:pt idx="154">
                  <c:v>17</c:v>
                </c:pt>
                <c:pt idx="155">
                  <c:v>20</c:v>
                </c:pt>
                <c:pt idx="156">
                  <c:v>14</c:v>
                </c:pt>
                <c:pt idx="157">
                  <c:v>20</c:v>
                </c:pt>
                <c:pt idx="158">
                  <c:v>14</c:v>
                </c:pt>
                <c:pt idx="159">
                  <c:v>12</c:v>
                </c:pt>
                <c:pt idx="160">
                  <c:v>15</c:v>
                </c:pt>
                <c:pt idx="161">
                  <c:v>19</c:v>
                </c:pt>
                <c:pt idx="162">
                  <c:v>14</c:v>
                </c:pt>
                <c:pt idx="163">
                  <c:v>19</c:v>
                </c:pt>
                <c:pt idx="164">
                  <c:v>15</c:v>
                </c:pt>
                <c:pt idx="165">
                  <c:v>9</c:v>
                </c:pt>
                <c:pt idx="166">
                  <c:v>9</c:v>
                </c:pt>
                <c:pt idx="167">
                  <c:v>12</c:v>
                </c:pt>
                <c:pt idx="168">
                  <c:v>7</c:v>
                </c:pt>
                <c:pt idx="169">
                  <c:v>7</c:v>
                </c:pt>
                <c:pt idx="170">
                  <c:v>5</c:v>
                </c:pt>
                <c:pt idx="171">
                  <c:v>10</c:v>
                </c:pt>
                <c:pt idx="172">
                  <c:v>3</c:v>
                </c:pt>
                <c:pt idx="173">
                  <c:v>9</c:v>
                </c:pt>
                <c:pt idx="174">
                  <c:v>8</c:v>
                </c:pt>
                <c:pt idx="175">
                  <c:v>3</c:v>
                </c:pt>
                <c:pt idx="176">
                  <c:v>4</c:v>
                </c:pt>
                <c:pt idx="177">
                  <c:v>8</c:v>
                </c:pt>
                <c:pt idx="178">
                  <c:v>5</c:v>
                </c:pt>
                <c:pt idx="179">
                  <c:v>9</c:v>
                </c:pt>
                <c:pt idx="180">
                  <c:v>14</c:v>
                </c:pt>
                <c:pt idx="181">
                  <c:v>13</c:v>
                </c:pt>
                <c:pt idx="182">
                  <c:v>12</c:v>
                </c:pt>
                <c:pt idx="183">
                  <c:v>5</c:v>
                </c:pt>
                <c:pt idx="184">
                  <c:v>5</c:v>
                </c:pt>
                <c:pt idx="185">
                  <c:v>14</c:v>
                </c:pt>
                <c:pt idx="186">
                  <c:v>12</c:v>
                </c:pt>
                <c:pt idx="187">
                  <c:v>6</c:v>
                </c:pt>
                <c:pt idx="188">
                  <c:v>5</c:v>
                </c:pt>
                <c:pt idx="189">
                  <c:v>3</c:v>
                </c:pt>
                <c:pt idx="190">
                  <c:v>10</c:v>
                </c:pt>
                <c:pt idx="191">
                  <c:v>5</c:v>
                </c:pt>
                <c:pt idx="192">
                  <c:v>12</c:v>
                </c:pt>
                <c:pt idx="193">
                  <c:v>14</c:v>
                </c:pt>
                <c:pt idx="194">
                  <c:v>9</c:v>
                </c:pt>
                <c:pt idx="195">
                  <c:v>5</c:v>
                </c:pt>
                <c:pt idx="196">
                  <c:v>4</c:v>
                </c:pt>
                <c:pt idx="197">
                  <c:v>1</c:v>
                </c:pt>
                <c:pt idx="198">
                  <c:v>5</c:v>
                </c:pt>
                <c:pt idx="199">
                  <c:v>10</c:v>
                </c:pt>
                <c:pt idx="200">
                  <c:v>4</c:v>
                </c:pt>
                <c:pt idx="201">
                  <c:v>6</c:v>
                </c:pt>
                <c:pt idx="202">
                  <c:v>11</c:v>
                </c:pt>
                <c:pt idx="203">
                  <c:v>3</c:v>
                </c:pt>
                <c:pt idx="204">
                  <c:v>2</c:v>
                </c:pt>
                <c:pt idx="205">
                  <c:v>10</c:v>
                </c:pt>
                <c:pt idx="206">
                  <c:v>15</c:v>
                </c:pt>
                <c:pt idx="207">
                  <c:v>9</c:v>
                </c:pt>
                <c:pt idx="208">
                  <c:v>6</c:v>
                </c:pt>
                <c:pt idx="209">
                  <c:v>3</c:v>
                </c:pt>
                <c:pt idx="210">
                  <c:v>2</c:v>
                </c:pt>
                <c:pt idx="211">
                  <c:v>5</c:v>
                </c:pt>
                <c:pt idx="212">
                  <c:v>3</c:v>
                </c:pt>
                <c:pt idx="213">
                  <c:v>1</c:v>
                </c:pt>
                <c:pt idx="214">
                  <c:v>6</c:v>
                </c:pt>
                <c:pt idx="215">
                  <c:v>3</c:v>
                </c:pt>
                <c:pt idx="216">
                  <c:v>2</c:v>
                </c:pt>
                <c:pt idx="217">
                  <c:v>2</c:v>
                </c:pt>
                <c:pt idx="218">
                  <c:v>2</c:v>
                </c:pt>
                <c:pt idx="219">
                  <c:v>5</c:v>
                </c:pt>
                <c:pt idx="220">
                  <c:v>1</c:v>
                </c:pt>
                <c:pt idx="221">
                  <c:v>5</c:v>
                </c:pt>
                <c:pt idx="222">
                  <c:v>2</c:v>
                </c:pt>
                <c:pt idx="223">
                  <c:v>2</c:v>
                </c:pt>
                <c:pt idx="224">
                  <c:v>6</c:v>
                </c:pt>
                <c:pt idx="225">
                  <c:v>1</c:v>
                </c:pt>
                <c:pt idx="226">
                  <c:v>4</c:v>
                </c:pt>
                <c:pt idx="227">
                  <c:v>1</c:v>
                </c:pt>
                <c:pt idx="228">
                  <c:v>1</c:v>
                </c:pt>
                <c:pt idx="229">
                  <c:v>1</c:v>
                </c:pt>
                <c:pt idx="230">
                  <c:v>4</c:v>
                </c:pt>
                <c:pt idx="231">
                  <c:v>2</c:v>
                </c:pt>
                <c:pt idx="232">
                  <c:v>1</c:v>
                </c:pt>
                <c:pt idx="233">
                  <c:v>1</c:v>
                </c:pt>
                <c:pt idx="234">
                  <c:v>2</c:v>
                </c:pt>
                <c:pt idx="235">
                  <c:v>5</c:v>
                </c:pt>
                <c:pt idx="236">
                  <c:v>2</c:v>
                </c:pt>
                <c:pt idx="237">
                  <c:v>1</c:v>
                </c:pt>
                <c:pt idx="238">
                  <c:v>6</c:v>
                </c:pt>
                <c:pt idx="239">
                  <c:v>1</c:v>
                </c:pt>
                <c:pt idx="240">
                  <c:v>2</c:v>
                </c:pt>
                <c:pt idx="241">
                  <c:v>1</c:v>
                </c:pt>
                <c:pt idx="242">
                  <c:v>1</c:v>
                </c:pt>
                <c:pt idx="243">
                  <c:v>2</c:v>
                </c:pt>
                <c:pt idx="244">
                  <c:v>2</c:v>
                </c:pt>
                <c:pt idx="245">
                  <c:v>2</c:v>
                </c:pt>
                <c:pt idx="246">
                  <c:v>1</c:v>
                </c:pt>
                <c:pt idx="247">
                  <c:v>2</c:v>
                </c:pt>
                <c:pt idx="248">
                  <c:v>1</c:v>
                </c:pt>
                <c:pt idx="249">
                  <c:v>4</c:v>
                </c:pt>
                <c:pt idx="250">
                  <c:v>1</c:v>
                </c:pt>
                <c:pt idx="251">
                  <c:v>1</c:v>
                </c:pt>
                <c:pt idx="252">
                  <c:v>1</c:v>
                </c:pt>
                <c:pt idx="253">
                  <c:v>5</c:v>
                </c:pt>
                <c:pt idx="254">
                  <c:v>1</c:v>
                </c:pt>
                <c:pt idx="255">
                  <c:v>2</c:v>
                </c:pt>
                <c:pt idx="256">
                  <c:v>4</c:v>
                </c:pt>
                <c:pt idx="257">
                  <c:v>1</c:v>
                </c:pt>
                <c:pt idx="258">
                  <c:v>1</c:v>
                </c:pt>
                <c:pt idx="259">
                  <c:v>3</c:v>
                </c:pt>
                <c:pt idx="260">
                  <c:v>5</c:v>
                </c:pt>
                <c:pt idx="261">
                  <c:v>5</c:v>
                </c:pt>
                <c:pt idx="262">
                  <c:v>2</c:v>
                </c:pt>
                <c:pt idx="263">
                  <c:v>1</c:v>
                </c:pt>
                <c:pt idx="264">
                  <c:v>1</c:v>
                </c:pt>
                <c:pt idx="265">
                  <c:v>1</c:v>
                </c:pt>
                <c:pt idx="266">
                  <c:v>1</c:v>
                </c:pt>
                <c:pt idx="267">
                  <c:v>2</c:v>
                </c:pt>
                <c:pt idx="268">
                  <c:v>2</c:v>
                </c:pt>
                <c:pt idx="269">
                  <c:v>2</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2</c:v>
                </c:pt>
                <c:pt idx="288">
                  <c:v>2</c:v>
                </c:pt>
                <c:pt idx="289">
                  <c:v>1</c:v>
                </c:pt>
                <c:pt idx="290">
                  <c:v>1</c:v>
                </c:pt>
                <c:pt idx="291">
                  <c:v>2</c:v>
                </c:pt>
                <c:pt idx="292">
                  <c:v>2</c:v>
                </c:pt>
                <c:pt idx="293">
                  <c:v>3</c:v>
                </c:pt>
                <c:pt idx="294">
                  <c:v>3</c:v>
                </c:pt>
                <c:pt idx="295">
                  <c:v>5</c:v>
                </c:pt>
                <c:pt idx="296">
                  <c:v>2</c:v>
                </c:pt>
                <c:pt idx="297">
                  <c:v>1</c:v>
                </c:pt>
                <c:pt idx="298">
                  <c:v>3</c:v>
                </c:pt>
                <c:pt idx="299">
                  <c:v>1</c:v>
                </c:pt>
                <c:pt idx="300">
                  <c:v>1</c:v>
                </c:pt>
                <c:pt idx="301">
                  <c:v>1</c:v>
                </c:pt>
                <c:pt idx="302">
                  <c:v>4</c:v>
                </c:pt>
                <c:pt idx="303">
                  <c:v>3</c:v>
                </c:pt>
                <c:pt idx="304">
                  <c:v>1</c:v>
                </c:pt>
                <c:pt idx="305">
                  <c:v>1</c:v>
                </c:pt>
                <c:pt idx="306">
                  <c:v>2</c:v>
                </c:pt>
                <c:pt idx="307">
                  <c:v>1</c:v>
                </c:pt>
                <c:pt idx="308">
                  <c:v>1</c:v>
                </c:pt>
                <c:pt idx="309">
                  <c:v>2</c:v>
                </c:pt>
                <c:pt idx="310">
                  <c:v>2</c:v>
                </c:pt>
                <c:pt idx="311">
                  <c:v>1</c:v>
                </c:pt>
                <c:pt idx="312">
                  <c:v>1</c:v>
                </c:pt>
                <c:pt idx="313">
                  <c:v>1</c:v>
                </c:pt>
                <c:pt idx="314">
                  <c:v>2</c:v>
                </c:pt>
                <c:pt idx="315">
                  <c:v>2</c:v>
                </c:pt>
                <c:pt idx="316">
                  <c:v>2</c:v>
                </c:pt>
                <c:pt idx="317">
                  <c:v>1</c:v>
                </c:pt>
                <c:pt idx="318">
                  <c:v>1</c:v>
                </c:pt>
                <c:pt idx="319">
                  <c:v>1</c:v>
                </c:pt>
                <c:pt idx="320">
                  <c:v>2</c:v>
                </c:pt>
                <c:pt idx="321">
                  <c:v>3</c:v>
                </c:pt>
                <c:pt idx="322">
                  <c:v>1</c:v>
                </c:pt>
                <c:pt idx="323">
                  <c:v>1</c:v>
                </c:pt>
                <c:pt idx="324">
                  <c:v>1</c:v>
                </c:pt>
                <c:pt idx="325">
                  <c:v>1</c:v>
                </c:pt>
                <c:pt idx="326">
                  <c:v>4</c:v>
                </c:pt>
                <c:pt idx="327">
                  <c:v>5</c:v>
                </c:pt>
                <c:pt idx="328">
                  <c:v>1</c:v>
                </c:pt>
                <c:pt idx="329">
                  <c:v>1</c:v>
                </c:pt>
                <c:pt idx="330">
                  <c:v>1</c:v>
                </c:pt>
                <c:pt idx="331">
                  <c:v>1</c:v>
                </c:pt>
                <c:pt idx="332">
                  <c:v>1</c:v>
                </c:pt>
                <c:pt idx="333">
                  <c:v>2</c:v>
                </c:pt>
                <c:pt idx="334">
                  <c:v>1</c:v>
                </c:pt>
                <c:pt idx="335">
                  <c:v>1</c:v>
                </c:pt>
                <c:pt idx="336">
                  <c:v>1</c:v>
                </c:pt>
                <c:pt idx="337">
                  <c:v>1</c:v>
                </c:pt>
                <c:pt idx="338">
                  <c:v>1</c:v>
                </c:pt>
                <c:pt idx="339">
                  <c:v>1</c:v>
                </c:pt>
                <c:pt idx="340">
                  <c:v>1</c:v>
                </c:pt>
                <c:pt idx="341">
                  <c:v>1</c:v>
                </c:pt>
                <c:pt idx="342">
                  <c:v>1</c:v>
                </c:pt>
                <c:pt idx="343">
                  <c:v>2</c:v>
                </c:pt>
                <c:pt idx="344">
                  <c:v>4</c:v>
                </c:pt>
                <c:pt idx="345">
                  <c:v>4</c:v>
                </c:pt>
                <c:pt idx="346">
                  <c:v>3</c:v>
                </c:pt>
                <c:pt idx="347">
                  <c:v>5</c:v>
                </c:pt>
                <c:pt idx="348">
                  <c:v>9</c:v>
                </c:pt>
                <c:pt idx="349">
                  <c:v>20</c:v>
                </c:pt>
                <c:pt idx="350">
                  <c:v>7</c:v>
                </c:pt>
                <c:pt idx="351">
                  <c:v>5</c:v>
                </c:pt>
                <c:pt idx="352">
                  <c:v>5</c:v>
                </c:pt>
                <c:pt idx="353">
                  <c:v>5</c:v>
                </c:pt>
                <c:pt idx="354">
                  <c:v>3</c:v>
                </c:pt>
                <c:pt idx="355">
                  <c:v>3</c:v>
                </c:pt>
                <c:pt idx="356">
                  <c:v>1</c:v>
                </c:pt>
                <c:pt idx="357">
                  <c:v>1</c:v>
                </c:pt>
                <c:pt idx="358">
                  <c:v>1</c:v>
                </c:pt>
                <c:pt idx="359">
                  <c:v>1</c:v>
                </c:pt>
                <c:pt idx="360">
                  <c:v>2</c:v>
                </c:pt>
                <c:pt idx="361">
                  <c:v>1</c:v>
                </c:pt>
                <c:pt idx="362">
                  <c:v>2</c:v>
                </c:pt>
                <c:pt idx="363">
                  <c:v>3</c:v>
                </c:pt>
                <c:pt idx="364">
                  <c:v>1</c:v>
                </c:pt>
                <c:pt idx="365">
                  <c:v>2</c:v>
                </c:pt>
                <c:pt idx="366">
                  <c:v>1</c:v>
                </c:pt>
                <c:pt idx="367">
                  <c:v>1</c:v>
                </c:pt>
                <c:pt idx="368">
                  <c:v>3</c:v>
                </c:pt>
                <c:pt idx="369">
                  <c:v>3</c:v>
                </c:pt>
                <c:pt idx="370">
                  <c:v>1</c:v>
                </c:pt>
                <c:pt idx="371">
                  <c:v>1</c:v>
                </c:pt>
                <c:pt idx="372">
                  <c:v>1</c:v>
                </c:pt>
                <c:pt idx="373">
                  <c:v>1</c:v>
                </c:pt>
                <c:pt idx="374">
                  <c:v>1</c:v>
                </c:pt>
                <c:pt idx="375">
                  <c:v>1</c:v>
                </c:pt>
                <c:pt idx="376">
                  <c:v>1</c:v>
                </c:pt>
                <c:pt idx="377">
                  <c:v>1</c:v>
                </c:pt>
                <c:pt idx="378">
                  <c:v>1</c:v>
                </c:pt>
                <c:pt idx="379">
                  <c:v>1</c:v>
                </c:pt>
                <c:pt idx="380">
                  <c:v>1</c:v>
                </c:pt>
                <c:pt idx="381">
                  <c:v>3</c:v>
                </c:pt>
                <c:pt idx="382">
                  <c:v>2</c:v>
                </c:pt>
                <c:pt idx="383">
                  <c:v>1</c:v>
                </c:pt>
                <c:pt idx="384">
                  <c:v>2</c:v>
                </c:pt>
                <c:pt idx="385">
                  <c:v>2</c:v>
                </c:pt>
                <c:pt idx="386">
                  <c:v>1</c:v>
                </c:pt>
                <c:pt idx="387">
                  <c:v>2</c:v>
                </c:pt>
                <c:pt idx="388">
                  <c:v>2</c:v>
                </c:pt>
                <c:pt idx="389">
                  <c:v>2</c:v>
                </c:pt>
                <c:pt idx="390">
                  <c:v>3</c:v>
                </c:pt>
                <c:pt idx="391">
                  <c:v>1</c:v>
                </c:pt>
                <c:pt idx="392">
                  <c:v>1</c:v>
                </c:pt>
                <c:pt idx="393">
                  <c:v>2</c:v>
                </c:pt>
                <c:pt idx="394">
                  <c:v>5</c:v>
                </c:pt>
                <c:pt idx="395">
                  <c:v>1</c:v>
                </c:pt>
                <c:pt idx="396">
                  <c:v>4</c:v>
                </c:pt>
                <c:pt idx="397">
                  <c:v>2</c:v>
                </c:pt>
                <c:pt idx="398">
                  <c:v>10</c:v>
                </c:pt>
                <c:pt idx="399">
                  <c:v>1</c:v>
                </c:pt>
                <c:pt idx="400">
                  <c:v>4</c:v>
                </c:pt>
                <c:pt idx="401">
                  <c:v>1</c:v>
                </c:pt>
                <c:pt idx="402">
                  <c:v>2</c:v>
                </c:pt>
                <c:pt idx="403">
                  <c:v>1</c:v>
                </c:pt>
                <c:pt idx="404">
                  <c:v>4</c:v>
                </c:pt>
                <c:pt idx="405">
                  <c:v>19</c:v>
                </c:pt>
                <c:pt idx="406">
                  <c:v>18</c:v>
                </c:pt>
                <c:pt idx="407">
                  <c:v>21</c:v>
                </c:pt>
                <c:pt idx="408">
                  <c:v>17</c:v>
                </c:pt>
                <c:pt idx="409">
                  <c:v>26</c:v>
                </c:pt>
                <c:pt idx="410">
                  <c:v>7</c:v>
                </c:pt>
                <c:pt idx="411">
                  <c:v>4</c:v>
                </c:pt>
                <c:pt idx="412">
                  <c:v>4</c:v>
                </c:pt>
                <c:pt idx="413">
                  <c:v>5</c:v>
                </c:pt>
                <c:pt idx="414">
                  <c:v>2</c:v>
                </c:pt>
                <c:pt idx="415">
                  <c:v>1</c:v>
                </c:pt>
                <c:pt idx="416">
                  <c:v>9</c:v>
                </c:pt>
                <c:pt idx="417">
                  <c:v>2</c:v>
                </c:pt>
                <c:pt idx="418">
                  <c:v>2</c:v>
                </c:pt>
                <c:pt idx="419">
                  <c:v>1</c:v>
                </c:pt>
                <c:pt idx="420">
                  <c:v>2</c:v>
                </c:pt>
                <c:pt idx="421">
                  <c:v>1</c:v>
                </c:pt>
                <c:pt idx="422">
                  <c:v>1</c:v>
                </c:pt>
                <c:pt idx="423">
                  <c:v>1</c:v>
                </c:pt>
                <c:pt idx="424">
                  <c:v>6162</c:v>
                </c:pt>
              </c:numCache>
            </c:numRef>
          </c:yVal>
          <c:smooth val="0"/>
          <c:extLst>
            <c:ext xmlns:c16="http://schemas.microsoft.com/office/drawing/2014/chart" uri="{C3380CC4-5D6E-409C-BE32-E72D297353CC}">
              <c16:uniqueId val="{00000000-DD1C-4F92-ACDA-2B6EE5965BD9}"/>
            </c:ext>
          </c:extLst>
        </c:ser>
        <c:dLbls>
          <c:showLegendKey val="0"/>
          <c:showVal val="0"/>
          <c:showCatName val="0"/>
          <c:showSerName val="0"/>
          <c:showPercent val="0"/>
          <c:showBubbleSize val="0"/>
        </c:dLbls>
        <c:axId val="384913663"/>
        <c:axId val="464642799"/>
      </c:scatterChart>
      <c:valAx>
        <c:axId val="38491366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464642799"/>
        <c:crosses val="autoZero"/>
        <c:crossBetween val="midCat"/>
      </c:valAx>
      <c:valAx>
        <c:axId val="464642799"/>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384913663"/>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Customer</a:t>
            </a:r>
            <a:r>
              <a:rPr lang="en-US" baseline="0" dirty="0"/>
              <a:t> Income distribution</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income_dist!$C$1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income_dist!$B$2:$B$13</c:f>
              <c:strCache>
                <c:ptCount val="12"/>
                <c:pt idx="0">
                  <c:v>0 - 20000</c:v>
                </c:pt>
                <c:pt idx="1">
                  <c:v>20001 - 40000</c:v>
                </c:pt>
                <c:pt idx="2">
                  <c:v>40001 - 60000</c:v>
                </c:pt>
                <c:pt idx="3">
                  <c:v>60001 - 80000</c:v>
                </c:pt>
                <c:pt idx="4">
                  <c:v>80001 - 100000</c:v>
                </c:pt>
                <c:pt idx="5">
                  <c:v>100001 - 120000</c:v>
                </c:pt>
                <c:pt idx="6">
                  <c:v>120001 - 140000</c:v>
                </c:pt>
                <c:pt idx="7">
                  <c:v>140001 - 160000</c:v>
                </c:pt>
                <c:pt idx="8">
                  <c:v>160001 - 180000</c:v>
                </c:pt>
                <c:pt idx="9">
                  <c:v>180001 - 200000</c:v>
                </c:pt>
                <c:pt idx="10">
                  <c:v>200001+</c:v>
                </c:pt>
                <c:pt idx="11">
                  <c:v>?</c:v>
                </c:pt>
              </c:strCache>
            </c:strRef>
          </c:cat>
          <c:val>
            <c:numRef>
              <c:f>income_dist!$C$2:$C$13</c:f>
              <c:numCache>
                <c:formatCode>General</c:formatCode>
                <c:ptCount val="12"/>
                <c:pt idx="0">
                  <c:v>33510</c:v>
                </c:pt>
                <c:pt idx="1">
                  <c:v>81293</c:v>
                </c:pt>
                <c:pt idx="2">
                  <c:v>77570</c:v>
                </c:pt>
                <c:pt idx="3">
                  <c:v>42953</c:v>
                </c:pt>
                <c:pt idx="4">
                  <c:v>29809</c:v>
                </c:pt>
                <c:pt idx="5">
                  <c:v>15880</c:v>
                </c:pt>
                <c:pt idx="6">
                  <c:v>7485</c:v>
                </c:pt>
                <c:pt idx="7">
                  <c:v>7608</c:v>
                </c:pt>
                <c:pt idx="8">
                  <c:v>3767</c:v>
                </c:pt>
                <c:pt idx="9">
                  <c:v>1655</c:v>
                </c:pt>
                <c:pt idx="10">
                  <c:v>10938</c:v>
                </c:pt>
                <c:pt idx="11">
                  <c:v>49091</c:v>
                </c:pt>
              </c:numCache>
            </c:numRef>
          </c:val>
          <c:extLst>
            <c:ext xmlns:c16="http://schemas.microsoft.com/office/drawing/2014/chart" uri="{C3380CC4-5D6E-409C-BE32-E72D297353CC}">
              <c16:uniqueId val="{00000000-ABD1-4721-B05B-B276A3CD06B3}"/>
            </c:ext>
          </c:extLst>
        </c:ser>
        <c:dLbls>
          <c:dLblPos val="inEnd"/>
          <c:showLegendKey val="0"/>
          <c:showVal val="1"/>
          <c:showCatName val="0"/>
          <c:showSerName val="0"/>
          <c:showPercent val="0"/>
          <c:showBubbleSize val="0"/>
        </c:dLbls>
        <c:gapWidth val="100"/>
        <c:overlap val="-24"/>
        <c:axId val="395618575"/>
        <c:axId val="458637967"/>
      </c:barChart>
      <c:catAx>
        <c:axId val="39561857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637967"/>
        <c:crosses val="autoZero"/>
        <c:auto val="1"/>
        <c:lblAlgn val="ctr"/>
        <c:lblOffset val="100"/>
        <c:noMultiLvlLbl val="0"/>
      </c:catAx>
      <c:valAx>
        <c:axId val="458637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618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Purchase</a:t>
            </a:r>
            <a:r>
              <a:rPr lang="en-US" baseline="0"/>
              <a:t> Price Distribution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purchase_price_distribution!$C$1</c:f>
              <c:strCache>
                <c:ptCount val="1"/>
                <c:pt idx="0">
                  <c:v>insert_num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purchase_price_distribution!$B$2:$B$21</c:f>
              <c:strCache>
                <c:ptCount val="20"/>
                <c:pt idx="0">
                  <c:v>0 - 5000</c:v>
                </c:pt>
                <c:pt idx="1">
                  <c:v>5001 - 10000</c:v>
                </c:pt>
                <c:pt idx="2">
                  <c:v>10001 - 15000</c:v>
                </c:pt>
                <c:pt idx="3">
                  <c:v>15001 - 20000</c:v>
                </c:pt>
                <c:pt idx="4">
                  <c:v>20001 - 25000</c:v>
                </c:pt>
                <c:pt idx="5">
                  <c:v>25001 - 30000</c:v>
                </c:pt>
                <c:pt idx="6">
                  <c:v>30001 - 35000</c:v>
                </c:pt>
                <c:pt idx="7">
                  <c:v>35001 - 40000</c:v>
                </c:pt>
                <c:pt idx="8">
                  <c:v>40001 - 45000</c:v>
                </c:pt>
                <c:pt idx="9">
                  <c:v>45001 - 50000</c:v>
                </c:pt>
                <c:pt idx="10">
                  <c:v>50001 - 55000</c:v>
                </c:pt>
                <c:pt idx="11">
                  <c:v>55001 - 60000</c:v>
                </c:pt>
                <c:pt idx="12">
                  <c:v>60001 - 65000</c:v>
                </c:pt>
                <c:pt idx="13">
                  <c:v>65001 - 70000</c:v>
                </c:pt>
                <c:pt idx="14">
                  <c:v>70001 - 75000</c:v>
                </c:pt>
                <c:pt idx="15">
                  <c:v>75001 - 80000</c:v>
                </c:pt>
                <c:pt idx="16">
                  <c:v>80001 - 85000</c:v>
                </c:pt>
                <c:pt idx="17">
                  <c:v>85001 - 90000</c:v>
                </c:pt>
                <c:pt idx="18">
                  <c:v>90001 - 95000</c:v>
                </c:pt>
                <c:pt idx="19">
                  <c:v>?</c:v>
                </c:pt>
              </c:strCache>
            </c:strRef>
          </c:cat>
          <c:val>
            <c:numRef>
              <c:f>purchase_price_distribution!$C$2:$C$21</c:f>
              <c:numCache>
                <c:formatCode>General</c:formatCode>
                <c:ptCount val="20"/>
                <c:pt idx="0">
                  <c:v>4425</c:v>
                </c:pt>
                <c:pt idx="1">
                  <c:v>10039</c:v>
                </c:pt>
                <c:pt idx="2">
                  <c:v>101301</c:v>
                </c:pt>
                <c:pt idx="3">
                  <c:v>118303</c:v>
                </c:pt>
                <c:pt idx="4">
                  <c:v>66408</c:v>
                </c:pt>
                <c:pt idx="5">
                  <c:v>32352</c:v>
                </c:pt>
                <c:pt idx="6">
                  <c:v>15274</c:v>
                </c:pt>
                <c:pt idx="7">
                  <c:v>7276</c:v>
                </c:pt>
                <c:pt idx="8">
                  <c:v>3061</c:v>
                </c:pt>
                <c:pt idx="9">
                  <c:v>1577</c:v>
                </c:pt>
                <c:pt idx="10">
                  <c:v>681</c:v>
                </c:pt>
                <c:pt idx="11">
                  <c:v>376</c:v>
                </c:pt>
                <c:pt idx="12">
                  <c:v>208</c:v>
                </c:pt>
                <c:pt idx="13">
                  <c:v>136</c:v>
                </c:pt>
                <c:pt idx="14">
                  <c:v>64</c:v>
                </c:pt>
                <c:pt idx="15">
                  <c:v>40</c:v>
                </c:pt>
                <c:pt idx="16">
                  <c:v>14</c:v>
                </c:pt>
                <c:pt idx="17">
                  <c:v>17</c:v>
                </c:pt>
                <c:pt idx="18">
                  <c:v>4</c:v>
                </c:pt>
                <c:pt idx="19">
                  <c:v>3</c:v>
                </c:pt>
              </c:numCache>
            </c:numRef>
          </c:val>
          <c:extLst>
            <c:ext xmlns:c16="http://schemas.microsoft.com/office/drawing/2014/chart" uri="{C3380CC4-5D6E-409C-BE32-E72D297353CC}">
              <c16:uniqueId val="{00000000-1384-4558-B102-0AF2672AB9D1}"/>
            </c:ext>
          </c:extLst>
        </c:ser>
        <c:dLbls>
          <c:dLblPos val="inEnd"/>
          <c:showLegendKey val="0"/>
          <c:showVal val="1"/>
          <c:showCatName val="0"/>
          <c:showSerName val="0"/>
          <c:showPercent val="0"/>
          <c:showBubbleSize val="0"/>
        </c:dLbls>
        <c:gapWidth val="100"/>
        <c:overlap val="-24"/>
        <c:axId val="1905565071"/>
        <c:axId val="389816751"/>
      </c:barChart>
      <c:catAx>
        <c:axId val="19055650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9816751"/>
        <c:crosses val="autoZero"/>
        <c:auto val="1"/>
        <c:lblAlgn val="ctr"/>
        <c:lblOffset val="100"/>
        <c:noMultiLvlLbl val="0"/>
      </c:catAx>
      <c:valAx>
        <c:axId val="3898167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0556507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Financing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DAD-4A83-BE32-1E4504E0C03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DAD-4A83-BE32-1E4504E0C0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fin_dist!$A$2:$A$3</c:f>
              <c:strCache>
                <c:ptCount val="2"/>
                <c:pt idx="0">
                  <c:v>No Financing</c:v>
                </c:pt>
                <c:pt idx="1">
                  <c:v>Financing</c:v>
                </c:pt>
              </c:strCache>
            </c:strRef>
          </c:cat>
          <c:val>
            <c:numRef>
              <c:f>fin_dist!$B$2:$B$3</c:f>
              <c:numCache>
                <c:formatCode>General</c:formatCode>
                <c:ptCount val="2"/>
                <c:pt idx="0">
                  <c:v>84042</c:v>
                </c:pt>
                <c:pt idx="1">
                  <c:v>277517</c:v>
                </c:pt>
              </c:numCache>
            </c:numRef>
          </c:val>
          <c:extLst>
            <c:ext xmlns:c16="http://schemas.microsoft.com/office/drawing/2014/chart" uri="{C3380CC4-5D6E-409C-BE32-E72D297353CC}">
              <c16:uniqueId val="{00000004-BDAD-4A83-BE32-1E4504E0C03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Previous Purchase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D6A-4143-8D84-2B73C753FEE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D6A-4143-8D84-2B73C753FE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prev_dist!$A$2:$A$3</c:f>
              <c:strCache>
                <c:ptCount val="2"/>
                <c:pt idx="0">
                  <c:v>No Previous Purchase</c:v>
                </c:pt>
                <c:pt idx="1">
                  <c:v>Previous Purchase</c:v>
                </c:pt>
              </c:strCache>
            </c:strRef>
          </c:cat>
          <c:val>
            <c:numRef>
              <c:f>prev_dist!$B$2:$B$3</c:f>
              <c:numCache>
                <c:formatCode>General</c:formatCode>
                <c:ptCount val="2"/>
                <c:pt idx="0">
                  <c:v>285141</c:v>
                </c:pt>
                <c:pt idx="1">
                  <c:v>76418</c:v>
                </c:pt>
              </c:numCache>
            </c:numRef>
          </c:val>
          <c:extLst>
            <c:ext xmlns:c16="http://schemas.microsoft.com/office/drawing/2014/chart" uri="{C3380CC4-5D6E-409C-BE32-E72D297353CC}">
              <c16:uniqueId val="{00000004-BD6A-4143-8D84-2B73C753FE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Trade In distribution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398-4ABD-9F09-636684E2835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398-4ABD-9F09-636684E283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trade_dist!$A$2:$A$3</c:f>
              <c:strCache>
                <c:ptCount val="2"/>
                <c:pt idx="0">
                  <c:v>No Trade</c:v>
                </c:pt>
                <c:pt idx="1">
                  <c:v>Trade</c:v>
                </c:pt>
              </c:strCache>
            </c:strRef>
          </c:cat>
          <c:val>
            <c:numRef>
              <c:f>trade_dist!$B$2:$B$3</c:f>
              <c:numCache>
                <c:formatCode>General</c:formatCode>
                <c:ptCount val="2"/>
                <c:pt idx="0">
                  <c:v>193697</c:v>
                </c:pt>
                <c:pt idx="1">
                  <c:v>167862</c:v>
                </c:pt>
              </c:numCache>
            </c:numRef>
          </c:val>
          <c:extLst>
            <c:ext xmlns:c16="http://schemas.microsoft.com/office/drawing/2014/chart" uri="{C3380CC4-5D6E-409C-BE32-E72D297353CC}">
              <c16:uniqueId val="{00000004-C398-4ABD-9F09-636684E2835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Warranty Used</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C32-4307-AB61-17A97B8CBD6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C32-4307-AB61-17A97B8CBD63}"/>
              </c:ext>
            </c:extLst>
          </c:dPt>
          <c:dLbls>
            <c:dLbl>
              <c:idx val="0"/>
              <c:tx>
                <c:rich>
                  <a:bodyPr/>
                  <a:lstStyle/>
                  <a:p>
                    <a:r>
                      <a:rPr lang="en-US" baseline="0"/>
                      <a:t> </a:t>
                    </a:r>
                    <a:fld id="{6FBA87ED-4E17-4977-B98F-30DA16AEAA5C}" type="PERCENTAGE">
                      <a:rPr lang="en-US" baseline="0"/>
                      <a:pPr/>
                      <a:t>[PERCENTAGE]</a:t>
                    </a:fld>
                    <a:endParaRPr lang="en-US" baseline="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C32-4307-AB61-17A97B8CBD63}"/>
                </c:ext>
              </c:extLst>
            </c:dLbl>
            <c:dLbl>
              <c:idx val="1"/>
              <c:tx>
                <c:rich>
                  <a:bodyPr/>
                  <a:lstStyle/>
                  <a:p>
                    <a:fld id="{38E0E118-10B1-46EC-85CD-D02FF3768D14}" type="PERCENTAGE">
                      <a:rPr lang="en-US" baseline="0" smtClean="0"/>
                      <a:pPr/>
                      <a:t>[PERCENTAGE]</a:t>
                    </a:fld>
                    <a:endParaRPr 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C32-4307-AB61-17A97B8CBD6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warranty_dist!$A$2:$A$3</c:f>
              <c:strCache>
                <c:ptCount val="2"/>
                <c:pt idx="0">
                  <c:v>No Warrant</c:v>
                </c:pt>
                <c:pt idx="1">
                  <c:v>Warranty</c:v>
                </c:pt>
              </c:strCache>
            </c:strRef>
          </c:cat>
          <c:val>
            <c:numRef>
              <c:f>warranty_dist!$B$2:$B$3</c:f>
              <c:numCache>
                <c:formatCode>General</c:formatCode>
                <c:ptCount val="2"/>
                <c:pt idx="0">
                  <c:v>271568</c:v>
                </c:pt>
                <c:pt idx="1">
                  <c:v>89991</c:v>
                </c:pt>
              </c:numCache>
            </c:numRef>
          </c:val>
          <c:extLst>
            <c:ext xmlns:c16="http://schemas.microsoft.com/office/drawing/2014/chart" uri="{C3380CC4-5D6E-409C-BE32-E72D297353CC}">
              <c16:uniqueId val="{00000004-EC32-4307-AB61-17A97B8CBD63}"/>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sysClr val="window" lastClr="FFFFFF">
                    <a:lumMod val="95000"/>
                  </a:sysClr>
                </a:solidFill>
                <a:effectLst>
                  <a:outerShdw blurRad="50800" dist="38100" dir="5400000" algn="t" rotWithShape="0">
                    <a:prstClr val="black">
                      <a:alpha val="40000"/>
                    </a:prstClr>
                  </a:outerShdw>
                </a:effectLst>
                <a:uLnTx/>
                <a:uFillTx/>
                <a:latin typeface="Calibri" panose="020F0502020204030204"/>
              </a:rPr>
              <a:t>Ratio of Subsequent Buyers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trade_subs!$B$2:$B$3</c:f>
              <c:strCache>
                <c:ptCount val="2"/>
                <c:pt idx="0">
                  <c:v>No trade in</c:v>
                </c:pt>
                <c:pt idx="1">
                  <c:v>Trade in</c:v>
                </c:pt>
              </c:strCache>
            </c:strRef>
          </c:cat>
          <c:val>
            <c:numRef>
              <c:f>trade_subs!$C$2:$C$3</c:f>
              <c:numCache>
                <c:formatCode>General</c:formatCode>
                <c:ptCount val="2"/>
                <c:pt idx="0">
                  <c:v>0.322550168562238</c:v>
                </c:pt>
                <c:pt idx="1">
                  <c:v>0.36385840750139897</c:v>
                </c:pt>
              </c:numCache>
            </c:numRef>
          </c:val>
          <c:extLst>
            <c:ext xmlns:c16="http://schemas.microsoft.com/office/drawing/2014/chart" uri="{C3380CC4-5D6E-409C-BE32-E72D297353CC}">
              <c16:uniqueId val="{00000000-4E20-4C92-9B4A-40B91AE58DA0}"/>
            </c:ext>
          </c:extLst>
        </c:ser>
        <c:dLbls>
          <c:showLegendKey val="0"/>
          <c:showVal val="0"/>
          <c:showCatName val="0"/>
          <c:showSerName val="0"/>
          <c:showPercent val="0"/>
          <c:showBubbleSize val="0"/>
        </c:dLbls>
        <c:gapWidth val="150"/>
        <c:axId val="34973215"/>
        <c:axId val="1983789839"/>
      </c:barChart>
      <c:catAx>
        <c:axId val="349732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83789839"/>
        <c:crosses val="autoZero"/>
        <c:auto val="1"/>
        <c:lblAlgn val="ctr"/>
        <c:lblOffset val="100"/>
        <c:noMultiLvlLbl val="0"/>
      </c:catAx>
      <c:valAx>
        <c:axId val="1983789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97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2-06T11:55:53.173" idx="1">
    <p:pos x="7440" y="1098"/>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9871E-2454-471F-92BB-DA11EA9CB4E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E6A0FF3F-D24F-4E5F-91D6-FD8CFDCE88BC}">
      <dgm:prSet/>
      <dgm:spPr/>
      <dgm:t>
        <a:bodyPr/>
        <a:lstStyle/>
        <a:p>
          <a:pPr>
            <a:lnSpc>
              <a:spcPct val="100000"/>
            </a:lnSpc>
          </a:pPr>
          <a:r>
            <a:rPr lang="en-US"/>
            <a:t>Setting the Scene</a:t>
          </a:r>
        </a:p>
      </dgm:t>
    </dgm:pt>
    <dgm:pt modelId="{F93D580E-9E8B-4738-AB5E-F5E0BE4E1102}" type="parTrans" cxnId="{CB4DBA3F-816C-4A97-8460-8CA17E1D36B7}">
      <dgm:prSet/>
      <dgm:spPr/>
      <dgm:t>
        <a:bodyPr/>
        <a:lstStyle/>
        <a:p>
          <a:endParaRPr lang="en-US"/>
        </a:p>
      </dgm:t>
    </dgm:pt>
    <dgm:pt modelId="{6CE11FB7-9189-4BCA-B432-7D836516C48A}" type="sibTrans" cxnId="{CB4DBA3F-816C-4A97-8460-8CA17E1D36B7}">
      <dgm:prSet/>
      <dgm:spPr/>
      <dgm:t>
        <a:bodyPr/>
        <a:lstStyle/>
        <a:p>
          <a:endParaRPr lang="en-US"/>
        </a:p>
      </dgm:t>
    </dgm:pt>
    <dgm:pt modelId="{35C28674-F581-4DDB-8A1E-FF65CBC38ED6}">
      <dgm:prSet/>
      <dgm:spPr/>
      <dgm:t>
        <a:bodyPr/>
        <a:lstStyle/>
        <a:p>
          <a:pPr>
            <a:lnSpc>
              <a:spcPct val="100000"/>
            </a:lnSpc>
          </a:pPr>
          <a:r>
            <a:rPr lang="en-US"/>
            <a:t>Machine Learning</a:t>
          </a:r>
        </a:p>
      </dgm:t>
    </dgm:pt>
    <dgm:pt modelId="{EA1BAF87-F1F3-43D9-9CD5-6575578A1216}" type="parTrans" cxnId="{FA89253D-ED72-42C1-84F7-BF99CD2796EB}">
      <dgm:prSet/>
      <dgm:spPr/>
      <dgm:t>
        <a:bodyPr/>
        <a:lstStyle/>
        <a:p>
          <a:endParaRPr lang="en-US"/>
        </a:p>
      </dgm:t>
    </dgm:pt>
    <dgm:pt modelId="{6F4E6044-53F4-4622-AA49-64D160BEA56D}" type="sibTrans" cxnId="{FA89253D-ED72-42C1-84F7-BF99CD2796EB}">
      <dgm:prSet/>
      <dgm:spPr/>
      <dgm:t>
        <a:bodyPr/>
        <a:lstStyle/>
        <a:p>
          <a:endParaRPr lang="en-US"/>
        </a:p>
      </dgm:t>
    </dgm:pt>
    <dgm:pt modelId="{D4843B32-1CA2-4FAE-9862-C7D1F5187825}">
      <dgm:prSet/>
      <dgm:spPr/>
      <dgm:t>
        <a:bodyPr/>
        <a:lstStyle/>
        <a:p>
          <a:pPr>
            <a:lnSpc>
              <a:spcPct val="100000"/>
            </a:lnSpc>
          </a:pPr>
          <a:r>
            <a:rPr lang="en-US"/>
            <a:t>Analysis</a:t>
          </a:r>
        </a:p>
      </dgm:t>
    </dgm:pt>
    <dgm:pt modelId="{912CB85D-3F54-4FE2-91AE-C1D22C2A194A}" type="parTrans" cxnId="{936BE6FD-620E-4D5D-8F80-1030D9BF4C77}">
      <dgm:prSet/>
      <dgm:spPr/>
      <dgm:t>
        <a:bodyPr/>
        <a:lstStyle/>
        <a:p>
          <a:endParaRPr lang="en-US"/>
        </a:p>
      </dgm:t>
    </dgm:pt>
    <dgm:pt modelId="{293F744F-0C04-48C6-A796-97DF85E8D620}" type="sibTrans" cxnId="{936BE6FD-620E-4D5D-8F80-1030D9BF4C77}">
      <dgm:prSet/>
      <dgm:spPr/>
      <dgm:t>
        <a:bodyPr/>
        <a:lstStyle/>
        <a:p>
          <a:endParaRPr lang="en-US"/>
        </a:p>
      </dgm:t>
    </dgm:pt>
    <dgm:pt modelId="{194ED67B-1B39-4397-9752-3546DC92E130}">
      <dgm:prSet/>
      <dgm:spPr/>
      <dgm:t>
        <a:bodyPr/>
        <a:lstStyle/>
        <a:p>
          <a:pPr>
            <a:lnSpc>
              <a:spcPct val="100000"/>
            </a:lnSpc>
          </a:pPr>
          <a:r>
            <a:rPr lang="en-US"/>
            <a:t>Suggestions</a:t>
          </a:r>
        </a:p>
      </dgm:t>
    </dgm:pt>
    <dgm:pt modelId="{FF11666E-5E8C-4AF9-A948-52B439C7370D}" type="parTrans" cxnId="{36997E9D-61B7-4664-8750-C3C02469C75C}">
      <dgm:prSet/>
      <dgm:spPr/>
      <dgm:t>
        <a:bodyPr/>
        <a:lstStyle/>
        <a:p>
          <a:endParaRPr lang="en-US"/>
        </a:p>
      </dgm:t>
    </dgm:pt>
    <dgm:pt modelId="{2A2CAF60-8448-4D7C-8205-A983A2C8D22F}" type="sibTrans" cxnId="{36997E9D-61B7-4664-8750-C3C02469C75C}">
      <dgm:prSet/>
      <dgm:spPr/>
      <dgm:t>
        <a:bodyPr/>
        <a:lstStyle/>
        <a:p>
          <a:endParaRPr lang="en-US"/>
        </a:p>
      </dgm:t>
    </dgm:pt>
    <dgm:pt modelId="{BDAFAA24-D156-485A-9191-E62B86FCC29B}" type="pres">
      <dgm:prSet presAssocID="{5A89871E-2454-471F-92BB-DA11EA9CB4EF}" presName="root" presStyleCnt="0">
        <dgm:presLayoutVars>
          <dgm:dir/>
          <dgm:resizeHandles val="exact"/>
        </dgm:presLayoutVars>
      </dgm:prSet>
      <dgm:spPr/>
    </dgm:pt>
    <dgm:pt modelId="{F42CB930-4E0D-4937-A0EC-378810F12F7A}" type="pres">
      <dgm:prSet presAssocID="{E6A0FF3F-D24F-4E5F-91D6-FD8CFDCE88BC}" presName="compNode" presStyleCnt="0"/>
      <dgm:spPr/>
    </dgm:pt>
    <dgm:pt modelId="{4FBE0B7A-7BF4-4DA7-A2EF-978AB7D57D3B}" type="pres">
      <dgm:prSet presAssocID="{E6A0FF3F-D24F-4E5F-91D6-FD8CFDCE88BC}" presName="bgRect" presStyleLbl="bgShp" presStyleIdx="0" presStyleCnt="4"/>
      <dgm:spPr/>
    </dgm:pt>
    <dgm:pt modelId="{D2EF2823-E181-4CCE-A1E5-34888D05BFC2}" type="pres">
      <dgm:prSet presAssocID="{E6A0FF3F-D24F-4E5F-91D6-FD8CFDCE88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7C70F8DE-340C-4E34-BBEF-6AE370CD55C2}" type="pres">
      <dgm:prSet presAssocID="{E6A0FF3F-D24F-4E5F-91D6-FD8CFDCE88BC}" presName="spaceRect" presStyleCnt="0"/>
      <dgm:spPr/>
    </dgm:pt>
    <dgm:pt modelId="{D1214C58-92AF-4CFC-9A23-5C53B426A4EC}" type="pres">
      <dgm:prSet presAssocID="{E6A0FF3F-D24F-4E5F-91D6-FD8CFDCE88BC}" presName="parTx" presStyleLbl="revTx" presStyleIdx="0" presStyleCnt="4">
        <dgm:presLayoutVars>
          <dgm:chMax val="0"/>
          <dgm:chPref val="0"/>
        </dgm:presLayoutVars>
      </dgm:prSet>
      <dgm:spPr/>
    </dgm:pt>
    <dgm:pt modelId="{086E2FE9-2016-4F84-BBE8-35195E77875D}" type="pres">
      <dgm:prSet presAssocID="{6CE11FB7-9189-4BCA-B432-7D836516C48A}" presName="sibTrans" presStyleCnt="0"/>
      <dgm:spPr/>
    </dgm:pt>
    <dgm:pt modelId="{FBAD5706-8B27-4660-BC50-DA5AAB09A01C}" type="pres">
      <dgm:prSet presAssocID="{35C28674-F581-4DDB-8A1E-FF65CBC38ED6}" presName="compNode" presStyleCnt="0"/>
      <dgm:spPr/>
    </dgm:pt>
    <dgm:pt modelId="{C6A19F33-5E07-40E3-B0D7-FDC812A7C164}" type="pres">
      <dgm:prSet presAssocID="{35C28674-F581-4DDB-8A1E-FF65CBC38ED6}" presName="bgRect" presStyleLbl="bgShp" presStyleIdx="1" presStyleCnt="4"/>
      <dgm:spPr/>
    </dgm:pt>
    <dgm:pt modelId="{C0544E57-6549-4843-89B1-8584FFB5F90B}" type="pres">
      <dgm:prSet presAssocID="{35C28674-F581-4DDB-8A1E-FF65CBC38E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094FFB6-84A4-47F5-B820-7E0866C73D34}" type="pres">
      <dgm:prSet presAssocID="{35C28674-F581-4DDB-8A1E-FF65CBC38ED6}" presName="spaceRect" presStyleCnt="0"/>
      <dgm:spPr/>
    </dgm:pt>
    <dgm:pt modelId="{030616AF-6D53-41C7-9D7D-24966BED6477}" type="pres">
      <dgm:prSet presAssocID="{35C28674-F581-4DDB-8A1E-FF65CBC38ED6}" presName="parTx" presStyleLbl="revTx" presStyleIdx="1" presStyleCnt="4">
        <dgm:presLayoutVars>
          <dgm:chMax val="0"/>
          <dgm:chPref val="0"/>
        </dgm:presLayoutVars>
      </dgm:prSet>
      <dgm:spPr/>
    </dgm:pt>
    <dgm:pt modelId="{F30E3BF6-388C-4EDC-BFB8-738C48BE32DC}" type="pres">
      <dgm:prSet presAssocID="{6F4E6044-53F4-4622-AA49-64D160BEA56D}" presName="sibTrans" presStyleCnt="0"/>
      <dgm:spPr/>
    </dgm:pt>
    <dgm:pt modelId="{50A2115C-7510-4C05-9B37-0B461ACEBFF1}" type="pres">
      <dgm:prSet presAssocID="{D4843B32-1CA2-4FAE-9862-C7D1F5187825}" presName="compNode" presStyleCnt="0"/>
      <dgm:spPr/>
    </dgm:pt>
    <dgm:pt modelId="{29F4BDB9-5501-44FC-B33B-1D481E90668C}" type="pres">
      <dgm:prSet presAssocID="{D4843B32-1CA2-4FAE-9862-C7D1F5187825}" presName="bgRect" presStyleLbl="bgShp" presStyleIdx="2" presStyleCnt="4"/>
      <dgm:spPr/>
    </dgm:pt>
    <dgm:pt modelId="{DC461E96-DB2F-461C-836C-8C7ACAD53A09}" type="pres">
      <dgm:prSet presAssocID="{D4843B32-1CA2-4FAE-9862-C7D1F51878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495C341-A71B-4EEA-B6C4-45201EB8A965}" type="pres">
      <dgm:prSet presAssocID="{D4843B32-1CA2-4FAE-9862-C7D1F5187825}" presName="spaceRect" presStyleCnt="0"/>
      <dgm:spPr/>
    </dgm:pt>
    <dgm:pt modelId="{29917058-F002-4676-A5F5-FC15A37CDB72}" type="pres">
      <dgm:prSet presAssocID="{D4843B32-1CA2-4FAE-9862-C7D1F5187825}" presName="parTx" presStyleLbl="revTx" presStyleIdx="2" presStyleCnt="4">
        <dgm:presLayoutVars>
          <dgm:chMax val="0"/>
          <dgm:chPref val="0"/>
        </dgm:presLayoutVars>
      </dgm:prSet>
      <dgm:spPr/>
    </dgm:pt>
    <dgm:pt modelId="{9DD4106A-2191-4C42-A48E-AC3099C4A6C4}" type="pres">
      <dgm:prSet presAssocID="{293F744F-0C04-48C6-A796-97DF85E8D620}" presName="sibTrans" presStyleCnt="0"/>
      <dgm:spPr/>
    </dgm:pt>
    <dgm:pt modelId="{48B8A5A1-F23C-4FB0-8545-CE5B8B915358}" type="pres">
      <dgm:prSet presAssocID="{194ED67B-1B39-4397-9752-3546DC92E130}" presName="compNode" presStyleCnt="0"/>
      <dgm:spPr/>
    </dgm:pt>
    <dgm:pt modelId="{7EBFF74B-8398-48AC-9BD5-6D51B2ABB880}" type="pres">
      <dgm:prSet presAssocID="{194ED67B-1B39-4397-9752-3546DC92E130}" presName="bgRect" presStyleLbl="bgShp" presStyleIdx="3" presStyleCnt="4"/>
      <dgm:spPr/>
    </dgm:pt>
    <dgm:pt modelId="{5019A733-8CB1-46A3-AA63-8CECA776BAD3}" type="pres">
      <dgm:prSet presAssocID="{194ED67B-1B39-4397-9752-3546DC92E1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7694E402-87B4-498F-857C-46CEFB51FC8C}" type="pres">
      <dgm:prSet presAssocID="{194ED67B-1B39-4397-9752-3546DC92E130}" presName="spaceRect" presStyleCnt="0"/>
      <dgm:spPr/>
    </dgm:pt>
    <dgm:pt modelId="{E8FE0D72-FB4E-4117-B433-279993823344}" type="pres">
      <dgm:prSet presAssocID="{194ED67B-1B39-4397-9752-3546DC92E130}" presName="parTx" presStyleLbl="revTx" presStyleIdx="3" presStyleCnt="4">
        <dgm:presLayoutVars>
          <dgm:chMax val="0"/>
          <dgm:chPref val="0"/>
        </dgm:presLayoutVars>
      </dgm:prSet>
      <dgm:spPr/>
    </dgm:pt>
  </dgm:ptLst>
  <dgm:cxnLst>
    <dgm:cxn modelId="{FA89253D-ED72-42C1-84F7-BF99CD2796EB}" srcId="{5A89871E-2454-471F-92BB-DA11EA9CB4EF}" destId="{35C28674-F581-4DDB-8A1E-FF65CBC38ED6}" srcOrd="1" destOrd="0" parTransId="{EA1BAF87-F1F3-43D9-9CD5-6575578A1216}" sibTransId="{6F4E6044-53F4-4622-AA49-64D160BEA56D}"/>
    <dgm:cxn modelId="{CB4DBA3F-816C-4A97-8460-8CA17E1D36B7}" srcId="{5A89871E-2454-471F-92BB-DA11EA9CB4EF}" destId="{E6A0FF3F-D24F-4E5F-91D6-FD8CFDCE88BC}" srcOrd="0" destOrd="0" parTransId="{F93D580E-9E8B-4738-AB5E-F5E0BE4E1102}" sibTransId="{6CE11FB7-9189-4BCA-B432-7D836516C48A}"/>
    <dgm:cxn modelId="{270EAD6C-33BC-4E8F-A652-08DE2A7EE109}" type="presOf" srcId="{D4843B32-1CA2-4FAE-9862-C7D1F5187825}" destId="{29917058-F002-4676-A5F5-FC15A37CDB72}" srcOrd="0" destOrd="0" presId="urn:microsoft.com/office/officeart/2018/2/layout/IconVerticalSolidList"/>
    <dgm:cxn modelId="{7D5D7D92-818E-481C-B1EE-7E513D28EE83}" type="presOf" srcId="{5A89871E-2454-471F-92BB-DA11EA9CB4EF}" destId="{BDAFAA24-D156-485A-9191-E62B86FCC29B}" srcOrd="0" destOrd="0" presId="urn:microsoft.com/office/officeart/2018/2/layout/IconVerticalSolidList"/>
    <dgm:cxn modelId="{BE697C9A-6DDD-4368-A372-A5703CF8C3BE}" type="presOf" srcId="{E6A0FF3F-D24F-4E5F-91D6-FD8CFDCE88BC}" destId="{D1214C58-92AF-4CFC-9A23-5C53B426A4EC}" srcOrd="0" destOrd="0" presId="urn:microsoft.com/office/officeart/2018/2/layout/IconVerticalSolidList"/>
    <dgm:cxn modelId="{36997E9D-61B7-4664-8750-C3C02469C75C}" srcId="{5A89871E-2454-471F-92BB-DA11EA9CB4EF}" destId="{194ED67B-1B39-4397-9752-3546DC92E130}" srcOrd="3" destOrd="0" parTransId="{FF11666E-5E8C-4AF9-A948-52B439C7370D}" sibTransId="{2A2CAF60-8448-4D7C-8205-A983A2C8D22F}"/>
    <dgm:cxn modelId="{326BE0B3-B1D8-4FAB-A52B-7FD7FE091953}" type="presOf" srcId="{194ED67B-1B39-4397-9752-3546DC92E130}" destId="{E8FE0D72-FB4E-4117-B433-279993823344}" srcOrd="0" destOrd="0" presId="urn:microsoft.com/office/officeart/2018/2/layout/IconVerticalSolidList"/>
    <dgm:cxn modelId="{6F42C3E0-9A71-4453-9E38-1308A534AD42}" type="presOf" srcId="{35C28674-F581-4DDB-8A1E-FF65CBC38ED6}" destId="{030616AF-6D53-41C7-9D7D-24966BED6477}" srcOrd="0" destOrd="0" presId="urn:microsoft.com/office/officeart/2018/2/layout/IconVerticalSolidList"/>
    <dgm:cxn modelId="{936BE6FD-620E-4D5D-8F80-1030D9BF4C77}" srcId="{5A89871E-2454-471F-92BB-DA11EA9CB4EF}" destId="{D4843B32-1CA2-4FAE-9862-C7D1F5187825}" srcOrd="2" destOrd="0" parTransId="{912CB85D-3F54-4FE2-91AE-C1D22C2A194A}" sibTransId="{293F744F-0C04-48C6-A796-97DF85E8D620}"/>
    <dgm:cxn modelId="{1A378158-5D8C-43BD-9CDB-65472AE7957E}" type="presParOf" srcId="{BDAFAA24-D156-485A-9191-E62B86FCC29B}" destId="{F42CB930-4E0D-4937-A0EC-378810F12F7A}" srcOrd="0" destOrd="0" presId="urn:microsoft.com/office/officeart/2018/2/layout/IconVerticalSolidList"/>
    <dgm:cxn modelId="{9C7C2427-EAD5-45AD-96C4-E21AA6C39B6E}" type="presParOf" srcId="{F42CB930-4E0D-4937-A0EC-378810F12F7A}" destId="{4FBE0B7A-7BF4-4DA7-A2EF-978AB7D57D3B}" srcOrd="0" destOrd="0" presId="urn:microsoft.com/office/officeart/2018/2/layout/IconVerticalSolidList"/>
    <dgm:cxn modelId="{0CD59ED3-7F6A-4C81-9DA6-D37FD54E8AFB}" type="presParOf" srcId="{F42CB930-4E0D-4937-A0EC-378810F12F7A}" destId="{D2EF2823-E181-4CCE-A1E5-34888D05BFC2}" srcOrd="1" destOrd="0" presId="urn:microsoft.com/office/officeart/2018/2/layout/IconVerticalSolidList"/>
    <dgm:cxn modelId="{F06BBB23-7A46-4569-9592-55E470AF9A8C}" type="presParOf" srcId="{F42CB930-4E0D-4937-A0EC-378810F12F7A}" destId="{7C70F8DE-340C-4E34-BBEF-6AE370CD55C2}" srcOrd="2" destOrd="0" presId="urn:microsoft.com/office/officeart/2018/2/layout/IconVerticalSolidList"/>
    <dgm:cxn modelId="{BDBC5B35-57CD-4FE9-8A79-2A8A2210ACBB}" type="presParOf" srcId="{F42CB930-4E0D-4937-A0EC-378810F12F7A}" destId="{D1214C58-92AF-4CFC-9A23-5C53B426A4EC}" srcOrd="3" destOrd="0" presId="urn:microsoft.com/office/officeart/2018/2/layout/IconVerticalSolidList"/>
    <dgm:cxn modelId="{9ECD5661-2EB2-4E4B-8277-2F8E15706723}" type="presParOf" srcId="{BDAFAA24-D156-485A-9191-E62B86FCC29B}" destId="{086E2FE9-2016-4F84-BBE8-35195E77875D}" srcOrd="1" destOrd="0" presId="urn:microsoft.com/office/officeart/2018/2/layout/IconVerticalSolidList"/>
    <dgm:cxn modelId="{0C0E236D-48A3-42DA-847D-DFFED70BED93}" type="presParOf" srcId="{BDAFAA24-D156-485A-9191-E62B86FCC29B}" destId="{FBAD5706-8B27-4660-BC50-DA5AAB09A01C}" srcOrd="2" destOrd="0" presId="urn:microsoft.com/office/officeart/2018/2/layout/IconVerticalSolidList"/>
    <dgm:cxn modelId="{6CF8B8BC-76AF-4A27-9BD4-913FD12AFA19}" type="presParOf" srcId="{FBAD5706-8B27-4660-BC50-DA5AAB09A01C}" destId="{C6A19F33-5E07-40E3-B0D7-FDC812A7C164}" srcOrd="0" destOrd="0" presId="urn:microsoft.com/office/officeart/2018/2/layout/IconVerticalSolidList"/>
    <dgm:cxn modelId="{9D9045C6-8699-46FA-9A3D-21DE1D69E33A}" type="presParOf" srcId="{FBAD5706-8B27-4660-BC50-DA5AAB09A01C}" destId="{C0544E57-6549-4843-89B1-8584FFB5F90B}" srcOrd="1" destOrd="0" presId="urn:microsoft.com/office/officeart/2018/2/layout/IconVerticalSolidList"/>
    <dgm:cxn modelId="{B524C50D-FA6F-405C-A618-EE85C6EF7746}" type="presParOf" srcId="{FBAD5706-8B27-4660-BC50-DA5AAB09A01C}" destId="{5094FFB6-84A4-47F5-B820-7E0866C73D34}" srcOrd="2" destOrd="0" presId="urn:microsoft.com/office/officeart/2018/2/layout/IconVerticalSolidList"/>
    <dgm:cxn modelId="{3C22F391-9B19-4F26-9AEA-371000FD5609}" type="presParOf" srcId="{FBAD5706-8B27-4660-BC50-DA5AAB09A01C}" destId="{030616AF-6D53-41C7-9D7D-24966BED6477}" srcOrd="3" destOrd="0" presId="urn:microsoft.com/office/officeart/2018/2/layout/IconVerticalSolidList"/>
    <dgm:cxn modelId="{835D9621-8CC7-4046-B07E-851A01A25E19}" type="presParOf" srcId="{BDAFAA24-D156-485A-9191-E62B86FCC29B}" destId="{F30E3BF6-388C-4EDC-BFB8-738C48BE32DC}" srcOrd="3" destOrd="0" presId="urn:microsoft.com/office/officeart/2018/2/layout/IconVerticalSolidList"/>
    <dgm:cxn modelId="{A0D04FE8-86B3-4393-9E8F-961DEE16CB19}" type="presParOf" srcId="{BDAFAA24-D156-485A-9191-E62B86FCC29B}" destId="{50A2115C-7510-4C05-9B37-0B461ACEBFF1}" srcOrd="4" destOrd="0" presId="urn:microsoft.com/office/officeart/2018/2/layout/IconVerticalSolidList"/>
    <dgm:cxn modelId="{D13E9CD8-DC66-4C9C-8EB7-45F2E5DA8987}" type="presParOf" srcId="{50A2115C-7510-4C05-9B37-0B461ACEBFF1}" destId="{29F4BDB9-5501-44FC-B33B-1D481E90668C}" srcOrd="0" destOrd="0" presId="urn:microsoft.com/office/officeart/2018/2/layout/IconVerticalSolidList"/>
    <dgm:cxn modelId="{E0E32A2F-A8EC-47E3-84EB-DBEEEF6B6BDF}" type="presParOf" srcId="{50A2115C-7510-4C05-9B37-0B461ACEBFF1}" destId="{DC461E96-DB2F-461C-836C-8C7ACAD53A09}" srcOrd="1" destOrd="0" presId="urn:microsoft.com/office/officeart/2018/2/layout/IconVerticalSolidList"/>
    <dgm:cxn modelId="{D2ED8440-EFAB-452C-9933-D293CC680A0C}" type="presParOf" srcId="{50A2115C-7510-4C05-9B37-0B461ACEBFF1}" destId="{5495C341-A71B-4EEA-B6C4-45201EB8A965}" srcOrd="2" destOrd="0" presId="urn:microsoft.com/office/officeart/2018/2/layout/IconVerticalSolidList"/>
    <dgm:cxn modelId="{557AD36A-4295-4C74-84E7-742CAF00F743}" type="presParOf" srcId="{50A2115C-7510-4C05-9B37-0B461ACEBFF1}" destId="{29917058-F002-4676-A5F5-FC15A37CDB72}" srcOrd="3" destOrd="0" presId="urn:microsoft.com/office/officeart/2018/2/layout/IconVerticalSolidList"/>
    <dgm:cxn modelId="{4CD87B9E-9DC8-4860-A504-BB43E80CF0B8}" type="presParOf" srcId="{BDAFAA24-D156-485A-9191-E62B86FCC29B}" destId="{9DD4106A-2191-4C42-A48E-AC3099C4A6C4}" srcOrd="5" destOrd="0" presId="urn:microsoft.com/office/officeart/2018/2/layout/IconVerticalSolidList"/>
    <dgm:cxn modelId="{FEA4FD89-F457-4204-9232-BA2C292885FA}" type="presParOf" srcId="{BDAFAA24-D156-485A-9191-E62B86FCC29B}" destId="{48B8A5A1-F23C-4FB0-8545-CE5B8B915358}" srcOrd="6" destOrd="0" presId="urn:microsoft.com/office/officeart/2018/2/layout/IconVerticalSolidList"/>
    <dgm:cxn modelId="{34FBF731-53FB-4A86-A859-DCD77229965A}" type="presParOf" srcId="{48B8A5A1-F23C-4FB0-8545-CE5B8B915358}" destId="{7EBFF74B-8398-48AC-9BD5-6D51B2ABB880}" srcOrd="0" destOrd="0" presId="urn:microsoft.com/office/officeart/2018/2/layout/IconVerticalSolidList"/>
    <dgm:cxn modelId="{B3241EDF-4CAE-46EA-B20C-E5E27F8EBAB6}" type="presParOf" srcId="{48B8A5A1-F23C-4FB0-8545-CE5B8B915358}" destId="{5019A733-8CB1-46A3-AA63-8CECA776BAD3}" srcOrd="1" destOrd="0" presId="urn:microsoft.com/office/officeart/2018/2/layout/IconVerticalSolidList"/>
    <dgm:cxn modelId="{5CB3F935-B551-4E4C-91D3-37BC2CC1F9D1}" type="presParOf" srcId="{48B8A5A1-F23C-4FB0-8545-CE5B8B915358}" destId="{7694E402-87B4-498F-857C-46CEFB51FC8C}" srcOrd="2" destOrd="0" presId="urn:microsoft.com/office/officeart/2018/2/layout/IconVerticalSolidList"/>
    <dgm:cxn modelId="{6699D67E-A0CC-4B21-B9F4-AB65A430A76E}" type="presParOf" srcId="{48B8A5A1-F23C-4FB0-8545-CE5B8B915358}" destId="{E8FE0D72-FB4E-4117-B433-2799938233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7D079-A286-429C-B383-3793FF3C28C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04425C9-EF1D-47D7-BA63-847C3FF30E4E}">
      <dgm:prSet/>
      <dgm:spPr/>
      <dgm:t>
        <a:bodyPr/>
        <a:lstStyle/>
        <a:p>
          <a:r>
            <a:rPr lang="en-US"/>
            <a:t>The data set contained a total of 361559 rows of data</a:t>
          </a:r>
        </a:p>
      </dgm:t>
    </dgm:pt>
    <dgm:pt modelId="{C8FAD282-F6F5-4982-81D6-6A1E49FFA3F7}" type="parTrans" cxnId="{45B0C14C-6DFB-4B61-B3CE-8F6DCDD5E100}">
      <dgm:prSet/>
      <dgm:spPr/>
      <dgm:t>
        <a:bodyPr/>
        <a:lstStyle/>
        <a:p>
          <a:endParaRPr lang="en-US"/>
        </a:p>
      </dgm:t>
    </dgm:pt>
    <dgm:pt modelId="{947F8504-C67C-4599-BDE9-4A43A4B223AF}" type="sibTrans" cxnId="{45B0C14C-6DFB-4B61-B3CE-8F6DCDD5E100}">
      <dgm:prSet/>
      <dgm:spPr/>
      <dgm:t>
        <a:bodyPr/>
        <a:lstStyle/>
        <a:p>
          <a:endParaRPr lang="en-US"/>
        </a:p>
      </dgm:t>
    </dgm:pt>
    <dgm:pt modelId="{4BC77211-F0C3-4ADC-AC35-C953C1E6A629}">
      <dgm:prSet/>
      <dgm:spPr/>
      <dgm:t>
        <a:bodyPr/>
        <a:lstStyle/>
        <a:p>
          <a:r>
            <a:rPr lang="en-US"/>
            <a:t>The set was also missing data in 4 different features</a:t>
          </a:r>
        </a:p>
      </dgm:t>
    </dgm:pt>
    <dgm:pt modelId="{43773F1E-54CC-4FAD-8836-7F23EA878A8F}" type="parTrans" cxnId="{C7BD63CD-D870-4216-99CD-3A1F1FFB6E27}">
      <dgm:prSet/>
      <dgm:spPr/>
      <dgm:t>
        <a:bodyPr/>
        <a:lstStyle/>
        <a:p>
          <a:endParaRPr lang="en-US"/>
        </a:p>
      </dgm:t>
    </dgm:pt>
    <dgm:pt modelId="{09F987AA-F25C-404B-A95F-0C550DE332C5}" type="sibTrans" cxnId="{C7BD63CD-D870-4216-99CD-3A1F1FFB6E27}">
      <dgm:prSet/>
      <dgm:spPr/>
      <dgm:t>
        <a:bodyPr/>
        <a:lstStyle/>
        <a:p>
          <a:endParaRPr lang="en-US"/>
        </a:p>
      </dgm:t>
    </dgm:pt>
    <dgm:pt modelId="{7B0B9200-8DA5-40F9-8FFE-2D19058C146C}">
      <dgm:prSet/>
      <dgm:spPr/>
      <dgm:t>
        <a:bodyPr/>
        <a:lstStyle/>
        <a:p>
          <a:r>
            <a:rPr lang="en-US"/>
            <a:t>Purchase price: missing 3 records</a:t>
          </a:r>
        </a:p>
      </dgm:t>
    </dgm:pt>
    <dgm:pt modelId="{A5C23B1B-5631-4039-8466-BE048F341752}" type="parTrans" cxnId="{1ECBF92A-D953-45C6-92D9-8EA8C49CF8B8}">
      <dgm:prSet/>
      <dgm:spPr/>
      <dgm:t>
        <a:bodyPr/>
        <a:lstStyle/>
        <a:p>
          <a:endParaRPr lang="en-US"/>
        </a:p>
      </dgm:t>
    </dgm:pt>
    <dgm:pt modelId="{C429AAF0-D599-4A3B-8533-4F3DE35214FB}" type="sibTrans" cxnId="{1ECBF92A-D953-45C6-92D9-8EA8C49CF8B8}">
      <dgm:prSet/>
      <dgm:spPr/>
      <dgm:t>
        <a:bodyPr/>
        <a:lstStyle/>
        <a:p>
          <a:endParaRPr lang="en-US"/>
        </a:p>
      </dgm:t>
    </dgm:pt>
    <dgm:pt modelId="{6E4A807A-91BC-4032-B8DB-9AB603F59D3F}">
      <dgm:prSet/>
      <dgm:spPr/>
      <dgm:t>
        <a:bodyPr/>
        <a:lstStyle/>
        <a:p>
          <a:r>
            <a:rPr lang="en-US"/>
            <a:t>Distance to dealer: missing 6162 records</a:t>
          </a:r>
        </a:p>
      </dgm:t>
    </dgm:pt>
    <dgm:pt modelId="{1737C496-145D-43C4-8EA2-0FC6B467E67D}" type="parTrans" cxnId="{30F4A1D3-8C0A-450F-85A5-238B43243F5B}">
      <dgm:prSet/>
      <dgm:spPr/>
      <dgm:t>
        <a:bodyPr/>
        <a:lstStyle/>
        <a:p>
          <a:endParaRPr lang="en-US"/>
        </a:p>
      </dgm:t>
    </dgm:pt>
    <dgm:pt modelId="{4C4A49D0-33E5-4BBC-A382-17B5A576978C}" type="sibTrans" cxnId="{30F4A1D3-8C0A-450F-85A5-238B43243F5B}">
      <dgm:prSet/>
      <dgm:spPr/>
      <dgm:t>
        <a:bodyPr/>
        <a:lstStyle/>
        <a:p>
          <a:endParaRPr lang="en-US"/>
        </a:p>
      </dgm:t>
    </dgm:pt>
    <dgm:pt modelId="{4B457FF3-7C5F-49FB-915D-1E1ED28F69DE}">
      <dgm:prSet/>
      <dgm:spPr/>
      <dgm:t>
        <a:bodyPr/>
        <a:lstStyle/>
        <a:p>
          <a:r>
            <a:rPr lang="en-US"/>
            <a:t>Customer Income: missing 49091 records</a:t>
          </a:r>
        </a:p>
      </dgm:t>
    </dgm:pt>
    <dgm:pt modelId="{EDB80E54-CC91-42BE-925E-174661ABC73E}" type="parTrans" cxnId="{6F0C2255-B165-4825-997C-920BC9289D73}">
      <dgm:prSet/>
      <dgm:spPr/>
      <dgm:t>
        <a:bodyPr/>
        <a:lstStyle/>
        <a:p>
          <a:endParaRPr lang="en-US"/>
        </a:p>
      </dgm:t>
    </dgm:pt>
    <dgm:pt modelId="{7EE4DF17-1AC9-407A-BFAA-D845C31F64FF}" type="sibTrans" cxnId="{6F0C2255-B165-4825-997C-920BC9289D73}">
      <dgm:prSet/>
      <dgm:spPr/>
      <dgm:t>
        <a:bodyPr/>
        <a:lstStyle/>
        <a:p>
          <a:endParaRPr lang="en-US"/>
        </a:p>
      </dgm:t>
    </dgm:pt>
    <dgm:pt modelId="{B15D767A-4388-4415-8940-AD611573EAF9}">
      <dgm:prSet/>
      <dgm:spPr/>
      <dgm:t>
        <a:bodyPr/>
        <a:lstStyle/>
        <a:p>
          <a:r>
            <a:rPr lang="en-US"/>
            <a:t>Post Satisfaction Survey: missing 360340 records</a:t>
          </a:r>
        </a:p>
      </dgm:t>
    </dgm:pt>
    <dgm:pt modelId="{8EC75789-BD58-43FF-9C74-9F18FF7177A2}" type="parTrans" cxnId="{403EBA6A-CDB7-46BF-82EA-8619CCE0012B}">
      <dgm:prSet/>
      <dgm:spPr/>
      <dgm:t>
        <a:bodyPr/>
        <a:lstStyle/>
        <a:p>
          <a:endParaRPr lang="en-US"/>
        </a:p>
      </dgm:t>
    </dgm:pt>
    <dgm:pt modelId="{4F341C32-CBC6-4735-A546-606240364C49}" type="sibTrans" cxnId="{403EBA6A-CDB7-46BF-82EA-8619CCE0012B}">
      <dgm:prSet/>
      <dgm:spPr/>
      <dgm:t>
        <a:bodyPr/>
        <a:lstStyle/>
        <a:p>
          <a:endParaRPr lang="en-US"/>
        </a:p>
      </dgm:t>
    </dgm:pt>
    <dgm:pt modelId="{68D7F777-E6B1-44DF-9A98-04D7F7062C6F}">
      <dgm:prSet/>
      <dgm:spPr/>
      <dgm:t>
        <a:bodyPr/>
        <a:lstStyle/>
        <a:p>
          <a:r>
            <a:rPr lang="en-US"/>
            <a:t>Rows with missing data was omitted when analyzing features</a:t>
          </a:r>
        </a:p>
      </dgm:t>
    </dgm:pt>
    <dgm:pt modelId="{0ED3B764-BA0B-490A-B1D1-4953F6B75A63}" type="parTrans" cxnId="{3D6B607C-6F53-4CAC-954E-4A5221E80E6A}">
      <dgm:prSet/>
      <dgm:spPr/>
      <dgm:t>
        <a:bodyPr/>
        <a:lstStyle/>
        <a:p>
          <a:endParaRPr lang="en-US"/>
        </a:p>
      </dgm:t>
    </dgm:pt>
    <dgm:pt modelId="{F7B967E0-3DFB-49BC-8D19-8CF6530F54F8}" type="sibTrans" cxnId="{3D6B607C-6F53-4CAC-954E-4A5221E80E6A}">
      <dgm:prSet/>
      <dgm:spPr/>
      <dgm:t>
        <a:bodyPr/>
        <a:lstStyle/>
        <a:p>
          <a:endParaRPr lang="en-US"/>
        </a:p>
      </dgm:t>
    </dgm:pt>
    <dgm:pt modelId="{43EC2CC5-7798-495C-ACE7-47BD89B9E1BA}">
      <dgm:prSet/>
      <dgm:spPr/>
      <dgm:t>
        <a:bodyPr/>
        <a:lstStyle/>
        <a:p>
          <a:r>
            <a:rPr lang="en-US"/>
            <a:t>The full data set showed approximately 34% of buyers ended up having a subsequent purchase</a:t>
          </a:r>
        </a:p>
      </dgm:t>
    </dgm:pt>
    <dgm:pt modelId="{2408A174-42EB-4452-9D1D-021489931A82}" type="parTrans" cxnId="{7AABF517-16C7-4BAB-80D3-EA709436425A}">
      <dgm:prSet/>
      <dgm:spPr/>
      <dgm:t>
        <a:bodyPr/>
        <a:lstStyle/>
        <a:p>
          <a:endParaRPr lang="en-US"/>
        </a:p>
      </dgm:t>
    </dgm:pt>
    <dgm:pt modelId="{D3A9E769-CF29-46C6-9EE9-98FF27837CEB}" type="sibTrans" cxnId="{7AABF517-16C7-4BAB-80D3-EA709436425A}">
      <dgm:prSet/>
      <dgm:spPr/>
      <dgm:t>
        <a:bodyPr/>
        <a:lstStyle/>
        <a:p>
          <a:endParaRPr lang="en-US"/>
        </a:p>
      </dgm:t>
    </dgm:pt>
    <dgm:pt modelId="{00FD01B7-BC8E-4974-BB5E-EC4D249BBD77}" type="pres">
      <dgm:prSet presAssocID="{B4B7D079-A286-429C-B383-3793FF3C28C9}" presName="linear" presStyleCnt="0">
        <dgm:presLayoutVars>
          <dgm:animLvl val="lvl"/>
          <dgm:resizeHandles val="exact"/>
        </dgm:presLayoutVars>
      </dgm:prSet>
      <dgm:spPr/>
    </dgm:pt>
    <dgm:pt modelId="{D0C1BC5C-BAA0-4065-B230-978B4B2A0838}" type="pres">
      <dgm:prSet presAssocID="{904425C9-EF1D-47D7-BA63-847C3FF30E4E}" presName="parentText" presStyleLbl="node1" presStyleIdx="0" presStyleCnt="4">
        <dgm:presLayoutVars>
          <dgm:chMax val="0"/>
          <dgm:bulletEnabled val="1"/>
        </dgm:presLayoutVars>
      </dgm:prSet>
      <dgm:spPr/>
    </dgm:pt>
    <dgm:pt modelId="{A0B36F04-EC4B-4BA5-9E64-D9D6496EA450}" type="pres">
      <dgm:prSet presAssocID="{947F8504-C67C-4599-BDE9-4A43A4B223AF}" presName="spacer" presStyleCnt="0"/>
      <dgm:spPr/>
    </dgm:pt>
    <dgm:pt modelId="{5A9EF422-C966-46C8-874F-0729CB35FE31}" type="pres">
      <dgm:prSet presAssocID="{4BC77211-F0C3-4ADC-AC35-C953C1E6A629}" presName="parentText" presStyleLbl="node1" presStyleIdx="1" presStyleCnt="4">
        <dgm:presLayoutVars>
          <dgm:chMax val="0"/>
          <dgm:bulletEnabled val="1"/>
        </dgm:presLayoutVars>
      </dgm:prSet>
      <dgm:spPr/>
    </dgm:pt>
    <dgm:pt modelId="{A4E4ADCA-8E28-4AF2-B9EF-A6F4C6DBE147}" type="pres">
      <dgm:prSet presAssocID="{4BC77211-F0C3-4ADC-AC35-C953C1E6A629}" presName="childText" presStyleLbl="revTx" presStyleIdx="0" presStyleCnt="1">
        <dgm:presLayoutVars>
          <dgm:bulletEnabled val="1"/>
        </dgm:presLayoutVars>
      </dgm:prSet>
      <dgm:spPr/>
    </dgm:pt>
    <dgm:pt modelId="{E07C2327-7CC8-40B3-86C1-DD5B0CB51D2C}" type="pres">
      <dgm:prSet presAssocID="{68D7F777-E6B1-44DF-9A98-04D7F7062C6F}" presName="parentText" presStyleLbl="node1" presStyleIdx="2" presStyleCnt="4">
        <dgm:presLayoutVars>
          <dgm:chMax val="0"/>
          <dgm:bulletEnabled val="1"/>
        </dgm:presLayoutVars>
      </dgm:prSet>
      <dgm:spPr/>
    </dgm:pt>
    <dgm:pt modelId="{D707F890-1093-4756-902C-4423E83319BF}" type="pres">
      <dgm:prSet presAssocID="{F7B967E0-3DFB-49BC-8D19-8CF6530F54F8}" presName="spacer" presStyleCnt="0"/>
      <dgm:spPr/>
    </dgm:pt>
    <dgm:pt modelId="{79D3B15E-0142-4153-BEBE-127FC098CF74}" type="pres">
      <dgm:prSet presAssocID="{43EC2CC5-7798-495C-ACE7-47BD89B9E1BA}" presName="parentText" presStyleLbl="node1" presStyleIdx="3" presStyleCnt="4">
        <dgm:presLayoutVars>
          <dgm:chMax val="0"/>
          <dgm:bulletEnabled val="1"/>
        </dgm:presLayoutVars>
      </dgm:prSet>
      <dgm:spPr/>
    </dgm:pt>
  </dgm:ptLst>
  <dgm:cxnLst>
    <dgm:cxn modelId="{7AABF517-16C7-4BAB-80D3-EA709436425A}" srcId="{B4B7D079-A286-429C-B383-3793FF3C28C9}" destId="{43EC2CC5-7798-495C-ACE7-47BD89B9E1BA}" srcOrd="3" destOrd="0" parTransId="{2408A174-42EB-4452-9D1D-021489931A82}" sibTransId="{D3A9E769-CF29-46C6-9EE9-98FF27837CEB}"/>
    <dgm:cxn modelId="{67CE1521-28A6-4938-8710-7387858CCA50}" type="presOf" srcId="{4B457FF3-7C5F-49FB-915D-1E1ED28F69DE}" destId="{A4E4ADCA-8E28-4AF2-B9EF-A6F4C6DBE147}" srcOrd="0" destOrd="2" presId="urn:microsoft.com/office/officeart/2005/8/layout/vList2"/>
    <dgm:cxn modelId="{1ECBF92A-D953-45C6-92D9-8EA8C49CF8B8}" srcId="{4BC77211-F0C3-4ADC-AC35-C953C1E6A629}" destId="{7B0B9200-8DA5-40F9-8FFE-2D19058C146C}" srcOrd="0" destOrd="0" parTransId="{A5C23B1B-5631-4039-8466-BE048F341752}" sibTransId="{C429AAF0-D599-4A3B-8533-4F3DE35214FB}"/>
    <dgm:cxn modelId="{403EBA6A-CDB7-46BF-82EA-8619CCE0012B}" srcId="{4BC77211-F0C3-4ADC-AC35-C953C1E6A629}" destId="{B15D767A-4388-4415-8940-AD611573EAF9}" srcOrd="3" destOrd="0" parTransId="{8EC75789-BD58-43FF-9C74-9F18FF7177A2}" sibTransId="{4F341C32-CBC6-4735-A546-606240364C49}"/>
    <dgm:cxn modelId="{C6999A6B-A651-497D-9FEB-B624886C11D5}" type="presOf" srcId="{43EC2CC5-7798-495C-ACE7-47BD89B9E1BA}" destId="{79D3B15E-0142-4153-BEBE-127FC098CF74}" srcOrd="0" destOrd="0" presId="urn:microsoft.com/office/officeart/2005/8/layout/vList2"/>
    <dgm:cxn modelId="{45B0C14C-6DFB-4B61-B3CE-8F6DCDD5E100}" srcId="{B4B7D079-A286-429C-B383-3793FF3C28C9}" destId="{904425C9-EF1D-47D7-BA63-847C3FF30E4E}" srcOrd="0" destOrd="0" parTransId="{C8FAD282-F6F5-4982-81D6-6A1E49FFA3F7}" sibTransId="{947F8504-C67C-4599-BDE9-4A43A4B223AF}"/>
    <dgm:cxn modelId="{3E86046F-976E-4A0D-8DFB-16A01B314542}" type="presOf" srcId="{4BC77211-F0C3-4ADC-AC35-C953C1E6A629}" destId="{5A9EF422-C966-46C8-874F-0729CB35FE31}" srcOrd="0" destOrd="0" presId="urn:microsoft.com/office/officeart/2005/8/layout/vList2"/>
    <dgm:cxn modelId="{6F0C2255-B165-4825-997C-920BC9289D73}" srcId="{4BC77211-F0C3-4ADC-AC35-C953C1E6A629}" destId="{4B457FF3-7C5F-49FB-915D-1E1ED28F69DE}" srcOrd="2" destOrd="0" parTransId="{EDB80E54-CC91-42BE-925E-174661ABC73E}" sibTransId="{7EE4DF17-1AC9-407A-BFAA-D845C31F64FF}"/>
    <dgm:cxn modelId="{3D6B607C-6F53-4CAC-954E-4A5221E80E6A}" srcId="{B4B7D079-A286-429C-B383-3793FF3C28C9}" destId="{68D7F777-E6B1-44DF-9A98-04D7F7062C6F}" srcOrd="2" destOrd="0" parTransId="{0ED3B764-BA0B-490A-B1D1-4953F6B75A63}" sibTransId="{F7B967E0-3DFB-49BC-8D19-8CF6530F54F8}"/>
    <dgm:cxn modelId="{660BB28C-5F1A-4F98-84CA-C047DD08D8FD}" type="presOf" srcId="{B15D767A-4388-4415-8940-AD611573EAF9}" destId="{A4E4ADCA-8E28-4AF2-B9EF-A6F4C6DBE147}" srcOrd="0" destOrd="3" presId="urn:microsoft.com/office/officeart/2005/8/layout/vList2"/>
    <dgm:cxn modelId="{2C4355AF-F931-4320-8AA4-B439C44F4ECF}" type="presOf" srcId="{904425C9-EF1D-47D7-BA63-847C3FF30E4E}" destId="{D0C1BC5C-BAA0-4065-B230-978B4B2A0838}" srcOrd="0" destOrd="0" presId="urn:microsoft.com/office/officeart/2005/8/layout/vList2"/>
    <dgm:cxn modelId="{4D628AC7-1B83-45EC-8015-A50C6546F3BD}" type="presOf" srcId="{7B0B9200-8DA5-40F9-8FFE-2D19058C146C}" destId="{A4E4ADCA-8E28-4AF2-B9EF-A6F4C6DBE147}" srcOrd="0" destOrd="0" presId="urn:microsoft.com/office/officeart/2005/8/layout/vList2"/>
    <dgm:cxn modelId="{C7BD63CD-D870-4216-99CD-3A1F1FFB6E27}" srcId="{B4B7D079-A286-429C-B383-3793FF3C28C9}" destId="{4BC77211-F0C3-4ADC-AC35-C953C1E6A629}" srcOrd="1" destOrd="0" parTransId="{43773F1E-54CC-4FAD-8836-7F23EA878A8F}" sibTransId="{09F987AA-F25C-404B-A95F-0C550DE332C5}"/>
    <dgm:cxn modelId="{30F4A1D3-8C0A-450F-85A5-238B43243F5B}" srcId="{4BC77211-F0C3-4ADC-AC35-C953C1E6A629}" destId="{6E4A807A-91BC-4032-B8DB-9AB603F59D3F}" srcOrd="1" destOrd="0" parTransId="{1737C496-145D-43C4-8EA2-0FC6B467E67D}" sibTransId="{4C4A49D0-33E5-4BBC-A382-17B5A576978C}"/>
    <dgm:cxn modelId="{9AA287E5-EAF6-4C51-9FD5-4AADC9ADCBE1}" type="presOf" srcId="{68D7F777-E6B1-44DF-9A98-04D7F7062C6F}" destId="{E07C2327-7CC8-40B3-86C1-DD5B0CB51D2C}" srcOrd="0" destOrd="0" presId="urn:microsoft.com/office/officeart/2005/8/layout/vList2"/>
    <dgm:cxn modelId="{253D82E6-85C3-41BC-BAC6-1B9479115558}" type="presOf" srcId="{B4B7D079-A286-429C-B383-3793FF3C28C9}" destId="{00FD01B7-BC8E-4974-BB5E-EC4D249BBD77}" srcOrd="0" destOrd="0" presId="urn:microsoft.com/office/officeart/2005/8/layout/vList2"/>
    <dgm:cxn modelId="{FE1820E7-8BA5-4D6F-861D-B3AD83B41134}" type="presOf" srcId="{6E4A807A-91BC-4032-B8DB-9AB603F59D3F}" destId="{A4E4ADCA-8E28-4AF2-B9EF-A6F4C6DBE147}" srcOrd="0" destOrd="1" presId="urn:microsoft.com/office/officeart/2005/8/layout/vList2"/>
    <dgm:cxn modelId="{5580C8E1-A51D-4BE8-BB90-EA60AE507C1D}" type="presParOf" srcId="{00FD01B7-BC8E-4974-BB5E-EC4D249BBD77}" destId="{D0C1BC5C-BAA0-4065-B230-978B4B2A0838}" srcOrd="0" destOrd="0" presId="urn:microsoft.com/office/officeart/2005/8/layout/vList2"/>
    <dgm:cxn modelId="{017DB8B4-8FD4-4417-B696-9799C2C7836C}" type="presParOf" srcId="{00FD01B7-BC8E-4974-BB5E-EC4D249BBD77}" destId="{A0B36F04-EC4B-4BA5-9E64-D9D6496EA450}" srcOrd="1" destOrd="0" presId="urn:microsoft.com/office/officeart/2005/8/layout/vList2"/>
    <dgm:cxn modelId="{F7A8F5AC-213D-4D76-9C5C-2B7135E71D0F}" type="presParOf" srcId="{00FD01B7-BC8E-4974-BB5E-EC4D249BBD77}" destId="{5A9EF422-C966-46C8-874F-0729CB35FE31}" srcOrd="2" destOrd="0" presId="urn:microsoft.com/office/officeart/2005/8/layout/vList2"/>
    <dgm:cxn modelId="{D830BA83-4A66-41C5-8D8F-7DC644E946DD}" type="presParOf" srcId="{00FD01B7-BC8E-4974-BB5E-EC4D249BBD77}" destId="{A4E4ADCA-8E28-4AF2-B9EF-A6F4C6DBE147}" srcOrd="3" destOrd="0" presId="urn:microsoft.com/office/officeart/2005/8/layout/vList2"/>
    <dgm:cxn modelId="{C869842A-C3E5-416A-A60C-DC37D8506A97}" type="presParOf" srcId="{00FD01B7-BC8E-4974-BB5E-EC4D249BBD77}" destId="{E07C2327-7CC8-40B3-86C1-DD5B0CB51D2C}" srcOrd="4" destOrd="0" presId="urn:microsoft.com/office/officeart/2005/8/layout/vList2"/>
    <dgm:cxn modelId="{6CF5C56D-E3A8-4327-8CA8-9743FF4E1A07}" type="presParOf" srcId="{00FD01B7-BC8E-4974-BB5E-EC4D249BBD77}" destId="{D707F890-1093-4756-902C-4423E83319BF}" srcOrd="5" destOrd="0" presId="urn:microsoft.com/office/officeart/2005/8/layout/vList2"/>
    <dgm:cxn modelId="{016953F8-4802-42D0-93DC-3CA579A51D9F}" type="presParOf" srcId="{00FD01B7-BC8E-4974-BB5E-EC4D249BBD77}" destId="{79D3B15E-0142-4153-BEBE-127FC098CF7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E0B7A-7BF4-4DA7-A2EF-978AB7D57D3B}">
      <dsp:nvSpPr>
        <dsp:cNvPr id="0" name=""/>
        <dsp:cNvSpPr/>
      </dsp:nvSpPr>
      <dsp:spPr>
        <a:xfrm>
          <a:off x="0" y="2284"/>
          <a:ext cx="6263640" cy="11579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F2823-E181-4CCE-A1E5-34888D05BFC2}">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14C58-92AF-4CFC-9A23-5C53B426A4EC}">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Setting the Scene</a:t>
          </a:r>
        </a:p>
      </dsp:txBody>
      <dsp:txXfrm>
        <a:off x="1337397" y="2284"/>
        <a:ext cx="4926242" cy="1157919"/>
      </dsp:txXfrm>
    </dsp:sp>
    <dsp:sp modelId="{C6A19F33-5E07-40E3-B0D7-FDC812A7C164}">
      <dsp:nvSpPr>
        <dsp:cNvPr id="0" name=""/>
        <dsp:cNvSpPr/>
      </dsp:nvSpPr>
      <dsp:spPr>
        <a:xfrm>
          <a:off x="0" y="1449684"/>
          <a:ext cx="6263640" cy="1157919"/>
        </a:xfrm>
        <a:prstGeom prst="roundRect">
          <a:avLst>
            <a:gd name="adj" fmla="val 10000"/>
          </a:avLst>
        </a:prstGeom>
        <a:solidFill>
          <a:schemeClr val="accent2">
            <a:hueOff val="37813"/>
            <a:satOff val="4346"/>
            <a:lumOff val="-3464"/>
            <a:alphaOff val="0"/>
          </a:schemeClr>
        </a:solidFill>
        <a:ln>
          <a:noFill/>
        </a:ln>
        <a:effectLst/>
      </dsp:spPr>
      <dsp:style>
        <a:lnRef idx="0">
          <a:scrgbClr r="0" g="0" b="0"/>
        </a:lnRef>
        <a:fillRef idx="1">
          <a:scrgbClr r="0" g="0" b="0"/>
        </a:fillRef>
        <a:effectRef idx="0">
          <a:scrgbClr r="0" g="0" b="0"/>
        </a:effectRef>
        <a:fontRef idx="minor"/>
      </dsp:style>
    </dsp:sp>
    <dsp:sp modelId="{C0544E57-6549-4843-89B1-8584FFB5F90B}">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616AF-6D53-41C7-9D7D-24966BED6477}">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Machine Learning</a:t>
          </a:r>
        </a:p>
      </dsp:txBody>
      <dsp:txXfrm>
        <a:off x="1337397" y="1449684"/>
        <a:ext cx="4926242" cy="1157919"/>
      </dsp:txXfrm>
    </dsp:sp>
    <dsp:sp modelId="{29F4BDB9-5501-44FC-B33B-1D481E90668C}">
      <dsp:nvSpPr>
        <dsp:cNvPr id="0" name=""/>
        <dsp:cNvSpPr/>
      </dsp:nvSpPr>
      <dsp:spPr>
        <a:xfrm>
          <a:off x="0" y="2897083"/>
          <a:ext cx="6263640" cy="1157919"/>
        </a:xfrm>
        <a:prstGeom prst="roundRect">
          <a:avLst>
            <a:gd name="adj" fmla="val 10000"/>
          </a:avLst>
        </a:prstGeom>
        <a:solidFill>
          <a:schemeClr val="accent2">
            <a:hueOff val="75626"/>
            <a:satOff val="8693"/>
            <a:lumOff val="-6929"/>
            <a:alphaOff val="0"/>
          </a:schemeClr>
        </a:solidFill>
        <a:ln>
          <a:noFill/>
        </a:ln>
        <a:effectLst/>
      </dsp:spPr>
      <dsp:style>
        <a:lnRef idx="0">
          <a:scrgbClr r="0" g="0" b="0"/>
        </a:lnRef>
        <a:fillRef idx="1">
          <a:scrgbClr r="0" g="0" b="0"/>
        </a:fillRef>
        <a:effectRef idx="0">
          <a:scrgbClr r="0" g="0" b="0"/>
        </a:effectRef>
        <a:fontRef idx="minor"/>
      </dsp:style>
    </dsp:sp>
    <dsp:sp modelId="{DC461E96-DB2F-461C-836C-8C7ACAD53A09}">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17058-F002-4676-A5F5-FC15A37CDB72}">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Analysis</a:t>
          </a:r>
        </a:p>
      </dsp:txBody>
      <dsp:txXfrm>
        <a:off x="1337397" y="2897083"/>
        <a:ext cx="4926242" cy="1157919"/>
      </dsp:txXfrm>
    </dsp:sp>
    <dsp:sp modelId="{7EBFF74B-8398-48AC-9BD5-6D51B2ABB880}">
      <dsp:nvSpPr>
        <dsp:cNvPr id="0" name=""/>
        <dsp:cNvSpPr/>
      </dsp:nvSpPr>
      <dsp:spPr>
        <a:xfrm>
          <a:off x="0" y="4344483"/>
          <a:ext cx="6263640" cy="1157919"/>
        </a:xfrm>
        <a:prstGeom prst="roundRect">
          <a:avLst>
            <a:gd name="adj" fmla="val 10000"/>
          </a:avLst>
        </a:prstGeom>
        <a:solidFill>
          <a:schemeClr val="accent2">
            <a:hueOff val="113439"/>
            <a:satOff val="13039"/>
            <a:lumOff val="-10393"/>
            <a:alphaOff val="0"/>
          </a:schemeClr>
        </a:solidFill>
        <a:ln>
          <a:noFill/>
        </a:ln>
        <a:effectLst/>
      </dsp:spPr>
      <dsp:style>
        <a:lnRef idx="0">
          <a:scrgbClr r="0" g="0" b="0"/>
        </a:lnRef>
        <a:fillRef idx="1">
          <a:scrgbClr r="0" g="0" b="0"/>
        </a:fillRef>
        <a:effectRef idx="0">
          <a:scrgbClr r="0" g="0" b="0"/>
        </a:effectRef>
        <a:fontRef idx="minor"/>
      </dsp:style>
    </dsp:sp>
    <dsp:sp modelId="{5019A733-8CB1-46A3-AA63-8CECA776BAD3}">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E0D72-FB4E-4117-B433-279993823344}">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100000"/>
            </a:lnSpc>
            <a:spcBef>
              <a:spcPct val="0"/>
            </a:spcBef>
            <a:spcAft>
              <a:spcPct val="35000"/>
            </a:spcAft>
            <a:buNone/>
          </a:pPr>
          <a:r>
            <a:rPr lang="en-US" sz="2200" kern="1200"/>
            <a:t>Suggestions</a:t>
          </a:r>
        </a:p>
      </dsp:txBody>
      <dsp:txXfrm>
        <a:off x="1337397" y="4344483"/>
        <a:ext cx="4926242" cy="1157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1BC5C-BAA0-4065-B230-978B4B2A0838}">
      <dsp:nvSpPr>
        <dsp:cNvPr id="0" name=""/>
        <dsp:cNvSpPr/>
      </dsp:nvSpPr>
      <dsp:spPr>
        <a:xfrm>
          <a:off x="0" y="196025"/>
          <a:ext cx="6513603"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data set contained a total of 361559 rows of data</a:t>
          </a:r>
        </a:p>
      </dsp:txBody>
      <dsp:txXfrm>
        <a:off x="48547" y="244572"/>
        <a:ext cx="6416509" cy="897406"/>
      </dsp:txXfrm>
    </dsp:sp>
    <dsp:sp modelId="{5A9EF422-C966-46C8-874F-0729CB35FE31}">
      <dsp:nvSpPr>
        <dsp:cNvPr id="0" name=""/>
        <dsp:cNvSpPr/>
      </dsp:nvSpPr>
      <dsp:spPr>
        <a:xfrm>
          <a:off x="0" y="1262525"/>
          <a:ext cx="6513603" cy="99450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set was also missing data in 4 different features</a:t>
          </a:r>
        </a:p>
      </dsp:txBody>
      <dsp:txXfrm>
        <a:off x="48547" y="1311072"/>
        <a:ext cx="6416509" cy="897406"/>
      </dsp:txXfrm>
    </dsp:sp>
    <dsp:sp modelId="{A4E4ADCA-8E28-4AF2-B9EF-A6F4C6DBE147}">
      <dsp:nvSpPr>
        <dsp:cNvPr id="0" name=""/>
        <dsp:cNvSpPr/>
      </dsp:nvSpPr>
      <dsp:spPr>
        <a:xfrm>
          <a:off x="0" y="2257025"/>
          <a:ext cx="6513603"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Purchase price: missing 3 records</a:t>
          </a:r>
        </a:p>
        <a:p>
          <a:pPr marL="228600" lvl="1" indent="-228600" algn="l" defTabSz="889000">
            <a:lnSpc>
              <a:spcPct val="90000"/>
            </a:lnSpc>
            <a:spcBef>
              <a:spcPct val="0"/>
            </a:spcBef>
            <a:spcAft>
              <a:spcPct val="20000"/>
            </a:spcAft>
            <a:buChar char="•"/>
          </a:pPr>
          <a:r>
            <a:rPr lang="en-US" sz="2000" kern="1200"/>
            <a:t>Distance to dealer: missing 6162 records</a:t>
          </a:r>
        </a:p>
        <a:p>
          <a:pPr marL="228600" lvl="1" indent="-228600" algn="l" defTabSz="889000">
            <a:lnSpc>
              <a:spcPct val="90000"/>
            </a:lnSpc>
            <a:spcBef>
              <a:spcPct val="0"/>
            </a:spcBef>
            <a:spcAft>
              <a:spcPct val="20000"/>
            </a:spcAft>
            <a:buChar char="•"/>
          </a:pPr>
          <a:r>
            <a:rPr lang="en-US" sz="2000" kern="1200"/>
            <a:t>Customer Income: missing 49091 records</a:t>
          </a:r>
        </a:p>
        <a:p>
          <a:pPr marL="228600" lvl="1" indent="-228600" algn="l" defTabSz="889000">
            <a:lnSpc>
              <a:spcPct val="90000"/>
            </a:lnSpc>
            <a:spcBef>
              <a:spcPct val="0"/>
            </a:spcBef>
            <a:spcAft>
              <a:spcPct val="20000"/>
            </a:spcAft>
            <a:buChar char="•"/>
          </a:pPr>
          <a:r>
            <a:rPr lang="en-US" sz="2000" kern="1200"/>
            <a:t>Post Satisfaction Survey: missing 360340 records</a:t>
          </a:r>
        </a:p>
      </dsp:txBody>
      <dsp:txXfrm>
        <a:off x="0" y="2257025"/>
        <a:ext cx="6513603" cy="1371375"/>
      </dsp:txXfrm>
    </dsp:sp>
    <dsp:sp modelId="{E07C2327-7CC8-40B3-86C1-DD5B0CB51D2C}">
      <dsp:nvSpPr>
        <dsp:cNvPr id="0" name=""/>
        <dsp:cNvSpPr/>
      </dsp:nvSpPr>
      <dsp:spPr>
        <a:xfrm>
          <a:off x="0" y="3628400"/>
          <a:ext cx="6513603" cy="99450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Rows with missing data was omitted when analyzing features</a:t>
          </a:r>
        </a:p>
      </dsp:txBody>
      <dsp:txXfrm>
        <a:off x="48547" y="3676947"/>
        <a:ext cx="6416509" cy="897406"/>
      </dsp:txXfrm>
    </dsp:sp>
    <dsp:sp modelId="{79D3B15E-0142-4153-BEBE-127FC098CF74}">
      <dsp:nvSpPr>
        <dsp:cNvPr id="0" name=""/>
        <dsp:cNvSpPr/>
      </dsp:nvSpPr>
      <dsp:spPr>
        <a:xfrm>
          <a:off x="0" y="4694900"/>
          <a:ext cx="6513603" cy="9945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full data set showed approximately 34% of buyers ended up having a subsequent purchase</a:t>
          </a:r>
        </a:p>
      </dsp:txBody>
      <dsp:txXfrm>
        <a:off x="48547" y="4743447"/>
        <a:ext cx="6416509" cy="8974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0.03573</cdr:x>
      <cdr:y>0.12838</cdr:y>
    </cdr:from>
    <cdr:to>
      <cdr:x>0.0911</cdr:x>
      <cdr:y>0.32022</cdr:y>
    </cdr:to>
    <cdr:sp macro="" textlink="">
      <cdr:nvSpPr>
        <cdr:cNvPr id="2" name="Oval 1">
          <a:extLst xmlns:a="http://schemas.openxmlformats.org/drawingml/2006/main">
            <a:ext uri="{FF2B5EF4-FFF2-40B4-BE49-F238E27FC236}">
              <a16:creationId xmlns:a16="http://schemas.microsoft.com/office/drawing/2014/main" id="{7467F0B5-DBF0-42B7-BE01-7616DAF4808B}"/>
            </a:ext>
          </a:extLst>
        </cdr:cNvPr>
        <cdr:cNvSpPr/>
      </cdr:nvSpPr>
      <cdr:spPr>
        <a:xfrm xmlns:a="http://schemas.openxmlformats.org/drawingml/2006/main">
          <a:off x="300333" y="611940"/>
          <a:ext cx="465306" cy="914400"/>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0.26063</cdr:x>
      <cdr:y>0.19937</cdr:y>
    </cdr:from>
    <cdr:to>
      <cdr:x>0.8994</cdr:x>
      <cdr:y>0.32958</cdr:y>
    </cdr:to>
    <cdr:cxnSp macro="">
      <cdr:nvCxnSpPr>
        <cdr:cNvPr id="3" name="Straight Arrow Connector 2">
          <a:extLst xmlns:a="http://schemas.openxmlformats.org/drawingml/2006/main">
            <a:ext uri="{FF2B5EF4-FFF2-40B4-BE49-F238E27FC236}">
              <a16:creationId xmlns:a16="http://schemas.microsoft.com/office/drawing/2014/main" id="{3F0F6D6C-D94F-4B62-8D32-52B8547FA376}"/>
            </a:ext>
          </a:extLst>
        </cdr:cNvPr>
        <cdr:cNvCxnSpPr/>
      </cdr:nvCxnSpPr>
      <cdr:spPr>
        <a:xfrm xmlns:a="http://schemas.openxmlformats.org/drawingml/2006/main" flipV="1">
          <a:off x="2777443" y="912092"/>
          <a:ext cx="6807356" cy="595695"/>
        </a:xfrm>
        <a:prstGeom xmlns:a="http://schemas.openxmlformats.org/drawingml/2006/main" prst="straightConnector1">
          <a:avLst/>
        </a:prstGeom>
        <a:ln xmlns:a="http://schemas.openxmlformats.org/drawingml/2006/main" w="19050">
          <a:solidFill>
            <a:srgbClr val="FF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0.52169</cdr:x>
      <cdr:y>0.2447</cdr:y>
    </cdr:from>
    <cdr:to>
      <cdr:x>0.58626</cdr:x>
      <cdr:y>0.44251</cdr:y>
    </cdr:to>
    <cdr:sp macro="" textlink="">
      <cdr:nvSpPr>
        <cdr:cNvPr id="6" name="Oval 5">
          <a:extLst xmlns:a="http://schemas.openxmlformats.org/drawingml/2006/main">
            <a:ext uri="{FF2B5EF4-FFF2-40B4-BE49-F238E27FC236}">
              <a16:creationId xmlns:a16="http://schemas.microsoft.com/office/drawing/2014/main" id="{0004D856-3092-416B-9EEB-A2A95F786C29}"/>
            </a:ext>
          </a:extLst>
        </cdr:cNvPr>
        <cdr:cNvSpPr/>
      </cdr:nvSpPr>
      <cdr:spPr>
        <a:xfrm xmlns:a="http://schemas.openxmlformats.org/drawingml/2006/main">
          <a:off x="5559554" y="1119482"/>
          <a:ext cx="688157" cy="904973"/>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0.02094</cdr:x>
      <cdr:y>0.18527</cdr:y>
    </cdr:from>
    <cdr:to>
      <cdr:x>0.04555</cdr:x>
      <cdr:y>0.26855</cdr:y>
    </cdr:to>
    <cdr:sp macro="" textlink="">
      <cdr:nvSpPr>
        <cdr:cNvPr id="2" name="Oval 1">
          <a:extLst xmlns:a="http://schemas.openxmlformats.org/drawingml/2006/main">
            <a:ext uri="{FF2B5EF4-FFF2-40B4-BE49-F238E27FC236}">
              <a16:creationId xmlns:a16="http://schemas.microsoft.com/office/drawing/2014/main" id="{69A27BE7-5B39-4A13-A852-8BDF86A12365}"/>
            </a:ext>
          </a:extLst>
        </cdr:cNvPr>
        <cdr:cNvSpPr/>
      </cdr:nvSpPr>
      <cdr:spPr>
        <a:xfrm xmlns:a="http://schemas.openxmlformats.org/drawingml/2006/main">
          <a:off x="226904" y="911226"/>
          <a:ext cx="266700" cy="409575"/>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0.38923</cdr:x>
      <cdr:y>0.5</cdr:y>
    </cdr:from>
    <cdr:to>
      <cdr:x>0.40848</cdr:x>
      <cdr:y>0.65244</cdr:y>
    </cdr:to>
    <cdr:sp macro="" textlink="">
      <cdr:nvSpPr>
        <cdr:cNvPr id="2" name="Oval 1">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4667188"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0.31593</cdr:x>
      <cdr:y>0.47584</cdr:y>
    </cdr:from>
    <cdr:to>
      <cdr:x>0.33518</cdr:x>
      <cdr:y>0.62828</cdr:y>
    </cdr:to>
    <cdr:sp macro="" textlink="">
      <cdr:nvSpPr>
        <cdr:cNvPr id="3" name="Oval 2">
          <a:extLst xmlns:a="http://schemas.openxmlformats.org/drawingml/2006/main">
            <a:ext uri="{FF2B5EF4-FFF2-40B4-BE49-F238E27FC236}">
              <a16:creationId xmlns:a16="http://schemas.microsoft.com/office/drawing/2014/main" id="{197CBEB4-4F62-40BB-B94C-1F92A5852E3C}"/>
            </a:ext>
          </a:extLst>
        </cdr:cNvPr>
        <cdr:cNvSpPr/>
      </cdr:nvSpPr>
      <cdr:spPr>
        <a:xfrm xmlns:a="http://schemas.openxmlformats.org/drawingml/2006/main">
          <a:off x="3788299" y="2549371"/>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0.04294</cdr:x>
      <cdr:y>0.5</cdr:y>
    </cdr:from>
    <cdr:to>
      <cdr:x>0.06219</cdr:x>
      <cdr:y>0.65244</cdr:y>
    </cdr:to>
    <cdr:sp macro="" textlink="">
      <cdr:nvSpPr>
        <cdr:cNvPr id="4" name="Oval 3">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514904" y="267883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0.70125</cdr:x>
      <cdr:y>0.49337</cdr:y>
    </cdr:from>
    <cdr:to>
      <cdr:x>0.7205</cdr:x>
      <cdr:y>0.64582</cdr:y>
    </cdr:to>
    <cdr:sp macro="" textlink="">
      <cdr:nvSpPr>
        <cdr:cNvPr id="5" name="Oval 4">
          <a:extLst xmlns:a="http://schemas.openxmlformats.org/drawingml/2006/main">
            <a:ext uri="{FF2B5EF4-FFF2-40B4-BE49-F238E27FC236}">
              <a16:creationId xmlns:a16="http://schemas.microsoft.com/office/drawing/2014/main" id="{B7E4C3FF-4CBB-4606-92DF-AA119CB863C4}"/>
            </a:ext>
          </a:extLst>
        </cdr:cNvPr>
        <cdr:cNvSpPr/>
      </cdr:nvSpPr>
      <cdr:spPr>
        <a:xfrm xmlns:a="http://schemas.openxmlformats.org/drawingml/2006/main">
          <a:off x="8408631" y="2643327"/>
          <a:ext cx="230819" cy="816746"/>
        </a:xfrm>
        <a:prstGeom xmlns:a="http://schemas.openxmlformats.org/drawingml/2006/main" prst="ellipse">
          <a:avLst/>
        </a:prstGeom>
        <a:noFill xmlns:a="http://schemas.openxmlformats.org/drawingml/2006/main"/>
        <a:ln xmlns:a="http://schemas.openxmlformats.org/drawingml/2006/main" w="190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179073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5116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09397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EF267-64F0-4CC9-873D-D18C688603BC}"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33072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F267-64F0-4CC9-873D-D18C688603BC}" type="datetimeFigureOut">
              <a:rPr lang="en-US" smtClean="0"/>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353461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EF267-64F0-4CC9-873D-D18C688603BC}"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4986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EF267-64F0-4CC9-873D-D18C688603BC}" type="datetimeFigureOut">
              <a:rPr lang="en-US" smtClean="0"/>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53379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EF267-64F0-4CC9-873D-D18C688603BC}" type="datetimeFigureOut">
              <a:rPr lang="en-US" smtClean="0"/>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227423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EF267-64F0-4CC9-873D-D18C688603BC}" type="datetimeFigureOut">
              <a:rPr lang="en-US" smtClean="0"/>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98583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EF267-64F0-4CC9-873D-D18C688603BC}"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16402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BEF267-64F0-4CC9-873D-D18C688603BC}" type="datetimeFigureOut">
              <a:rPr lang="en-US" smtClean="0"/>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B67ED-941E-4B9F-A41E-D253B319CDBD}" type="slidenum">
              <a:rPr lang="en-US" smtClean="0"/>
              <a:t>‹#›</a:t>
            </a:fld>
            <a:endParaRPr lang="en-US"/>
          </a:p>
        </p:txBody>
      </p:sp>
    </p:spTree>
    <p:extLst>
      <p:ext uri="{BB962C8B-B14F-4D97-AF65-F5344CB8AC3E}">
        <p14:creationId xmlns:p14="http://schemas.microsoft.com/office/powerpoint/2010/main" val="62214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F267-64F0-4CC9-873D-D18C688603BC}" type="datetimeFigureOut">
              <a:rPr lang="en-US" smtClean="0"/>
              <a:t>2/11/2020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67ED-941E-4B9F-A41E-D253B319CDBD}" type="slidenum">
              <a:rPr lang="en-US" smtClean="0"/>
              <a:t>‹#›</a:t>
            </a:fld>
            <a:endParaRPr lang="en-US"/>
          </a:p>
        </p:txBody>
      </p:sp>
    </p:spTree>
    <p:extLst>
      <p:ext uri="{BB962C8B-B14F-4D97-AF65-F5344CB8AC3E}">
        <p14:creationId xmlns:p14="http://schemas.microsoft.com/office/powerpoint/2010/main" val="331282997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F36-861D-4BD5-B035-C057C3EEC63C}"/>
              </a:ext>
            </a:extLst>
          </p:cNvPr>
          <p:cNvSpPr>
            <a:spLocks noGrp="1"/>
          </p:cNvSpPr>
          <p:nvPr>
            <p:ph type="ctrTitle"/>
          </p:nvPr>
        </p:nvSpPr>
        <p:spPr>
          <a:xfrm>
            <a:off x="1330325" y="958852"/>
            <a:ext cx="9531350" cy="2514597"/>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CarMax Analytics Showcase</a:t>
            </a:r>
            <a:br>
              <a:rPr lang="en-US" sz="5600">
                <a:solidFill>
                  <a:srgbClr val="FFFFFF"/>
                </a:solidFill>
                <a:latin typeface="Times New Roman" panose="02020603050405020304" pitchFamily="18" charset="0"/>
                <a:cs typeface="Times New Roman" panose="02020603050405020304" pitchFamily="18" charset="0"/>
              </a:rPr>
            </a:br>
            <a:r>
              <a:rPr lang="en-US" sz="5600">
                <a:solidFill>
                  <a:srgbClr val="FFFFFF"/>
                </a:solidFill>
                <a:latin typeface="Times New Roman" panose="02020603050405020304" pitchFamily="18" charset="0"/>
                <a:cs typeface="Times New Roman" panose="02020603050405020304" pitchFamily="18" charset="0"/>
              </a:rPr>
              <a:t>What Makes a Loyal Customer?</a:t>
            </a:r>
          </a:p>
        </p:txBody>
      </p:sp>
      <p:sp>
        <p:nvSpPr>
          <p:cNvPr id="3" name="Subtitle 2">
            <a:extLst>
              <a:ext uri="{FF2B5EF4-FFF2-40B4-BE49-F238E27FC236}">
                <a16:creationId xmlns:a16="http://schemas.microsoft.com/office/drawing/2014/main" id="{CBA3745B-1787-4BEA-B248-5D55A2B7E56B}"/>
              </a:ext>
            </a:extLst>
          </p:cNvPr>
          <p:cNvSpPr>
            <a:spLocks noGrp="1"/>
          </p:cNvSpPr>
          <p:nvPr>
            <p:ph type="subTitle" idx="1"/>
          </p:nvPr>
        </p:nvSpPr>
        <p:spPr>
          <a:xfrm>
            <a:off x="1330324" y="4305300"/>
            <a:ext cx="9585326" cy="1454150"/>
          </a:xfrm>
        </p:spPr>
        <p:txBody>
          <a:bodyPr>
            <a:normAutofit/>
          </a:bodyPr>
          <a:lstStyle/>
          <a:p>
            <a:r>
              <a:rPr lang="en-US" sz="3200"/>
              <a:t>By: Nate Smith</a:t>
            </a:r>
          </a:p>
        </p:txBody>
      </p:sp>
    </p:spTree>
    <p:extLst>
      <p:ext uri="{BB962C8B-B14F-4D97-AF65-F5344CB8AC3E}">
        <p14:creationId xmlns:p14="http://schemas.microsoft.com/office/powerpoint/2010/main" val="134938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7D7B-9FE4-4A4E-8A57-A0F5808084BA}"/>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sz="2400"/>
              <a:t>Income is known for people who use financing or likely for those who apply and turn down or apply and get rejected</a:t>
            </a:r>
          </a:p>
        </p:txBody>
      </p:sp>
      <p:graphicFrame>
        <p:nvGraphicFramePr>
          <p:cNvPr id="4" name="Chart 3">
            <a:extLst>
              <a:ext uri="{FF2B5EF4-FFF2-40B4-BE49-F238E27FC236}">
                <a16:creationId xmlns:a16="http://schemas.microsoft.com/office/drawing/2014/main" id="{3ECEA408-6C01-46CE-B9D9-0CB0CFF34586}"/>
              </a:ext>
            </a:extLst>
          </p:cNvPr>
          <p:cNvGraphicFramePr>
            <a:graphicFrameLocks/>
          </p:cNvGraphicFramePr>
          <p:nvPr>
            <p:extLst>
              <p:ext uri="{D42A27DB-BD31-4B8C-83A1-F6EECF244321}">
                <p14:modId xmlns:p14="http://schemas.microsoft.com/office/powerpoint/2010/main" val="3682570464"/>
              </p:ext>
            </p:extLst>
          </p:nvPr>
        </p:nvGraphicFramePr>
        <p:xfrm>
          <a:off x="5238750" y="122238"/>
          <a:ext cx="6789738" cy="5230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9545BCE-DC15-4CD7-ADC5-910623C934F3}"/>
              </a:ext>
            </a:extLst>
          </p:cNvPr>
          <p:cNvGraphicFramePr>
            <a:graphicFrameLocks/>
          </p:cNvGraphicFramePr>
          <p:nvPr>
            <p:extLst>
              <p:ext uri="{D42A27DB-BD31-4B8C-83A1-F6EECF244321}">
                <p14:modId xmlns:p14="http://schemas.microsoft.com/office/powerpoint/2010/main" val="2399713615"/>
              </p:ext>
            </p:extLst>
          </p:nvPr>
        </p:nvGraphicFramePr>
        <p:xfrm>
          <a:off x="163512" y="913606"/>
          <a:ext cx="4838700" cy="3648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442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841247" y="5529884"/>
            <a:ext cx="5806440" cy="1096331"/>
          </a:xfrm>
        </p:spPr>
        <p:txBody>
          <a:bodyPr vert="horz" lIns="91440" tIns="45720" rIns="91440" bIns="45720" rtlCol="0" anchor="ctr">
            <a:normAutofit/>
          </a:bodyPr>
          <a:lstStyle/>
          <a:p>
            <a:r>
              <a:rPr lang="en-US" sz="4000" kern="1200" dirty="0">
                <a:latin typeface="+mj-lt"/>
                <a:ea typeface="+mj-ea"/>
                <a:cs typeface="+mj-cs"/>
              </a:rPr>
              <a:t>Income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7346605" y="5112463"/>
            <a:ext cx="4917667" cy="1931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Trend of growing subsequent buyer rate and separation with higher income and trade ins vs lower income and no trade in</a:t>
            </a:r>
          </a:p>
        </p:txBody>
      </p:sp>
      <p:graphicFrame>
        <p:nvGraphicFramePr>
          <p:cNvPr id="5" name="Chart 4">
            <a:extLst>
              <a:ext uri="{FF2B5EF4-FFF2-40B4-BE49-F238E27FC236}">
                <a16:creationId xmlns:a16="http://schemas.microsoft.com/office/drawing/2014/main" id="{4F39EB3E-A969-478E-A2B7-E755C2950F7F}"/>
              </a:ext>
            </a:extLst>
          </p:cNvPr>
          <p:cNvGraphicFramePr>
            <a:graphicFrameLocks/>
          </p:cNvGraphicFramePr>
          <p:nvPr>
            <p:extLst>
              <p:ext uri="{D42A27DB-BD31-4B8C-83A1-F6EECF244321}">
                <p14:modId xmlns:p14="http://schemas.microsoft.com/office/powerpoint/2010/main" val="3628768030"/>
              </p:ext>
            </p:extLst>
          </p:nvPr>
        </p:nvGraphicFramePr>
        <p:xfrm>
          <a:off x="841246" y="379380"/>
          <a:ext cx="10656847" cy="4574888"/>
        </p:xfrm>
        <a:graphic>
          <a:graphicData uri="http://schemas.openxmlformats.org/drawingml/2006/chart">
            <c:chart xmlns:c="http://schemas.openxmlformats.org/drawingml/2006/chart" xmlns:r="http://schemas.openxmlformats.org/officeDocument/2006/relationships" r:id="rId2"/>
          </a:graphicData>
        </a:graphic>
      </p:graphicFrame>
      <p:sp>
        <p:nvSpPr>
          <p:cNvPr id="16" name="Oval 15">
            <a:extLst>
              <a:ext uri="{FF2B5EF4-FFF2-40B4-BE49-F238E27FC236}">
                <a16:creationId xmlns:a16="http://schemas.microsoft.com/office/drawing/2014/main" id="{DBB42085-F7CB-43B2-B98F-0505F4937E13}"/>
              </a:ext>
            </a:extLst>
          </p:cNvPr>
          <p:cNvSpPr/>
          <p:nvPr/>
        </p:nvSpPr>
        <p:spPr>
          <a:xfrm>
            <a:off x="7279063" y="1449371"/>
            <a:ext cx="688157" cy="9049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7" name="Oval 16">
            <a:extLst>
              <a:ext uri="{FF2B5EF4-FFF2-40B4-BE49-F238E27FC236}">
                <a16:creationId xmlns:a16="http://schemas.microsoft.com/office/drawing/2014/main" id="{DBB42085-F7CB-43B2-B98F-0505F4937E13}"/>
              </a:ext>
            </a:extLst>
          </p:cNvPr>
          <p:cNvSpPr/>
          <p:nvPr/>
        </p:nvSpPr>
        <p:spPr>
          <a:xfrm>
            <a:off x="8070914" y="1373957"/>
            <a:ext cx="688157" cy="9049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 name="Oval 17">
            <a:extLst>
              <a:ext uri="{FF2B5EF4-FFF2-40B4-BE49-F238E27FC236}">
                <a16:creationId xmlns:a16="http://schemas.microsoft.com/office/drawing/2014/main" id="{DBB42085-F7CB-43B2-B98F-0505F4937E13}"/>
              </a:ext>
            </a:extLst>
          </p:cNvPr>
          <p:cNvSpPr/>
          <p:nvPr/>
        </p:nvSpPr>
        <p:spPr>
          <a:xfrm>
            <a:off x="9784503" y="1168925"/>
            <a:ext cx="782944" cy="987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Oval 18">
            <a:extLst>
              <a:ext uri="{FF2B5EF4-FFF2-40B4-BE49-F238E27FC236}">
                <a16:creationId xmlns:a16="http://schemas.microsoft.com/office/drawing/2014/main" id="{62324690-8838-43E1-8625-DA4318BE9E9F}"/>
              </a:ext>
            </a:extLst>
          </p:cNvPr>
          <p:cNvSpPr/>
          <p:nvPr/>
        </p:nvSpPr>
        <p:spPr>
          <a:xfrm>
            <a:off x="8853857" y="1449371"/>
            <a:ext cx="782944" cy="987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83520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838200" y="4271749"/>
            <a:ext cx="10515600" cy="1092050"/>
          </a:xfrm>
        </p:spPr>
        <p:txBody>
          <a:bodyPr vert="horz" lIns="91440" tIns="45720" rIns="91440" bIns="45720" rtlCol="0" anchor="b">
            <a:normAutofit/>
          </a:bodyPr>
          <a:lstStyle/>
          <a:p>
            <a:pPr algn="ctr"/>
            <a:r>
              <a:rPr lang="en-US" sz="5200" kern="1200">
                <a:solidFill>
                  <a:schemeClr val="tx1"/>
                </a:solidFill>
                <a:latin typeface="+mj-lt"/>
                <a:ea typeface="+mj-ea"/>
                <a:cs typeface="+mj-cs"/>
              </a:rPr>
              <a:t>Purchase Price Feature Analysis</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950271" y="5511938"/>
            <a:ext cx="10515600" cy="682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600"/>
              <a:t>Very low and high priced vehicles have more frequent subsequent purchases</a:t>
            </a:r>
            <a:endParaRPr lang="en-US" sz="2600" dirty="0"/>
          </a:p>
        </p:txBody>
      </p:sp>
      <p:graphicFrame>
        <p:nvGraphicFramePr>
          <p:cNvPr id="7" name="Chart 6">
            <a:extLst>
              <a:ext uri="{FF2B5EF4-FFF2-40B4-BE49-F238E27FC236}">
                <a16:creationId xmlns:a16="http://schemas.microsoft.com/office/drawing/2014/main" id="{A41C8144-EA06-41A9-BAAC-86EB2D36D29C}"/>
              </a:ext>
            </a:extLst>
          </p:cNvPr>
          <p:cNvGraphicFramePr>
            <a:graphicFrameLocks/>
          </p:cNvGraphicFramePr>
          <p:nvPr>
            <p:extLst>
              <p:ext uri="{D42A27DB-BD31-4B8C-83A1-F6EECF244321}">
                <p14:modId xmlns:p14="http://schemas.microsoft.com/office/powerpoint/2010/main" val="1218796499"/>
              </p:ext>
            </p:extLst>
          </p:nvPr>
        </p:nvGraphicFramePr>
        <p:xfrm>
          <a:off x="838199" y="286602"/>
          <a:ext cx="10515599" cy="3879879"/>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B9FD42FC-B7F3-4FFD-A2F6-1E27AB518072}"/>
              </a:ext>
            </a:extLst>
          </p:cNvPr>
          <p:cNvSpPr/>
          <p:nvPr/>
        </p:nvSpPr>
        <p:spPr>
          <a:xfrm>
            <a:off x="6749592" y="3678479"/>
            <a:ext cx="3299382" cy="515297"/>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FD13557-623A-45CE-9B3A-D2EAE05642EA}"/>
              </a:ext>
            </a:extLst>
          </p:cNvPr>
          <p:cNvSpPr/>
          <p:nvPr/>
        </p:nvSpPr>
        <p:spPr>
          <a:xfrm>
            <a:off x="10642076" y="3752853"/>
            <a:ext cx="452487" cy="343462"/>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0E17D05-3FD4-4A23-BE10-829340F269D9}"/>
              </a:ext>
            </a:extLst>
          </p:cNvPr>
          <p:cNvSpPr/>
          <p:nvPr/>
        </p:nvSpPr>
        <p:spPr>
          <a:xfrm>
            <a:off x="1226269" y="3764396"/>
            <a:ext cx="452487" cy="343462"/>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a:extLst>
              <a:ext uri="{FF2B5EF4-FFF2-40B4-BE49-F238E27FC236}">
                <a16:creationId xmlns:a16="http://schemas.microsoft.com/office/drawing/2014/main" id="{502463D0-3EC1-4E67-92CF-9A7DD1A85518}"/>
              </a:ext>
            </a:extLst>
          </p:cNvPr>
          <p:cNvSpPr/>
          <p:nvPr/>
        </p:nvSpPr>
        <p:spPr>
          <a:xfrm rot="16200000">
            <a:off x="3439618" y="1053797"/>
            <a:ext cx="558515" cy="2705495"/>
          </a:xfrm>
          <a:prstGeom prst="rightBrace">
            <a:avLst>
              <a:gd name="adj1" fmla="val 8333"/>
              <a:gd name="adj2" fmla="val 52235"/>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073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Distance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87399"/>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There seems to be no real correlation with of subsequent buyers with distance (this trend stays true through warranty, previous purchase, and trade in), it is worth noticing the very high rate of subsequent buyers for people within a mile</a:t>
            </a:r>
          </a:p>
        </p:txBody>
      </p:sp>
      <p:graphicFrame>
        <p:nvGraphicFramePr>
          <p:cNvPr id="5" name="Chart 4">
            <a:extLst>
              <a:ext uri="{FF2B5EF4-FFF2-40B4-BE49-F238E27FC236}">
                <a16:creationId xmlns:a16="http://schemas.microsoft.com/office/drawing/2014/main" id="{FABA0FCA-ABC7-48FC-BE56-5F0A14F3A577}"/>
              </a:ext>
            </a:extLst>
          </p:cNvPr>
          <p:cNvGraphicFramePr>
            <a:graphicFrameLocks/>
          </p:cNvGraphicFramePr>
          <p:nvPr>
            <p:extLst>
              <p:ext uri="{D42A27DB-BD31-4B8C-83A1-F6EECF244321}">
                <p14:modId xmlns:p14="http://schemas.microsoft.com/office/powerpoint/2010/main" val="450113888"/>
              </p:ext>
            </p:extLst>
          </p:nvPr>
        </p:nvGraphicFramePr>
        <p:xfrm>
          <a:off x="677971" y="1470024"/>
          <a:ext cx="10836058" cy="491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850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838200" y="776287"/>
            <a:ext cx="10515600" cy="68262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Most makes fall around the average, however specialty cars seem to have higher rates of subsequent buyers</a:t>
            </a:r>
          </a:p>
        </p:txBody>
      </p:sp>
      <p:graphicFrame>
        <p:nvGraphicFramePr>
          <p:cNvPr id="5" name="Chart 4">
            <a:extLst>
              <a:ext uri="{FF2B5EF4-FFF2-40B4-BE49-F238E27FC236}">
                <a16:creationId xmlns:a16="http://schemas.microsoft.com/office/drawing/2014/main" id="{7FC1CE23-6BB4-4692-A3B8-A3675A87BB88}"/>
              </a:ext>
            </a:extLst>
          </p:cNvPr>
          <p:cNvGraphicFramePr>
            <a:graphicFrameLocks/>
          </p:cNvGraphicFramePr>
          <p:nvPr>
            <p:extLst>
              <p:ext uri="{D42A27DB-BD31-4B8C-83A1-F6EECF244321}">
                <p14:modId xmlns:p14="http://schemas.microsoft.com/office/powerpoint/2010/main" val="3392506028"/>
              </p:ext>
            </p:extLst>
          </p:nvPr>
        </p:nvGraphicFramePr>
        <p:xfrm>
          <a:off x="714375" y="1762125"/>
          <a:ext cx="11010900" cy="4914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9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Low Demand </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381000" y="778692"/>
            <a:ext cx="10515600" cy="682625"/>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Low demand cars have an average subsequent buyer rate of 36% as opposed to the population average of 34%.  Not very significant but could be worth seeing what make the subsequent purchase was</a:t>
            </a:r>
          </a:p>
        </p:txBody>
      </p:sp>
      <p:graphicFrame>
        <p:nvGraphicFramePr>
          <p:cNvPr id="5" name="Chart 4">
            <a:extLst>
              <a:ext uri="{FF2B5EF4-FFF2-40B4-BE49-F238E27FC236}">
                <a16:creationId xmlns:a16="http://schemas.microsoft.com/office/drawing/2014/main" id="{421FADA5-BAB8-417C-8C54-8D8C797E9261}"/>
              </a:ext>
            </a:extLst>
          </p:cNvPr>
          <p:cNvGraphicFramePr>
            <a:graphicFrameLocks/>
          </p:cNvGraphicFramePr>
          <p:nvPr>
            <p:extLst>
              <p:ext uri="{D42A27DB-BD31-4B8C-83A1-F6EECF244321}">
                <p14:modId xmlns:p14="http://schemas.microsoft.com/office/powerpoint/2010/main" val="3336449921"/>
              </p:ext>
            </p:extLst>
          </p:nvPr>
        </p:nvGraphicFramePr>
        <p:xfrm>
          <a:off x="133350" y="1962149"/>
          <a:ext cx="5505450" cy="42148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a:extLst>
              <a:ext uri="{FF2B5EF4-FFF2-40B4-BE49-F238E27FC236}">
                <a16:creationId xmlns:a16="http://schemas.microsoft.com/office/drawing/2014/main" id="{C61A8AFA-AE5E-44D2-8861-4AE048D26587}"/>
              </a:ext>
            </a:extLst>
          </p:cNvPr>
          <p:cNvGraphicFramePr>
            <a:graphicFrameLocks noGrp="1"/>
          </p:cNvGraphicFramePr>
          <p:nvPr>
            <p:extLst>
              <p:ext uri="{D42A27DB-BD31-4B8C-83A1-F6EECF244321}">
                <p14:modId xmlns:p14="http://schemas.microsoft.com/office/powerpoint/2010/main" val="3379717244"/>
              </p:ext>
            </p:extLst>
          </p:nvPr>
        </p:nvGraphicFramePr>
        <p:xfrm>
          <a:off x="5903773" y="2044699"/>
          <a:ext cx="5211070" cy="3832321"/>
        </p:xfrm>
        <a:graphic>
          <a:graphicData uri="http://schemas.openxmlformats.org/drawingml/2006/table">
            <a:tbl>
              <a:tblPr/>
              <a:tblGrid>
                <a:gridCol w="1498759">
                  <a:extLst>
                    <a:ext uri="{9D8B030D-6E8A-4147-A177-3AD203B41FA5}">
                      <a16:colId xmlns:a16="http://schemas.microsoft.com/office/drawing/2014/main" val="1768460873"/>
                    </a:ext>
                  </a:extLst>
                </a:gridCol>
                <a:gridCol w="1106776">
                  <a:extLst>
                    <a:ext uri="{9D8B030D-6E8A-4147-A177-3AD203B41FA5}">
                      <a16:colId xmlns:a16="http://schemas.microsoft.com/office/drawing/2014/main" val="1053013765"/>
                    </a:ext>
                  </a:extLst>
                </a:gridCol>
                <a:gridCol w="1498759">
                  <a:extLst>
                    <a:ext uri="{9D8B030D-6E8A-4147-A177-3AD203B41FA5}">
                      <a16:colId xmlns:a16="http://schemas.microsoft.com/office/drawing/2014/main" val="1347512111"/>
                    </a:ext>
                  </a:extLst>
                </a:gridCol>
                <a:gridCol w="1106776">
                  <a:extLst>
                    <a:ext uri="{9D8B030D-6E8A-4147-A177-3AD203B41FA5}">
                      <a16:colId xmlns:a16="http://schemas.microsoft.com/office/drawing/2014/main" val="3308238802"/>
                    </a:ext>
                  </a:extLst>
                </a:gridCol>
              </a:tblGrid>
              <a:tr h="397543">
                <a:tc>
                  <a:txBody>
                    <a:bodyPr/>
                    <a:lstStyle/>
                    <a:p>
                      <a:pPr algn="ctr" fontAlgn="b"/>
                      <a:r>
                        <a:rPr lang="en-US" sz="1100" b="0" i="0" u="none" strike="noStrike">
                          <a:solidFill>
                            <a:srgbClr val="000000"/>
                          </a:solidFill>
                          <a:effectLst/>
                          <a:latin typeface="Calibri" panose="020F0502020204030204" pitchFamily="34" charset="0"/>
                        </a:rPr>
                        <a:t>Make</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Count</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LOTUS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60267"/>
                  </a:ext>
                </a:extLst>
              </a:tr>
              <a:tr h="381642">
                <a:tc>
                  <a:txBody>
                    <a:bodyPr/>
                    <a:lstStyle/>
                    <a:p>
                      <a:pPr algn="ctr" fontAlgn="b"/>
                      <a:r>
                        <a:rPr lang="en-US" sz="1100" b="0" i="0" u="none" strike="noStrike">
                          <a:solidFill>
                            <a:srgbClr val="000000"/>
                          </a:solidFill>
                          <a:effectLst/>
                          <a:latin typeface="Calibri" panose="020F0502020204030204" pitchFamily="34" charset="0"/>
                        </a:rPr>
                        <a:t>BENTLEY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MASERATI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820038"/>
                  </a:ext>
                </a:extLst>
              </a:tr>
              <a:tr h="381642">
                <a:tc>
                  <a:txBody>
                    <a:bodyPr/>
                    <a:lstStyle/>
                    <a:p>
                      <a:pPr algn="ctr" fontAlgn="b"/>
                      <a:r>
                        <a:rPr lang="en-US" sz="1100" b="0" i="0" u="none" strike="noStrike">
                          <a:solidFill>
                            <a:srgbClr val="000000"/>
                          </a:solidFill>
                          <a:effectLst/>
                          <a:latin typeface="Calibri" panose="020F0502020204030204" pitchFamily="34" charset="0"/>
                        </a:rPr>
                        <a:t>DAEWOO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MERCURY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801200"/>
                  </a:ext>
                </a:extLst>
              </a:tr>
              <a:tr h="381642">
                <a:tc>
                  <a:txBody>
                    <a:bodyPr/>
                    <a:lstStyle/>
                    <a:p>
                      <a:pPr algn="ctr" fontAlgn="b"/>
                      <a:r>
                        <a:rPr lang="en-US" sz="1100" b="0" i="0" u="none" strike="noStrike">
                          <a:solidFill>
                            <a:srgbClr val="000000"/>
                          </a:solidFill>
                          <a:effectLst/>
                          <a:latin typeface="Calibri" panose="020F0502020204030204" pitchFamily="34" charset="0"/>
                        </a:rPr>
                        <a:t>EAGLE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OLDSMOBILE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982211"/>
                  </a:ext>
                </a:extLst>
              </a:tr>
              <a:tr h="381642">
                <a:tc>
                  <a:txBody>
                    <a:bodyPr/>
                    <a:lstStyle/>
                    <a:p>
                      <a:pPr algn="ctr" fontAlgn="b"/>
                      <a:r>
                        <a:rPr lang="en-US" sz="1100" b="0" i="0" u="none" strike="noStrike">
                          <a:solidFill>
                            <a:srgbClr val="000000"/>
                          </a:solidFill>
                          <a:effectLst/>
                          <a:latin typeface="Calibri" panose="020F0502020204030204" pitchFamily="34" charset="0"/>
                        </a:rPr>
                        <a:t>FIAT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PLYMOUTH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232808"/>
                  </a:ext>
                </a:extLst>
              </a:tr>
              <a:tr h="381642">
                <a:tc>
                  <a:txBody>
                    <a:bodyPr/>
                    <a:lstStyle/>
                    <a:p>
                      <a:pPr algn="ctr" fontAlgn="b"/>
                      <a:r>
                        <a:rPr lang="en-US" sz="1100" b="0" i="0" u="none" strike="noStrike">
                          <a:solidFill>
                            <a:srgbClr val="000000"/>
                          </a:solidFill>
                          <a:effectLst/>
                          <a:latin typeface="Calibri" panose="020F0502020204030204" pitchFamily="34" charset="0"/>
                        </a:rPr>
                        <a:t>GEO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PORSCHE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669868"/>
                  </a:ext>
                </a:extLst>
              </a:tr>
              <a:tr h="381642">
                <a:tc>
                  <a:txBody>
                    <a:bodyPr/>
                    <a:lstStyle/>
                    <a:p>
                      <a:pPr algn="ctr" fontAlgn="b"/>
                      <a:r>
                        <a:rPr lang="en-US" sz="1100" b="0" i="0" u="none" strike="noStrike">
                          <a:solidFill>
                            <a:srgbClr val="000000"/>
                          </a:solidFill>
                          <a:effectLst/>
                          <a:latin typeface="Calibri" panose="020F0502020204030204" pitchFamily="34" charset="0"/>
                        </a:rPr>
                        <a:t>HUMMER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SAAB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768188"/>
                  </a:ext>
                </a:extLst>
              </a:tr>
              <a:tr h="381642">
                <a:tc>
                  <a:txBody>
                    <a:bodyPr/>
                    <a:lstStyle/>
                    <a:p>
                      <a:pPr algn="ctr" fontAlgn="b"/>
                      <a:r>
                        <a:rPr lang="en-US" sz="1100" b="0" i="0" u="none" strike="noStrike">
                          <a:solidFill>
                            <a:srgbClr val="000000"/>
                          </a:solidFill>
                          <a:effectLst/>
                          <a:latin typeface="Calibri" panose="020F0502020204030204" pitchFamily="34" charset="0"/>
                        </a:rPr>
                        <a:t>ISUZU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SMART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474191"/>
                  </a:ext>
                </a:extLst>
              </a:tr>
              <a:tr h="381642">
                <a:tc>
                  <a:txBody>
                    <a:bodyPr/>
                    <a:lstStyle/>
                    <a:p>
                      <a:pPr algn="ctr" fontAlgn="b"/>
                      <a:r>
                        <a:rPr lang="en-US" sz="1100" b="0" i="0" u="none" strike="noStrike">
                          <a:solidFill>
                            <a:srgbClr val="000000"/>
                          </a:solidFill>
                          <a:effectLst/>
                          <a:latin typeface="Calibri" panose="020F0502020204030204" pitchFamily="34" charset="0"/>
                        </a:rPr>
                        <a:t>JAGUAR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SUZUKI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479259"/>
                  </a:ext>
                </a:extLst>
              </a:tr>
              <a:tr h="381642">
                <a:tc>
                  <a:txBody>
                    <a:bodyPr/>
                    <a:lstStyle/>
                    <a:p>
                      <a:pPr algn="ctr" fontAlgn="b"/>
                      <a:r>
                        <a:rPr lang="en-US" sz="1100" b="0" i="0" u="none" strike="noStrike">
                          <a:solidFill>
                            <a:srgbClr val="000000"/>
                          </a:solidFill>
                          <a:effectLst/>
                          <a:latin typeface="Calibri" panose="020F0502020204030204" pitchFamily="34" charset="0"/>
                        </a:rPr>
                        <a:t>LAND ROVER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VOLVO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957775"/>
                  </a:ext>
                </a:extLst>
              </a:tr>
            </a:tbl>
          </a:graphicData>
        </a:graphic>
      </p:graphicFrame>
    </p:spTree>
    <p:extLst>
      <p:ext uri="{BB962C8B-B14F-4D97-AF65-F5344CB8AC3E}">
        <p14:creationId xmlns:p14="http://schemas.microsoft.com/office/powerpoint/2010/main" val="21899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Purchase Make, Financing (y/n)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Customers who are buying more high end vehicles without financing ( I.e. hummer, </a:t>
            </a:r>
            <a:r>
              <a:rPr lang="en-US" dirty="0" err="1"/>
              <a:t>audi</a:t>
            </a:r>
            <a:r>
              <a:rPr lang="en-US" dirty="0"/>
              <a:t>, </a:t>
            </a:r>
            <a:r>
              <a:rPr lang="en-US" dirty="0" err="1"/>
              <a:t>bently</a:t>
            </a:r>
            <a:r>
              <a:rPr lang="en-US" dirty="0"/>
              <a:t>, jaguar, </a:t>
            </a:r>
            <a:r>
              <a:rPr lang="en-US" dirty="0" err="1"/>
              <a:t>porche</a:t>
            </a:r>
            <a:r>
              <a:rPr lang="en-US" dirty="0"/>
              <a:t>, </a:t>
            </a:r>
            <a:r>
              <a:rPr lang="en-US" dirty="0" err="1"/>
              <a:t>pontiac</a:t>
            </a:r>
            <a:r>
              <a:rPr lang="en-US" dirty="0"/>
              <a:t>) seem to have higher subsequent buyer rates</a:t>
            </a:r>
          </a:p>
        </p:txBody>
      </p:sp>
      <p:graphicFrame>
        <p:nvGraphicFramePr>
          <p:cNvPr id="5" name="Chart 4">
            <a:extLst>
              <a:ext uri="{FF2B5EF4-FFF2-40B4-BE49-F238E27FC236}">
                <a16:creationId xmlns:a16="http://schemas.microsoft.com/office/drawing/2014/main" id="{20BBC9B3-F258-4FA2-962A-3B6BCB1E40C2}"/>
              </a:ext>
            </a:extLst>
          </p:cNvPr>
          <p:cNvGraphicFramePr>
            <a:graphicFrameLocks/>
          </p:cNvGraphicFramePr>
          <p:nvPr>
            <p:extLst>
              <p:ext uri="{D42A27DB-BD31-4B8C-83A1-F6EECF244321}">
                <p14:modId xmlns:p14="http://schemas.microsoft.com/office/powerpoint/2010/main" val="2834783871"/>
              </p:ext>
            </p:extLst>
          </p:nvPr>
        </p:nvGraphicFramePr>
        <p:xfrm>
          <a:off x="115411" y="1500326"/>
          <a:ext cx="11990864" cy="5357674"/>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197CBEB4-4F62-40BB-B94C-1F92A5852E3C}"/>
              </a:ext>
            </a:extLst>
          </p:cNvPr>
          <p:cNvSpPr/>
          <p:nvPr/>
        </p:nvSpPr>
        <p:spPr>
          <a:xfrm>
            <a:off x="861134" y="3897297"/>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E8DB3-0865-497B-955C-0C46E2EA259F}"/>
              </a:ext>
            </a:extLst>
          </p:cNvPr>
          <p:cNvSpPr/>
          <p:nvPr/>
        </p:nvSpPr>
        <p:spPr>
          <a:xfrm>
            <a:off x="8293223" y="4143653"/>
            <a:ext cx="230819" cy="8167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53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17743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D2858B-2232-4B14-9B52-155AD5121BD4}"/>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45238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0FBD-7267-4A53-9BBF-334FB66A108E}"/>
              </a:ext>
            </a:extLst>
          </p:cNvPr>
          <p:cNvSpPr>
            <a:spLocks noGrp="1"/>
          </p:cNvSpPr>
          <p:nvPr>
            <p:ph type="title"/>
          </p:nvPr>
        </p:nvSpPr>
        <p:spPr>
          <a:xfrm>
            <a:off x="838200" y="620392"/>
            <a:ext cx="3374136" cy="550468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Table of Contents</a:t>
            </a:r>
          </a:p>
        </p:txBody>
      </p:sp>
      <p:graphicFrame>
        <p:nvGraphicFramePr>
          <p:cNvPr id="5" name="Content Placeholder 2">
            <a:extLst>
              <a:ext uri="{FF2B5EF4-FFF2-40B4-BE49-F238E27FC236}">
                <a16:creationId xmlns:a16="http://schemas.microsoft.com/office/drawing/2014/main" id="{AE139F9A-5C40-4BA3-B91F-40E0A372E03D}"/>
              </a:ext>
            </a:extLst>
          </p:cNvPr>
          <p:cNvGraphicFramePr>
            <a:graphicFrameLocks noGrp="1"/>
          </p:cNvGraphicFramePr>
          <p:nvPr>
            <p:ph idx="1"/>
            <p:extLst>
              <p:ext uri="{D42A27DB-BD31-4B8C-83A1-F6EECF244321}">
                <p14:modId xmlns:p14="http://schemas.microsoft.com/office/powerpoint/2010/main" val="42445115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74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ECDF-FB1C-4C52-BAEF-98CDB8891B9C}"/>
              </a:ext>
            </a:extLst>
          </p:cNvPr>
          <p:cNvSpPr>
            <a:spLocks noGrp="1"/>
          </p:cNvSpPr>
          <p:nvPr>
            <p:ph type="title"/>
          </p:nvPr>
        </p:nvSpPr>
        <p:spPr>
          <a:xfrm>
            <a:off x="863029" y="1012004"/>
            <a:ext cx="3416158" cy="4795408"/>
          </a:xfrm>
        </p:spPr>
        <p:txBody>
          <a:bodyPr>
            <a:normAutofit/>
          </a:bodyPr>
          <a:lstStyle/>
          <a:p>
            <a:r>
              <a:rPr lang="en-US">
                <a:solidFill>
                  <a:srgbClr val="FFFFFF"/>
                </a:solidFill>
              </a:rPr>
              <a:t>Missing Data</a:t>
            </a:r>
          </a:p>
        </p:txBody>
      </p:sp>
      <p:graphicFrame>
        <p:nvGraphicFramePr>
          <p:cNvPr id="5" name="Content Placeholder 2">
            <a:extLst>
              <a:ext uri="{FF2B5EF4-FFF2-40B4-BE49-F238E27FC236}">
                <a16:creationId xmlns:a16="http://schemas.microsoft.com/office/drawing/2014/main" id="{DB2982CE-30F0-4975-8DDC-2D9B7F3825CC}"/>
              </a:ext>
            </a:extLst>
          </p:cNvPr>
          <p:cNvGraphicFramePr>
            <a:graphicFrameLocks noGrp="1"/>
          </p:cNvGraphicFramePr>
          <p:nvPr>
            <p:ph idx="1"/>
            <p:extLst>
              <p:ext uri="{D42A27DB-BD31-4B8C-83A1-F6EECF244321}">
                <p14:modId xmlns:p14="http://schemas.microsoft.com/office/powerpoint/2010/main" val="878520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06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24FD-B337-4163-8A90-9D5C1A413244}"/>
              </a:ext>
            </a:extLst>
          </p:cNvPr>
          <p:cNvSpPr>
            <a:spLocks noGrp="1"/>
          </p:cNvSpPr>
          <p:nvPr>
            <p:ph type="title"/>
          </p:nvPr>
        </p:nvSpPr>
        <p:spPr>
          <a:xfrm>
            <a:off x="0" y="18255"/>
            <a:ext cx="10515600" cy="662782"/>
          </a:xfrm>
        </p:spPr>
        <p:txBody>
          <a:bodyPr>
            <a:normAutofit fontScale="90000"/>
          </a:bodyPr>
          <a:lstStyle/>
          <a:p>
            <a:r>
              <a:rPr lang="en-US" dirty="0">
                <a:latin typeface="Times New Roman" panose="02020603050405020304" pitchFamily="18" charset="0"/>
                <a:cs typeface="Times New Roman" panose="02020603050405020304" pitchFamily="18" charset="0"/>
              </a:rPr>
              <a:t>Data Set Distributions</a:t>
            </a:r>
          </a:p>
        </p:txBody>
      </p:sp>
      <p:graphicFrame>
        <p:nvGraphicFramePr>
          <p:cNvPr id="4" name="Chart 3">
            <a:extLst>
              <a:ext uri="{FF2B5EF4-FFF2-40B4-BE49-F238E27FC236}">
                <a16:creationId xmlns:a16="http://schemas.microsoft.com/office/drawing/2014/main" id="{EB1E794A-DB7C-4E93-BABC-DB856B83A033}"/>
              </a:ext>
            </a:extLst>
          </p:cNvPr>
          <p:cNvGraphicFramePr>
            <a:graphicFrameLocks/>
          </p:cNvGraphicFramePr>
          <p:nvPr>
            <p:extLst>
              <p:ext uri="{D42A27DB-BD31-4B8C-83A1-F6EECF244321}">
                <p14:modId xmlns:p14="http://schemas.microsoft.com/office/powerpoint/2010/main" val="3729209161"/>
              </p:ext>
            </p:extLst>
          </p:nvPr>
        </p:nvGraphicFramePr>
        <p:xfrm>
          <a:off x="400049" y="819150"/>
          <a:ext cx="556259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1D69A9C-EFD9-4B34-91BC-BBC9E0A7C025}"/>
              </a:ext>
            </a:extLst>
          </p:cNvPr>
          <p:cNvGraphicFramePr>
            <a:graphicFrameLocks/>
          </p:cNvGraphicFramePr>
          <p:nvPr>
            <p:extLst>
              <p:ext uri="{D42A27DB-BD31-4B8C-83A1-F6EECF244321}">
                <p14:modId xmlns:p14="http://schemas.microsoft.com/office/powerpoint/2010/main" val="4270669075"/>
              </p:ext>
            </p:extLst>
          </p:nvPr>
        </p:nvGraphicFramePr>
        <p:xfrm>
          <a:off x="6324600" y="819150"/>
          <a:ext cx="55626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21619A3-1B47-4D44-9CCE-F07A9BF641AF}"/>
              </a:ext>
            </a:extLst>
          </p:cNvPr>
          <p:cNvGraphicFramePr>
            <a:graphicFrameLocks/>
          </p:cNvGraphicFramePr>
          <p:nvPr>
            <p:extLst>
              <p:ext uri="{D42A27DB-BD31-4B8C-83A1-F6EECF244321}">
                <p14:modId xmlns:p14="http://schemas.microsoft.com/office/powerpoint/2010/main" val="493807777"/>
              </p:ext>
            </p:extLst>
          </p:nvPr>
        </p:nvGraphicFramePr>
        <p:xfrm>
          <a:off x="400049" y="3700463"/>
          <a:ext cx="5467351" cy="29759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E249BC4-003D-42E0-A1AD-89F14E29CB12}"/>
              </a:ext>
            </a:extLst>
          </p:cNvPr>
          <p:cNvGraphicFramePr>
            <a:graphicFrameLocks/>
          </p:cNvGraphicFramePr>
          <p:nvPr>
            <p:extLst>
              <p:ext uri="{D42A27DB-BD31-4B8C-83A1-F6EECF244321}">
                <p14:modId xmlns:p14="http://schemas.microsoft.com/office/powerpoint/2010/main" val="4207399145"/>
              </p:ext>
            </p:extLst>
          </p:nvPr>
        </p:nvGraphicFramePr>
        <p:xfrm>
          <a:off x="6324600" y="3700463"/>
          <a:ext cx="5562600" cy="297591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550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0" y="0"/>
            <a:ext cx="10515600" cy="682625"/>
          </a:xfrm>
        </p:spPr>
        <p:txBody>
          <a:bodyPr>
            <a:normAutofit fontScale="90000"/>
          </a:bodyPr>
          <a:lstStyle/>
          <a:p>
            <a:r>
              <a:rPr lang="en-US" dirty="0"/>
              <a:t>Data Distributions</a:t>
            </a:r>
          </a:p>
        </p:txBody>
      </p:sp>
      <p:graphicFrame>
        <p:nvGraphicFramePr>
          <p:cNvPr id="4" name="Chart 3">
            <a:extLst>
              <a:ext uri="{FF2B5EF4-FFF2-40B4-BE49-F238E27FC236}">
                <a16:creationId xmlns:a16="http://schemas.microsoft.com/office/drawing/2014/main" id="{5B1D932B-219F-4F64-A7CA-CB233AC53146}"/>
              </a:ext>
            </a:extLst>
          </p:cNvPr>
          <p:cNvGraphicFramePr>
            <a:graphicFrameLocks/>
          </p:cNvGraphicFramePr>
          <p:nvPr>
            <p:extLst>
              <p:ext uri="{D42A27DB-BD31-4B8C-83A1-F6EECF244321}">
                <p14:modId xmlns:p14="http://schemas.microsoft.com/office/powerpoint/2010/main" val="3493719124"/>
              </p:ext>
            </p:extLst>
          </p:nvPr>
        </p:nvGraphicFramePr>
        <p:xfrm>
          <a:off x="685800" y="7985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004EE80-661A-46C8-A052-267ADB110B54}"/>
              </a:ext>
            </a:extLst>
          </p:cNvPr>
          <p:cNvGraphicFramePr>
            <a:graphicFrameLocks/>
          </p:cNvGraphicFramePr>
          <p:nvPr>
            <p:extLst>
              <p:ext uri="{D42A27DB-BD31-4B8C-83A1-F6EECF244321}">
                <p14:modId xmlns:p14="http://schemas.microsoft.com/office/powerpoint/2010/main" val="418580230"/>
              </p:ext>
            </p:extLst>
          </p:nvPr>
        </p:nvGraphicFramePr>
        <p:xfrm>
          <a:off x="6934200" y="79851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CF90AD0-7BCE-487B-9BCA-9B789C5895BB}"/>
              </a:ext>
            </a:extLst>
          </p:cNvPr>
          <p:cNvGraphicFramePr>
            <a:graphicFrameLocks/>
          </p:cNvGraphicFramePr>
          <p:nvPr>
            <p:extLst>
              <p:ext uri="{D42A27DB-BD31-4B8C-83A1-F6EECF244321}">
                <p14:modId xmlns:p14="http://schemas.microsoft.com/office/powerpoint/2010/main" val="850216425"/>
              </p:ext>
            </p:extLst>
          </p:nvPr>
        </p:nvGraphicFramePr>
        <p:xfrm>
          <a:off x="685800" y="38766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68B6D39-A1E7-4583-B297-A2D7F25169A2}"/>
              </a:ext>
            </a:extLst>
          </p:cNvPr>
          <p:cNvGraphicFramePr>
            <a:graphicFrameLocks/>
          </p:cNvGraphicFramePr>
          <p:nvPr>
            <p:extLst>
              <p:ext uri="{D42A27DB-BD31-4B8C-83A1-F6EECF244321}">
                <p14:modId xmlns:p14="http://schemas.microsoft.com/office/powerpoint/2010/main" val="1926781130"/>
              </p:ext>
            </p:extLst>
          </p:nvPr>
        </p:nvGraphicFramePr>
        <p:xfrm>
          <a:off x="6934200" y="38766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371093" y="298202"/>
            <a:ext cx="3704795" cy="823835"/>
          </a:xfrm>
        </p:spPr>
        <p:txBody>
          <a:bodyPr vert="horz" lIns="91440" tIns="45720" rIns="91440" bIns="45720" rtlCol="0" anchor="b">
            <a:normAutofit/>
          </a:bodyPr>
          <a:lstStyle/>
          <a:p>
            <a:r>
              <a:rPr lang="en-US" sz="3600" kern="1200" dirty="0">
                <a:solidFill>
                  <a:schemeClr val="tx1"/>
                </a:solidFill>
                <a:latin typeface="+mj-lt"/>
                <a:ea typeface="+mj-ea"/>
                <a:cs typeface="+mj-cs"/>
              </a:rPr>
              <a:t>Machine Learning</a:t>
            </a:r>
          </a:p>
        </p:txBody>
      </p:sp>
      <p:sp>
        <p:nvSpPr>
          <p:cNvPr id="5" name="Text Placeholder 4">
            <a:extLst>
              <a:ext uri="{FF2B5EF4-FFF2-40B4-BE49-F238E27FC236}">
                <a16:creationId xmlns:a16="http://schemas.microsoft.com/office/drawing/2014/main" id="{8943353A-920C-4B82-923D-8132B6C9F566}"/>
              </a:ext>
            </a:extLst>
          </p:cNvPr>
          <p:cNvSpPr>
            <a:spLocks noGrp="1"/>
          </p:cNvSpPr>
          <p:nvPr>
            <p:ph type="body" sz="half" idx="2"/>
          </p:nvPr>
        </p:nvSpPr>
        <p:spPr>
          <a:xfrm>
            <a:off x="371093" y="1516445"/>
            <a:ext cx="3438906" cy="4631435"/>
          </a:xfrm>
        </p:spPr>
        <p:txBody>
          <a:bodyPr vert="horz" lIns="91440" tIns="45720" rIns="91440" bIns="45720" rtlCol="0" anchor="t">
            <a:noAutofit/>
          </a:bodyPr>
          <a:lstStyle/>
          <a:p>
            <a:pPr marL="285750" indent="-228600">
              <a:buFont typeface="Arial" panose="020B0604020202020204" pitchFamily="34" charset="0"/>
              <a:buChar char="•"/>
            </a:pPr>
            <a:r>
              <a:rPr lang="en-US" sz="2400" dirty="0"/>
              <a:t>Random Forrest machine learning using all the features was leveraged</a:t>
            </a:r>
          </a:p>
          <a:p>
            <a:pPr marL="285750" indent="-228600">
              <a:buFont typeface="Arial" panose="020B0604020202020204" pitchFamily="34" charset="0"/>
              <a:buChar char="•"/>
            </a:pPr>
            <a:r>
              <a:rPr lang="en-US" sz="2400" dirty="0"/>
              <a:t>Branching algorithms can tell us feature importance's</a:t>
            </a:r>
          </a:p>
          <a:p>
            <a:pPr marL="285750" indent="-228600">
              <a:buFont typeface="Arial" panose="020B0604020202020204" pitchFamily="34" charset="0"/>
              <a:buChar char="•"/>
            </a:pPr>
            <a:r>
              <a:rPr lang="en-US" sz="2400" dirty="0"/>
              <a:t>Feature importance's tell which features were the most influential on predictions and can help narrow analysis</a:t>
            </a:r>
          </a:p>
        </p:txBody>
      </p:sp>
      <p:pic>
        <p:nvPicPr>
          <p:cNvPr id="15" name="Picture 14">
            <a:extLst>
              <a:ext uri="{FF2B5EF4-FFF2-40B4-BE49-F238E27FC236}">
                <a16:creationId xmlns:a16="http://schemas.microsoft.com/office/drawing/2014/main" id="{CC869E9F-47DD-464C-B1F0-158194A0527A}"/>
              </a:ext>
            </a:extLst>
          </p:cNvPr>
          <p:cNvPicPr>
            <a:picLocks noChangeAspect="1"/>
          </p:cNvPicPr>
          <p:nvPr/>
        </p:nvPicPr>
        <p:blipFill>
          <a:blip r:embed="rId2"/>
          <a:stretch>
            <a:fillRect/>
          </a:stretch>
        </p:blipFill>
        <p:spPr>
          <a:xfrm>
            <a:off x="4898967" y="1779093"/>
            <a:ext cx="6921940" cy="3409055"/>
          </a:xfrm>
          <a:prstGeom prst="rect">
            <a:avLst/>
          </a:prstGeom>
        </p:spPr>
      </p:pic>
    </p:spTree>
    <p:extLst>
      <p:ext uri="{BB962C8B-B14F-4D97-AF65-F5344CB8AC3E}">
        <p14:creationId xmlns:p14="http://schemas.microsoft.com/office/powerpoint/2010/main" val="330781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481608" y="1363662"/>
            <a:ext cx="3494341" cy="3793488"/>
          </a:xfrm>
          <a:noFill/>
        </p:spPr>
        <p:txBody>
          <a:bodyPr vert="horz" lIns="91440" tIns="45720" rIns="91440" bIns="45720" rtlCol="0" anchor="b">
            <a:normAutofit/>
          </a:bodyPr>
          <a:lstStyle/>
          <a:p>
            <a:r>
              <a:rPr lang="en-US" sz="3200" kern="1200" dirty="0">
                <a:solidFill>
                  <a:schemeClr val="tx1"/>
                </a:solidFill>
                <a:latin typeface="+mj-lt"/>
                <a:ea typeface="+mj-ea"/>
                <a:cs typeface="+mj-cs"/>
              </a:rPr>
              <a:t>Correlation Matrix </a:t>
            </a:r>
            <a:r>
              <a:rPr lang="en-US" sz="2900" kern="1200" dirty="0">
                <a:solidFill>
                  <a:schemeClr val="tx1"/>
                </a:solidFill>
                <a:latin typeface="+mj-lt"/>
                <a:ea typeface="+mj-ea"/>
                <a:cs typeface="+mj-cs"/>
              </a:rPr>
              <a:t>– most features are not very correlated except for trade in and previous purchase.  This could indicate customers buy cars and trade them in at a later time</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15A6ADF-F997-4A6A-BA6B-1E746EDD49F8}"/>
              </a:ext>
            </a:extLst>
          </p:cNvPr>
          <p:cNvPicPr>
            <a:picLocks noChangeAspect="1"/>
          </p:cNvPicPr>
          <p:nvPr/>
        </p:nvPicPr>
        <p:blipFill>
          <a:blip r:embed="rId2"/>
          <a:stretch>
            <a:fillRect/>
          </a:stretch>
        </p:blipFill>
        <p:spPr>
          <a:xfrm>
            <a:off x="5441735" y="1144235"/>
            <a:ext cx="5934456" cy="4569530"/>
          </a:xfrm>
          <a:prstGeom prst="rect">
            <a:avLst/>
          </a:prstGeom>
          <a:effectLst/>
        </p:spPr>
      </p:pic>
      <p:sp>
        <p:nvSpPr>
          <p:cNvPr id="4" name="Title 1">
            <a:extLst>
              <a:ext uri="{FF2B5EF4-FFF2-40B4-BE49-F238E27FC236}">
                <a16:creationId xmlns:a16="http://schemas.microsoft.com/office/drawing/2014/main" id="{467FA18E-C4AE-4ADF-903A-D62B76A80686}"/>
              </a:ext>
            </a:extLst>
          </p:cNvPr>
          <p:cNvSpPr txBox="1">
            <a:spLocks/>
          </p:cNvSpPr>
          <p:nvPr/>
        </p:nvSpPr>
        <p:spPr>
          <a:xfrm>
            <a:off x="0" y="681037"/>
            <a:ext cx="10515600" cy="6826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72697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752094" y="1332738"/>
            <a:ext cx="3438144" cy="1239012"/>
          </a:xfrm>
        </p:spPr>
        <p:txBody>
          <a:bodyPr vert="horz" lIns="91440" tIns="45720" rIns="91440" bIns="45720" rtlCol="0" anchor="ctr">
            <a:normAutofit/>
          </a:bodyPr>
          <a:lstStyle/>
          <a:p>
            <a:r>
              <a:rPr lang="en-US" sz="3600" kern="1200" dirty="0">
                <a:solidFill>
                  <a:schemeClr val="bg1"/>
                </a:solidFill>
                <a:latin typeface="+mj-lt"/>
                <a:ea typeface="+mj-ea"/>
                <a:cs typeface="+mj-cs"/>
              </a:rPr>
              <a:t>Trade In</a:t>
            </a:r>
          </a:p>
        </p:txBody>
      </p:sp>
      <p:sp>
        <p:nvSpPr>
          <p:cNvPr id="4" name="Title 1">
            <a:extLst>
              <a:ext uri="{FF2B5EF4-FFF2-40B4-BE49-F238E27FC236}">
                <a16:creationId xmlns:a16="http://schemas.microsoft.com/office/drawing/2014/main" id="{7F539218-DF44-4D37-9635-E20AE1735F52}"/>
              </a:ext>
            </a:extLst>
          </p:cNvPr>
          <p:cNvSpPr txBox="1">
            <a:spLocks/>
          </p:cNvSpPr>
          <p:nvPr/>
        </p:nvSpPr>
        <p:spPr>
          <a:xfrm>
            <a:off x="371094" y="2718054"/>
            <a:ext cx="3438906" cy="1625346"/>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a:spcAft>
                <a:spcPts val="600"/>
              </a:spcAft>
            </a:pPr>
            <a:r>
              <a:rPr lang="en-US" sz="2400" dirty="0">
                <a:solidFill>
                  <a:schemeClr val="bg1"/>
                </a:solidFill>
                <a:latin typeface="+mn-lt"/>
                <a:ea typeface="+mn-ea"/>
                <a:cs typeface="+mn-cs"/>
              </a:rPr>
              <a:t>Those who trade in have a significantly higher likelihood of becoming a loyal customer than those who don’t</a:t>
            </a:r>
          </a:p>
          <a:p>
            <a:pPr indent="-228600">
              <a:spcAft>
                <a:spcPts val="600"/>
              </a:spcAft>
              <a:buFont typeface="Arial" panose="020B0604020202020204" pitchFamily="34" charset="0"/>
              <a:buChar char="•"/>
            </a:pPr>
            <a:endParaRPr lang="en-US" sz="1700" dirty="0">
              <a:latin typeface="+mn-lt"/>
              <a:ea typeface="+mn-ea"/>
              <a:cs typeface="+mn-cs"/>
            </a:endParaRPr>
          </a:p>
        </p:txBody>
      </p:sp>
      <p:graphicFrame>
        <p:nvGraphicFramePr>
          <p:cNvPr id="7" name="Chart 6">
            <a:extLst>
              <a:ext uri="{FF2B5EF4-FFF2-40B4-BE49-F238E27FC236}">
                <a16:creationId xmlns:a16="http://schemas.microsoft.com/office/drawing/2014/main" id="{B2467623-B731-4B24-9829-2207DD160AF3}"/>
              </a:ext>
            </a:extLst>
          </p:cNvPr>
          <p:cNvGraphicFramePr>
            <a:graphicFrameLocks/>
          </p:cNvGraphicFramePr>
          <p:nvPr>
            <p:extLst>
              <p:ext uri="{D42A27DB-BD31-4B8C-83A1-F6EECF244321}">
                <p14:modId xmlns:p14="http://schemas.microsoft.com/office/powerpoint/2010/main" val="1519242248"/>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699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4EBF-1483-4690-8C28-D358F6A6A28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Year vs Trade In</a:t>
            </a:r>
          </a:p>
        </p:txBody>
      </p:sp>
      <p:sp>
        <p:nvSpPr>
          <p:cNvPr id="4" name="Title 1">
            <a:extLst>
              <a:ext uri="{FF2B5EF4-FFF2-40B4-BE49-F238E27FC236}">
                <a16:creationId xmlns:a16="http://schemas.microsoft.com/office/drawing/2014/main" id="{467FA18E-C4AE-4ADF-903A-D62B76A80686}"/>
              </a:ext>
            </a:extLst>
          </p:cNvPr>
          <p:cNvSpPr txBox="1">
            <a:spLocks/>
          </p:cNvSpPr>
          <p:nvPr/>
        </p:nvSpPr>
        <p:spPr>
          <a:xfrm>
            <a:off x="3999690" y="5293536"/>
            <a:ext cx="7188199" cy="129209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800" dirty="0">
                <a:latin typeface="+mn-lt"/>
                <a:ea typeface="+mn-ea"/>
                <a:cs typeface="+mn-cs"/>
              </a:rPr>
              <a:t>Older cars that are traded in have a significantly larger difference in subsequent buyer rate than newer cars (difference &gt;= 7% as apposed to 4% difference in trade in ratio) exception is 2014</a:t>
            </a:r>
          </a:p>
        </p:txBody>
      </p:sp>
      <p:graphicFrame>
        <p:nvGraphicFramePr>
          <p:cNvPr id="5" name="Chart 4">
            <a:extLst>
              <a:ext uri="{FF2B5EF4-FFF2-40B4-BE49-F238E27FC236}">
                <a16:creationId xmlns:a16="http://schemas.microsoft.com/office/drawing/2014/main" id="{683CE5DE-BD6A-484C-A0D5-46116FE92FE8}"/>
              </a:ext>
            </a:extLst>
          </p:cNvPr>
          <p:cNvGraphicFramePr>
            <a:graphicFrameLocks/>
          </p:cNvGraphicFramePr>
          <p:nvPr>
            <p:extLst>
              <p:ext uri="{D42A27DB-BD31-4B8C-83A1-F6EECF244321}">
                <p14:modId xmlns:p14="http://schemas.microsoft.com/office/powerpoint/2010/main" val="1004034997"/>
              </p:ext>
            </p:extLst>
          </p:nvPr>
        </p:nvGraphicFramePr>
        <p:xfrm>
          <a:off x="3599234" y="272374"/>
          <a:ext cx="8404698" cy="4766554"/>
        </p:xfrm>
        <a:graphic>
          <a:graphicData uri="http://schemas.openxmlformats.org/drawingml/2006/chart">
            <c:chart xmlns:c="http://schemas.openxmlformats.org/drawingml/2006/chart" xmlns:r="http://schemas.openxmlformats.org/officeDocument/2006/relationships" r:id="rId2"/>
          </a:graphicData>
        </a:graphic>
      </p:graphicFrame>
      <p:sp>
        <p:nvSpPr>
          <p:cNvPr id="13" name="Oval 12">
            <a:extLst>
              <a:ext uri="{FF2B5EF4-FFF2-40B4-BE49-F238E27FC236}">
                <a16:creationId xmlns:a16="http://schemas.microsoft.com/office/drawing/2014/main" id="{BC4085F7-7310-4B70-8FBE-870EA3DF25AA}"/>
              </a:ext>
            </a:extLst>
          </p:cNvPr>
          <p:cNvSpPr/>
          <p:nvPr/>
        </p:nvSpPr>
        <p:spPr>
          <a:xfrm>
            <a:off x="4402192" y="963891"/>
            <a:ext cx="465306" cy="914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4" name="Oval 13">
            <a:extLst>
              <a:ext uri="{FF2B5EF4-FFF2-40B4-BE49-F238E27FC236}">
                <a16:creationId xmlns:a16="http://schemas.microsoft.com/office/drawing/2014/main" id="{BC4085F7-7310-4B70-8FBE-870EA3DF25AA}"/>
              </a:ext>
            </a:extLst>
          </p:cNvPr>
          <p:cNvSpPr/>
          <p:nvPr/>
        </p:nvSpPr>
        <p:spPr>
          <a:xfrm>
            <a:off x="4790734" y="2205872"/>
            <a:ext cx="465306" cy="653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5" name="Oval 14">
            <a:extLst>
              <a:ext uri="{FF2B5EF4-FFF2-40B4-BE49-F238E27FC236}">
                <a16:creationId xmlns:a16="http://schemas.microsoft.com/office/drawing/2014/main" id="{5B39E658-3011-4275-9C8C-BEBC4BCDA035}"/>
              </a:ext>
            </a:extLst>
          </p:cNvPr>
          <p:cNvSpPr/>
          <p:nvPr/>
        </p:nvSpPr>
        <p:spPr>
          <a:xfrm>
            <a:off x="10099596" y="2858872"/>
            <a:ext cx="465306" cy="653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68785282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954</TotalTime>
  <Words>599</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CarMax Analytics Showcase What Makes a Loyal Customer?</vt:lpstr>
      <vt:lpstr>Table of Contents</vt:lpstr>
      <vt:lpstr>Missing Data</vt:lpstr>
      <vt:lpstr>Data Set Distributions</vt:lpstr>
      <vt:lpstr>Data Distributions</vt:lpstr>
      <vt:lpstr>Machine Learning</vt:lpstr>
      <vt:lpstr>Correlation Matrix – most features are not very correlated except for trade in and previous purchase.  This could indicate customers buy cars and trade them in at a later time</vt:lpstr>
      <vt:lpstr>Trade In</vt:lpstr>
      <vt:lpstr>Year vs Trade In</vt:lpstr>
      <vt:lpstr>Income is known for people who use financing or likely for those who apply and turn down or apply and get rejected</vt:lpstr>
      <vt:lpstr>Income vs Trade In</vt:lpstr>
      <vt:lpstr>Purchase Price Feature Analysis</vt:lpstr>
      <vt:lpstr>Distance</vt:lpstr>
      <vt:lpstr>Purchase Make</vt:lpstr>
      <vt:lpstr>Low Demand </vt:lpstr>
      <vt:lpstr>Purchase Make, Financing (y/n)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CarMax Analytics Showcase What Makes a Loyal Customer?</dc:title>
  <dc:creator>Nathan Smith</dc:creator>
  <cp:lastModifiedBy>Nathan Smith</cp:lastModifiedBy>
  <cp:revision>3</cp:revision>
  <dcterms:created xsi:type="dcterms:W3CDTF">2020-02-11T02:57:32Z</dcterms:created>
  <dcterms:modified xsi:type="dcterms:W3CDTF">2020-02-12T15:43:39Z</dcterms:modified>
</cp:coreProperties>
</file>