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2.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3.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4.xml" ContentType="application/vnd.openxmlformats-officedocument.drawingml.chartshape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5.xml" ContentType="application/vnd.openxmlformats-officedocument.drawingml.chartshapes+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 id="266" r:id="rId10"/>
    <p:sldId id="265" r:id="rId11"/>
    <p:sldId id="263"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an Smith" initials="NS" lastIdx="1" clrIdx="0">
    <p:extLst>
      <p:ext uri="{19B8F6BF-5375-455C-9EA6-DF929625EA0E}">
        <p15:presenceInfo xmlns:p15="http://schemas.microsoft.com/office/powerpoint/2012/main" userId="e07b9a9414f483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999Na\Documents\CarMax_Analytics\purch_subs.csv"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Purchase</a:t>
            </a:r>
            <a:r>
              <a:rPr lang="en-US" baseline="0"/>
              <a:t> Year Distribution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purchase_year_distribution!$C$1</c:f>
              <c:strCache>
                <c:ptCount val="1"/>
                <c:pt idx="0">
                  <c:v>insert_num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purchase_year_distribution!$B$2:$B$16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purchase_year_distribution!$C$2:$C$16</c:f>
              <c:numCache>
                <c:formatCode>General</c:formatCode>
                <c:ptCount val="15"/>
                <c:pt idx="0">
                  <c:v>691</c:v>
                </c:pt>
                <c:pt idx="1">
                  <c:v>708</c:v>
                </c:pt>
                <c:pt idx="2">
                  <c:v>2470</c:v>
                </c:pt>
                <c:pt idx="3">
                  <c:v>5648</c:v>
                </c:pt>
                <c:pt idx="4">
                  <c:v>8737</c:v>
                </c:pt>
                <c:pt idx="5">
                  <c:v>12759</c:v>
                </c:pt>
                <c:pt idx="6">
                  <c:v>20447</c:v>
                </c:pt>
                <c:pt idx="7">
                  <c:v>29041</c:v>
                </c:pt>
                <c:pt idx="8">
                  <c:v>33647</c:v>
                </c:pt>
                <c:pt idx="9">
                  <c:v>28859</c:v>
                </c:pt>
                <c:pt idx="10">
                  <c:v>68470</c:v>
                </c:pt>
                <c:pt idx="11">
                  <c:v>61293</c:v>
                </c:pt>
                <c:pt idx="12">
                  <c:v>62945</c:v>
                </c:pt>
                <c:pt idx="13">
                  <c:v>23031</c:v>
                </c:pt>
                <c:pt idx="14">
                  <c:v>957</c:v>
                </c:pt>
              </c:numCache>
            </c:numRef>
          </c:val>
          <c:extLst>
            <c:ext xmlns:c16="http://schemas.microsoft.com/office/drawing/2014/chart" uri="{C3380CC4-5D6E-409C-BE32-E72D297353CC}">
              <c16:uniqueId val="{00000000-1918-4647-BCBA-53C427499EEE}"/>
            </c:ext>
          </c:extLst>
        </c:ser>
        <c:dLbls>
          <c:dLblPos val="inEnd"/>
          <c:showLegendKey val="0"/>
          <c:showVal val="1"/>
          <c:showCatName val="0"/>
          <c:showSerName val="0"/>
          <c:showPercent val="0"/>
          <c:showBubbleSize val="0"/>
        </c:dLbls>
        <c:gapWidth val="100"/>
        <c:overlap val="-24"/>
        <c:axId val="262579599"/>
        <c:axId val="8169023"/>
      </c:barChart>
      <c:catAx>
        <c:axId val="2625795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169023"/>
        <c:crosses val="autoZero"/>
        <c:auto val="1"/>
        <c:lblAlgn val="ctr"/>
        <c:lblOffset val="100"/>
        <c:noMultiLvlLbl val="0"/>
      </c:catAx>
      <c:valAx>
        <c:axId val="81690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2579599"/>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a:t>
            </a:r>
            <a:r>
              <a:rPr lang="en-US" baseline="0"/>
              <a:t> Trade in (y/n) vs Subsequent Buyer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Trade In (N)</c:v>
          </c:tx>
          <c:spPr>
            <a:solidFill>
              <a:schemeClr val="accent1"/>
            </a:solidFill>
            <a:ln>
              <a:noFill/>
            </a:ln>
            <a:effectLst/>
          </c:spPr>
          <c:invertIfNegative val="0"/>
          <c:cat>
            <c:numRef>
              <c:f>purchase_year!$C$2:$C$16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purchase_year!$D$2:$D$16</c:f>
              <c:numCache>
                <c:formatCode>General</c:formatCode>
                <c:ptCount val="15"/>
                <c:pt idx="0">
                  <c:v>0.640860215053763</c:v>
                </c:pt>
                <c:pt idx="1">
                  <c:v>0.59649122807017496</c:v>
                </c:pt>
                <c:pt idx="2">
                  <c:v>0.41937424789410299</c:v>
                </c:pt>
                <c:pt idx="3">
                  <c:v>0.35507046145344001</c:v>
                </c:pt>
                <c:pt idx="4">
                  <c:v>0.33333333333333298</c:v>
                </c:pt>
                <c:pt idx="5">
                  <c:v>0.331856166118004</c:v>
                </c:pt>
                <c:pt idx="6">
                  <c:v>0.32026875699888002</c:v>
                </c:pt>
                <c:pt idx="7">
                  <c:v>0.32091522440598402</c:v>
                </c:pt>
                <c:pt idx="8">
                  <c:v>0.31386588298156498</c:v>
                </c:pt>
                <c:pt idx="9">
                  <c:v>0.31655372700871198</c:v>
                </c:pt>
                <c:pt idx="10">
                  <c:v>0.31032509157509103</c:v>
                </c:pt>
                <c:pt idx="11">
                  <c:v>0.31632161771786199</c:v>
                </c:pt>
                <c:pt idx="12">
                  <c:v>0.32109326744904199</c:v>
                </c:pt>
                <c:pt idx="13">
                  <c:v>0.31659706710692398</c:v>
                </c:pt>
                <c:pt idx="14">
                  <c:v>0.27567567567567502</c:v>
                </c:pt>
              </c:numCache>
            </c:numRef>
          </c:val>
          <c:extLst>
            <c:ext xmlns:c16="http://schemas.microsoft.com/office/drawing/2014/chart" uri="{C3380CC4-5D6E-409C-BE32-E72D297353CC}">
              <c16:uniqueId val="{00000000-04DC-4F6E-A667-DF82E32F137C}"/>
            </c:ext>
          </c:extLst>
        </c:ser>
        <c:ser>
          <c:idx val="2"/>
          <c:order val="1"/>
          <c:tx>
            <c:v>Trade In (Y) </c:v>
          </c:tx>
          <c:spPr>
            <a:solidFill>
              <a:schemeClr val="accent3"/>
            </a:solidFill>
            <a:ln>
              <a:noFill/>
            </a:ln>
            <a:effectLst/>
          </c:spPr>
          <c:invertIfNegative val="0"/>
          <c:cat>
            <c:numRef>
              <c:f>purchase_year!$C$2:$C$16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purchase_year!$E$2:$E$16</c:f>
              <c:numCache>
                <c:formatCode>General</c:formatCode>
                <c:ptCount val="15"/>
                <c:pt idx="0">
                  <c:v>0.74336283185840701</c:v>
                </c:pt>
                <c:pt idx="1">
                  <c:v>0.73015873015873001</c:v>
                </c:pt>
                <c:pt idx="2">
                  <c:v>0.48391089108910801</c:v>
                </c:pt>
                <c:pt idx="3">
                  <c:v>0.41646131099063499</c:v>
                </c:pt>
                <c:pt idx="4">
                  <c:v>0.39039221647917299</c:v>
                </c:pt>
                <c:pt idx="5">
                  <c:v>0.376877185764246</c:v>
                </c:pt>
                <c:pt idx="6">
                  <c:v>0.38464443045940799</c:v>
                </c:pt>
                <c:pt idx="7">
                  <c:v>0.36403801267088998</c:v>
                </c:pt>
                <c:pt idx="8">
                  <c:v>0.37007768550763398</c:v>
                </c:pt>
                <c:pt idx="9">
                  <c:v>0.36388805746782399</c:v>
                </c:pt>
                <c:pt idx="10">
                  <c:v>0.35611167452126702</c:v>
                </c:pt>
                <c:pt idx="11">
                  <c:v>0.35008958789567901</c:v>
                </c:pt>
                <c:pt idx="12">
                  <c:v>0.35691150008179201</c:v>
                </c:pt>
                <c:pt idx="13">
                  <c:v>0.353227579707868</c:v>
                </c:pt>
                <c:pt idx="14">
                  <c:v>0.36286201022146503</c:v>
                </c:pt>
              </c:numCache>
            </c:numRef>
          </c:val>
          <c:extLst>
            <c:ext xmlns:c16="http://schemas.microsoft.com/office/drawing/2014/chart" uri="{C3380CC4-5D6E-409C-BE32-E72D297353CC}">
              <c16:uniqueId val="{00000001-04DC-4F6E-A667-DF82E32F137C}"/>
            </c:ext>
          </c:extLst>
        </c:ser>
        <c:dLbls>
          <c:showLegendKey val="0"/>
          <c:showVal val="0"/>
          <c:showCatName val="0"/>
          <c:showSerName val="0"/>
          <c:showPercent val="0"/>
          <c:showBubbleSize val="0"/>
        </c:dLbls>
        <c:gapWidth val="150"/>
        <c:axId val="222385343"/>
        <c:axId val="223205215"/>
      </c:barChart>
      <c:lineChart>
        <c:grouping val="standard"/>
        <c:varyColors val="0"/>
        <c:ser>
          <c:idx val="3"/>
          <c:order val="2"/>
          <c:tx>
            <c:v>Trade In (N) Avg. </c:v>
          </c:tx>
          <c:spPr>
            <a:ln w="28575" cap="rnd">
              <a:solidFill>
                <a:schemeClr val="accent1"/>
              </a:solidFill>
              <a:round/>
            </a:ln>
            <a:effectLst/>
          </c:spPr>
          <c:marker>
            <c:symbol val="none"/>
          </c:marker>
          <c:val>
            <c:numRef>
              <c:f>purchase_year!$F$2:$F$16</c:f>
              <c:numCache>
                <c:formatCode>General</c:formatCode>
                <c:ptCount val="15"/>
                <c:pt idx="0">
                  <c:v>0.32</c:v>
                </c:pt>
                <c:pt idx="1">
                  <c:v>0.32</c:v>
                </c:pt>
                <c:pt idx="2">
                  <c:v>0.32</c:v>
                </c:pt>
                <c:pt idx="3">
                  <c:v>0.32</c:v>
                </c:pt>
                <c:pt idx="4">
                  <c:v>0.32</c:v>
                </c:pt>
                <c:pt idx="5">
                  <c:v>0.32</c:v>
                </c:pt>
                <c:pt idx="6">
                  <c:v>0.32</c:v>
                </c:pt>
                <c:pt idx="7">
                  <c:v>0.32</c:v>
                </c:pt>
                <c:pt idx="8">
                  <c:v>0.32</c:v>
                </c:pt>
                <c:pt idx="9">
                  <c:v>0.32</c:v>
                </c:pt>
                <c:pt idx="10">
                  <c:v>0.32</c:v>
                </c:pt>
                <c:pt idx="11">
                  <c:v>0.32</c:v>
                </c:pt>
                <c:pt idx="12">
                  <c:v>0.32</c:v>
                </c:pt>
                <c:pt idx="13">
                  <c:v>0.32</c:v>
                </c:pt>
                <c:pt idx="14">
                  <c:v>0.32</c:v>
                </c:pt>
              </c:numCache>
            </c:numRef>
          </c:val>
          <c:smooth val="0"/>
          <c:extLst>
            <c:ext xmlns:c16="http://schemas.microsoft.com/office/drawing/2014/chart" uri="{C3380CC4-5D6E-409C-BE32-E72D297353CC}">
              <c16:uniqueId val="{00000002-04DC-4F6E-A667-DF82E32F137C}"/>
            </c:ext>
          </c:extLst>
        </c:ser>
        <c:ser>
          <c:idx val="4"/>
          <c:order val="3"/>
          <c:tx>
            <c:v>Trade In (Y) Avg.</c:v>
          </c:tx>
          <c:spPr>
            <a:ln w="28575" cap="rnd">
              <a:solidFill>
                <a:schemeClr val="accent3"/>
              </a:solidFill>
              <a:round/>
            </a:ln>
            <a:effectLst/>
          </c:spPr>
          <c:marker>
            <c:symbol val="none"/>
          </c:marker>
          <c:val>
            <c:numRef>
              <c:f>purchase_year!$G$2:$G$16</c:f>
              <c:numCache>
                <c:formatCode>General</c:formatCode>
                <c:ptCount val="15"/>
                <c:pt idx="0">
                  <c:v>0.36</c:v>
                </c:pt>
                <c:pt idx="1">
                  <c:v>0.36</c:v>
                </c:pt>
                <c:pt idx="2">
                  <c:v>0.36</c:v>
                </c:pt>
                <c:pt idx="3">
                  <c:v>0.36</c:v>
                </c:pt>
                <c:pt idx="4">
                  <c:v>0.36</c:v>
                </c:pt>
                <c:pt idx="5">
                  <c:v>0.36</c:v>
                </c:pt>
                <c:pt idx="6">
                  <c:v>0.36</c:v>
                </c:pt>
                <c:pt idx="7">
                  <c:v>0.36</c:v>
                </c:pt>
                <c:pt idx="8">
                  <c:v>0.36</c:v>
                </c:pt>
                <c:pt idx="9">
                  <c:v>0.36</c:v>
                </c:pt>
                <c:pt idx="10">
                  <c:v>0.36</c:v>
                </c:pt>
                <c:pt idx="11">
                  <c:v>0.36</c:v>
                </c:pt>
                <c:pt idx="12">
                  <c:v>0.36</c:v>
                </c:pt>
                <c:pt idx="13">
                  <c:v>0.36</c:v>
                </c:pt>
                <c:pt idx="14">
                  <c:v>0.36</c:v>
                </c:pt>
              </c:numCache>
            </c:numRef>
          </c:val>
          <c:smooth val="0"/>
          <c:extLst>
            <c:ext xmlns:c16="http://schemas.microsoft.com/office/drawing/2014/chart" uri="{C3380CC4-5D6E-409C-BE32-E72D297353CC}">
              <c16:uniqueId val="{00000003-04DC-4F6E-A667-DF82E32F137C}"/>
            </c:ext>
          </c:extLst>
        </c:ser>
        <c:ser>
          <c:idx val="5"/>
          <c:order val="4"/>
          <c:tx>
            <c:v>Population Avg.</c:v>
          </c:tx>
          <c:spPr>
            <a:ln w="28575" cap="rnd">
              <a:solidFill>
                <a:srgbClr val="FFFF00"/>
              </a:solidFill>
              <a:round/>
            </a:ln>
            <a:effectLst/>
          </c:spPr>
          <c:marker>
            <c:symbol val="none"/>
          </c:marker>
          <c:val>
            <c:numRef>
              <c:f>purchase_year!$H$2:$H$16</c:f>
              <c:numCache>
                <c:formatCode>General</c:formatCode>
                <c:ptCount val="15"/>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numCache>
            </c:numRef>
          </c:val>
          <c:smooth val="0"/>
          <c:extLst>
            <c:ext xmlns:c16="http://schemas.microsoft.com/office/drawing/2014/chart" uri="{C3380CC4-5D6E-409C-BE32-E72D297353CC}">
              <c16:uniqueId val="{00000004-04DC-4F6E-A667-DF82E32F137C}"/>
            </c:ext>
          </c:extLst>
        </c:ser>
        <c:dLbls>
          <c:showLegendKey val="0"/>
          <c:showVal val="0"/>
          <c:showCatName val="0"/>
          <c:showSerName val="0"/>
          <c:showPercent val="0"/>
          <c:showBubbleSize val="0"/>
        </c:dLbls>
        <c:marker val="1"/>
        <c:smooth val="0"/>
        <c:axId val="222385343"/>
        <c:axId val="223205215"/>
      </c:lineChart>
      <c:catAx>
        <c:axId val="222385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205215"/>
        <c:crosses val="autoZero"/>
        <c:auto val="1"/>
        <c:lblAlgn val="ctr"/>
        <c:lblOffset val="100"/>
        <c:noMultiLvlLbl val="0"/>
      </c:catAx>
      <c:valAx>
        <c:axId val="2232052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385343"/>
        <c:crosses val="autoZero"/>
        <c:crossBetween val="between"/>
      </c:valAx>
      <c:spPr>
        <a:solidFill>
          <a:sysClr val="window" lastClr="FFFFFF"/>
        </a:solidFill>
        <a:ln>
          <a:solidFill>
            <a:sysClr val="windowText" lastClr="000000"/>
          </a:solid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Income,</a:t>
            </a:r>
            <a:r>
              <a:rPr lang="en-US" baseline="0"/>
              <a:t> Trade (y/n) vs Subsequent Buyer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1"/>
          <c:spPr>
            <a:solidFill>
              <a:srgbClr val="0070C0"/>
            </a:solidFill>
            <a:ln>
              <a:noFill/>
            </a:ln>
            <a:effectLst/>
          </c:spPr>
          <c:invertIfNegative val="0"/>
          <c:cat>
            <c:numRef>
              <c:f>income_trade_subs!$B$2:$B$12</c:f>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f>income_trade_subs!$D$2:$D$12</c:f>
              <c:numCache>
                <c:formatCode>General</c:formatCode>
                <c:ptCount val="11"/>
                <c:pt idx="0">
                  <c:v>0.31941234730934298</c:v>
                </c:pt>
                <c:pt idx="1">
                  <c:v>0.31218603143736801</c:v>
                </c:pt>
                <c:pt idx="2">
                  <c:v>0.31450874572350901</c:v>
                </c:pt>
                <c:pt idx="3">
                  <c:v>0.31268155626458399</c:v>
                </c:pt>
                <c:pt idx="4">
                  <c:v>0.32481301285309699</c:v>
                </c:pt>
                <c:pt idx="5">
                  <c:v>0.31799972371874502</c:v>
                </c:pt>
                <c:pt idx="6">
                  <c:v>0.31475716064757098</c:v>
                </c:pt>
                <c:pt idx="7">
                  <c:v>0.32226322263222601</c:v>
                </c:pt>
                <c:pt idx="8">
                  <c:v>0.336185819070904</c:v>
                </c:pt>
                <c:pt idx="9">
                  <c:v>0.30820995962314901</c:v>
                </c:pt>
                <c:pt idx="10">
                  <c:v>0.34572025052192001</c:v>
                </c:pt>
              </c:numCache>
            </c:numRef>
          </c:val>
          <c:extLst>
            <c:ext xmlns:c16="http://schemas.microsoft.com/office/drawing/2014/chart" uri="{C3380CC4-5D6E-409C-BE32-E72D297353CC}">
              <c16:uniqueId val="{00000000-13C4-4DD5-B0A2-5038791CBE19}"/>
            </c:ext>
          </c:extLst>
        </c:ser>
        <c:ser>
          <c:idx val="3"/>
          <c:order val="2"/>
          <c:spPr>
            <a:solidFill>
              <a:schemeClr val="accent3"/>
            </a:solidFill>
            <a:ln>
              <a:noFill/>
            </a:ln>
            <a:effectLst/>
          </c:spPr>
          <c:invertIfNegative val="0"/>
          <c:cat>
            <c:numRef>
              <c:f>income_trade_subs!$B$2:$B$12</c:f>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f>income_trade_subs!$E$2:$E$12</c:f>
              <c:numCache>
                <c:formatCode>General</c:formatCode>
                <c:ptCount val="11"/>
                <c:pt idx="0">
                  <c:v>0.35895931142409998</c:v>
                </c:pt>
                <c:pt idx="1">
                  <c:v>0.34471417384494901</c:v>
                </c:pt>
                <c:pt idx="2">
                  <c:v>0.34960070984915698</c:v>
                </c:pt>
                <c:pt idx="3">
                  <c:v>0.36284959460690502</c:v>
                </c:pt>
                <c:pt idx="4">
                  <c:v>0.37255268736750202</c:v>
                </c:pt>
                <c:pt idx="5">
                  <c:v>0.37761833121166499</c:v>
                </c:pt>
                <c:pt idx="6">
                  <c:v>0.39831500117013802</c:v>
                </c:pt>
                <c:pt idx="7">
                  <c:v>0.405417814508723</c:v>
                </c:pt>
                <c:pt idx="8">
                  <c:v>0.41670577193805702</c:v>
                </c:pt>
                <c:pt idx="9">
                  <c:v>0.387061403508771</c:v>
                </c:pt>
                <c:pt idx="10">
                  <c:v>0.43754066363044802</c:v>
                </c:pt>
              </c:numCache>
            </c:numRef>
          </c:val>
          <c:extLst>
            <c:ext xmlns:c16="http://schemas.microsoft.com/office/drawing/2014/chart" uri="{C3380CC4-5D6E-409C-BE32-E72D297353CC}">
              <c16:uniqueId val="{00000001-13C4-4DD5-B0A2-5038791CBE19}"/>
            </c:ext>
          </c:extLst>
        </c:ser>
        <c:dLbls>
          <c:showLegendKey val="0"/>
          <c:showVal val="0"/>
          <c:showCatName val="0"/>
          <c:showSerName val="0"/>
          <c:showPercent val="0"/>
          <c:showBubbleSize val="0"/>
        </c:dLbls>
        <c:gapWidth val="150"/>
        <c:axId val="307026623"/>
        <c:axId val="220537055"/>
        <c:extLst>
          <c:ext xmlns:c15="http://schemas.microsoft.com/office/drawing/2012/chart" uri="{02D57815-91ED-43cb-92C2-25804820EDAC}">
            <c15:filteredBarSeries>
              <c15:ser>
                <c:idx val="1"/>
                <c:order val="0"/>
                <c:spPr>
                  <a:solidFill>
                    <a:schemeClr val="accent2"/>
                  </a:solidFill>
                  <a:ln>
                    <a:noFill/>
                  </a:ln>
                  <a:effectLst/>
                </c:spPr>
                <c:invertIfNegative val="0"/>
                <c:cat>
                  <c:numRef>
                    <c:extLst>
                      <c:ext uri="{02D57815-91ED-43cb-92C2-25804820EDAC}">
                        <c15:formulaRef>
                          <c15:sqref>income_trade_subs!$B$2:$B$12</c15:sqref>
                        </c15:formulaRef>
                      </c:ext>
                    </c:extLst>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extLst>
                      <c:ext uri="{02D57815-91ED-43cb-92C2-25804820EDAC}">
                        <c15:formulaRef>
                          <c15:sqref>income_trade_subs!$C$2:$C$12</c15:sqref>
                        </c15:formulaRef>
                      </c:ext>
                    </c:extLst>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5-13C4-4DD5-B0A2-5038791CBE19}"/>
                  </c:ext>
                </c:extLst>
              </c15:ser>
            </c15:filteredBarSeries>
          </c:ext>
        </c:extLst>
      </c:barChart>
      <c:lineChart>
        <c:grouping val="standard"/>
        <c:varyColors val="0"/>
        <c:ser>
          <c:idx val="4"/>
          <c:order val="3"/>
          <c:spPr>
            <a:ln w="28575" cap="rnd">
              <a:solidFill>
                <a:srgbClr val="0070C0"/>
              </a:solidFill>
              <a:round/>
            </a:ln>
            <a:effectLst/>
          </c:spPr>
          <c:marker>
            <c:symbol val="none"/>
          </c:marker>
          <c:val>
            <c:numRef>
              <c:f>income_trade_subs!$F$2:$F$12</c:f>
              <c:numCache>
                <c:formatCode>General</c:formatCode>
                <c:ptCount val="11"/>
                <c:pt idx="0">
                  <c:v>0.32</c:v>
                </c:pt>
                <c:pt idx="1">
                  <c:v>0.32</c:v>
                </c:pt>
                <c:pt idx="2">
                  <c:v>0.32</c:v>
                </c:pt>
                <c:pt idx="3">
                  <c:v>0.32</c:v>
                </c:pt>
                <c:pt idx="4">
                  <c:v>0.32</c:v>
                </c:pt>
                <c:pt idx="5">
                  <c:v>0.32</c:v>
                </c:pt>
                <c:pt idx="6">
                  <c:v>0.32</c:v>
                </c:pt>
                <c:pt idx="7">
                  <c:v>0.32</c:v>
                </c:pt>
                <c:pt idx="8">
                  <c:v>0.32</c:v>
                </c:pt>
                <c:pt idx="9">
                  <c:v>0.32</c:v>
                </c:pt>
                <c:pt idx="10">
                  <c:v>0.32</c:v>
                </c:pt>
              </c:numCache>
            </c:numRef>
          </c:val>
          <c:smooth val="0"/>
          <c:extLst>
            <c:ext xmlns:c16="http://schemas.microsoft.com/office/drawing/2014/chart" uri="{C3380CC4-5D6E-409C-BE32-E72D297353CC}">
              <c16:uniqueId val="{00000002-13C4-4DD5-B0A2-5038791CBE19}"/>
            </c:ext>
          </c:extLst>
        </c:ser>
        <c:ser>
          <c:idx val="5"/>
          <c:order val="4"/>
          <c:spPr>
            <a:ln w="28575" cap="rnd">
              <a:solidFill>
                <a:schemeClr val="accent3"/>
              </a:solidFill>
              <a:round/>
            </a:ln>
            <a:effectLst/>
          </c:spPr>
          <c:marker>
            <c:symbol val="none"/>
          </c:marker>
          <c:val>
            <c:numRef>
              <c:f>income_trade_subs!$G$2:$G$12</c:f>
              <c:numCache>
                <c:formatCode>General</c:formatCode>
                <c:ptCount val="11"/>
                <c:pt idx="0">
                  <c:v>0.36</c:v>
                </c:pt>
                <c:pt idx="1">
                  <c:v>0.36</c:v>
                </c:pt>
                <c:pt idx="2">
                  <c:v>0.36</c:v>
                </c:pt>
                <c:pt idx="3">
                  <c:v>0.36</c:v>
                </c:pt>
                <c:pt idx="4">
                  <c:v>0.36</c:v>
                </c:pt>
                <c:pt idx="5">
                  <c:v>0.36</c:v>
                </c:pt>
                <c:pt idx="6">
                  <c:v>0.36</c:v>
                </c:pt>
                <c:pt idx="7">
                  <c:v>0.36</c:v>
                </c:pt>
                <c:pt idx="8">
                  <c:v>0.36</c:v>
                </c:pt>
                <c:pt idx="9">
                  <c:v>0.36</c:v>
                </c:pt>
                <c:pt idx="10">
                  <c:v>0.36</c:v>
                </c:pt>
              </c:numCache>
            </c:numRef>
          </c:val>
          <c:smooth val="0"/>
          <c:extLst>
            <c:ext xmlns:c16="http://schemas.microsoft.com/office/drawing/2014/chart" uri="{C3380CC4-5D6E-409C-BE32-E72D297353CC}">
              <c16:uniqueId val="{00000003-13C4-4DD5-B0A2-5038791CBE19}"/>
            </c:ext>
          </c:extLst>
        </c:ser>
        <c:ser>
          <c:idx val="6"/>
          <c:order val="5"/>
          <c:spPr>
            <a:ln w="28575" cap="rnd">
              <a:solidFill>
                <a:srgbClr val="FFFF00"/>
              </a:solidFill>
              <a:round/>
            </a:ln>
            <a:effectLst/>
          </c:spPr>
          <c:marker>
            <c:symbol val="none"/>
          </c:marker>
          <c:val>
            <c:numRef>
              <c:f>income_trade_subs!$H$2:$H$12</c:f>
              <c:numCache>
                <c:formatCode>General</c:formatCode>
                <c:ptCount val="11"/>
                <c:pt idx="0">
                  <c:v>0.34</c:v>
                </c:pt>
                <c:pt idx="1">
                  <c:v>0.34</c:v>
                </c:pt>
                <c:pt idx="2">
                  <c:v>0.34</c:v>
                </c:pt>
                <c:pt idx="3">
                  <c:v>0.34</c:v>
                </c:pt>
                <c:pt idx="4">
                  <c:v>0.34</c:v>
                </c:pt>
                <c:pt idx="5">
                  <c:v>0.34</c:v>
                </c:pt>
                <c:pt idx="6">
                  <c:v>0.34</c:v>
                </c:pt>
                <c:pt idx="7">
                  <c:v>0.34</c:v>
                </c:pt>
                <c:pt idx="8">
                  <c:v>0.34</c:v>
                </c:pt>
                <c:pt idx="9">
                  <c:v>0.34</c:v>
                </c:pt>
                <c:pt idx="10">
                  <c:v>0.34</c:v>
                </c:pt>
              </c:numCache>
            </c:numRef>
          </c:val>
          <c:smooth val="0"/>
          <c:extLst>
            <c:ext xmlns:c16="http://schemas.microsoft.com/office/drawing/2014/chart" uri="{C3380CC4-5D6E-409C-BE32-E72D297353CC}">
              <c16:uniqueId val="{00000004-13C4-4DD5-B0A2-5038791CBE19}"/>
            </c:ext>
          </c:extLst>
        </c:ser>
        <c:dLbls>
          <c:showLegendKey val="0"/>
          <c:showVal val="0"/>
          <c:showCatName val="0"/>
          <c:showSerName val="0"/>
          <c:showPercent val="0"/>
          <c:showBubbleSize val="0"/>
        </c:dLbls>
        <c:marker val="1"/>
        <c:smooth val="0"/>
        <c:axId val="307026623"/>
        <c:axId val="220537055"/>
      </c:lineChart>
      <c:catAx>
        <c:axId val="307026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537055"/>
        <c:crosses val="autoZero"/>
        <c:auto val="1"/>
        <c:lblAlgn val="ctr"/>
        <c:lblOffset val="100"/>
        <c:noMultiLvlLbl val="0"/>
      </c:catAx>
      <c:valAx>
        <c:axId val="22053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70266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 Trade (y/n) vs Subsequent Buyer Ratio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Trade In (N)</c:v>
          </c:tx>
          <c:spPr>
            <a:solidFill>
              <a:srgbClr val="0070C0"/>
            </a:solidFill>
            <a:ln>
              <a:noFill/>
            </a:ln>
            <a:effectLst/>
          </c:spPr>
          <c:invertIfNegative val="0"/>
          <c:cat>
            <c:numRef>
              <c:f>price_trade_subs!$B$2:$B$19</c:f>
              <c:numCache>
                <c:formatCode>General</c:formatCode>
                <c:ptCount val="18"/>
                <c:pt idx="0">
                  <c:v>2500</c:v>
                </c:pt>
                <c:pt idx="1">
                  <c:v>7500</c:v>
                </c:pt>
                <c:pt idx="2">
                  <c:v>12500</c:v>
                </c:pt>
                <c:pt idx="3">
                  <c:v>17500</c:v>
                </c:pt>
                <c:pt idx="4">
                  <c:v>22500</c:v>
                </c:pt>
                <c:pt idx="5">
                  <c:v>27500</c:v>
                </c:pt>
                <c:pt idx="6">
                  <c:v>32500</c:v>
                </c:pt>
                <c:pt idx="7">
                  <c:v>42500</c:v>
                </c:pt>
                <c:pt idx="8">
                  <c:v>47500</c:v>
                </c:pt>
                <c:pt idx="9">
                  <c:v>52500</c:v>
                </c:pt>
                <c:pt idx="10">
                  <c:v>57500</c:v>
                </c:pt>
                <c:pt idx="11">
                  <c:v>62500</c:v>
                </c:pt>
                <c:pt idx="12">
                  <c:v>67500</c:v>
                </c:pt>
                <c:pt idx="13">
                  <c:v>72500</c:v>
                </c:pt>
                <c:pt idx="14">
                  <c:v>77500</c:v>
                </c:pt>
                <c:pt idx="15">
                  <c:v>82500</c:v>
                </c:pt>
                <c:pt idx="16">
                  <c:v>87500</c:v>
                </c:pt>
                <c:pt idx="17">
                  <c:v>92500</c:v>
                </c:pt>
              </c:numCache>
            </c:numRef>
          </c:cat>
          <c:val>
            <c:numRef>
              <c:f>price_trade_subs!$C$2:$C$19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val>
          <c:extLst>
            <c:ext xmlns:c16="http://schemas.microsoft.com/office/drawing/2014/chart" uri="{C3380CC4-5D6E-409C-BE32-E72D297353CC}">
              <c16:uniqueId val="{00000000-5C82-4F55-B62C-2CC6625818AD}"/>
            </c:ext>
          </c:extLst>
        </c:ser>
        <c:ser>
          <c:idx val="2"/>
          <c:order val="1"/>
          <c:tx>
            <c:v>Trade In (N)</c:v>
          </c:tx>
          <c:spPr>
            <a:solidFill>
              <a:srgbClr val="0070C0"/>
            </a:solidFill>
            <a:ln>
              <a:noFill/>
            </a:ln>
            <a:effectLst/>
          </c:spPr>
          <c:invertIfNegative val="0"/>
          <c:cat>
            <c:numRef>
              <c:f>price_trade_subs!$B$2:$B$19</c:f>
              <c:numCache>
                <c:formatCode>General</c:formatCode>
                <c:ptCount val="18"/>
                <c:pt idx="0">
                  <c:v>2500</c:v>
                </c:pt>
                <c:pt idx="1">
                  <c:v>7500</c:v>
                </c:pt>
                <c:pt idx="2">
                  <c:v>12500</c:v>
                </c:pt>
                <c:pt idx="3">
                  <c:v>17500</c:v>
                </c:pt>
                <c:pt idx="4">
                  <c:v>22500</c:v>
                </c:pt>
                <c:pt idx="5">
                  <c:v>27500</c:v>
                </c:pt>
                <c:pt idx="6">
                  <c:v>32500</c:v>
                </c:pt>
                <c:pt idx="7">
                  <c:v>42500</c:v>
                </c:pt>
                <c:pt idx="8">
                  <c:v>47500</c:v>
                </c:pt>
                <c:pt idx="9">
                  <c:v>52500</c:v>
                </c:pt>
                <c:pt idx="10">
                  <c:v>57500</c:v>
                </c:pt>
                <c:pt idx="11">
                  <c:v>62500</c:v>
                </c:pt>
                <c:pt idx="12">
                  <c:v>67500</c:v>
                </c:pt>
                <c:pt idx="13">
                  <c:v>72500</c:v>
                </c:pt>
                <c:pt idx="14">
                  <c:v>77500</c:v>
                </c:pt>
                <c:pt idx="15">
                  <c:v>82500</c:v>
                </c:pt>
                <c:pt idx="16">
                  <c:v>87500</c:v>
                </c:pt>
                <c:pt idx="17">
                  <c:v>92500</c:v>
                </c:pt>
              </c:numCache>
            </c:numRef>
          </c:cat>
          <c:val>
            <c:numRef>
              <c:f>price_trade_subs!$D$2:$D$19</c:f>
              <c:numCache>
                <c:formatCode>General</c:formatCode>
                <c:ptCount val="18"/>
                <c:pt idx="0">
                  <c:v>0.62804674457428999</c:v>
                </c:pt>
                <c:pt idx="1">
                  <c:v>0.35417597141580998</c:v>
                </c:pt>
                <c:pt idx="2">
                  <c:v>0.31717447230573698</c:v>
                </c:pt>
                <c:pt idx="3">
                  <c:v>0.31569438868472199</c:v>
                </c:pt>
                <c:pt idx="4">
                  <c:v>0.31543126249919301</c:v>
                </c:pt>
                <c:pt idx="5">
                  <c:v>0.31894167923579603</c:v>
                </c:pt>
                <c:pt idx="6">
                  <c:v>0.311929824561403</c:v>
                </c:pt>
                <c:pt idx="7">
                  <c:v>0.30573847601128801</c:v>
                </c:pt>
                <c:pt idx="8">
                  <c:v>0.340425531914893</c:v>
                </c:pt>
                <c:pt idx="9">
                  <c:v>0.322033898305084</c:v>
                </c:pt>
                <c:pt idx="10">
                  <c:v>0.375</c:v>
                </c:pt>
                <c:pt idx="11">
                  <c:v>0.4375</c:v>
                </c:pt>
                <c:pt idx="12">
                  <c:v>0.238095238095238</c:v>
                </c:pt>
                <c:pt idx="13">
                  <c:v>0.38888888888888801</c:v>
                </c:pt>
                <c:pt idx="14">
                  <c:v>0.214285714285714</c:v>
                </c:pt>
                <c:pt idx="15">
                  <c:v>0</c:v>
                </c:pt>
                <c:pt idx="16">
                  <c:v>0.4</c:v>
                </c:pt>
                <c:pt idx="17">
                  <c:v>1</c:v>
                </c:pt>
              </c:numCache>
            </c:numRef>
          </c:val>
          <c:extLst>
            <c:ext xmlns:c16="http://schemas.microsoft.com/office/drawing/2014/chart" uri="{C3380CC4-5D6E-409C-BE32-E72D297353CC}">
              <c16:uniqueId val="{00000001-5C82-4F55-B62C-2CC6625818AD}"/>
            </c:ext>
          </c:extLst>
        </c:ser>
        <c:ser>
          <c:idx val="3"/>
          <c:order val="2"/>
          <c:tx>
            <c:v>Trade In (Y)</c:v>
          </c:tx>
          <c:spPr>
            <a:solidFill>
              <a:schemeClr val="accent3"/>
            </a:solidFill>
            <a:ln>
              <a:noFill/>
            </a:ln>
            <a:effectLst/>
          </c:spPr>
          <c:invertIfNegative val="0"/>
          <c:cat>
            <c:numRef>
              <c:f>price_trade_subs!$B$2:$B$19</c:f>
              <c:numCache>
                <c:formatCode>General</c:formatCode>
                <c:ptCount val="18"/>
                <c:pt idx="0">
                  <c:v>2500</c:v>
                </c:pt>
                <c:pt idx="1">
                  <c:v>7500</c:v>
                </c:pt>
                <c:pt idx="2">
                  <c:v>12500</c:v>
                </c:pt>
                <c:pt idx="3">
                  <c:v>17500</c:v>
                </c:pt>
                <c:pt idx="4">
                  <c:v>22500</c:v>
                </c:pt>
                <c:pt idx="5">
                  <c:v>27500</c:v>
                </c:pt>
                <c:pt idx="6">
                  <c:v>32500</c:v>
                </c:pt>
                <c:pt idx="7">
                  <c:v>42500</c:v>
                </c:pt>
                <c:pt idx="8">
                  <c:v>47500</c:v>
                </c:pt>
                <c:pt idx="9">
                  <c:v>52500</c:v>
                </c:pt>
                <c:pt idx="10">
                  <c:v>57500</c:v>
                </c:pt>
                <c:pt idx="11">
                  <c:v>62500</c:v>
                </c:pt>
                <c:pt idx="12">
                  <c:v>67500</c:v>
                </c:pt>
                <c:pt idx="13">
                  <c:v>72500</c:v>
                </c:pt>
                <c:pt idx="14">
                  <c:v>77500</c:v>
                </c:pt>
                <c:pt idx="15">
                  <c:v>82500</c:v>
                </c:pt>
                <c:pt idx="16">
                  <c:v>87500</c:v>
                </c:pt>
                <c:pt idx="17">
                  <c:v>92500</c:v>
                </c:pt>
              </c:numCache>
            </c:numRef>
          </c:cat>
          <c:val>
            <c:numRef>
              <c:f>price_trade_subs!$E$2:$E$19</c:f>
              <c:numCache>
                <c:formatCode>General</c:formatCode>
                <c:ptCount val="18"/>
                <c:pt idx="0">
                  <c:v>0.74335664335664298</c:v>
                </c:pt>
                <c:pt idx="1">
                  <c:v>0.41691751956652601</c:v>
                </c:pt>
                <c:pt idx="2">
                  <c:v>0.36130523453433</c:v>
                </c:pt>
                <c:pt idx="3">
                  <c:v>0.35789395043051098</c:v>
                </c:pt>
                <c:pt idx="4">
                  <c:v>0.35635203072925398</c:v>
                </c:pt>
                <c:pt idx="5">
                  <c:v>0.35777534154157498</c:v>
                </c:pt>
                <c:pt idx="6">
                  <c:v>0.35732191351577097</c:v>
                </c:pt>
                <c:pt idx="7">
                  <c:v>0.40090090090090003</c:v>
                </c:pt>
                <c:pt idx="8">
                  <c:v>0.39056603773584903</c:v>
                </c:pt>
                <c:pt idx="9">
                  <c:v>0.38876404494382</c:v>
                </c:pt>
                <c:pt idx="10">
                  <c:v>0.44140625</c:v>
                </c:pt>
                <c:pt idx="11">
                  <c:v>0.47916666666666602</c:v>
                </c:pt>
                <c:pt idx="12">
                  <c:v>0.46808510638297801</c:v>
                </c:pt>
                <c:pt idx="13">
                  <c:v>0.39130434782608697</c:v>
                </c:pt>
                <c:pt idx="14">
                  <c:v>0.57692307692307598</c:v>
                </c:pt>
                <c:pt idx="15">
                  <c:v>0.5</c:v>
                </c:pt>
                <c:pt idx="16">
                  <c:v>0.25</c:v>
                </c:pt>
                <c:pt idx="17">
                  <c:v>0.5</c:v>
                </c:pt>
              </c:numCache>
            </c:numRef>
          </c:val>
          <c:extLst>
            <c:ext xmlns:c16="http://schemas.microsoft.com/office/drawing/2014/chart" uri="{C3380CC4-5D6E-409C-BE32-E72D297353CC}">
              <c16:uniqueId val="{00000002-5C82-4F55-B62C-2CC6625818AD}"/>
            </c:ext>
          </c:extLst>
        </c:ser>
        <c:dLbls>
          <c:showLegendKey val="0"/>
          <c:showVal val="0"/>
          <c:showCatName val="0"/>
          <c:showSerName val="0"/>
          <c:showPercent val="0"/>
          <c:showBubbleSize val="0"/>
        </c:dLbls>
        <c:gapWidth val="150"/>
        <c:axId val="316541247"/>
        <c:axId val="174639263"/>
      </c:barChart>
      <c:lineChart>
        <c:grouping val="standard"/>
        <c:varyColors val="0"/>
        <c:ser>
          <c:idx val="4"/>
          <c:order val="3"/>
          <c:tx>
            <c:v>Trade In (N) Avg.</c:v>
          </c:tx>
          <c:spPr>
            <a:ln w="28575" cap="rnd">
              <a:solidFill>
                <a:srgbClr val="0070C0"/>
              </a:solidFill>
              <a:round/>
            </a:ln>
            <a:effectLst/>
          </c:spPr>
          <c:marker>
            <c:symbol val="none"/>
          </c:marker>
          <c:val>
            <c:numRef>
              <c:f>price_trade_subs!$F$2:$F$19</c:f>
              <c:numCache>
                <c:formatCode>General</c:formatCode>
                <c:ptCount val="18"/>
                <c:pt idx="0">
                  <c:v>0.32</c:v>
                </c:pt>
                <c:pt idx="1">
                  <c:v>0.32</c:v>
                </c:pt>
                <c:pt idx="2">
                  <c:v>0.32</c:v>
                </c:pt>
                <c:pt idx="3">
                  <c:v>0.32</c:v>
                </c:pt>
                <c:pt idx="4">
                  <c:v>0.32</c:v>
                </c:pt>
                <c:pt idx="5">
                  <c:v>0.32</c:v>
                </c:pt>
                <c:pt idx="6">
                  <c:v>0.32</c:v>
                </c:pt>
                <c:pt idx="7">
                  <c:v>0.32</c:v>
                </c:pt>
                <c:pt idx="8">
                  <c:v>0.32</c:v>
                </c:pt>
                <c:pt idx="9">
                  <c:v>0.32</c:v>
                </c:pt>
                <c:pt idx="10">
                  <c:v>0.32</c:v>
                </c:pt>
                <c:pt idx="11">
                  <c:v>0.32</c:v>
                </c:pt>
                <c:pt idx="12">
                  <c:v>0.32</c:v>
                </c:pt>
                <c:pt idx="13">
                  <c:v>0.32</c:v>
                </c:pt>
                <c:pt idx="14">
                  <c:v>0.32</c:v>
                </c:pt>
                <c:pt idx="15">
                  <c:v>0.32</c:v>
                </c:pt>
                <c:pt idx="16">
                  <c:v>0.32</c:v>
                </c:pt>
                <c:pt idx="17">
                  <c:v>0.32</c:v>
                </c:pt>
              </c:numCache>
            </c:numRef>
          </c:val>
          <c:smooth val="0"/>
          <c:extLst>
            <c:ext xmlns:c16="http://schemas.microsoft.com/office/drawing/2014/chart" uri="{C3380CC4-5D6E-409C-BE32-E72D297353CC}">
              <c16:uniqueId val="{00000003-5C82-4F55-B62C-2CC6625818AD}"/>
            </c:ext>
          </c:extLst>
        </c:ser>
        <c:ser>
          <c:idx val="5"/>
          <c:order val="4"/>
          <c:tx>
            <c:v>Trade In (Y) Avg.</c:v>
          </c:tx>
          <c:spPr>
            <a:ln w="28575" cap="rnd">
              <a:solidFill>
                <a:schemeClr val="accent3"/>
              </a:solidFill>
              <a:round/>
            </a:ln>
            <a:effectLst/>
          </c:spPr>
          <c:marker>
            <c:symbol val="none"/>
          </c:marker>
          <c:val>
            <c:numRef>
              <c:f>price_trade_subs!$G$2:$G$19</c:f>
              <c:numCache>
                <c:formatCode>General</c:formatCode>
                <c:ptCount val="18"/>
                <c:pt idx="0">
                  <c:v>0.36</c:v>
                </c:pt>
                <c:pt idx="1">
                  <c:v>0.36</c:v>
                </c:pt>
                <c:pt idx="2">
                  <c:v>0.36</c:v>
                </c:pt>
                <c:pt idx="3">
                  <c:v>0.36</c:v>
                </c:pt>
                <c:pt idx="4">
                  <c:v>0.36</c:v>
                </c:pt>
                <c:pt idx="5">
                  <c:v>0.36</c:v>
                </c:pt>
                <c:pt idx="6">
                  <c:v>0.36</c:v>
                </c:pt>
                <c:pt idx="7">
                  <c:v>0.36</c:v>
                </c:pt>
                <c:pt idx="8">
                  <c:v>0.36</c:v>
                </c:pt>
                <c:pt idx="9">
                  <c:v>0.36</c:v>
                </c:pt>
                <c:pt idx="10">
                  <c:v>0.36</c:v>
                </c:pt>
                <c:pt idx="11">
                  <c:v>0.36</c:v>
                </c:pt>
                <c:pt idx="12">
                  <c:v>0.36</c:v>
                </c:pt>
                <c:pt idx="13">
                  <c:v>0.36</c:v>
                </c:pt>
                <c:pt idx="14">
                  <c:v>0.36</c:v>
                </c:pt>
                <c:pt idx="15">
                  <c:v>0.36</c:v>
                </c:pt>
                <c:pt idx="16">
                  <c:v>0.36</c:v>
                </c:pt>
                <c:pt idx="17">
                  <c:v>0.36</c:v>
                </c:pt>
              </c:numCache>
            </c:numRef>
          </c:val>
          <c:smooth val="0"/>
          <c:extLst>
            <c:ext xmlns:c16="http://schemas.microsoft.com/office/drawing/2014/chart" uri="{C3380CC4-5D6E-409C-BE32-E72D297353CC}">
              <c16:uniqueId val="{00000004-5C82-4F55-B62C-2CC6625818AD}"/>
            </c:ext>
          </c:extLst>
        </c:ser>
        <c:ser>
          <c:idx val="6"/>
          <c:order val="5"/>
          <c:tx>
            <c:v>Population Avg.</c:v>
          </c:tx>
          <c:spPr>
            <a:ln w="28575" cap="rnd">
              <a:solidFill>
                <a:srgbClr val="FFFF00"/>
              </a:solidFill>
              <a:round/>
            </a:ln>
            <a:effectLst/>
          </c:spPr>
          <c:marker>
            <c:symbol val="none"/>
          </c:marker>
          <c:val>
            <c:numRef>
              <c:f>price_trade_subs!$H$2:$H$19</c:f>
              <c:numCache>
                <c:formatCode>General</c:formatCode>
                <c:ptCount val="18"/>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numCache>
            </c:numRef>
          </c:val>
          <c:smooth val="0"/>
          <c:extLst>
            <c:ext xmlns:c16="http://schemas.microsoft.com/office/drawing/2014/chart" uri="{C3380CC4-5D6E-409C-BE32-E72D297353CC}">
              <c16:uniqueId val="{00000005-5C82-4F55-B62C-2CC6625818AD}"/>
            </c:ext>
          </c:extLst>
        </c:ser>
        <c:dLbls>
          <c:showLegendKey val="0"/>
          <c:showVal val="0"/>
          <c:showCatName val="0"/>
          <c:showSerName val="0"/>
          <c:showPercent val="0"/>
          <c:showBubbleSize val="0"/>
        </c:dLbls>
        <c:marker val="1"/>
        <c:smooth val="0"/>
        <c:axId val="316541247"/>
        <c:axId val="174639263"/>
      </c:lineChart>
      <c:catAx>
        <c:axId val="316541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39263"/>
        <c:crosses val="autoZero"/>
        <c:auto val="1"/>
        <c:lblAlgn val="ctr"/>
        <c:lblOffset val="100"/>
        <c:noMultiLvlLbl val="0"/>
      </c:catAx>
      <c:valAx>
        <c:axId val="174639263"/>
        <c:scaling>
          <c:orientation val="minMax"/>
          <c:max val="1"/>
        </c:scaling>
        <c:delete val="0"/>
        <c:axPos val="r"/>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541247"/>
        <c:crosses val="max"/>
        <c:crossBetween val="between"/>
      </c:valAx>
      <c:spPr>
        <a:noFill/>
        <a:ln>
          <a:noFill/>
        </a:ln>
        <a:effectLst/>
      </c:spPr>
    </c:plotArea>
    <c:legend>
      <c:legendPos val="r"/>
      <c:legendEntry>
        <c:idx val="0"/>
        <c:delete val="1"/>
      </c:legendEntry>
      <c:layout>
        <c:manualLayout>
          <c:xMode val="edge"/>
          <c:yMode val="edge"/>
          <c:x val="0.89889552155428654"/>
          <c:y val="0.41798603219893332"/>
          <c:w val="0.10110447844571345"/>
          <c:h val="0.2222012557749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Purchase Price vs Subsequent Buyer</a:t>
            </a:r>
            <a:r>
              <a:rPr lang="en-US" baseline="0"/>
              <a:t> Ratio</a:t>
            </a:r>
            <a:endParaRPr lang="en-US"/>
          </a:p>
        </c:rich>
      </c:tx>
      <c:layout>
        <c:manualLayout>
          <c:xMode val="edge"/>
          <c:yMode val="edge"/>
          <c:x val="9.3185035544026379E-2"/>
          <c:y val="2.314814814814814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3.0226481628634349E-2"/>
          <c:y val="0.14294197664703323"/>
          <c:w val="0.94938615853446451"/>
          <c:h val="0.75784054665035883"/>
        </c:manualLayout>
      </c:layout>
      <c:barChart>
        <c:barDir val="col"/>
        <c:grouping val="clustered"/>
        <c:varyColors val="0"/>
        <c:ser>
          <c:idx val="1"/>
          <c:order val="0"/>
          <c:spPr>
            <a:solidFill>
              <a:srgbClr val="0070C0"/>
            </a:solidFill>
            <a:ln>
              <a:noFill/>
            </a:ln>
            <a:effectLst>
              <a:outerShdw blurRad="57150" dist="19050" dir="5400000" algn="ctr" rotWithShape="0">
                <a:srgbClr val="000000">
                  <a:alpha val="63000"/>
                </a:srgbClr>
              </a:outerShdw>
            </a:effectLst>
          </c:spPr>
          <c:invertIfNegative val="0"/>
          <c:cat>
            <c:numRef>
              <c:f>purch_subs!$B$2:$B$19</c:f>
              <c:numCache>
                <c:formatCode>General</c:formatCode>
                <c:ptCount val="18"/>
                <c:pt idx="0">
                  <c:v>2500</c:v>
                </c:pt>
                <c:pt idx="1">
                  <c:v>7500</c:v>
                </c:pt>
                <c:pt idx="2">
                  <c:v>12500</c:v>
                </c:pt>
                <c:pt idx="3">
                  <c:v>17500</c:v>
                </c:pt>
                <c:pt idx="4">
                  <c:v>22500</c:v>
                </c:pt>
                <c:pt idx="5">
                  <c:v>27500</c:v>
                </c:pt>
                <c:pt idx="6">
                  <c:v>32500</c:v>
                </c:pt>
                <c:pt idx="7">
                  <c:v>42500</c:v>
                </c:pt>
                <c:pt idx="8">
                  <c:v>47500</c:v>
                </c:pt>
                <c:pt idx="9">
                  <c:v>52500</c:v>
                </c:pt>
                <c:pt idx="10">
                  <c:v>57500</c:v>
                </c:pt>
                <c:pt idx="11">
                  <c:v>62500</c:v>
                </c:pt>
                <c:pt idx="12">
                  <c:v>67500</c:v>
                </c:pt>
                <c:pt idx="13">
                  <c:v>72500</c:v>
                </c:pt>
                <c:pt idx="14">
                  <c:v>77500</c:v>
                </c:pt>
                <c:pt idx="15">
                  <c:v>82500</c:v>
                </c:pt>
                <c:pt idx="16">
                  <c:v>87500</c:v>
                </c:pt>
                <c:pt idx="17">
                  <c:v>92500</c:v>
                </c:pt>
              </c:numCache>
            </c:numRef>
          </c:cat>
          <c:val>
            <c:numRef>
              <c:f>purch_subs!$C$2:$C$19</c:f>
              <c:numCache>
                <c:formatCode>General</c:formatCode>
                <c:ptCount val="18"/>
                <c:pt idx="0">
                  <c:v>0.66531073446327604</c:v>
                </c:pt>
                <c:pt idx="1">
                  <c:v>0.37493774280306802</c:v>
                </c:pt>
                <c:pt idx="2">
                  <c:v>0.33319513134125001</c:v>
                </c:pt>
                <c:pt idx="3">
                  <c:v>0.33479286239571199</c:v>
                </c:pt>
                <c:pt idx="4">
                  <c:v>0.337248524274183</c:v>
                </c:pt>
                <c:pt idx="5">
                  <c:v>0.34218229534672401</c:v>
                </c:pt>
                <c:pt idx="6">
                  <c:v>0.34038234908995602</c:v>
                </c:pt>
                <c:pt idx="7">
                  <c:v>0.367853642600457</c:v>
                </c:pt>
                <c:pt idx="8">
                  <c:v>0.37412809131261798</c:v>
                </c:pt>
                <c:pt idx="9">
                  <c:v>0.36563876651982302</c:v>
                </c:pt>
                <c:pt idx="10">
                  <c:v>0.420212765957446</c:v>
                </c:pt>
                <c:pt idx="11">
                  <c:v>0.46634615384615302</c:v>
                </c:pt>
                <c:pt idx="12">
                  <c:v>0.39705882352941102</c:v>
                </c:pt>
                <c:pt idx="13">
                  <c:v>0.390625</c:v>
                </c:pt>
                <c:pt idx="14">
                  <c:v>0.45</c:v>
                </c:pt>
                <c:pt idx="15">
                  <c:v>0.42857142857142799</c:v>
                </c:pt>
                <c:pt idx="16">
                  <c:v>0.29411764705882298</c:v>
                </c:pt>
                <c:pt idx="17">
                  <c:v>0.75</c:v>
                </c:pt>
              </c:numCache>
            </c:numRef>
          </c:val>
          <c:extLst>
            <c:ext xmlns:c16="http://schemas.microsoft.com/office/drawing/2014/chart" uri="{C3380CC4-5D6E-409C-BE32-E72D297353CC}">
              <c16:uniqueId val="{00000000-2C37-436B-B9DB-86C77B4AB700}"/>
            </c:ext>
          </c:extLst>
        </c:ser>
        <c:dLbls>
          <c:showLegendKey val="0"/>
          <c:showVal val="0"/>
          <c:showCatName val="0"/>
          <c:showSerName val="0"/>
          <c:showPercent val="0"/>
          <c:showBubbleSize val="0"/>
        </c:dLbls>
        <c:gapWidth val="150"/>
        <c:axId val="307016223"/>
        <c:axId val="219245567"/>
      </c:barChart>
      <c:lineChart>
        <c:grouping val="standard"/>
        <c:varyColors val="0"/>
        <c:ser>
          <c:idx val="2"/>
          <c:order val="1"/>
          <c:spPr>
            <a:ln w="34925" cap="rnd">
              <a:solidFill>
                <a:schemeClr val="accent3"/>
              </a:solidFill>
              <a:round/>
            </a:ln>
            <a:effectLst>
              <a:outerShdw blurRad="57150" dist="19050" dir="5400000" algn="ctr" rotWithShape="0">
                <a:srgbClr val="000000">
                  <a:alpha val="63000"/>
                </a:srgbClr>
              </a:outerShdw>
            </a:effectLst>
          </c:spPr>
          <c:marker>
            <c:symbol val="none"/>
          </c:marker>
          <c:val>
            <c:numRef>
              <c:f>purch_subs!$D$2:$D$19</c:f>
              <c:numCache>
                <c:formatCode>General</c:formatCode>
                <c:ptCount val="18"/>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numCache>
            </c:numRef>
          </c:val>
          <c:smooth val="0"/>
          <c:extLst>
            <c:ext xmlns:c16="http://schemas.microsoft.com/office/drawing/2014/chart" uri="{C3380CC4-5D6E-409C-BE32-E72D297353CC}">
              <c16:uniqueId val="{00000001-2C37-436B-B9DB-86C77B4AB700}"/>
            </c:ext>
          </c:extLst>
        </c:ser>
        <c:dLbls>
          <c:showLegendKey val="0"/>
          <c:showVal val="0"/>
          <c:showCatName val="0"/>
          <c:showSerName val="0"/>
          <c:showPercent val="0"/>
          <c:showBubbleSize val="0"/>
        </c:dLbls>
        <c:marker val="1"/>
        <c:smooth val="0"/>
        <c:axId val="307016223"/>
        <c:axId val="219245567"/>
      </c:lineChart>
      <c:catAx>
        <c:axId val="30701622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9245567"/>
        <c:crosses val="autoZero"/>
        <c:auto val="1"/>
        <c:lblAlgn val="ctr"/>
        <c:lblOffset val="100"/>
        <c:noMultiLvlLbl val="0"/>
      </c:catAx>
      <c:valAx>
        <c:axId val="2192455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07016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Distance v.s.</a:t>
            </a:r>
            <a:r>
              <a:rPr lang="en-US" baseline="0"/>
              <a:t> Subsequent Buyer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4194582239720035"/>
                  <c:y val="-0.24750510352872557"/>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600" baseline="0" dirty="0"/>
                      <a:t>y = -0.0002x + 0.333</a:t>
                    </a:r>
                    <a:endParaRPr lang="en-US" sz="1600" dirty="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dist_subs!$B$2:$B$152</c:f>
              <c:numCache>
                <c:formatCode>General</c:formatCode>
                <c:ptCount val="1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numCache>
            </c:numRef>
          </c:xVal>
          <c:yVal>
            <c:numRef>
              <c:f>dist_subs!$C$2:$C$152</c:f>
              <c:numCache>
                <c:formatCode>General</c:formatCode>
                <c:ptCount val="151"/>
                <c:pt idx="0">
                  <c:v>0.58911325724319497</c:v>
                </c:pt>
                <c:pt idx="1">
                  <c:v>0.33062753668435801</c:v>
                </c:pt>
                <c:pt idx="2">
                  <c:v>0.33101064413475201</c:v>
                </c:pt>
                <c:pt idx="3">
                  <c:v>0.32597615938671498</c:v>
                </c:pt>
                <c:pt idx="4">
                  <c:v>0.32891501459966099</c:v>
                </c:pt>
                <c:pt idx="5">
                  <c:v>0.331391114348142</c:v>
                </c:pt>
                <c:pt idx="6">
                  <c:v>0.32971372161895302</c:v>
                </c:pt>
                <c:pt idx="7">
                  <c:v>0.32901778687234301</c:v>
                </c:pt>
                <c:pt idx="8">
                  <c:v>0.33377419212626103</c:v>
                </c:pt>
                <c:pt idx="9">
                  <c:v>0.329165469004503</c:v>
                </c:pt>
                <c:pt idx="10">
                  <c:v>0.32764564950622299</c:v>
                </c:pt>
                <c:pt idx="11">
                  <c:v>0.33054475989723903</c:v>
                </c:pt>
                <c:pt idx="12">
                  <c:v>0.32711423765101699</c:v>
                </c:pt>
                <c:pt idx="13">
                  <c:v>0.33079088350131602</c:v>
                </c:pt>
                <c:pt idx="14">
                  <c:v>0.33515157872652801</c:v>
                </c:pt>
                <c:pt idx="15">
                  <c:v>0.33185731857318501</c:v>
                </c:pt>
                <c:pt idx="16">
                  <c:v>0.34235311705785598</c:v>
                </c:pt>
                <c:pt idx="17">
                  <c:v>0.32966831592450002</c:v>
                </c:pt>
                <c:pt idx="18">
                  <c:v>0.330289532293986</c:v>
                </c:pt>
                <c:pt idx="19">
                  <c:v>0.32413615265600798</c:v>
                </c:pt>
                <c:pt idx="20">
                  <c:v>0.32922979797979701</c:v>
                </c:pt>
                <c:pt idx="21">
                  <c:v>0.335447263017356</c:v>
                </c:pt>
                <c:pt idx="22">
                  <c:v>0.32942295497780499</c:v>
                </c:pt>
                <c:pt idx="23">
                  <c:v>0.32055100521221103</c:v>
                </c:pt>
                <c:pt idx="24">
                  <c:v>0.32036713286713198</c:v>
                </c:pt>
                <c:pt idx="25">
                  <c:v>0.33770651117589801</c:v>
                </c:pt>
                <c:pt idx="26">
                  <c:v>0.321907600596125</c:v>
                </c:pt>
                <c:pt idx="27">
                  <c:v>0.31028938906752401</c:v>
                </c:pt>
                <c:pt idx="28">
                  <c:v>0.32628398791540703</c:v>
                </c:pt>
                <c:pt idx="29">
                  <c:v>0.33422103861517899</c:v>
                </c:pt>
                <c:pt idx="30">
                  <c:v>0.34620596205962001</c:v>
                </c:pt>
                <c:pt idx="31">
                  <c:v>0.33131720430107497</c:v>
                </c:pt>
                <c:pt idx="32">
                  <c:v>0.29723991507430902</c:v>
                </c:pt>
                <c:pt idx="33">
                  <c:v>0.32925952552120702</c:v>
                </c:pt>
                <c:pt idx="34">
                  <c:v>0.32495164410057997</c:v>
                </c:pt>
                <c:pt idx="35">
                  <c:v>0.323915237134207</c:v>
                </c:pt>
                <c:pt idx="36">
                  <c:v>0.313253012048192</c:v>
                </c:pt>
                <c:pt idx="37">
                  <c:v>0.30581039755351602</c:v>
                </c:pt>
                <c:pt idx="38">
                  <c:v>0.32095238095237999</c:v>
                </c:pt>
                <c:pt idx="39">
                  <c:v>0.32638888888888801</c:v>
                </c:pt>
                <c:pt idx="40">
                  <c:v>0.33232323232323202</c:v>
                </c:pt>
                <c:pt idx="41">
                  <c:v>0.30853658536585299</c:v>
                </c:pt>
                <c:pt idx="42">
                  <c:v>0.29457364341085202</c:v>
                </c:pt>
                <c:pt idx="43">
                  <c:v>0.32461355529131902</c:v>
                </c:pt>
                <c:pt idx="44">
                  <c:v>0.33850493653032399</c:v>
                </c:pt>
                <c:pt idx="45">
                  <c:v>0.327561327561327</c:v>
                </c:pt>
                <c:pt idx="46">
                  <c:v>0.29903536977491901</c:v>
                </c:pt>
                <c:pt idx="47">
                  <c:v>0.27663230240549802</c:v>
                </c:pt>
                <c:pt idx="48">
                  <c:v>0.30101010101010101</c:v>
                </c:pt>
                <c:pt idx="49">
                  <c:v>0.339622641509433</c:v>
                </c:pt>
                <c:pt idx="50">
                  <c:v>0.280459770114942</c:v>
                </c:pt>
                <c:pt idx="51">
                  <c:v>0.31799163179916301</c:v>
                </c:pt>
                <c:pt idx="52">
                  <c:v>0.26065162907268102</c:v>
                </c:pt>
                <c:pt idx="53">
                  <c:v>0.31233595800524899</c:v>
                </c:pt>
                <c:pt idx="54">
                  <c:v>0.29473684210526302</c:v>
                </c:pt>
                <c:pt idx="55">
                  <c:v>0.37861915367483201</c:v>
                </c:pt>
                <c:pt idx="56">
                  <c:v>0.31460674157303298</c:v>
                </c:pt>
                <c:pt idx="57">
                  <c:v>0.303827751196172</c:v>
                </c:pt>
                <c:pt idx="58">
                  <c:v>0.29261363636363602</c:v>
                </c:pt>
                <c:pt idx="59">
                  <c:v>0.30872483221476499</c:v>
                </c:pt>
                <c:pt idx="60">
                  <c:v>0.31680440771349799</c:v>
                </c:pt>
                <c:pt idx="61">
                  <c:v>0.26836158192090398</c:v>
                </c:pt>
                <c:pt idx="62">
                  <c:v>0.35310734463276799</c:v>
                </c:pt>
                <c:pt idx="63">
                  <c:v>0.32234432234432198</c:v>
                </c:pt>
                <c:pt idx="64">
                  <c:v>0.30372492836676201</c:v>
                </c:pt>
                <c:pt idx="65">
                  <c:v>0.29553264604810903</c:v>
                </c:pt>
                <c:pt idx="66">
                  <c:v>0.30303030303030298</c:v>
                </c:pt>
                <c:pt idx="67">
                  <c:v>0.278481012658227</c:v>
                </c:pt>
                <c:pt idx="68">
                  <c:v>0.32857142857142801</c:v>
                </c:pt>
                <c:pt idx="69">
                  <c:v>0.29411764705882298</c:v>
                </c:pt>
                <c:pt idx="70">
                  <c:v>0.26229508196721302</c:v>
                </c:pt>
                <c:pt idx="71">
                  <c:v>0.24479166666666599</c:v>
                </c:pt>
                <c:pt idx="72">
                  <c:v>0.30303030303030298</c:v>
                </c:pt>
                <c:pt idx="73">
                  <c:v>0.31840796019900403</c:v>
                </c:pt>
                <c:pt idx="74">
                  <c:v>0.30630630630630601</c:v>
                </c:pt>
                <c:pt idx="75">
                  <c:v>0.273885350318471</c:v>
                </c:pt>
                <c:pt idx="76">
                  <c:v>0.27184466019417403</c:v>
                </c:pt>
                <c:pt idx="77">
                  <c:v>0.32758620689655099</c:v>
                </c:pt>
                <c:pt idx="78">
                  <c:v>0.331395348837209</c:v>
                </c:pt>
                <c:pt idx="79">
                  <c:v>0.321212121212121</c:v>
                </c:pt>
                <c:pt idx="80">
                  <c:v>0.37988826815642401</c:v>
                </c:pt>
                <c:pt idx="81">
                  <c:v>0.36054421768707401</c:v>
                </c:pt>
                <c:pt idx="82">
                  <c:v>0.33571428571428502</c:v>
                </c:pt>
                <c:pt idx="83">
                  <c:v>0.277419354838709</c:v>
                </c:pt>
                <c:pt idx="84">
                  <c:v>0.34558823529411697</c:v>
                </c:pt>
                <c:pt idx="85">
                  <c:v>0.24489795918367299</c:v>
                </c:pt>
                <c:pt idx="86">
                  <c:v>0.39285714285714202</c:v>
                </c:pt>
                <c:pt idx="87">
                  <c:v>0.25663716814159199</c:v>
                </c:pt>
                <c:pt idx="88">
                  <c:v>0.36</c:v>
                </c:pt>
                <c:pt idx="89">
                  <c:v>0.32291666666666602</c:v>
                </c:pt>
                <c:pt idx="90">
                  <c:v>0.318965517241379</c:v>
                </c:pt>
                <c:pt idx="91">
                  <c:v>0.36559139784946199</c:v>
                </c:pt>
                <c:pt idx="92">
                  <c:v>0.31192660550458701</c:v>
                </c:pt>
                <c:pt idx="93">
                  <c:v>0.37373737373737298</c:v>
                </c:pt>
                <c:pt idx="94">
                  <c:v>0.33663366336633599</c:v>
                </c:pt>
                <c:pt idx="95">
                  <c:v>0.29545454545454503</c:v>
                </c:pt>
                <c:pt idx="96">
                  <c:v>0.42537313432835799</c:v>
                </c:pt>
                <c:pt idx="97">
                  <c:v>0.355140186915887</c:v>
                </c:pt>
                <c:pt idx="98">
                  <c:v>0.36111111111111099</c:v>
                </c:pt>
                <c:pt idx="99">
                  <c:v>0.31578947368421001</c:v>
                </c:pt>
                <c:pt idx="100">
                  <c:v>0.25</c:v>
                </c:pt>
                <c:pt idx="101">
                  <c:v>0.337662337662337</c:v>
                </c:pt>
                <c:pt idx="102">
                  <c:v>0.28571428571428498</c:v>
                </c:pt>
                <c:pt idx="103">
                  <c:v>0.35714285714285698</c:v>
                </c:pt>
                <c:pt idx="104">
                  <c:v>0.39772727272727199</c:v>
                </c:pt>
                <c:pt idx="105">
                  <c:v>0.32407407407407401</c:v>
                </c:pt>
                <c:pt idx="106">
                  <c:v>0.355140186915887</c:v>
                </c:pt>
                <c:pt idx="107">
                  <c:v>0.30555555555555503</c:v>
                </c:pt>
                <c:pt idx="108">
                  <c:v>0.30769230769230699</c:v>
                </c:pt>
                <c:pt idx="109">
                  <c:v>0.30769230769230699</c:v>
                </c:pt>
                <c:pt idx="110">
                  <c:v>0.40384615384615302</c:v>
                </c:pt>
                <c:pt idx="111">
                  <c:v>0.3125</c:v>
                </c:pt>
                <c:pt idx="112">
                  <c:v>0.36986301369863001</c:v>
                </c:pt>
                <c:pt idx="113">
                  <c:v>0.26744186046511598</c:v>
                </c:pt>
                <c:pt idx="114">
                  <c:v>0.32926829268292601</c:v>
                </c:pt>
                <c:pt idx="115">
                  <c:v>0.37288135593220301</c:v>
                </c:pt>
                <c:pt idx="116">
                  <c:v>0.27536231884057899</c:v>
                </c:pt>
                <c:pt idx="117">
                  <c:v>0.29032258064516098</c:v>
                </c:pt>
                <c:pt idx="118">
                  <c:v>0.37735849056603699</c:v>
                </c:pt>
                <c:pt idx="119">
                  <c:v>0.24444444444444399</c:v>
                </c:pt>
                <c:pt idx="120">
                  <c:v>0.39285714285714202</c:v>
                </c:pt>
                <c:pt idx="121">
                  <c:v>0.33333333333333298</c:v>
                </c:pt>
                <c:pt idx="122">
                  <c:v>0.34482758620689602</c:v>
                </c:pt>
                <c:pt idx="123">
                  <c:v>0.36111111111111099</c:v>
                </c:pt>
                <c:pt idx="124">
                  <c:v>0.35185185185185103</c:v>
                </c:pt>
                <c:pt idx="125">
                  <c:v>0.28787878787878701</c:v>
                </c:pt>
                <c:pt idx="126">
                  <c:v>0.22857142857142801</c:v>
                </c:pt>
                <c:pt idx="127">
                  <c:v>0.2</c:v>
                </c:pt>
                <c:pt idx="128">
                  <c:v>0.34883720930232498</c:v>
                </c:pt>
                <c:pt idx="129">
                  <c:v>0.34426229508196698</c:v>
                </c:pt>
                <c:pt idx="130">
                  <c:v>0.2</c:v>
                </c:pt>
                <c:pt idx="131">
                  <c:v>0.296296296296296</c:v>
                </c:pt>
                <c:pt idx="132">
                  <c:v>0.30769230769230699</c:v>
                </c:pt>
                <c:pt idx="133">
                  <c:v>0.44444444444444398</c:v>
                </c:pt>
                <c:pt idx="134">
                  <c:v>0.29729729729729698</c:v>
                </c:pt>
                <c:pt idx="135">
                  <c:v>0.23529411764705799</c:v>
                </c:pt>
                <c:pt idx="136">
                  <c:v>0.35416666666666602</c:v>
                </c:pt>
                <c:pt idx="137">
                  <c:v>0.46341463414634099</c:v>
                </c:pt>
                <c:pt idx="138">
                  <c:v>0.256410256410256</c:v>
                </c:pt>
                <c:pt idx="139">
                  <c:v>0.34615384615384598</c:v>
                </c:pt>
                <c:pt idx="140">
                  <c:v>0.19565217391304299</c:v>
                </c:pt>
                <c:pt idx="141">
                  <c:v>0.4</c:v>
                </c:pt>
                <c:pt idx="142">
                  <c:v>0.17647058823529399</c:v>
                </c:pt>
                <c:pt idx="143">
                  <c:v>0.38709677419354799</c:v>
                </c:pt>
                <c:pt idx="144">
                  <c:v>0.35</c:v>
                </c:pt>
                <c:pt idx="145">
                  <c:v>0.4</c:v>
                </c:pt>
                <c:pt idx="146">
                  <c:v>0.18518518518518501</c:v>
                </c:pt>
                <c:pt idx="147">
                  <c:v>0.2</c:v>
                </c:pt>
                <c:pt idx="148">
                  <c:v>0.16</c:v>
                </c:pt>
                <c:pt idx="149">
                  <c:v>0.44736842105263103</c:v>
                </c:pt>
                <c:pt idx="150">
                  <c:v>0.25</c:v>
                </c:pt>
              </c:numCache>
            </c:numRef>
          </c:yVal>
          <c:smooth val="0"/>
          <c:extLst>
            <c:ext xmlns:c16="http://schemas.microsoft.com/office/drawing/2014/chart" uri="{C3380CC4-5D6E-409C-BE32-E72D297353CC}">
              <c16:uniqueId val="{00000003-7187-4B1E-9B01-CABA4E953857}"/>
            </c:ext>
          </c:extLst>
        </c:ser>
        <c:dLbls>
          <c:showLegendKey val="0"/>
          <c:showVal val="0"/>
          <c:showCatName val="0"/>
          <c:showSerName val="0"/>
          <c:showPercent val="0"/>
          <c:showBubbleSize val="0"/>
        </c:dLbls>
        <c:axId val="43404095"/>
        <c:axId val="177903503"/>
      </c:scatterChart>
      <c:valAx>
        <c:axId val="434040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903503"/>
        <c:crosses val="autoZero"/>
        <c:crossBetween val="midCat"/>
      </c:valAx>
      <c:valAx>
        <c:axId val="177903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0409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Purchase</a:t>
            </a:r>
            <a:r>
              <a:rPr lang="en-US" baseline="0"/>
              <a:t> Make v.s. Subsequent Buyer Rate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make_subs!$B$2:$B$48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make_subs!$C$2:$C$48</c:f>
              <c:numCache>
                <c:formatCode>General</c:formatCode>
                <c:ptCount val="47"/>
                <c:pt idx="0">
                  <c:v>0.34742951907130998</c:v>
                </c:pt>
                <c:pt idx="1">
                  <c:v>0.36052714151239401</c:v>
                </c:pt>
                <c:pt idx="2">
                  <c:v>0.5</c:v>
                </c:pt>
                <c:pt idx="3">
                  <c:v>0.35362474300527302</c:v>
                </c:pt>
                <c:pt idx="4">
                  <c:v>0.34728294815740102</c:v>
                </c:pt>
                <c:pt idx="5">
                  <c:v>0.34621956428876499</c:v>
                </c:pt>
                <c:pt idx="6">
                  <c:v>0.33423813749543202</c:v>
                </c:pt>
                <c:pt idx="7">
                  <c:v>0.34018651971174202</c:v>
                </c:pt>
                <c:pt idx="8">
                  <c:v>1</c:v>
                </c:pt>
                <c:pt idx="9">
                  <c:v>0.34735104161608299</c:v>
                </c:pt>
                <c:pt idx="10">
                  <c:v>1</c:v>
                </c:pt>
                <c:pt idx="11">
                  <c:v>0.36034912718204398</c:v>
                </c:pt>
                <c:pt idx="12">
                  <c:v>0.349294391949932</c:v>
                </c:pt>
                <c:pt idx="13">
                  <c:v>0.5</c:v>
                </c:pt>
                <c:pt idx="14">
                  <c:v>0.34003378378378302</c:v>
                </c:pt>
                <c:pt idx="15">
                  <c:v>0.34181343770384798</c:v>
                </c:pt>
                <c:pt idx="16">
                  <c:v>0.35677749360613797</c:v>
                </c:pt>
                <c:pt idx="17">
                  <c:v>0.333875300438286</c:v>
                </c:pt>
                <c:pt idx="18">
                  <c:v>0.349044763631292</c:v>
                </c:pt>
                <c:pt idx="19">
                  <c:v>0.48484848484848397</c:v>
                </c:pt>
                <c:pt idx="20">
                  <c:v>0.36</c:v>
                </c:pt>
                <c:pt idx="21">
                  <c:v>0.33875201083735501</c:v>
                </c:pt>
                <c:pt idx="22">
                  <c:v>0.33527570950685198</c:v>
                </c:pt>
                <c:pt idx="23">
                  <c:v>0.36962488563586399</c:v>
                </c:pt>
                <c:pt idx="24">
                  <c:v>0.34857514356918401</c:v>
                </c:pt>
                <c:pt idx="25">
                  <c:v>0.36631578947368398</c:v>
                </c:pt>
                <c:pt idx="26">
                  <c:v>1</c:v>
                </c:pt>
                <c:pt idx="27">
                  <c:v>1</c:v>
                </c:pt>
                <c:pt idx="28">
                  <c:v>0.33479063441173601</c:v>
                </c:pt>
                <c:pt idx="29">
                  <c:v>0.35953584128766602</c:v>
                </c:pt>
                <c:pt idx="30">
                  <c:v>0.33759022765130398</c:v>
                </c:pt>
                <c:pt idx="31">
                  <c:v>0.35531628532974402</c:v>
                </c:pt>
                <c:pt idx="32">
                  <c:v>0.34155161078238</c:v>
                </c:pt>
                <c:pt idx="33">
                  <c:v>0.33094439361593903</c:v>
                </c:pt>
                <c:pt idx="34">
                  <c:v>0.44680851063829702</c:v>
                </c:pt>
                <c:pt idx="35">
                  <c:v>0.75</c:v>
                </c:pt>
                <c:pt idx="36">
                  <c:v>0.33108758421559098</c:v>
                </c:pt>
                <c:pt idx="37">
                  <c:v>0.39510818438381901</c:v>
                </c:pt>
                <c:pt idx="38">
                  <c:v>0.64</c:v>
                </c:pt>
                <c:pt idx="39">
                  <c:v>0.33111005240590702</c:v>
                </c:pt>
                <c:pt idx="40">
                  <c:v>0.34596522514489503</c:v>
                </c:pt>
                <c:pt idx="41">
                  <c:v>0.35672514619883</c:v>
                </c:pt>
                <c:pt idx="42">
                  <c:v>0.35692095270969898</c:v>
                </c:pt>
                <c:pt idx="43">
                  <c:v>0.32954545454545398</c:v>
                </c:pt>
                <c:pt idx="44">
                  <c:v>0.33421226104152901</c:v>
                </c:pt>
                <c:pt idx="45">
                  <c:v>0.34511705997574799</c:v>
                </c:pt>
                <c:pt idx="46">
                  <c:v>0.35882352941176399</c:v>
                </c:pt>
              </c:numCache>
            </c:numRef>
          </c:val>
          <c:extLst>
            <c:ext xmlns:c16="http://schemas.microsoft.com/office/drawing/2014/chart" uri="{C3380CC4-5D6E-409C-BE32-E72D297353CC}">
              <c16:uniqueId val="{00000000-6CC2-42BD-A0FD-B6B0B148CE4B}"/>
            </c:ext>
          </c:extLst>
        </c:ser>
        <c:dLbls>
          <c:showLegendKey val="0"/>
          <c:showVal val="0"/>
          <c:showCatName val="0"/>
          <c:showSerName val="0"/>
          <c:showPercent val="0"/>
          <c:showBubbleSize val="0"/>
        </c:dLbls>
        <c:gapWidth val="150"/>
        <c:axId val="1674032271"/>
        <c:axId val="1670045295"/>
      </c:barChart>
      <c:lineChart>
        <c:grouping val="standard"/>
        <c:varyColors val="0"/>
        <c:ser>
          <c:idx val="1"/>
          <c:order val="1"/>
          <c:spPr>
            <a:ln w="28575" cap="rnd">
              <a:solidFill>
                <a:srgbClr val="FFFF00"/>
              </a:solidFill>
              <a:round/>
            </a:ln>
            <a:effectLst/>
          </c:spPr>
          <c:marker>
            <c:symbol val="none"/>
          </c:marker>
          <c:cat>
            <c:strRef>
              <c:f>make_subs!$B$2:$B$48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make_subs!$D$2:$D$48</c:f>
              <c:numCache>
                <c:formatCode>General</c:formatCode>
                <c:ptCount val="47"/>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pt idx="18">
                  <c:v>0.34</c:v>
                </c:pt>
                <c:pt idx="19">
                  <c:v>0.34</c:v>
                </c:pt>
                <c:pt idx="20">
                  <c:v>0.34</c:v>
                </c:pt>
                <c:pt idx="21">
                  <c:v>0.34</c:v>
                </c:pt>
                <c:pt idx="22">
                  <c:v>0.34</c:v>
                </c:pt>
                <c:pt idx="23">
                  <c:v>0.34</c:v>
                </c:pt>
                <c:pt idx="24">
                  <c:v>0.34</c:v>
                </c:pt>
                <c:pt idx="25">
                  <c:v>0.34</c:v>
                </c:pt>
                <c:pt idx="26">
                  <c:v>0.34</c:v>
                </c:pt>
                <c:pt idx="27">
                  <c:v>0.34</c:v>
                </c:pt>
                <c:pt idx="28">
                  <c:v>0.34</c:v>
                </c:pt>
                <c:pt idx="29">
                  <c:v>0.34</c:v>
                </c:pt>
                <c:pt idx="30">
                  <c:v>0.34</c:v>
                </c:pt>
                <c:pt idx="31">
                  <c:v>0.34</c:v>
                </c:pt>
                <c:pt idx="32">
                  <c:v>0.34</c:v>
                </c:pt>
                <c:pt idx="33">
                  <c:v>0.34</c:v>
                </c:pt>
                <c:pt idx="34">
                  <c:v>0.34</c:v>
                </c:pt>
                <c:pt idx="35">
                  <c:v>0.34</c:v>
                </c:pt>
                <c:pt idx="36">
                  <c:v>0.34</c:v>
                </c:pt>
                <c:pt idx="37">
                  <c:v>0.34</c:v>
                </c:pt>
                <c:pt idx="38">
                  <c:v>0.34</c:v>
                </c:pt>
                <c:pt idx="39">
                  <c:v>0.34</c:v>
                </c:pt>
                <c:pt idx="40">
                  <c:v>0.34</c:v>
                </c:pt>
                <c:pt idx="41">
                  <c:v>0.34</c:v>
                </c:pt>
                <c:pt idx="42">
                  <c:v>0.34</c:v>
                </c:pt>
                <c:pt idx="43">
                  <c:v>0.34</c:v>
                </c:pt>
                <c:pt idx="44">
                  <c:v>0.34</c:v>
                </c:pt>
                <c:pt idx="45">
                  <c:v>0.34</c:v>
                </c:pt>
                <c:pt idx="46">
                  <c:v>0.34</c:v>
                </c:pt>
              </c:numCache>
            </c:numRef>
          </c:val>
          <c:smooth val="0"/>
          <c:extLst>
            <c:ext xmlns:c16="http://schemas.microsoft.com/office/drawing/2014/chart" uri="{C3380CC4-5D6E-409C-BE32-E72D297353CC}">
              <c16:uniqueId val="{00000001-6CC2-42BD-A0FD-B6B0B148CE4B}"/>
            </c:ext>
          </c:extLst>
        </c:ser>
        <c:dLbls>
          <c:showLegendKey val="0"/>
          <c:showVal val="0"/>
          <c:showCatName val="0"/>
          <c:showSerName val="0"/>
          <c:showPercent val="0"/>
          <c:showBubbleSize val="0"/>
        </c:dLbls>
        <c:marker val="1"/>
        <c:smooth val="0"/>
        <c:axId val="1674032271"/>
        <c:axId val="1670045295"/>
      </c:lineChart>
      <c:catAx>
        <c:axId val="1674032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0045295"/>
        <c:crosses val="autoZero"/>
        <c:auto val="1"/>
        <c:lblAlgn val="ctr"/>
        <c:lblOffset val="100"/>
        <c:noMultiLvlLbl val="0"/>
      </c:catAx>
      <c:valAx>
        <c:axId val="167004529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4032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Low Demand Make vs Subsequent Buyer</a:t>
            </a:r>
            <a:r>
              <a:rPr lang="en-US" baseline="0"/>
              <a:t> Rate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low_make_subs!$B$2:$B$20</c:f>
              <c:strCache>
                <c:ptCount val="19"/>
                <c:pt idx="0">
                  <c:v>BENTLEY</c:v>
                </c:pt>
                <c:pt idx="1">
                  <c:v>DAEWOO</c:v>
                </c:pt>
                <c:pt idx="2">
                  <c:v>EAGLE</c:v>
                </c:pt>
                <c:pt idx="3">
                  <c:v>FIAT</c:v>
                </c:pt>
                <c:pt idx="4">
                  <c:v>GEO</c:v>
                </c:pt>
                <c:pt idx="5">
                  <c:v>HUMMER</c:v>
                </c:pt>
                <c:pt idx="6">
                  <c:v>ISUZU</c:v>
                </c:pt>
                <c:pt idx="7">
                  <c:v>JAGUAR</c:v>
                </c:pt>
                <c:pt idx="8">
                  <c:v>LAND ROVER</c:v>
                </c:pt>
                <c:pt idx="9">
                  <c:v>LOTUS</c:v>
                </c:pt>
                <c:pt idx="10">
                  <c:v>MASERATI</c:v>
                </c:pt>
                <c:pt idx="11">
                  <c:v>MERCURY</c:v>
                </c:pt>
                <c:pt idx="12">
                  <c:v>OLDSMOBILE</c:v>
                </c:pt>
                <c:pt idx="13">
                  <c:v>PLYMOUTH</c:v>
                </c:pt>
                <c:pt idx="14">
                  <c:v>PORSCHE</c:v>
                </c:pt>
                <c:pt idx="15">
                  <c:v>SAAB</c:v>
                </c:pt>
                <c:pt idx="16">
                  <c:v>SMART</c:v>
                </c:pt>
                <c:pt idx="17">
                  <c:v>SUZUKI</c:v>
                </c:pt>
                <c:pt idx="18">
                  <c:v>VOLVO</c:v>
                </c:pt>
              </c:strCache>
            </c:strRef>
          </c:cat>
          <c:val>
            <c:numRef>
              <c:f>low_make_subs!$C$2:$C$20</c:f>
              <c:numCache>
                <c:formatCode>General</c:formatCode>
                <c:ptCount val="19"/>
                <c:pt idx="0">
                  <c:v>0.5</c:v>
                </c:pt>
                <c:pt idx="1">
                  <c:v>1</c:v>
                </c:pt>
                <c:pt idx="2">
                  <c:v>1</c:v>
                </c:pt>
                <c:pt idx="3">
                  <c:v>0.36034912718204398</c:v>
                </c:pt>
                <c:pt idx="4">
                  <c:v>0.5</c:v>
                </c:pt>
                <c:pt idx="5">
                  <c:v>0.35677749360613797</c:v>
                </c:pt>
                <c:pt idx="6">
                  <c:v>0.48484848484848397</c:v>
                </c:pt>
                <c:pt idx="7">
                  <c:v>0.36</c:v>
                </c:pt>
                <c:pt idx="8">
                  <c:v>0.36962488563586399</c:v>
                </c:pt>
                <c:pt idx="9">
                  <c:v>1</c:v>
                </c:pt>
                <c:pt idx="10">
                  <c:v>1</c:v>
                </c:pt>
                <c:pt idx="11">
                  <c:v>0.33759022765130398</c:v>
                </c:pt>
                <c:pt idx="12">
                  <c:v>0.44680851063829702</c:v>
                </c:pt>
                <c:pt idx="13">
                  <c:v>0.75</c:v>
                </c:pt>
                <c:pt idx="14">
                  <c:v>0.39510818438381901</c:v>
                </c:pt>
                <c:pt idx="15">
                  <c:v>0.64</c:v>
                </c:pt>
                <c:pt idx="16">
                  <c:v>0.35672514619883</c:v>
                </c:pt>
                <c:pt idx="17">
                  <c:v>0.32954545454545398</c:v>
                </c:pt>
                <c:pt idx="18">
                  <c:v>0.35882352941176399</c:v>
                </c:pt>
              </c:numCache>
            </c:numRef>
          </c:val>
          <c:extLst>
            <c:ext xmlns:c16="http://schemas.microsoft.com/office/drawing/2014/chart" uri="{C3380CC4-5D6E-409C-BE32-E72D297353CC}">
              <c16:uniqueId val="{00000000-07E0-4B62-B584-CDBC72661FC7}"/>
            </c:ext>
          </c:extLst>
        </c:ser>
        <c:dLbls>
          <c:showLegendKey val="0"/>
          <c:showVal val="0"/>
          <c:showCatName val="0"/>
          <c:showSerName val="0"/>
          <c:showPercent val="0"/>
          <c:showBubbleSize val="0"/>
        </c:dLbls>
        <c:gapWidth val="150"/>
        <c:axId val="1546449935"/>
        <c:axId val="1670030735"/>
      </c:barChart>
      <c:lineChart>
        <c:grouping val="standard"/>
        <c:varyColors val="0"/>
        <c:ser>
          <c:idx val="1"/>
          <c:order val="1"/>
          <c:spPr>
            <a:ln w="28575" cap="rnd">
              <a:solidFill>
                <a:srgbClr val="FFFF00"/>
              </a:solidFill>
              <a:round/>
            </a:ln>
            <a:effectLst/>
          </c:spPr>
          <c:marker>
            <c:symbol val="none"/>
          </c:marker>
          <c:cat>
            <c:strRef>
              <c:f>low_make_subs!$B$2:$B$20</c:f>
              <c:strCache>
                <c:ptCount val="19"/>
                <c:pt idx="0">
                  <c:v>BENTLEY</c:v>
                </c:pt>
                <c:pt idx="1">
                  <c:v>DAEWOO</c:v>
                </c:pt>
                <c:pt idx="2">
                  <c:v>EAGLE</c:v>
                </c:pt>
                <c:pt idx="3">
                  <c:v>FIAT</c:v>
                </c:pt>
                <c:pt idx="4">
                  <c:v>GEO</c:v>
                </c:pt>
                <c:pt idx="5">
                  <c:v>HUMMER</c:v>
                </c:pt>
                <c:pt idx="6">
                  <c:v>ISUZU</c:v>
                </c:pt>
                <c:pt idx="7">
                  <c:v>JAGUAR</c:v>
                </c:pt>
                <c:pt idx="8">
                  <c:v>LAND ROVER</c:v>
                </c:pt>
                <c:pt idx="9">
                  <c:v>LOTUS</c:v>
                </c:pt>
                <c:pt idx="10">
                  <c:v>MASERATI</c:v>
                </c:pt>
                <c:pt idx="11">
                  <c:v>MERCURY</c:v>
                </c:pt>
                <c:pt idx="12">
                  <c:v>OLDSMOBILE</c:v>
                </c:pt>
                <c:pt idx="13">
                  <c:v>PLYMOUTH</c:v>
                </c:pt>
                <c:pt idx="14">
                  <c:v>PORSCHE</c:v>
                </c:pt>
                <c:pt idx="15">
                  <c:v>SAAB</c:v>
                </c:pt>
                <c:pt idx="16">
                  <c:v>SMART</c:v>
                </c:pt>
                <c:pt idx="17">
                  <c:v>SUZUKI</c:v>
                </c:pt>
                <c:pt idx="18">
                  <c:v>VOLVO</c:v>
                </c:pt>
              </c:strCache>
            </c:strRef>
          </c:cat>
          <c:val>
            <c:numRef>
              <c:f>low_make_subs!$D$2:$D$20</c:f>
              <c:numCache>
                <c:formatCode>General</c:formatCode>
                <c:ptCount val="19"/>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pt idx="18">
                  <c:v>0.34</c:v>
                </c:pt>
              </c:numCache>
            </c:numRef>
          </c:val>
          <c:smooth val="0"/>
          <c:extLst>
            <c:ext xmlns:c16="http://schemas.microsoft.com/office/drawing/2014/chart" uri="{C3380CC4-5D6E-409C-BE32-E72D297353CC}">
              <c16:uniqueId val="{00000001-07E0-4B62-B584-CDBC72661FC7}"/>
            </c:ext>
          </c:extLst>
        </c:ser>
        <c:dLbls>
          <c:showLegendKey val="0"/>
          <c:showVal val="0"/>
          <c:showCatName val="0"/>
          <c:showSerName val="0"/>
          <c:showPercent val="0"/>
          <c:showBubbleSize val="0"/>
        </c:dLbls>
        <c:marker val="1"/>
        <c:smooth val="0"/>
        <c:axId val="1546449935"/>
        <c:axId val="1670030735"/>
      </c:lineChart>
      <c:catAx>
        <c:axId val="154644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0030735"/>
        <c:crosses val="autoZero"/>
        <c:auto val="1"/>
        <c:lblAlgn val="ctr"/>
        <c:lblOffset val="100"/>
        <c:noMultiLvlLbl val="0"/>
      </c:catAx>
      <c:valAx>
        <c:axId val="167003073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449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Purchase</a:t>
            </a:r>
            <a:r>
              <a:rPr lang="en-US" baseline="0" dirty="0"/>
              <a:t> Make, Financed (y/n) vs Subsequent Buyer Rate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Financed (N)</c:v>
          </c:tx>
          <c:spPr>
            <a:solidFill>
              <a:schemeClr val="accent1"/>
            </a:solidFill>
            <a:ln>
              <a:noFill/>
            </a:ln>
            <a:effectLst/>
          </c:spPr>
          <c:invertIfNegative val="0"/>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make_fin_subs!$C$2:$C$48</c:f>
              <c:numCache>
                <c:formatCode>General</c:formatCode>
                <c:ptCount val="47"/>
                <c:pt idx="0">
                  <c:v>0.40916530278232399</c:v>
                </c:pt>
                <c:pt idx="1">
                  <c:v>0.39931350114416397</c:v>
                </c:pt>
                <c:pt idx="2">
                  <c:v>0.5</c:v>
                </c:pt>
                <c:pt idx="3">
                  <c:v>0.39298892988929801</c:v>
                </c:pt>
                <c:pt idx="4">
                  <c:v>0.36078886310904801</c:v>
                </c:pt>
                <c:pt idx="5">
                  <c:v>0.35011990407673799</c:v>
                </c:pt>
                <c:pt idx="6">
                  <c:v>0.36225040474905501</c:v>
                </c:pt>
                <c:pt idx="7">
                  <c:v>0.34671349724034101</c:v>
                </c:pt>
                <c:pt idx="8">
                  <c:v>1</c:v>
                </c:pt>
                <c:pt idx="9">
                  <c:v>0.37907676869041601</c:v>
                </c:pt>
                <c:pt idx="10">
                  <c:v>1</c:v>
                </c:pt>
                <c:pt idx="11">
                  <c:v>0.35882352941176399</c:v>
                </c:pt>
                <c:pt idx="12">
                  <c:v>0.38147760768279898</c:v>
                </c:pt>
                <c:pt idx="13">
                  <c:v>0.5</c:v>
                </c:pt>
                <c:pt idx="14">
                  <c:v>0.36382536382536301</c:v>
                </c:pt>
                <c:pt idx="15">
                  <c:v>0.38245814851910098</c:v>
                </c:pt>
                <c:pt idx="16">
                  <c:v>0.45679012345678999</c:v>
                </c:pt>
                <c:pt idx="17">
                  <c:v>0.34375</c:v>
                </c:pt>
                <c:pt idx="18">
                  <c:v>0.37030411449016098</c:v>
                </c:pt>
                <c:pt idx="19">
                  <c:v>0.66666666666666596</c:v>
                </c:pt>
                <c:pt idx="20">
                  <c:v>0.41935483870967699</c:v>
                </c:pt>
                <c:pt idx="21">
                  <c:v>0.36489685492052698</c:v>
                </c:pt>
                <c:pt idx="22">
                  <c:v>0.34122712594187299</c:v>
                </c:pt>
                <c:pt idx="23">
                  <c:v>0.36274509803921501</c:v>
                </c:pt>
                <c:pt idx="24">
                  <c:v>0.38012422360248399</c:v>
                </c:pt>
                <c:pt idx="25">
                  <c:v>0.40736196319018397</c:v>
                </c:pt>
                <c:pt idx="26">
                  <c:v>1</c:v>
                </c:pt>
                <c:pt idx="27">
                  <c:v>1</c:v>
                </c:pt>
                <c:pt idx="28">
                  <c:v>0.36033133916244797</c:v>
                </c:pt>
                <c:pt idx="29">
                  <c:v>0.372509960159362</c:v>
                </c:pt>
                <c:pt idx="30">
                  <c:v>0.37419354838709601</c:v>
                </c:pt>
                <c:pt idx="31">
                  <c:v>0.35926449787835901</c:v>
                </c:pt>
                <c:pt idx="32">
                  <c:v>0.40826446280991702</c:v>
                </c:pt>
                <c:pt idx="33">
                  <c:v>0.350440642820114</c:v>
                </c:pt>
                <c:pt idx="34">
                  <c:v>0.46153846153846101</c:v>
                </c:pt>
                <c:pt idx="35">
                  <c:v>0.75</c:v>
                </c:pt>
                <c:pt idx="36">
                  <c:v>0.39252336448598102</c:v>
                </c:pt>
                <c:pt idx="37">
                  <c:v>0.42622950819672101</c:v>
                </c:pt>
                <c:pt idx="38">
                  <c:v>0.64</c:v>
                </c:pt>
                <c:pt idx="39">
                  <c:v>0.389578163771712</c:v>
                </c:pt>
                <c:pt idx="40">
                  <c:v>0.390070921985815</c:v>
                </c:pt>
                <c:pt idx="41">
                  <c:v>0.35606060606060602</c:v>
                </c:pt>
                <c:pt idx="42">
                  <c:v>0.38095238095237999</c:v>
                </c:pt>
                <c:pt idx="43">
                  <c:v>0.33466135458167301</c:v>
                </c:pt>
                <c:pt idx="44">
                  <c:v>0.36694367497691599</c:v>
                </c:pt>
                <c:pt idx="45">
                  <c:v>0.35576544667453702</c:v>
                </c:pt>
                <c:pt idx="46">
                  <c:v>0.40394973070017898</c:v>
                </c:pt>
              </c:numCache>
            </c:numRef>
          </c:val>
          <c:extLst>
            <c:ext xmlns:c16="http://schemas.microsoft.com/office/drawing/2014/chart" uri="{C3380CC4-5D6E-409C-BE32-E72D297353CC}">
              <c16:uniqueId val="{00000000-7330-40D7-9F3E-470342485C90}"/>
            </c:ext>
          </c:extLst>
        </c:ser>
        <c:ser>
          <c:idx val="1"/>
          <c:order val="1"/>
          <c:tx>
            <c:v>Financed (Y)</c:v>
          </c:tx>
          <c:spPr>
            <a:solidFill>
              <a:schemeClr val="accent3"/>
            </a:solidFill>
            <a:ln>
              <a:noFill/>
            </a:ln>
            <a:effectLst/>
          </c:spPr>
          <c:invertIfNegative val="0"/>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make_fin_subs!$D$2:$D$48</c:f>
              <c:numCache>
                <c:formatCode>General</c:formatCode>
                <c:ptCount val="47"/>
                <c:pt idx="0">
                  <c:v>0.32648528595224802</c:v>
                </c:pt>
                <c:pt idx="1">
                  <c:v>0.345871162991785</c:v>
                </c:pt>
                <c:pt idx="2">
                  <c:v>0</c:v>
                </c:pt>
                <c:pt idx="3">
                  <c:v>0.34104046242774499</c:v>
                </c:pt>
                <c:pt idx="4">
                  <c:v>0.34230769230769198</c:v>
                </c:pt>
                <c:pt idx="5">
                  <c:v>0.34479743515010203</c:v>
                </c:pt>
                <c:pt idx="6">
                  <c:v>0.32751925441718899</c:v>
                </c:pt>
                <c:pt idx="7">
                  <c:v>0.33843880155851103</c:v>
                </c:pt>
                <c:pt idx="8">
                  <c:v>0</c:v>
                </c:pt>
                <c:pt idx="9">
                  <c:v>0.33973625579574801</c:v>
                </c:pt>
                <c:pt idx="10">
                  <c:v>0</c:v>
                </c:pt>
                <c:pt idx="11">
                  <c:v>0.360759493670886</c:v>
                </c:pt>
                <c:pt idx="12">
                  <c:v>0.33809712849014101</c:v>
                </c:pt>
                <c:pt idx="13">
                  <c:v>0</c:v>
                </c:pt>
                <c:pt idx="14">
                  <c:v>0.33236542327451402</c:v>
                </c:pt>
                <c:pt idx="15">
                  <c:v>0.32802717786944902</c:v>
                </c:pt>
                <c:pt idx="16">
                  <c:v>0.33064516129032201</c:v>
                </c:pt>
                <c:pt idx="17">
                  <c:v>0.33117233927606698</c:v>
                </c:pt>
                <c:pt idx="18">
                  <c:v>0.34255551510738902</c:v>
                </c:pt>
                <c:pt idx="19">
                  <c:v>0.33333333333333298</c:v>
                </c:pt>
                <c:pt idx="20">
                  <c:v>0.33620689655172398</c:v>
                </c:pt>
                <c:pt idx="21">
                  <c:v>0.33002032979444301</c:v>
                </c:pt>
                <c:pt idx="22">
                  <c:v>0.33378323660413001</c:v>
                </c:pt>
                <c:pt idx="23">
                  <c:v>0.37229987293519601</c:v>
                </c:pt>
                <c:pt idx="24">
                  <c:v>0.33739360140886399</c:v>
                </c:pt>
                <c:pt idx="25">
                  <c:v>0.34987714987714902</c:v>
                </c:pt>
                <c:pt idx="26">
                  <c:v>0</c:v>
                </c:pt>
                <c:pt idx="27">
                  <c:v>0</c:v>
                </c:pt>
                <c:pt idx="28">
                  <c:v>0.32795566502463003</c:v>
                </c:pt>
                <c:pt idx="29">
                  <c:v>0.35555283757338502</c:v>
                </c:pt>
                <c:pt idx="30">
                  <c:v>0.32485029940119697</c:v>
                </c:pt>
                <c:pt idx="31">
                  <c:v>0.35408388520971301</c:v>
                </c:pt>
                <c:pt idx="32">
                  <c:v>0.32498974148543203</c:v>
                </c:pt>
                <c:pt idx="33">
                  <c:v>0.32618866970156801</c:v>
                </c:pt>
                <c:pt idx="34">
                  <c:v>0.375</c:v>
                </c:pt>
                <c:pt idx="35">
                  <c:v>0</c:v>
                </c:pt>
                <c:pt idx="36">
                  <c:v>0.31515151515151502</c:v>
                </c:pt>
                <c:pt idx="37">
                  <c:v>0.37876614060258201</c:v>
                </c:pt>
                <c:pt idx="38">
                  <c:v>0</c:v>
                </c:pt>
                <c:pt idx="39">
                  <c:v>0.31721698113207503</c:v>
                </c:pt>
                <c:pt idx="40">
                  <c:v>0.33571428571428502</c:v>
                </c:pt>
                <c:pt idx="41">
                  <c:v>0.35688405797101402</c:v>
                </c:pt>
                <c:pt idx="42">
                  <c:v>0.34489901605385798</c:v>
                </c:pt>
                <c:pt idx="43">
                  <c:v>0.32834424695977499</c:v>
                </c:pt>
                <c:pt idx="44">
                  <c:v>0.32244681204155401</c:v>
                </c:pt>
                <c:pt idx="45">
                  <c:v>0.34180929095354501</c:v>
                </c:pt>
                <c:pt idx="46">
                  <c:v>0.33683289588801402</c:v>
                </c:pt>
              </c:numCache>
            </c:numRef>
          </c:val>
          <c:extLst>
            <c:ext xmlns:c16="http://schemas.microsoft.com/office/drawing/2014/chart" uri="{C3380CC4-5D6E-409C-BE32-E72D297353CC}">
              <c16:uniqueId val="{00000001-7330-40D7-9F3E-470342485C90}"/>
            </c:ext>
          </c:extLst>
        </c:ser>
        <c:dLbls>
          <c:showLegendKey val="0"/>
          <c:showVal val="0"/>
          <c:showCatName val="0"/>
          <c:showSerName val="0"/>
          <c:showPercent val="0"/>
          <c:showBubbleSize val="0"/>
        </c:dLbls>
        <c:gapWidth val="150"/>
        <c:axId val="1301897391"/>
        <c:axId val="1347706943"/>
      </c:barChart>
      <c:lineChart>
        <c:grouping val="standard"/>
        <c:varyColors val="0"/>
        <c:ser>
          <c:idx val="2"/>
          <c:order val="2"/>
          <c:tx>
            <c:v>Financed (N) Avg.</c:v>
          </c:tx>
          <c:spPr>
            <a:ln w="28575" cap="rnd">
              <a:solidFill>
                <a:schemeClr val="accent1"/>
              </a:solidFill>
              <a:round/>
            </a:ln>
            <a:effectLst/>
          </c:spPr>
          <c:marker>
            <c:symbol val="none"/>
          </c:marker>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make_fin_subs!$E$2:$E$48</c:f>
              <c:numCache>
                <c:formatCode>General</c:formatCode>
                <c:ptCount val="47"/>
                <c:pt idx="0">
                  <c:v>0.37</c:v>
                </c:pt>
                <c:pt idx="1">
                  <c:v>0.37</c:v>
                </c:pt>
                <c:pt idx="2">
                  <c:v>0.37</c:v>
                </c:pt>
                <c:pt idx="3">
                  <c:v>0.37</c:v>
                </c:pt>
                <c:pt idx="4">
                  <c:v>0.37</c:v>
                </c:pt>
                <c:pt idx="5">
                  <c:v>0.37</c:v>
                </c:pt>
                <c:pt idx="6">
                  <c:v>0.37</c:v>
                </c:pt>
                <c:pt idx="7">
                  <c:v>0.37</c:v>
                </c:pt>
                <c:pt idx="8">
                  <c:v>0.37</c:v>
                </c:pt>
                <c:pt idx="9">
                  <c:v>0.37</c:v>
                </c:pt>
                <c:pt idx="10">
                  <c:v>0.37</c:v>
                </c:pt>
                <c:pt idx="11">
                  <c:v>0.37</c:v>
                </c:pt>
                <c:pt idx="12">
                  <c:v>0.37</c:v>
                </c:pt>
                <c:pt idx="13">
                  <c:v>0.37</c:v>
                </c:pt>
                <c:pt idx="14">
                  <c:v>0.37</c:v>
                </c:pt>
                <c:pt idx="15">
                  <c:v>0.37</c:v>
                </c:pt>
                <c:pt idx="16">
                  <c:v>0.37</c:v>
                </c:pt>
                <c:pt idx="17">
                  <c:v>0.37</c:v>
                </c:pt>
                <c:pt idx="18">
                  <c:v>0.37</c:v>
                </c:pt>
                <c:pt idx="19">
                  <c:v>0.37</c:v>
                </c:pt>
                <c:pt idx="20">
                  <c:v>0.37</c:v>
                </c:pt>
                <c:pt idx="21">
                  <c:v>0.37</c:v>
                </c:pt>
                <c:pt idx="22">
                  <c:v>0.37</c:v>
                </c:pt>
                <c:pt idx="23">
                  <c:v>0.37</c:v>
                </c:pt>
                <c:pt idx="24">
                  <c:v>0.37</c:v>
                </c:pt>
                <c:pt idx="25">
                  <c:v>0.37</c:v>
                </c:pt>
                <c:pt idx="26">
                  <c:v>0.37</c:v>
                </c:pt>
                <c:pt idx="27">
                  <c:v>0.37</c:v>
                </c:pt>
                <c:pt idx="28">
                  <c:v>0.37</c:v>
                </c:pt>
                <c:pt idx="29">
                  <c:v>0.37</c:v>
                </c:pt>
                <c:pt idx="30">
                  <c:v>0.37</c:v>
                </c:pt>
                <c:pt idx="31">
                  <c:v>0.37</c:v>
                </c:pt>
                <c:pt idx="32">
                  <c:v>0.37</c:v>
                </c:pt>
                <c:pt idx="33">
                  <c:v>0.37</c:v>
                </c:pt>
                <c:pt idx="34">
                  <c:v>0.37</c:v>
                </c:pt>
                <c:pt idx="35">
                  <c:v>0.37</c:v>
                </c:pt>
                <c:pt idx="36">
                  <c:v>0.37</c:v>
                </c:pt>
                <c:pt idx="37">
                  <c:v>0.37</c:v>
                </c:pt>
                <c:pt idx="38">
                  <c:v>0.37</c:v>
                </c:pt>
                <c:pt idx="39">
                  <c:v>0.37</c:v>
                </c:pt>
                <c:pt idx="40">
                  <c:v>0.37</c:v>
                </c:pt>
                <c:pt idx="41">
                  <c:v>0.37</c:v>
                </c:pt>
                <c:pt idx="42">
                  <c:v>0.37</c:v>
                </c:pt>
                <c:pt idx="43">
                  <c:v>0.37</c:v>
                </c:pt>
                <c:pt idx="44">
                  <c:v>0.37</c:v>
                </c:pt>
                <c:pt idx="45">
                  <c:v>0.37</c:v>
                </c:pt>
                <c:pt idx="46">
                  <c:v>0.37</c:v>
                </c:pt>
              </c:numCache>
            </c:numRef>
          </c:val>
          <c:smooth val="0"/>
          <c:extLst>
            <c:ext xmlns:c16="http://schemas.microsoft.com/office/drawing/2014/chart" uri="{C3380CC4-5D6E-409C-BE32-E72D297353CC}">
              <c16:uniqueId val="{00000002-7330-40D7-9F3E-470342485C90}"/>
            </c:ext>
          </c:extLst>
        </c:ser>
        <c:ser>
          <c:idx val="3"/>
          <c:order val="3"/>
          <c:tx>
            <c:v>Financed (Y) Avg.</c:v>
          </c:tx>
          <c:spPr>
            <a:ln w="28575" cap="rnd">
              <a:solidFill>
                <a:schemeClr val="accent3"/>
              </a:solidFill>
              <a:round/>
            </a:ln>
            <a:effectLst/>
          </c:spPr>
          <c:marker>
            <c:symbol val="none"/>
          </c:marker>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make_fin_subs!$F$2:$F$48</c:f>
              <c:numCache>
                <c:formatCode>General</c:formatCode>
                <c:ptCount val="47"/>
                <c:pt idx="0">
                  <c:v>0.33300000000000002</c:v>
                </c:pt>
                <c:pt idx="1">
                  <c:v>0.33300000000000002</c:v>
                </c:pt>
                <c:pt idx="2">
                  <c:v>0.33300000000000002</c:v>
                </c:pt>
                <c:pt idx="3">
                  <c:v>0.33300000000000002</c:v>
                </c:pt>
                <c:pt idx="4">
                  <c:v>0.33300000000000002</c:v>
                </c:pt>
                <c:pt idx="5">
                  <c:v>0.33300000000000002</c:v>
                </c:pt>
                <c:pt idx="6">
                  <c:v>0.33300000000000002</c:v>
                </c:pt>
                <c:pt idx="7">
                  <c:v>0.33300000000000002</c:v>
                </c:pt>
                <c:pt idx="8">
                  <c:v>0.33300000000000002</c:v>
                </c:pt>
                <c:pt idx="9">
                  <c:v>0.33300000000000002</c:v>
                </c:pt>
                <c:pt idx="10">
                  <c:v>0.33300000000000002</c:v>
                </c:pt>
                <c:pt idx="11">
                  <c:v>0.33300000000000002</c:v>
                </c:pt>
                <c:pt idx="12">
                  <c:v>0.33300000000000002</c:v>
                </c:pt>
                <c:pt idx="13">
                  <c:v>0.33300000000000002</c:v>
                </c:pt>
                <c:pt idx="14">
                  <c:v>0.33300000000000002</c:v>
                </c:pt>
                <c:pt idx="15">
                  <c:v>0.33300000000000002</c:v>
                </c:pt>
                <c:pt idx="16">
                  <c:v>0.33300000000000002</c:v>
                </c:pt>
                <c:pt idx="17">
                  <c:v>0.33300000000000002</c:v>
                </c:pt>
                <c:pt idx="18">
                  <c:v>0.33300000000000002</c:v>
                </c:pt>
                <c:pt idx="19">
                  <c:v>0.33300000000000002</c:v>
                </c:pt>
                <c:pt idx="20">
                  <c:v>0.33300000000000002</c:v>
                </c:pt>
                <c:pt idx="21">
                  <c:v>0.33300000000000002</c:v>
                </c:pt>
                <c:pt idx="22">
                  <c:v>0.33300000000000002</c:v>
                </c:pt>
                <c:pt idx="23">
                  <c:v>0.33300000000000002</c:v>
                </c:pt>
                <c:pt idx="24">
                  <c:v>0.33300000000000002</c:v>
                </c:pt>
                <c:pt idx="25">
                  <c:v>0.33300000000000002</c:v>
                </c:pt>
                <c:pt idx="26">
                  <c:v>0.33300000000000002</c:v>
                </c:pt>
                <c:pt idx="27">
                  <c:v>0.33300000000000002</c:v>
                </c:pt>
                <c:pt idx="28">
                  <c:v>0.33300000000000002</c:v>
                </c:pt>
                <c:pt idx="29">
                  <c:v>0.33300000000000002</c:v>
                </c:pt>
                <c:pt idx="30">
                  <c:v>0.33300000000000002</c:v>
                </c:pt>
                <c:pt idx="31">
                  <c:v>0.33300000000000002</c:v>
                </c:pt>
                <c:pt idx="32">
                  <c:v>0.33300000000000002</c:v>
                </c:pt>
                <c:pt idx="33">
                  <c:v>0.33300000000000002</c:v>
                </c:pt>
                <c:pt idx="34">
                  <c:v>0.33300000000000002</c:v>
                </c:pt>
                <c:pt idx="35">
                  <c:v>0.33300000000000002</c:v>
                </c:pt>
                <c:pt idx="36">
                  <c:v>0.33300000000000002</c:v>
                </c:pt>
                <c:pt idx="37">
                  <c:v>0.33300000000000002</c:v>
                </c:pt>
                <c:pt idx="38">
                  <c:v>0.33300000000000002</c:v>
                </c:pt>
                <c:pt idx="39">
                  <c:v>0.33300000000000002</c:v>
                </c:pt>
                <c:pt idx="40">
                  <c:v>0.33300000000000002</c:v>
                </c:pt>
                <c:pt idx="41">
                  <c:v>0.33300000000000002</c:v>
                </c:pt>
                <c:pt idx="42">
                  <c:v>0.33300000000000002</c:v>
                </c:pt>
                <c:pt idx="43">
                  <c:v>0.33300000000000002</c:v>
                </c:pt>
                <c:pt idx="44">
                  <c:v>0.33300000000000002</c:v>
                </c:pt>
                <c:pt idx="45">
                  <c:v>0.33300000000000002</c:v>
                </c:pt>
                <c:pt idx="46">
                  <c:v>0.33300000000000002</c:v>
                </c:pt>
              </c:numCache>
            </c:numRef>
          </c:val>
          <c:smooth val="0"/>
          <c:extLst>
            <c:ext xmlns:c16="http://schemas.microsoft.com/office/drawing/2014/chart" uri="{C3380CC4-5D6E-409C-BE32-E72D297353CC}">
              <c16:uniqueId val="{00000003-7330-40D7-9F3E-470342485C90}"/>
            </c:ext>
          </c:extLst>
        </c:ser>
        <c:ser>
          <c:idx val="4"/>
          <c:order val="4"/>
          <c:tx>
            <c:v>Population Avg.</c:v>
          </c:tx>
          <c:spPr>
            <a:ln w="28575" cap="rnd">
              <a:solidFill>
                <a:srgbClr val="FFFF00"/>
              </a:solidFill>
              <a:round/>
            </a:ln>
            <a:effectLst/>
          </c:spPr>
          <c:marker>
            <c:symbol val="none"/>
          </c:marker>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make_fin_subs!$G$2:$G$48</c:f>
              <c:numCache>
                <c:formatCode>General</c:formatCode>
                <c:ptCount val="47"/>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pt idx="18">
                  <c:v>0.34</c:v>
                </c:pt>
                <c:pt idx="19">
                  <c:v>0.34</c:v>
                </c:pt>
                <c:pt idx="20">
                  <c:v>0.34</c:v>
                </c:pt>
                <c:pt idx="21">
                  <c:v>0.34</c:v>
                </c:pt>
                <c:pt idx="22">
                  <c:v>0.34</c:v>
                </c:pt>
                <c:pt idx="23">
                  <c:v>0.34</c:v>
                </c:pt>
                <c:pt idx="24">
                  <c:v>0.34</c:v>
                </c:pt>
                <c:pt idx="25">
                  <c:v>0.34</c:v>
                </c:pt>
                <c:pt idx="26">
                  <c:v>0.34</c:v>
                </c:pt>
                <c:pt idx="27">
                  <c:v>0.34</c:v>
                </c:pt>
                <c:pt idx="28">
                  <c:v>0.34</c:v>
                </c:pt>
                <c:pt idx="29">
                  <c:v>0.34</c:v>
                </c:pt>
                <c:pt idx="30">
                  <c:v>0.34</c:v>
                </c:pt>
                <c:pt idx="31">
                  <c:v>0.34</c:v>
                </c:pt>
                <c:pt idx="32">
                  <c:v>0.34</c:v>
                </c:pt>
                <c:pt idx="33">
                  <c:v>0.34</c:v>
                </c:pt>
                <c:pt idx="34">
                  <c:v>0.34</c:v>
                </c:pt>
                <c:pt idx="35">
                  <c:v>0.34</c:v>
                </c:pt>
                <c:pt idx="36">
                  <c:v>0.34</c:v>
                </c:pt>
                <c:pt idx="37">
                  <c:v>0.34</c:v>
                </c:pt>
                <c:pt idx="38">
                  <c:v>0.34</c:v>
                </c:pt>
                <c:pt idx="39">
                  <c:v>0.34</c:v>
                </c:pt>
                <c:pt idx="40">
                  <c:v>0.34</c:v>
                </c:pt>
                <c:pt idx="41">
                  <c:v>0.34</c:v>
                </c:pt>
                <c:pt idx="42">
                  <c:v>0.34</c:v>
                </c:pt>
                <c:pt idx="43">
                  <c:v>0.34</c:v>
                </c:pt>
                <c:pt idx="44">
                  <c:v>0.34</c:v>
                </c:pt>
                <c:pt idx="45">
                  <c:v>0.34</c:v>
                </c:pt>
                <c:pt idx="46">
                  <c:v>0.34</c:v>
                </c:pt>
              </c:numCache>
            </c:numRef>
          </c:val>
          <c:smooth val="0"/>
          <c:extLst>
            <c:ext xmlns:c16="http://schemas.microsoft.com/office/drawing/2014/chart" uri="{C3380CC4-5D6E-409C-BE32-E72D297353CC}">
              <c16:uniqueId val="{00000004-7330-40D7-9F3E-470342485C90}"/>
            </c:ext>
          </c:extLst>
        </c:ser>
        <c:dLbls>
          <c:showLegendKey val="0"/>
          <c:showVal val="0"/>
          <c:showCatName val="0"/>
          <c:showSerName val="0"/>
          <c:showPercent val="0"/>
          <c:showBubbleSize val="0"/>
        </c:dLbls>
        <c:marker val="1"/>
        <c:smooth val="0"/>
        <c:axId val="1301897391"/>
        <c:axId val="1347706943"/>
      </c:lineChart>
      <c:catAx>
        <c:axId val="1301897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7706943"/>
        <c:crosses val="autoZero"/>
        <c:auto val="1"/>
        <c:lblAlgn val="ctr"/>
        <c:lblOffset val="100"/>
        <c:noMultiLvlLbl val="0"/>
      </c:catAx>
      <c:valAx>
        <c:axId val="134770694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897391"/>
        <c:crosses val="autoZero"/>
        <c:crossBetween val="between"/>
      </c:valAx>
      <c:spPr>
        <a:noFill/>
        <a:ln>
          <a:noFill/>
        </a:ln>
        <a:effectLst/>
      </c:spPr>
    </c:plotArea>
    <c:legend>
      <c:legendPos val="r"/>
      <c:layout>
        <c:manualLayout>
          <c:xMode val="edge"/>
          <c:yMode val="edge"/>
          <c:x val="0.90856649168853898"/>
          <c:y val="0.4127428236498436"/>
          <c:w val="9.1433528059362529E-2"/>
          <c:h val="0.200006570015271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a:t>Distance to Dealer Distribution</a:t>
            </a:r>
          </a:p>
        </c:rich>
      </c:tx>
      <c:overlay val="0"/>
      <c:spPr>
        <a:noFill/>
        <a:ln>
          <a:noFill/>
        </a:ln>
        <a:effectLst/>
      </c:spPr>
      <c:txPr>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distance_dist!$C$1</c:f>
              <c:strCache>
                <c:ptCount val="1"/>
                <c:pt idx="0">
                  <c:v>insert_num</c:v>
                </c:pt>
              </c:strCache>
            </c:strRef>
          </c:tx>
          <c:spPr>
            <a:ln w="25400">
              <a:noFill/>
            </a:ln>
            <a:effectLst/>
          </c:spPr>
          <c:marker>
            <c:symbol val="circle"/>
            <c:size val="4"/>
            <c:spPr>
              <a:solidFill>
                <a:schemeClr val="accent1"/>
              </a:solidFill>
              <a:ln w="9525" cap="flat" cmpd="sng" algn="ctr">
                <a:solidFill>
                  <a:schemeClr val="accent1"/>
                </a:solidFill>
                <a:round/>
              </a:ln>
              <a:effectLst/>
            </c:spPr>
          </c:marker>
          <c:xVal>
            <c:strRef>
              <c:f>distance_dist!$B$2:$B$426</c:f>
              <c:strCache>
                <c:ptCount val="42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193</c:v>
                </c:pt>
                <c:pt idx="193">
                  <c:v>194</c:v>
                </c:pt>
                <c:pt idx="194">
                  <c:v>195</c:v>
                </c:pt>
                <c:pt idx="195">
                  <c:v>196</c:v>
                </c:pt>
                <c:pt idx="196">
                  <c:v>197</c:v>
                </c:pt>
                <c:pt idx="197">
                  <c:v>198</c:v>
                </c:pt>
                <c:pt idx="198">
                  <c:v>199</c:v>
                </c:pt>
                <c:pt idx="199">
                  <c:v>200</c:v>
                </c:pt>
                <c:pt idx="200">
                  <c:v>201</c:v>
                </c:pt>
                <c:pt idx="201">
                  <c:v>203</c:v>
                </c:pt>
                <c:pt idx="202">
                  <c:v>204</c:v>
                </c:pt>
                <c:pt idx="203">
                  <c:v>205</c:v>
                </c:pt>
                <c:pt idx="204">
                  <c:v>206</c:v>
                </c:pt>
                <c:pt idx="205">
                  <c:v>207</c:v>
                </c:pt>
                <c:pt idx="206">
                  <c:v>208</c:v>
                </c:pt>
                <c:pt idx="207">
                  <c:v>209</c:v>
                </c:pt>
                <c:pt idx="208">
                  <c:v>210</c:v>
                </c:pt>
                <c:pt idx="209">
                  <c:v>211</c:v>
                </c:pt>
                <c:pt idx="210">
                  <c:v>212</c:v>
                </c:pt>
                <c:pt idx="211">
                  <c:v>213</c:v>
                </c:pt>
                <c:pt idx="212">
                  <c:v>214</c:v>
                </c:pt>
                <c:pt idx="213">
                  <c:v>215</c:v>
                </c:pt>
                <c:pt idx="214">
                  <c:v>216</c:v>
                </c:pt>
                <c:pt idx="215">
                  <c:v>217</c:v>
                </c:pt>
                <c:pt idx="216">
                  <c:v>218</c:v>
                </c:pt>
                <c:pt idx="217">
                  <c:v>219</c:v>
                </c:pt>
                <c:pt idx="218">
                  <c:v>220</c:v>
                </c:pt>
                <c:pt idx="219">
                  <c:v>221</c:v>
                </c:pt>
                <c:pt idx="220">
                  <c:v>222</c:v>
                </c:pt>
                <c:pt idx="221">
                  <c:v>223</c:v>
                </c:pt>
                <c:pt idx="222">
                  <c:v>224</c:v>
                </c:pt>
                <c:pt idx="223">
                  <c:v>225</c:v>
                </c:pt>
                <c:pt idx="224">
                  <c:v>226</c:v>
                </c:pt>
                <c:pt idx="225">
                  <c:v>230</c:v>
                </c:pt>
                <c:pt idx="226">
                  <c:v>231</c:v>
                </c:pt>
                <c:pt idx="227">
                  <c:v>233</c:v>
                </c:pt>
                <c:pt idx="228">
                  <c:v>234</c:v>
                </c:pt>
                <c:pt idx="229">
                  <c:v>236</c:v>
                </c:pt>
                <c:pt idx="230">
                  <c:v>237</c:v>
                </c:pt>
                <c:pt idx="231">
                  <c:v>238</c:v>
                </c:pt>
                <c:pt idx="232">
                  <c:v>239</c:v>
                </c:pt>
                <c:pt idx="233">
                  <c:v>241</c:v>
                </c:pt>
                <c:pt idx="234">
                  <c:v>243</c:v>
                </c:pt>
                <c:pt idx="235">
                  <c:v>246</c:v>
                </c:pt>
                <c:pt idx="236">
                  <c:v>247</c:v>
                </c:pt>
                <c:pt idx="237">
                  <c:v>248</c:v>
                </c:pt>
                <c:pt idx="238">
                  <c:v>249</c:v>
                </c:pt>
                <c:pt idx="239">
                  <c:v>250</c:v>
                </c:pt>
                <c:pt idx="240">
                  <c:v>251</c:v>
                </c:pt>
                <c:pt idx="241">
                  <c:v>252</c:v>
                </c:pt>
                <c:pt idx="242">
                  <c:v>253</c:v>
                </c:pt>
                <c:pt idx="243">
                  <c:v>254</c:v>
                </c:pt>
                <c:pt idx="244">
                  <c:v>257</c:v>
                </c:pt>
                <c:pt idx="245">
                  <c:v>258</c:v>
                </c:pt>
                <c:pt idx="246">
                  <c:v>259</c:v>
                </c:pt>
                <c:pt idx="247">
                  <c:v>262</c:v>
                </c:pt>
                <c:pt idx="248">
                  <c:v>263</c:v>
                </c:pt>
                <c:pt idx="249">
                  <c:v>264</c:v>
                </c:pt>
                <c:pt idx="250">
                  <c:v>265</c:v>
                </c:pt>
                <c:pt idx="251">
                  <c:v>266</c:v>
                </c:pt>
                <c:pt idx="252">
                  <c:v>267</c:v>
                </c:pt>
                <c:pt idx="253">
                  <c:v>268</c:v>
                </c:pt>
                <c:pt idx="254">
                  <c:v>270</c:v>
                </c:pt>
                <c:pt idx="255">
                  <c:v>277</c:v>
                </c:pt>
                <c:pt idx="256">
                  <c:v>279</c:v>
                </c:pt>
                <c:pt idx="257">
                  <c:v>280</c:v>
                </c:pt>
                <c:pt idx="258">
                  <c:v>282</c:v>
                </c:pt>
                <c:pt idx="259">
                  <c:v>283</c:v>
                </c:pt>
                <c:pt idx="260">
                  <c:v>284</c:v>
                </c:pt>
                <c:pt idx="261">
                  <c:v>285</c:v>
                </c:pt>
                <c:pt idx="262">
                  <c:v>287</c:v>
                </c:pt>
                <c:pt idx="263">
                  <c:v>290</c:v>
                </c:pt>
                <c:pt idx="264">
                  <c:v>292</c:v>
                </c:pt>
                <c:pt idx="265">
                  <c:v>293</c:v>
                </c:pt>
                <c:pt idx="266">
                  <c:v>294</c:v>
                </c:pt>
                <c:pt idx="267">
                  <c:v>295</c:v>
                </c:pt>
                <c:pt idx="268">
                  <c:v>296</c:v>
                </c:pt>
                <c:pt idx="269">
                  <c:v>297</c:v>
                </c:pt>
                <c:pt idx="270">
                  <c:v>302</c:v>
                </c:pt>
                <c:pt idx="271">
                  <c:v>309</c:v>
                </c:pt>
                <c:pt idx="272">
                  <c:v>313</c:v>
                </c:pt>
                <c:pt idx="273">
                  <c:v>314</c:v>
                </c:pt>
                <c:pt idx="274">
                  <c:v>317</c:v>
                </c:pt>
                <c:pt idx="275">
                  <c:v>318</c:v>
                </c:pt>
                <c:pt idx="276">
                  <c:v>319</c:v>
                </c:pt>
                <c:pt idx="277">
                  <c:v>321</c:v>
                </c:pt>
                <c:pt idx="278">
                  <c:v>322</c:v>
                </c:pt>
                <c:pt idx="279">
                  <c:v>333</c:v>
                </c:pt>
                <c:pt idx="280">
                  <c:v>334</c:v>
                </c:pt>
                <c:pt idx="281">
                  <c:v>338</c:v>
                </c:pt>
                <c:pt idx="282">
                  <c:v>363</c:v>
                </c:pt>
                <c:pt idx="283">
                  <c:v>366</c:v>
                </c:pt>
                <c:pt idx="284">
                  <c:v>371</c:v>
                </c:pt>
                <c:pt idx="285">
                  <c:v>372</c:v>
                </c:pt>
                <c:pt idx="286">
                  <c:v>374</c:v>
                </c:pt>
                <c:pt idx="287">
                  <c:v>375</c:v>
                </c:pt>
                <c:pt idx="288">
                  <c:v>376</c:v>
                </c:pt>
                <c:pt idx="289">
                  <c:v>381</c:v>
                </c:pt>
                <c:pt idx="290">
                  <c:v>382</c:v>
                </c:pt>
                <c:pt idx="291">
                  <c:v>384</c:v>
                </c:pt>
                <c:pt idx="292">
                  <c:v>398</c:v>
                </c:pt>
                <c:pt idx="293">
                  <c:v>402</c:v>
                </c:pt>
                <c:pt idx="294">
                  <c:v>403</c:v>
                </c:pt>
                <c:pt idx="295">
                  <c:v>407</c:v>
                </c:pt>
                <c:pt idx="296">
                  <c:v>408</c:v>
                </c:pt>
                <c:pt idx="297">
                  <c:v>409</c:v>
                </c:pt>
                <c:pt idx="298">
                  <c:v>410</c:v>
                </c:pt>
                <c:pt idx="299">
                  <c:v>411</c:v>
                </c:pt>
                <c:pt idx="300">
                  <c:v>413</c:v>
                </c:pt>
                <c:pt idx="301">
                  <c:v>414</c:v>
                </c:pt>
                <c:pt idx="302">
                  <c:v>415</c:v>
                </c:pt>
                <c:pt idx="303">
                  <c:v>417</c:v>
                </c:pt>
                <c:pt idx="304">
                  <c:v>418</c:v>
                </c:pt>
                <c:pt idx="305">
                  <c:v>422</c:v>
                </c:pt>
                <c:pt idx="306">
                  <c:v>423</c:v>
                </c:pt>
                <c:pt idx="307">
                  <c:v>428</c:v>
                </c:pt>
                <c:pt idx="308">
                  <c:v>430</c:v>
                </c:pt>
                <c:pt idx="309">
                  <c:v>432</c:v>
                </c:pt>
                <c:pt idx="310">
                  <c:v>433</c:v>
                </c:pt>
                <c:pt idx="311">
                  <c:v>434</c:v>
                </c:pt>
                <c:pt idx="312">
                  <c:v>435</c:v>
                </c:pt>
                <c:pt idx="313">
                  <c:v>436</c:v>
                </c:pt>
                <c:pt idx="314">
                  <c:v>437</c:v>
                </c:pt>
                <c:pt idx="315">
                  <c:v>440</c:v>
                </c:pt>
                <c:pt idx="316">
                  <c:v>441</c:v>
                </c:pt>
                <c:pt idx="317">
                  <c:v>447</c:v>
                </c:pt>
                <c:pt idx="318">
                  <c:v>448</c:v>
                </c:pt>
                <c:pt idx="319">
                  <c:v>460</c:v>
                </c:pt>
                <c:pt idx="320">
                  <c:v>469</c:v>
                </c:pt>
                <c:pt idx="321">
                  <c:v>470</c:v>
                </c:pt>
                <c:pt idx="322">
                  <c:v>476</c:v>
                </c:pt>
                <c:pt idx="323">
                  <c:v>506</c:v>
                </c:pt>
                <c:pt idx="324">
                  <c:v>507</c:v>
                </c:pt>
                <c:pt idx="325">
                  <c:v>530</c:v>
                </c:pt>
                <c:pt idx="326">
                  <c:v>531</c:v>
                </c:pt>
                <c:pt idx="327">
                  <c:v>532</c:v>
                </c:pt>
                <c:pt idx="328">
                  <c:v>534</c:v>
                </c:pt>
                <c:pt idx="329">
                  <c:v>535</c:v>
                </c:pt>
                <c:pt idx="330">
                  <c:v>546</c:v>
                </c:pt>
                <c:pt idx="331">
                  <c:v>566</c:v>
                </c:pt>
                <c:pt idx="332">
                  <c:v>609</c:v>
                </c:pt>
                <c:pt idx="333">
                  <c:v>610</c:v>
                </c:pt>
                <c:pt idx="334">
                  <c:v>611</c:v>
                </c:pt>
                <c:pt idx="335">
                  <c:v>655</c:v>
                </c:pt>
                <c:pt idx="336">
                  <c:v>663</c:v>
                </c:pt>
                <c:pt idx="337">
                  <c:v>706</c:v>
                </c:pt>
                <c:pt idx="338">
                  <c:v>880</c:v>
                </c:pt>
                <c:pt idx="339">
                  <c:v>885</c:v>
                </c:pt>
                <c:pt idx="340">
                  <c:v>889</c:v>
                </c:pt>
                <c:pt idx="341">
                  <c:v>917</c:v>
                </c:pt>
                <c:pt idx="342">
                  <c:v>1413</c:v>
                </c:pt>
                <c:pt idx="343">
                  <c:v>1414</c:v>
                </c:pt>
                <c:pt idx="344">
                  <c:v>1416</c:v>
                </c:pt>
                <c:pt idx="345">
                  <c:v>1417</c:v>
                </c:pt>
                <c:pt idx="346">
                  <c:v>1418</c:v>
                </c:pt>
                <c:pt idx="347">
                  <c:v>1419</c:v>
                </c:pt>
                <c:pt idx="348">
                  <c:v>1420</c:v>
                </c:pt>
                <c:pt idx="349">
                  <c:v>1421</c:v>
                </c:pt>
                <c:pt idx="350">
                  <c:v>1422</c:v>
                </c:pt>
                <c:pt idx="351">
                  <c:v>1423</c:v>
                </c:pt>
                <c:pt idx="352">
                  <c:v>1424</c:v>
                </c:pt>
                <c:pt idx="353">
                  <c:v>1425</c:v>
                </c:pt>
                <c:pt idx="354">
                  <c:v>1426</c:v>
                </c:pt>
                <c:pt idx="355">
                  <c:v>1429</c:v>
                </c:pt>
                <c:pt idx="356">
                  <c:v>1432</c:v>
                </c:pt>
                <c:pt idx="357">
                  <c:v>1434</c:v>
                </c:pt>
                <c:pt idx="358">
                  <c:v>1438</c:v>
                </c:pt>
                <c:pt idx="359">
                  <c:v>1447</c:v>
                </c:pt>
                <c:pt idx="360">
                  <c:v>1485</c:v>
                </c:pt>
                <c:pt idx="361">
                  <c:v>1492</c:v>
                </c:pt>
                <c:pt idx="362">
                  <c:v>1493</c:v>
                </c:pt>
                <c:pt idx="363">
                  <c:v>1494</c:v>
                </c:pt>
                <c:pt idx="364">
                  <c:v>1495</c:v>
                </c:pt>
                <c:pt idx="365">
                  <c:v>1496</c:v>
                </c:pt>
                <c:pt idx="366">
                  <c:v>1500</c:v>
                </c:pt>
                <c:pt idx="367">
                  <c:v>1505</c:v>
                </c:pt>
                <c:pt idx="368">
                  <c:v>1506</c:v>
                </c:pt>
                <c:pt idx="369">
                  <c:v>1507</c:v>
                </c:pt>
                <c:pt idx="370">
                  <c:v>1508</c:v>
                </c:pt>
                <c:pt idx="371">
                  <c:v>1509</c:v>
                </c:pt>
                <c:pt idx="372">
                  <c:v>1691</c:v>
                </c:pt>
                <c:pt idx="373">
                  <c:v>1719</c:v>
                </c:pt>
                <c:pt idx="374">
                  <c:v>1732</c:v>
                </c:pt>
                <c:pt idx="375">
                  <c:v>1778</c:v>
                </c:pt>
                <c:pt idx="376">
                  <c:v>1790</c:v>
                </c:pt>
                <c:pt idx="377">
                  <c:v>1910</c:v>
                </c:pt>
                <c:pt idx="378">
                  <c:v>1962</c:v>
                </c:pt>
                <c:pt idx="379">
                  <c:v>1966</c:v>
                </c:pt>
                <c:pt idx="380">
                  <c:v>2314</c:v>
                </c:pt>
                <c:pt idx="381">
                  <c:v>2319</c:v>
                </c:pt>
                <c:pt idx="382">
                  <c:v>2320</c:v>
                </c:pt>
                <c:pt idx="383">
                  <c:v>2333</c:v>
                </c:pt>
                <c:pt idx="384">
                  <c:v>2334</c:v>
                </c:pt>
                <c:pt idx="385">
                  <c:v>2335</c:v>
                </c:pt>
                <c:pt idx="386">
                  <c:v>2336</c:v>
                </c:pt>
                <c:pt idx="387">
                  <c:v>2341</c:v>
                </c:pt>
                <c:pt idx="388">
                  <c:v>2342</c:v>
                </c:pt>
                <c:pt idx="389">
                  <c:v>2343</c:v>
                </c:pt>
                <c:pt idx="390">
                  <c:v>2344</c:v>
                </c:pt>
                <c:pt idx="391">
                  <c:v>2346</c:v>
                </c:pt>
                <c:pt idx="392">
                  <c:v>2351</c:v>
                </c:pt>
                <c:pt idx="393">
                  <c:v>2365</c:v>
                </c:pt>
                <c:pt idx="394">
                  <c:v>2367</c:v>
                </c:pt>
                <c:pt idx="395">
                  <c:v>2372</c:v>
                </c:pt>
                <c:pt idx="396">
                  <c:v>2381</c:v>
                </c:pt>
                <c:pt idx="397">
                  <c:v>2382</c:v>
                </c:pt>
                <c:pt idx="398">
                  <c:v>2383</c:v>
                </c:pt>
                <c:pt idx="399">
                  <c:v>2385</c:v>
                </c:pt>
                <c:pt idx="400">
                  <c:v>2386</c:v>
                </c:pt>
                <c:pt idx="401">
                  <c:v>2387</c:v>
                </c:pt>
                <c:pt idx="402">
                  <c:v>2388</c:v>
                </c:pt>
                <c:pt idx="403">
                  <c:v>2390</c:v>
                </c:pt>
                <c:pt idx="404">
                  <c:v>2391</c:v>
                </c:pt>
                <c:pt idx="405">
                  <c:v>2392</c:v>
                </c:pt>
                <c:pt idx="406">
                  <c:v>2393</c:v>
                </c:pt>
                <c:pt idx="407">
                  <c:v>2394</c:v>
                </c:pt>
                <c:pt idx="408">
                  <c:v>2395</c:v>
                </c:pt>
                <c:pt idx="409">
                  <c:v>2396</c:v>
                </c:pt>
                <c:pt idx="410">
                  <c:v>2397</c:v>
                </c:pt>
                <c:pt idx="411">
                  <c:v>2398</c:v>
                </c:pt>
                <c:pt idx="412">
                  <c:v>2399</c:v>
                </c:pt>
                <c:pt idx="413">
                  <c:v>2400</c:v>
                </c:pt>
                <c:pt idx="414">
                  <c:v>2401</c:v>
                </c:pt>
                <c:pt idx="415">
                  <c:v>2402</c:v>
                </c:pt>
                <c:pt idx="416">
                  <c:v>2403</c:v>
                </c:pt>
                <c:pt idx="417">
                  <c:v>2404</c:v>
                </c:pt>
                <c:pt idx="418">
                  <c:v>2405</c:v>
                </c:pt>
                <c:pt idx="419">
                  <c:v>2440</c:v>
                </c:pt>
                <c:pt idx="420">
                  <c:v>2441</c:v>
                </c:pt>
                <c:pt idx="421">
                  <c:v>2442</c:v>
                </c:pt>
                <c:pt idx="422">
                  <c:v>2447</c:v>
                </c:pt>
                <c:pt idx="423">
                  <c:v>2455</c:v>
                </c:pt>
                <c:pt idx="424">
                  <c:v>?</c:v>
                </c:pt>
              </c:strCache>
            </c:strRef>
          </c:xVal>
          <c:yVal>
            <c:numRef>
              <c:f>distance_dist!$C$2:$C$426</c:f>
              <c:numCache>
                <c:formatCode>General</c:formatCode>
                <c:ptCount val="425"/>
                <c:pt idx="0">
                  <c:v>2278</c:v>
                </c:pt>
                <c:pt idx="1">
                  <c:v>9609</c:v>
                </c:pt>
                <c:pt idx="2">
                  <c:v>18226</c:v>
                </c:pt>
                <c:pt idx="3">
                  <c:v>23741</c:v>
                </c:pt>
                <c:pt idx="4">
                  <c:v>26028</c:v>
                </c:pt>
                <c:pt idx="5">
                  <c:v>27460</c:v>
                </c:pt>
                <c:pt idx="6">
                  <c:v>27351</c:v>
                </c:pt>
                <c:pt idx="7">
                  <c:v>25412</c:v>
                </c:pt>
                <c:pt idx="8">
                  <c:v>22683</c:v>
                </c:pt>
                <c:pt idx="9">
                  <c:v>20874</c:v>
                </c:pt>
                <c:pt idx="10">
                  <c:v>17113</c:v>
                </c:pt>
                <c:pt idx="11">
                  <c:v>15181</c:v>
                </c:pt>
                <c:pt idx="12">
                  <c:v>13078</c:v>
                </c:pt>
                <c:pt idx="13">
                  <c:v>11013</c:v>
                </c:pt>
                <c:pt idx="14">
                  <c:v>9533</c:v>
                </c:pt>
                <c:pt idx="15">
                  <c:v>8130</c:v>
                </c:pt>
                <c:pt idx="16">
                  <c:v>6689</c:v>
                </c:pt>
                <c:pt idx="17">
                  <c:v>5457</c:v>
                </c:pt>
                <c:pt idx="18">
                  <c:v>4490</c:v>
                </c:pt>
                <c:pt idx="19">
                  <c:v>3878</c:v>
                </c:pt>
                <c:pt idx="20">
                  <c:v>3168</c:v>
                </c:pt>
                <c:pt idx="21">
                  <c:v>2996</c:v>
                </c:pt>
                <c:pt idx="22">
                  <c:v>3154</c:v>
                </c:pt>
                <c:pt idx="23">
                  <c:v>2686</c:v>
                </c:pt>
                <c:pt idx="24">
                  <c:v>2288</c:v>
                </c:pt>
                <c:pt idx="25">
                  <c:v>2058</c:v>
                </c:pt>
                <c:pt idx="26">
                  <c:v>2013</c:v>
                </c:pt>
                <c:pt idx="27">
                  <c:v>1866</c:v>
                </c:pt>
                <c:pt idx="28">
                  <c:v>1655</c:v>
                </c:pt>
                <c:pt idx="29">
                  <c:v>1502</c:v>
                </c:pt>
                <c:pt idx="30">
                  <c:v>1476</c:v>
                </c:pt>
                <c:pt idx="31">
                  <c:v>1488</c:v>
                </c:pt>
                <c:pt idx="32">
                  <c:v>1413</c:v>
                </c:pt>
                <c:pt idx="33">
                  <c:v>1391</c:v>
                </c:pt>
                <c:pt idx="34">
                  <c:v>1034</c:v>
                </c:pt>
                <c:pt idx="35">
                  <c:v>991</c:v>
                </c:pt>
                <c:pt idx="36">
                  <c:v>1079</c:v>
                </c:pt>
                <c:pt idx="37">
                  <c:v>981</c:v>
                </c:pt>
                <c:pt idx="38">
                  <c:v>1050</c:v>
                </c:pt>
                <c:pt idx="39">
                  <c:v>864</c:v>
                </c:pt>
                <c:pt idx="40">
                  <c:v>990</c:v>
                </c:pt>
                <c:pt idx="41">
                  <c:v>820</c:v>
                </c:pt>
                <c:pt idx="42">
                  <c:v>774</c:v>
                </c:pt>
                <c:pt idx="43">
                  <c:v>841</c:v>
                </c:pt>
                <c:pt idx="44">
                  <c:v>709</c:v>
                </c:pt>
                <c:pt idx="45">
                  <c:v>693</c:v>
                </c:pt>
                <c:pt idx="46">
                  <c:v>622</c:v>
                </c:pt>
                <c:pt idx="47">
                  <c:v>582</c:v>
                </c:pt>
                <c:pt idx="48">
                  <c:v>495</c:v>
                </c:pt>
                <c:pt idx="49">
                  <c:v>477</c:v>
                </c:pt>
                <c:pt idx="50">
                  <c:v>435</c:v>
                </c:pt>
                <c:pt idx="51">
                  <c:v>478</c:v>
                </c:pt>
                <c:pt idx="52">
                  <c:v>399</c:v>
                </c:pt>
                <c:pt idx="53">
                  <c:v>381</c:v>
                </c:pt>
                <c:pt idx="54">
                  <c:v>380</c:v>
                </c:pt>
                <c:pt idx="55">
                  <c:v>449</c:v>
                </c:pt>
                <c:pt idx="56">
                  <c:v>445</c:v>
                </c:pt>
                <c:pt idx="57">
                  <c:v>418</c:v>
                </c:pt>
                <c:pt idx="58">
                  <c:v>352</c:v>
                </c:pt>
                <c:pt idx="59">
                  <c:v>447</c:v>
                </c:pt>
                <c:pt idx="60">
                  <c:v>363</c:v>
                </c:pt>
                <c:pt idx="61">
                  <c:v>354</c:v>
                </c:pt>
                <c:pt idx="62">
                  <c:v>354</c:v>
                </c:pt>
                <c:pt idx="63">
                  <c:v>273</c:v>
                </c:pt>
                <c:pt idx="64">
                  <c:v>349</c:v>
                </c:pt>
                <c:pt idx="65">
                  <c:v>291</c:v>
                </c:pt>
                <c:pt idx="66">
                  <c:v>231</c:v>
                </c:pt>
                <c:pt idx="67">
                  <c:v>237</c:v>
                </c:pt>
                <c:pt idx="68">
                  <c:v>210</c:v>
                </c:pt>
                <c:pt idx="69">
                  <c:v>204</c:v>
                </c:pt>
                <c:pt idx="70">
                  <c:v>183</c:v>
                </c:pt>
                <c:pt idx="71">
                  <c:v>192</c:v>
                </c:pt>
                <c:pt idx="72">
                  <c:v>165</c:v>
                </c:pt>
                <c:pt idx="73">
                  <c:v>201</c:v>
                </c:pt>
                <c:pt idx="74">
                  <c:v>222</c:v>
                </c:pt>
                <c:pt idx="75">
                  <c:v>157</c:v>
                </c:pt>
                <c:pt idx="76">
                  <c:v>206</c:v>
                </c:pt>
                <c:pt idx="77">
                  <c:v>174</c:v>
                </c:pt>
                <c:pt idx="78">
                  <c:v>172</c:v>
                </c:pt>
                <c:pt idx="79">
                  <c:v>165</c:v>
                </c:pt>
                <c:pt idx="80">
                  <c:v>179</c:v>
                </c:pt>
                <c:pt idx="81">
                  <c:v>147</c:v>
                </c:pt>
                <c:pt idx="82">
                  <c:v>140</c:v>
                </c:pt>
                <c:pt idx="83">
                  <c:v>155</c:v>
                </c:pt>
                <c:pt idx="84">
                  <c:v>136</c:v>
                </c:pt>
                <c:pt idx="85">
                  <c:v>98</c:v>
                </c:pt>
                <c:pt idx="86">
                  <c:v>112</c:v>
                </c:pt>
                <c:pt idx="87">
                  <c:v>113</c:v>
                </c:pt>
                <c:pt idx="88">
                  <c:v>100</c:v>
                </c:pt>
                <c:pt idx="89">
                  <c:v>96</c:v>
                </c:pt>
                <c:pt idx="90">
                  <c:v>116</c:v>
                </c:pt>
                <c:pt idx="91">
                  <c:v>93</c:v>
                </c:pt>
                <c:pt idx="92">
                  <c:v>109</c:v>
                </c:pt>
                <c:pt idx="93">
                  <c:v>99</c:v>
                </c:pt>
                <c:pt idx="94">
                  <c:v>101</c:v>
                </c:pt>
                <c:pt idx="95">
                  <c:v>88</c:v>
                </c:pt>
                <c:pt idx="96">
                  <c:v>134</c:v>
                </c:pt>
                <c:pt idx="97">
                  <c:v>107</c:v>
                </c:pt>
                <c:pt idx="98">
                  <c:v>72</c:v>
                </c:pt>
                <c:pt idx="99">
                  <c:v>95</c:v>
                </c:pt>
                <c:pt idx="100">
                  <c:v>84</c:v>
                </c:pt>
                <c:pt idx="101">
                  <c:v>77</c:v>
                </c:pt>
                <c:pt idx="102">
                  <c:v>84</c:v>
                </c:pt>
                <c:pt idx="103">
                  <c:v>84</c:v>
                </c:pt>
                <c:pt idx="104">
                  <c:v>88</c:v>
                </c:pt>
                <c:pt idx="105">
                  <c:v>108</c:v>
                </c:pt>
                <c:pt idx="106">
                  <c:v>107</c:v>
                </c:pt>
                <c:pt idx="107">
                  <c:v>108</c:v>
                </c:pt>
                <c:pt idx="108">
                  <c:v>91</c:v>
                </c:pt>
                <c:pt idx="109">
                  <c:v>91</c:v>
                </c:pt>
                <c:pt idx="110">
                  <c:v>104</c:v>
                </c:pt>
                <c:pt idx="111">
                  <c:v>96</c:v>
                </c:pt>
                <c:pt idx="112">
                  <c:v>73</c:v>
                </c:pt>
                <c:pt idx="113">
                  <c:v>86</c:v>
                </c:pt>
                <c:pt idx="114">
                  <c:v>82</c:v>
                </c:pt>
                <c:pt idx="115">
                  <c:v>59</c:v>
                </c:pt>
                <c:pt idx="116">
                  <c:v>69</c:v>
                </c:pt>
                <c:pt idx="117">
                  <c:v>62</c:v>
                </c:pt>
                <c:pt idx="118">
                  <c:v>53</c:v>
                </c:pt>
                <c:pt idx="119">
                  <c:v>45</c:v>
                </c:pt>
                <c:pt idx="120">
                  <c:v>28</c:v>
                </c:pt>
                <c:pt idx="121">
                  <c:v>42</c:v>
                </c:pt>
                <c:pt idx="122">
                  <c:v>29</c:v>
                </c:pt>
                <c:pt idx="123">
                  <c:v>36</c:v>
                </c:pt>
                <c:pt idx="124">
                  <c:v>54</c:v>
                </c:pt>
                <c:pt idx="125">
                  <c:v>66</c:v>
                </c:pt>
                <c:pt idx="126">
                  <c:v>35</c:v>
                </c:pt>
                <c:pt idx="127">
                  <c:v>25</c:v>
                </c:pt>
                <c:pt idx="128">
                  <c:v>43</c:v>
                </c:pt>
                <c:pt idx="129">
                  <c:v>61</c:v>
                </c:pt>
                <c:pt idx="130">
                  <c:v>40</c:v>
                </c:pt>
                <c:pt idx="131">
                  <c:v>27</c:v>
                </c:pt>
                <c:pt idx="132">
                  <c:v>13</c:v>
                </c:pt>
                <c:pt idx="133">
                  <c:v>18</c:v>
                </c:pt>
                <c:pt idx="134">
                  <c:v>37</c:v>
                </c:pt>
                <c:pt idx="135">
                  <c:v>34</c:v>
                </c:pt>
                <c:pt idx="136">
                  <c:v>48</c:v>
                </c:pt>
                <c:pt idx="137">
                  <c:v>41</c:v>
                </c:pt>
                <c:pt idx="138">
                  <c:v>39</c:v>
                </c:pt>
                <c:pt idx="139">
                  <c:v>26</c:v>
                </c:pt>
                <c:pt idx="140">
                  <c:v>46</c:v>
                </c:pt>
                <c:pt idx="141">
                  <c:v>45</c:v>
                </c:pt>
                <c:pt idx="142">
                  <c:v>17</c:v>
                </c:pt>
                <c:pt idx="143">
                  <c:v>31</c:v>
                </c:pt>
                <c:pt idx="144">
                  <c:v>20</c:v>
                </c:pt>
                <c:pt idx="145">
                  <c:v>30</c:v>
                </c:pt>
                <c:pt idx="146">
                  <c:v>27</c:v>
                </c:pt>
                <c:pt idx="147">
                  <c:v>15</c:v>
                </c:pt>
                <c:pt idx="148">
                  <c:v>25</c:v>
                </c:pt>
                <c:pt idx="149">
                  <c:v>38</c:v>
                </c:pt>
                <c:pt idx="150">
                  <c:v>20</c:v>
                </c:pt>
                <c:pt idx="151">
                  <c:v>17</c:v>
                </c:pt>
                <c:pt idx="152">
                  <c:v>18</c:v>
                </c:pt>
                <c:pt idx="153">
                  <c:v>17</c:v>
                </c:pt>
                <c:pt idx="154">
                  <c:v>17</c:v>
                </c:pt>
                <c:pt idx="155">
                  <c:v>20</c:v>
                </c:pt>
                <c:pt idx="156">
                  <c:v>14</c:v>
                </c:pt>
                <c:pt idx="157">
                  <c:v>20</c:v>
                </c:pt>
                <c:pt idx="158">
                  <c:v>14</c:v>
                </c:pt>
                <c:pt idx="159">
                  <c:v>12</c:v>
                </c:pt>
                <c:pt idx="160">
                  <c:v>15</c:v>
                </c:pt>
                <c:pt idx="161">
                  <c:v>19</c:v>
                </c:pt>
                <c:pt idx="162">
                  <c:v>14</c:v>
                </c:pt>
                <c:pt idx="163">
                  <c:v>19</c:v>
                </c:pt>
                <c:pt idx="164">
                  <c:v>15</c:v>
                </c:pt>
                <c:pt idx="165">
                  <c:v>9</c:v>
                </c:pt>
                <c:pt idx="166">
                  <c:v>9</c:v>
                </c:pt>
                <c:pt idx="167">
                  <c:v>12</c:v>
                </c:pt>
                <c:pt idx="168">
                  <c:v>7</c:v>
                </c:pt>
                <c:pt idx="169">
                  <c:v>7</c:v>
                </c:pt>
                <c:pt idx="170">
                  <c:v>5</c:v>
                </c:pt>
                <c:pt idx="171">
                  <c:v>10</c:v>
                </c:pt>
                <c:pt idx="172">
                  <c:v>3</c:v>
                </c:pt>
                <c:pt idx="173">
                  <c:v>9</c:v>
                </c:pt>
                <c:pt idx="174">
                  <c:v>8</c:v>
                </c:pt>
                <c:pt idx="175">
                  <c:v>3</c:v>
                </c:pt>
                <c:pt idx="176">
                  <c:v>4</c:v>
                </c:pt>
                <c:pt idx="177">
                  <c:v>8</c:v>
                </c:pt>
                <c:pt idx="178">
                  <c:v>5</c:v>
                </c:pt>
                <c:pt idx="179">
                  <c:v>9</c:v>
                </c:pt>
                <c:pt idx="180">
                  <c:v>14</c:v>
                </c:pt>
                <c:pt idx="181">
                  <c:v>13</c:v>
                </c:pt>
                <c:pt idx="182">
                  <c:v>12</c:v>
                </c:pt>
                <c:pt idx="183">
                  <c:v>5</c:v>
                </c:pt>
                <c:pt idx="184">
                  <c:v>5</c:v>
                </c:pt>
                <c:pt idx="185">
                  <c:v>14</c:v>
                </c:pt>
                <c:pt idx="186">
                  <c:v>12</c:v>
                </c:pt>
                <c:pt idx="187">
                  <c:v>6</c:v>
                </c:pt>
                <c:pt idx="188">
                  <c:v>5</c:v>
                </c:pt>
                <c:pt idx="189">
                  <c:v>3</c:v>
                </c:pt>
                <c:pt idx="190">
                  <c:v>10</c:v>
                </c:pt>
                <c:pt idx="191">
                  <c:v>5</c:v>
                </c:pt>
                <c:pt idx="192">
                  <c:v>12</c:v>
                </c:pt>
                <c:pt idx="193">
                  <c:v>14</c:v>
                </c:pt>
                <c:pt idx="194">
                  <c:v>9</c:v>
                </c:pt>
                <c:pt idx="195">
                  <c:v>5</c:v>
                </c:pt>
                <c:pt idx="196">
                  <c:v>4</c:v>
                </c:pt>
                <c:pt idx="197">
                  <c:v>1</c:v>
                </c:pt>
                <c:pt idx="198">
                  <c:v>5</c:v>
                </c:pt>
                <c:pt idx="199">
                  <c:v>10</c:v>
                </c:pt>
                <c:pt idx="200">
                  <c:v>4</c:v>
                </c:pt>
                <c:pt idx="201">
                  <c:v>6</c:v>
                </c:pt>
                <c:pt idx="202">
                  <c:v>11</c:v>
                </c:pt>
                <c:pt idx="203">
                  <c:v>3</c:v>
                </c:pt>
                <c:pt idx="204">
                  <c:v>2</c:v>
                </c:pt>
                <c:pt idx="205">
                  <c:v>10</c:v>
                </c:pt>
                <c:pt idx="206">
                  <c:v>15</c:v>
                </c:pt>
                <c:pt idx="207">
                  <c:v>9</c:v>
                </c:pt>
                <c:pt idx="208">
                  <c:v>6</c:v>
                </c:pt>
                <c:pt idx="209">
                  <c:v>3</c:v>
                </c:pt>
                <c:pt idx="210">
                  <c:v>2</c:v>
                </c:pt>
                <c:pt idx="211">
                  <c:v>5</c:v>
                </c:pt>
                <c:pt idx="212">
                  <c:v>3</c:v>
                </c:pt>
                <c:pt idx="213">
                  <c:v>1</c:v>
                </c:pt>
                <c:pt idx="214">
                  <c:v>6</c:v>
                </c:pt>
                <c:pt idx="215">
                  <c:v>3</c:v>
                </c:pt>
                <c:pt idx="216">
                  <c:v>2</c:v>
                </c:pt>
                <c:pt idx="217">
                  <c:v>2</c:v>
                </c:pt>
                <c:pt idx="218">
                  <c:v>2</c:v>
                </c:pt>
                <c:pt idx="219">
                  <c:v>5</c:v>
                </c:pt>
                <c:pt idx="220">
                  <c:v>1</c:v>
                </c:pt>
                <c:pt idx="221">
                  <c:v>5</c:v>
                </c:pt>
                <c:pt idx="222">
                  <c:v>2</c:v>
                </c:pt>
                <c:pt idx="223">
                  <c:v>2</c:v>
                </c:pt>
                <c:pt idx="224">
                  <c:v>6</c:v>
                </c:pt>
                <c:pt idx="225">
                  <c:v>1</c:v>
                </c:pt>
                <c:pt idx="226">
                  <c:v>4</c:v>
                </c:pt>
                <c:pt idx="227">
                  <c:v>1</c:v>
                </c:pt>
                <c:pt idx="228">
                  <c:v>1</c:v>
                </c:pt>
                <c:pt idx="229">
                  <c:v>1</c:v>
                </c:pt>
                <c:pt idx="230">
                  <c:v>4</c:v>
                </c:pt>
                <c:pt idx="231">
                  <c:v>2</c:v>
                </c:pt>
                <c:pt idx="232">
                  <c:v>1</c:v>
                </c:pt>
                <c:pt idx="233">
                  <c:v>1</c:v>
                </c:pt>
                <c:pt idx="234">
                  <c:v>2</c:v>
                </c:pt>
                <c:pt idx="235">
                  <c:v>5</c:v>
                </c:pt>
                <c:pt idx="236">
                  <c:v>2</c:v>
                </c:pt>
                <c:pt idx="237">
                  <c:v>1</c:v>
                </c:pt>
                <c:pt idx="238">
                  <c:v>6</c:v>
                </c:pt>
                <c:pt idx="239">
                  <c:v>1</c:v>
                </c:pt>
                <c:pt idx="240">
                  <c:v>2</c:v>
                </c:pt>
                <c:pt idx="241">
                  <c:v>1</c:v>
                </c:pt>
                <c:pt idx="242">
                  <c:v>1</c:v>
                </c:pt>
                <c:pt idx="243">
                  <c:v>2</c:v>
                </c:pt>
                <c:pt idx="244">
                  <c:v>2</c:v>
                </c:pt>
                <c:pt idx="245">
                  <c:v>2</c:v>
                </c:pt>
                <c:pt idx="246">
                  <c:v>1</c:v>
                </c:pt>
                <c:pt idx="247">
                  <c:v>2</c:v>
                </c:pt>
                <c:pt idx="248">
                  <c:v>1</c:v>
                </c:pt>
                <c:pt idx="249">
                  <c:v>4</c:v>
                </c:pt>
                <c:pt idx="250">
                  <c:v>1</c:v>
                </c:pt>
                <c:pt idx="251">
                  <c:v>1</c:v>
                </c:pt>
                <c:pt idx="252">
                  <c:v>1</c:v>
                </c:pt>
                <c:pt idx="253">
                  <c:v>5</c:v>
                </c:pt>
                <c:pt idx="254">
                  <c:v>1</c:v>
                </c:pt>
                <c:pt idx="255">
                  <c:v>2</c:v>
                </c:pt>
                <c:pt idx="256">
                  <c:v>4</c:v>
                </c:pt>
                <c:pt idx="257">
                  <c:v>1</c:v>
                </c:pt>
                <c:pt idx="258">
                  <c:v>1</c:v>
                </c:pt>
                <c:pt idx="259">
                  <c:v>3</c:v>
                </c:pt>
                <c:pt idx="260">
                  <c:v>5</c:v>
                </c:pt>
                <c:pt idx="261">
                  <c:v>5</c:v>
                </c:pt>
                <c:pt idx="262">
                  <c:v>2</c:v>
                </c:pt>
                <c:pt idx="263">
                  <c:v>1</c:v>
                </c:pt>
                <c:pt idx="264">
                  <c:v>1</c:v>
                </c:pt>
                <c:pt idx="265">
                  <c:v>1</c:v>
                </c:pt>
                <c:pt idx="266">
                  <c:v>1</c:v>
                </c:pt>
                <c:pt idx="267">
                  <c:v>2</c:v>
                </c:pt>
                <c:pt idx="268">
                  <c:v>2</c:v>
                </c:pt>
                <c:pt idx="269">
                  <c:v>2</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2</c:v>
                </c:pt>
                <c:pt idx="288">
                  <c:v>2</c:v>
                </c:pt>
                <c:pt idx="289">
                  <c:v>1</c:v>
                </c:pt>
                <c:pt idx="290">
                  <c:v>1</c:v>
                </c:pt>
                <c:pt idx="291">
                  <c:v>2</c:v>
                </c:pt>
                <c:pt idx="292">
                  <c:v>2</c:v>
                </c:pt>
                <c:pt idx="293">
                  <c:v>3</c:v>
                </c:pt>
                <c:pt idx="294">
                  <c:v>3</c:v>
                </c:pt>
                <c:pt idx="295">
                  <c:v>5</c:v>
                </c:pt>
                <c:pt idx="296">
                  <c:v>2</c:v>
                </c:pt>
                <c:pt idx="297">
                  <c:v>1</c:v>
                </c:pt>
                <c:pt idx="298">
                  <c:v>3</c:v>
                </c:pt>
                <c:pt idx="299">
                  <c:v>1</c:v>
                </c:pt>
                <c:pt idx="300">
                  <c:v>1</c:v>
                </c:pt>
                <c:pt idx="301">
                  <c:v>1</c:v>
                </c:pt>
                <c:pt idx="302">
                  <c:v>4</c:v>
                </c:pt>
                <c:pt idx="303">
                  <c:v>3</c:v>
                </c:pt>
                <c:pt idx="304">
                  <c:v>1</c:v>
                </c:pt>
                <c:pt idx="305">
                  <c:v>1</c:v>
                </c:pt>
                <c:pt idx="306">
                  <c:v>2</c:v>
                </c:pt>
                <c:pt idx="307">
                  <c:v>1</c:v>
                </c:pt>
                <c:pt idx="308">
                  <c:v>1</c:v>
                </c:pt>
                <c:pt idx="309">
                  <c:v>2</c:v>
                </c:pt>
                <c:pt idx="310">
                  <c:v>2</c:v>
                </c:pt>
                <c:pt idx="311">
                  <c:v>1</c:v>
                </c:pt>
                <c:pt idx="312">
                  <c:v>1</c:v>
                </c:pt>
                <c:pt idx="313">
                  <c:v>1</c:v>
                </c:pt>
                <c:pt idx="314">
                  <c:v>2</c:v>
                </c:pt>
                <c:pt idx="315">
                  <c:v>2</c:v>
                </c:pt>
                <c:pt idx="316">
                  <c:v>2</c:v>
                </c:pt>
                <c:pt idx="317">
                  <c:v>1</c:v>
                </c:pt>
                <c:pt idx="318">
                  <c:v>1</c:v>
                </c:pt>
                <c:pt idx="319">
                  <c:v>1</c:v>
                </c:pt>
                <c:pt idx="320">
                  <c:v>2</c:v>
                </c:pt>
                <c:pt idx="321">
                  <c:v>3</c:v>
                </c:pt>
                <c:pt idx="322">
                  <c:v>1</c:v>
                </c:pt>
                <c:pt idx="323">
                  <c:v>1</c:v>
                </c:pt>
                <c:pt idx="324">
                  <c:v>1</c:v>
                </c:pt>
                <c:pt idx="325">
                  <c:v>1</c:v>
                </c:pt>
                <c:pt idx="326">
                  <c:v>4</c:v>
                </c:pt>
                <c:pt idx="327">
                  <c:v>5</c:v>
                </c:pt>
                <c:pt idx="328">
                  <c:v>1</c:v>
                </c:pt>
                <c:pt idx="329">
                  <c:v>1</c:v>
                </c:pt>
                <c:pt idx="330">
                  <c:v>1</c:v>
                </c:pt>
                <c:pt idx="331">
                  <c:v>1</c:v>
                </c:pt>
                <c:pt idx="332">
                  <c:v>1</c:v>
                </c:pt>
                <c:pt idx="333">
                  <c:v>2</c:v>
                </c:pt>
                <c:pt idx="334">
                  <c:v>1</c:v>
                </c:pt>
                <c:pt idx="335">
                  <c:v>1</c:v>
                </c:pt>
                <c:pt idx="336">
                  <c:v>1</c:v>
                </c:pt>
                <c:pt idx="337">
                  <c:v>1</c:v>
                </c:pt>
                <c:pt idx="338">
                  <c:v>1</c:v>
                </c:pt>
                <c:pt idx="339">
                  <c:v>1</c:v>
                </c:pt>
                <c:pt idx="340">
                  <c:v>1</c:v>
                </c:pt>
                <c:pt idx="341">
                  <c:v>1</c:v>
                </c:pt>
                <c:pt idx="342">
                  <c:v>1</c:v>
                </c:pt>
                <c:pt idx="343">
                  <c:v>2</c:v>
                </c:pt>
                <c:pt idx="344">
                  <c:v>4</c:v>
                </c:pt>
                <c:pt idx="345">
                  <c:v>4</c:v>
                </c:pt>
                <c:pt idx="346">
                  <c:v>3</c:v>
                </c:pt>
                <c:pt idx="347">
                  <c:v>5</c:v>
                </c:pt>
                <c:pt idx="348">
                  <c:v>9</c:v>
                </c:pt>
                <c:pt idx="349">
                  <c:v>20</c:v>
                </c:pt>
                <c:pt idx="350">
                  <c:v>7</c:v>
                </c:pt>
                <c:pt idx="351">
                  <c:v>5</c:v>
                </c:pt>
                <c:pt idx="352">
                  <c:v>5</c:v>
                </c:pt>
                <c:pt idx="353">
                  <c:v>5</c:v>
                </c:pt>
                <c:pt idx="354">
                  <c:v>3</c:v>
                </c:pt>
                <c:pt idx="355">
                  <c:v>3</c:v>
                </c:pt>
                <c:pt idx="356">
                  <c:v>1</c:v>
                </c:pt>
                <c:pt idx="357">
                  <c:v>1</c:v>
                </c:pt>
                <c:pt idx="358">
                  <c:v>1</c:v>
                </c:pt>
                <c:pt idx="359">
                  <c:v>1</c:v>
                </c:pt>
                <c:pt idx="360">
                  <c:v>2</c:v>
                </c:pt>
                <c:pt idx="361">
                  <c:v>1</c:v>
                </c:pt>
                <c:pt idx="362">
                  <c:v>2</c:v>
                </c:pt>
                <c:pt idx="363">
                  <c:v>3</c:v>
                </c:pt>
                <c:pt idx="364">
                  <c:v>1</c:v>
                </c:pt>
                <c:pt idx="365">
                  <c:v>2</c:v>
                </c:pt>
                <c:pt idx="366">
                  <c:v>1</c:v>
                </c:pt>
                <c:pt idx="367">
                  <c:v>1</c:v>
                </c:pt>
                <c:pt idx="368">
                  <c:v>3</c:v>
                </c:pt>
                <c:pt idx="369">
                  <c:v>3</c:v>
                </c:pt>
                <c:pt idx="370">
                  <c:v>1</c:v>
                </c:pt>
                <c:pt idx="371">
                  <c:v>1</c:v>
                </c:pt>
                <c:pt idx="372">
                  <c:v>1</c:v>
                </c:pt>
                <c:pt idx="373">
                  <c:v>1</c:v>
                </c:pt>
                <c:pt idx="374">
                  <c:v>1</c:v>
                </c:pt>
                <c:pt idx="375">
                  <c:v>1</c:v>
                </c:pt>
                <c:pt idx="376">
                  <c:v>1</c:v>
                </c:pt>
                <c:pt idx="377">
                  <c:v>1</c:v>
                </c:pt>
                <c:pt idx="378">
                  <c:v>1</c:v>
                </c:pt>
                <c:pt idx="379">
                  <c:v>1</c:v>
                </c:pt>
                <c:pt idx="380">
                  <c:v>1</c:v>
                </c:pt>
                <c:pt idx="381">
                  <c:v>3</c:v>
                </c:pt>
                <c:pt idx="382">
                  <c:v>2</c:v>
                </c:pt>
                <c:pt idx="383">
                  <c:v>1</c:v>
                </c:pt>
                <c:pt idx="384">
                  <c:v>2</c:v>
                </c:pt>
                <c:pt idx="385">
                  <c:v>2</c:v>
                </c:pt>
                <c:pt idx="386">
                  <c:v>1</c:v>
                </c:pt>
                <c:pt idx="387">
                  <c:v>2</c:v>
                </c:pt>
                <c:pt idx="388">
                  <c:v>2</c:v>
                </c:pt>
                <c:pt idx="389">
                  <c:v>2</c:v>
                </c:pt>
                <c:pt idx="390">
                  <c:v>3</c:v>
                </c:pt>
                <c:pt idx="391">
                  <c:v>1</c:v>
                </c:pt>
                <c:pt idx="392">
                  <c:v>1</c:v>
                </c:pt>
                <c:pt idx="393">
                  <c:v>2</c:v>
                </c:pt>
                <c:pt idx="394">
                  <c:v>5</c:v>
                </c:pt>
                <c:pt idx="395">
                  <c:v>1</c:v>
                </c:pt>
                <c:pt idx="396">
                  <c:v>4</c:v>
                </c:pt>
                <c:pt idx="397">
                  <c:v>2</c:v>
                </c:pt>
                <c:pt idx="398">
                  <c:v>10</c:v>
                </c:pt>
                <c:pt idx="399">
                  <c:v>1</c:v>
                </c:pt>
                <c:pt idx="400">
                  <c:v>4</c:v>
                </c:pt>
                <c:pt idx="401">
                  <c:v>1</c:v>
                </c:pt>
                <c:pt idx="402">
                  <c:v>2</c:v>
                </c:pt>
                <c:pt idx="403">
                  <c:v>1</c:v>
                </c:pt>
                <c:pt idx="404">
                  <c:v>4</c:v>
                </c:pt>
                <c:pt idx="405">
                  <c:v>19</c:v>
                </c:pt>
                <c:pt idx="406">
                  <c:v>18</c:v>
                </c:pt>
                <c:pt idx="407">
                  <c:v>21</c:v>
                </c:pt>
                <c:pt idx="408">
                  <c:v>17</c:v>
                </c:pt>
                <c:pt idx="409">
                  <c:v>26</c:v>
                </c:pt>
                <c:pt idx="410">
                  <c:v>7</c:v>
                </c:pt>
                <c:pt idx="411">
                  <c:v>4</c:v>
                </c:pt>
                <c:pt idx="412">
                  <c:v>4</c:v>
                </c:pt>
                <c:pt idx="413">
                  <c:v>5</c:v>
                </c:pt>
                <c:pt idx="414">
                  <c:v>2</c:v>
                </c:pt>
                <c:pt idx="415">
                  <c:v>1</c:v>
                </c:pt>
                <c:pt idx="416">
                  <c:v>9</c:v>
                </c:pt>
                <c:pt idx="417">
                  <c:v>2</c:v>
                </c:pt>
                <c:pt idx="418">
                  <c:v>2</c:v>
                </c:pt>
                <c:pt idx="419">
                  <c:v>1</c:v>
                </c:pt>
                <c:pt idx="420">
                  <c:v>2</c:v>
                </c:pt>
                <c:pt idx="421">
                  <c:v>1</c:v>
                </c:pt>
                <c:pt idx="422">
                  <c:v>1</c:v>
                </c:pt>
                <c:pt idx="423">
                  <c:v>1</c:v>
                </c:pt>
                <c:pt idx="424">
                  <c:v>6162</c:v>
                </c:pt>
              </c:numCache>
            </c:numRef>
          </c:yVal>
          <c:smooth val="0"/>
          <c:extLst>
            <c:ext xmlns:c16="http://schemas.microsoft.com/office/drawing/2014/chart" uri="{C3380CC4-5D6E-409C-BE32-E72D297353CC}">
              <c16:uniqueId val="{00000000-DD1C-4F92-ACDA-2B6EE5965BD9}"/>
            </c:ext>
          </c:extLst>
        </c:ser>
        <c:dLbls>
          <c:showLegendKey val="0"/>
          <c:showVal val="0"/>
          <c:showCatName val="0"/>
          <c:showSerName val="0"/>
          <c:showPercent val="0"/>
          <c:showBubbleSize val="0"/>
        </c:dLbls>
        <c:axId val="384913663"/>
        <c:axId val="464642799"/>
      </c:scatterChart>
      <c:valAx>
        <c:axId val="38491366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464642799"/>
        <c:crosses val="autoZero"/>
        <c:crossBetween val="midCat"/>
      </c:valAx>
      <c:valAx>
        <c:axId val="464642799"/>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384913663"/>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Customer</a:t>
            </a:r>
            <a:r>
              <a:rPr lang="en-US" baseline="0" dirty="0"/>
              <a:t> Income distribution</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income_dist!$C$1</c:f>
              <c:strCache>
                <c:ptCount val="1"/>
                <c:pt idx="0">
                  <c:v>insert_num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income_dist!$B$2:$B$13</c:f>
              <c:strCache>
                <c:ptCount val="12"/>
                <c:pt idx="0">
                  <c:v>0 - 20000</c:v>
                </c:pt>
                <c:pt idx="1">
                  <c:v>20001 - 40000</c:v>
                </c:pt>
                <c:pt idx="2">
                  <c:v>40001 - 60000</c:v>
                </c:pt>
                <c:pt idx="3">
                  <c:v>60001 - 80000</c:v>
                </c:pt>
                <c:pt idx="4">
                  <c:v>80001 - 100000</c:v>
                </c:pt>
                <c:pt idx="5">
                  <c:v>100001 - 120000</c:v>
                </c:pt>
                <c:pt idx="6">
                  <c:v>120001 - 140000</c:v>
                </c:pt>
                <c:pt idx="7">
                  <c:v>140001 - 160000</c:v>
                </c:pt>
                <c:pt idx="8">
                  <c:v>160001 - 180000</c:v>
                </c:pt>
                <c:pt idx="9">
                  <c:v>180001 - 200000</c:v>
                </c:pt>
                <c:pt idx="10">
                  <c:v>200001+</c:v>
                </c:pt>
                <c:pt idx="11">
                  <c:v>?</c:v>
                </c:pt>
              </c:strCache>
            </c:strRef>
          </c:cat>
          <c:val>
            <c:numRef>
              <c:f>income_dist!$C$2:$C$13</c:f>
              <c:numCache>
                <c:formatCode>General</c:formatCode>
                <c:ptCount val="12"/>
                <c:pt idx="0">
                  <c:v>33510</c:v>
                </c:pt>
                <c:pt idx="1">
                  <c:v>81293</c:v>
                </c:pt>
                <c:pt idx="2">
                  <c:v>77570</c:v>
                </c:pt>
                <c:pt idx="3">
                  <c:v>42953</c:v>
                </c:pt>
                <c:pt idx="4">
                  <c:v>29809</c:v>
                </c:pt>
                <c:pt idx="5">
                  <c:v>15880</c:v>
                </c:pt>
                <c:pt idx="6">
                  <c:v>7485</c:v>
                </c:pt>
                <c:pt idx="7">
                  <c:v>7608</c:v>
                </c:pt>
                <c:pt idx="8">
                  <c:v>3767</c:v>
                </c:pt>
                <c:pt idx="9">
                  <c:v>1655</c:v>
                </c:pt>
                <c:pt idx="10">
                  <c:v>10938</c:v>
                </c:pt>
                <c:pt idx="11">
                  <c:v>49091</c:v>
                </c:pt>
              </c:numCache>
            </c:numRef>
          </c:val>
          <c:extLst>
            <c:ext xmlns:c16="http://schemas.microsoft.com/office/drawing/2014/chart" uri="{C3380CC4-5D6E-409C-BE32-E72D297353CC}">
              <c16:uniqueId val="{00000000-ABD1-4721-B05B-B276A3CD06B3}"/>
            </c:ext>
          </c:extLst>
        </c:ser>
        <c:dLbls>
          <c:dLblPos val="inEnd"/>
          <c:showLegendKey val="0"/>
          <c:showVal val="1"/>
          <c:showCatName val="0"/>
          <c:showSerName val="0"/>
          <c:showPercent val="0"/>
          <c:showBubbleSize val="0"/>
        </c:dLbls>
        <c:gapWidth val="100"/>
        <c:overlap val="-24"/>
        <c:axId val="395618575"/>
        <c:axId val="458637967"/>
      </c:barChart>
      <c:catAx>
        <c:axId val="39561857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637967"/>
        <c:crosses val="autoZero"/>
        <c:auto val="1"/>
        <c:lblAlgn val="ctr"/>
        <c:lblOffset val="100"/>
        <c:noMultiLvlLbl val="0"/>
      </c:catAx>
      <c:valAx>
        <c:axId val="458637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6185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Purchase</a:t>
            </a:r>
            <a:r>
              <a:rPr lang="en-US" baseline="0"/>
              <a:t> Price Distribution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purchase_price_distribution!$C$1</c:f>
              <c:strCache>
                <c:ptCount val="1"/>
                <c:pt idx="0">
                  <c:v>insert_num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purchase_price_distribution!$B$2:$B$21</c:f>
              <c:strCache>
                <c:ptCount val="20"/>
                <c:pt idx="0">
                  <c:v>0 - 5000</c:v>
                </c:pt>
                <c:pt idx="1">
                  <c:v>5001 - 10000</c:v>
                </c:pt>
                <c:pt idx="2">
                  <c:v>10001 - 15000</c:v>
                </c:pt>
                <c:pt idx="3">
                  <c:v>15001 - 20000</c:v>
                </c:pt>
                <c:pt idx="4">
                  <c:v>20001 - 25000</c:v>
                </c:pt>
                <c:pt idx="5">
                  <c:v>25001 - 30000</c:v>
                </c:pt>
                <c:pt idx="6">
                  <c:v>30001 - 35000</c:v>
                </c:pt>
                <c:pt idx="7">
                  <c:v>35001 - 40000</c:v>
                </c:pt>
                <c:pt idx="8">
                  <c:v>40001 - 45000</c:v>
                </c:pt>
                <c:pt idx="9">
                  <c:v>45001 - 50000</c:v>
                </c:pt>
                <c:pt idx="10">
                  <c:v>50001 - 55000</c:v>
                </c:pt>
                <c:pt idx="11">
                  <c:v>55001 - 60000</c:v>
                </c:pt>
                <c:pt idx="12">
                  <c:v>60001 - 65000</c:v>
                </c:pt>
                <c:pt idx="13">
                  <c:v>65001 - 70000</c:v>
                </c:pt>
                <c:pt idx="14">
                  <c:v>70001 - 75000</c:v>
                </c:pt>
                <c:pt idx="15">
                  <c:v>75001 - 80000</c:v>
                </c:pt>
                <c:pt idx="16">
                  <c:v>80001 - 85000</c:v>
                </c:pt>
                <c:pt idx="17">
                  <c:v>85001 - 90000</c:v>
                </c:pt>
                <c:pt idx="18">
                  <c:v>90001 - 95000</c:v>
                </c:pt>
                <c:pt idx="19">
                  <c:v>?</c:v>
                </c:pt>
              </c:strCache>
            </c:strRef>
          </c:cat>
          <c:val>
            <c:numRef>
              <c:f>purchase_price_distribution!$C$2:$C$21</c:f>
              <c:numCache>
                <c:formatCode>General</c:formatCode>
                <c:ptCount val="20"/>
                <c:pt idx="0">
                  <c:v>4425</c:v>
                </c:pt>
                <c:pt idx="1">
                  <c:v>10039</c:v>
                </c:pt>
                <c:pt idx="2">
                  <c:v>101301</c:v>
                </c:pt>
                <c:pt idx="3">
                  <c:v>118303</c:v>
                </c:pt>
                <c:pt idx="4">
                  <c:v>66408</c:v>
                </c:pt>
                <c:pt idx="5">
                  <c:v>32352</c:v>
                </c:pt>
                <c:pt idx="6">
                  <c:v>15274</c:v>
                </c:pt>
                <c:pt idx="7">
                  <c:v>7276</c:v>
                </c:pt>
                <c:pt idx="8">
                  <c:v>3061</c:v>
                </c:pt>
                <c:pt idx="9">
                  <c:v>1577</c:v>
                </c:pt>
                <c:pt idx="10">
                  <c:v>681</c:v>
                </c:pt>
                <c:pt idx="11">
                  <c:v>376</c:v>
                </c:pt>
                <c:pt idx="12">
                  <c:v>208</c:v>
                </c:pt>
                <c:pt idx="13">
                  <c:v>136</c:v>
                </c:pt>
                <c:pt idx="14">
                  <c:v>64</c:v>
                </c:pt>
                <c:pt idx="15">
                  <c:v>40</c:v>
                </c:pt>
                <c:pt idx="16">
                  <c:v>14</c:v>
                </c:pt>
                <c:pt idx="17">
                  <c:v>17</c:v>
                </c:pt>
                <c:pt idx="18">
                  <c:v>4</c:v>
                </c:pt>
                <c:pt idx="19">
                  <c:v>3</c:v>
                </c:pt>
              </c:numCache>
            </c:numRef>
          </c:val>
          <c:extLst>
            <c:ext xmlns:c16="http://schemas.microsoft.com/office/drawing/2014/chart" uri="{C3380CC4-5D6E-409C-BE32-E72D297353CC}">
              <c16:uniqueId val="{00000000-1384-4558-B102-0AF2672AB9D1}"/>
            </c:ext>
          </c:extLst>
        </c:ser>
        <c:dLbls>
          <c:dLblPos val="inEnd"/>
          <c:showLegendKey val="0"/>
          <c:showVal val="1"/>
          <c:showCatName val="0"/>
          <c:showSerName val="0"/>
          <c:showPercent val="0"/>
          <c:showBubbleSize val="0"/>
        </c:dLbls>
        <c:gapWidth val="100"/>
        <c:overlap val="-24"/>
        <c:axId val="1905565071"/>
        <c:axId val="389816751"/>
      </c:barChart>
      <c:catAx>
        <c:axId val="19055650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9816751"/>
        <c:crosses val="autoZero"/>
        <c:auto val="1"/>
        <c:lblAlgn val="ctr"/>
        <c:lblOffset val="100"/>
        <c:noMultiLvlLbl val="0"/>
      </c:catAx>
      <c:valAx>
        <c:axId val="38981675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556507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Financing Distribution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DAD-4A83-BE32-1E4504E0C03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DAD-4A83-BE32-1E4504E0C03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fin_dist!$A$2:$A$3</c:f>
              <c:strCache>
                <c:ptCount val="2"/>
                <c:pt idx="0">
                  <c:v>No Financing</c:v>
                </c:pt>
                <c:pt idx="1">
                  <c:v>Financing</c:v>
                </c:pt>
              </c:strCache>
            </c:strRef>
          </c:cat>
          <c:val>
            <c:numRef>
              <c:f>fin_dist!$B$2:$B$3</c:f>
              <c:numCache>
                <c:formatCode>General</c:formatCode>
                <c:ptCount val="2"/>
                <c:pt idx="0">
                  <c:v>84042</c:v>
                </c:pt>
                <c:pt idx="1">
                  <c:v>277517</c:v>
                </c:pt>
              </c:numCache>
            </c:numRef>
          </c:val>
          <c:extLst>
            <c:ext xmlns:c16="http://schemas.microsoft.com/office/drawing/2014/chart" uri="{C3380CC4-5D6E-409C-BE32-E72D297353CC}">
              <c16:uniqueId val="{00000004-BDAD-4A83-BE32-1E4504E0C03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Previous Purchase Distribution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D6A-4143-8D84-2B73C753FEE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D6A-4143-8D84-2B73C753FEE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prev_dist!$A$2:$A$3</c:f>
              <c:strCache>
                <c:ptCount val="2"/>
                <c:pt idx="0">
                  <c:v>No Previous Purchase</c:v>
                </c:pt>
                <c:pt idx="1">
                  <c:v>Previous Purchase</c:v>
                </c:pt>
              </c:strCache>
            </c:strRef>
          </c:cat>
          <c:val>
            <c:numRef>
              <c:f>prev_dist!$B$2:$B$3</c:f>
              <c:numCache>
                <c:formatCode>General</c:formatCode>
                <c:ptCount val="2"/>
                <c:pt idx="0">
                  <c:v>285141</c:v>
                </c:pt>
                <c:pt idx="1">
                  <c:v>76418</c:v>
                </c:pt>
              </c:numCache>
            </c:numRef>
          </c:val>
          <c:extLst>
            <c:ext xmlns:c16="http://schemas.microsoft.com/office/drawing/2014/chart" uri="{C3380CC4-5D6E-409C-BE32-E72D297353CC}">
              <c16:uniqueId val="{00000004-BD6A-4143-8D84-2B73C753FEE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Trade In distribution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398-4ABD-9F09-636684E2835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398-4ABD-9F09-636684E283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trade_dist!$A$2:$A$3</c:f>
              <c:strCache>
                <c:ptCount val="2"/>
                <c:pt idx="0">
                  <c:v>No Trade</c:v>
                </c:pt>
                <c:pt idx="1">
                  <c:v>Trade</c:v>
                </c:pt>
              </c:strCache>
            </c:strRef>
          </c:cat>
          <c:val>
            <c:numRef>
              <c:f>trade_dist!$B$2:$B$3</c:f>
              <c:numCache>
                <c:formatCode>General</c:formatCode>
                <c:ptCount val="2"/>
                <c:pt idx="0">
                  <c:v>193697</c:v>
                </c:pt>
                <c:pt idx="1">
                  <c:v>167862</c:v>
                </c:pt>
              </c:numCache>
            </c:numRef>
          </c:val>
          <c:extLst>
            <c:ext xmlns:c16="http://schemas.microsoft.com/office/drawing/2014/chart" uri="{C3380CC4-5D6E-409C-BE32-E72D297353CC}">
              <c16:uniqueId val="{00000004-C398-4ABD-9F09-636684E2835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Warranty Used</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C32-4307-AB61-17A97B8CBD6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C32-4307-AB61-17A97B8CBD63}"/>
              </c:ext>
            </c:extLst>
          </c:dPt>
          <c:dLbls>
            <c:dLbl>
              <c:idx val="0"/>
              <c:tx>
                <c:rich>
                  <a:bodyPr/>
                  <a:lstStyle/>
                  <a:p>
                    <a:r>
                      <a:rPr lang="en-US" baseline="0"/>
                      <a:t> </a:t>
                    </a:r>
                    <a:fld id="{6FBA87ED-4E17-4977-B98F-30DA16AEAA5C}" type="PERCENTAGE">
                      <a:rPr lang="en-US" baseline="0"/>
                      <a:pPr/>
                      <a:t>[PERCENTAGE]</a:t>
                    </a:fld>
                    <a:endParaRPr lang="en-US" baseline="0"/>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C32-4307-AB61-17A97B8CBD63}"/>
                </c:ext>
              </c:extLst>
            </c:dLbl>
            <c:dLbl>
              <c:idx val="1"/>
              <c:tx>
                <c:rich>
                  <a:bodyPr/>
                  <a:lstStyle/>
                  <a:p>
                    <a:fld id="{38E0E118-10B1-46EC-85CD-D02FF3768D14}" type="PERCENTAGE">
                      <a:rPr lang="en-US" baseline="0" smtClean="0"/>
                      <a:pPr/>
                      <a:t>[PERCENTAGE]</a:t>
                    </a:fld>
                    <a:endParaRPr lang="en-US"/>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C32-4307-AB61-17A97B8CBD63}"/>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warranty_dist!$A$2:$A$3</c:f>
              <c:strCache>
                <c:ptCount val="2"/>
                <c:pt idx="0">
                  <c:v>No Warrant</c:v>
                </c:pt>
                <c:pt idx="1">
                  <c:v>Warranty</c:v>
                </c:pt>
              </c:strCache>
            </c:strRef>
          </c:cat>
          <c:val>
            <c:numRef>
              <c:f>warranty_dist!$B$2:$B$3</c:f>
              <c:numCache>
                <c:formatCode>General</c:formatCode>
                <c:ptCount val="2"/>
                <c:pt idx="0">
                  <c:v>271568</c:v>
                </c:pt>
                <c:pt idx="1">
                  <c:v>89991</c:v>
                </c:pt>
              </c:numCache>
            </c:numRef>
          </c:val>
          <c:extLst>
            <c:ext xmlns:c16="http://schemas.microsoft.com/office/drawing/2014/chart" uri="{C3380CC4-5D6E-409C-BE32-E72D297353CC}">
              <c16:uniqueId val="{00000004-EC32-4307-AB61-17A97B8CBD63}"/>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kumimoji="0" lang="en-US" sz="1600" b="1" i="0" u="none" strike="noStrike" kern="1200" cap="none" spc="100" normalizeH="0" baseline="0" noProof="0">
                <a:ln>
                  <a:noFill/>
                </a:ln>
                <a:solidFill>
                  <a:sysClr val="window" lastClr="FFFFFF">
                    <a:lumMod val="95000"/>
                  </a:sysClr>
                </a:solidFill>
                <a:effectLst>
                  <a:outerShdw blurRad="50800" dist="38100" dir="5400000" algn="t" rotWithShape="0">
                    <a:prstClr val="black">
                      <a:alpha val="40000"/>
                    </a:prstClr>
                  </a:outerShdw>
                </a:effectLst>
                <a:uLnTx/>
                <a:uFillTx/>
                <a:latin typeface="Calibri" panose="020F0502020204030204"/>
              </a:rPr>
              <a:t>Ratio of Subsequent Buyers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trade_subs!$B$2:$B$3</c:f>
              <c:strCache>
                <c:ptCount val="2"/>
                <c:pt idx="0">
                  <c:v>No trade in</c:v>
                </c:pt>
                <c:pt idx="1">
                  <c:v>Trade in</c:v>
                </c:pt>
              </c:strCache>
            </c:strRef>
          </c:cat>
          <c:val>
            <c:numRef>
              <c:f>trade_subs!$C$2:$C$3</c:f>
              <c:numCache>
                <c:formatCode>General</c:formatCode>
                <c:ptCount val="2"/>
                <c:pt idx="0">
                  <c:v>0.322550168562238</c:v>
                </c:pt>
                <c:pt idx="1">
                  <c:v>0.36385840750139897</c:v>
                </c:pt>
              </c:numCache>
            </c:numRef>
          </c:val>
          <c:extLst>
            <c:ext xmlns:c16="http://schemas.microsoft.com/office/drawing/2014/chart" uri="{C3380CC4-5D6E-409C-BE32-E72D297353CC}">
              <c16:uniqueId val="{00000000-4E20-4C92-9B4A-40B91AE58DA0}"/>
            </c:ext>
          </c:extLst>
        </c:ser>
        <c:dLbls>
          <c:showLegendKey val="0"/>
          <c:showVal val="0"/>
          <c:showCatName val="0"/>
          <c:showSerName val="0"/>
          <c:showPercent val="0"/>
          <c:showBubbleSize val="0"/>
        </c:dLbls>
        <c:gapWidth val="150"/>
        <c:axId val="34973215"/>
        <c:axId val="1983789839"/>
      </c:barChart>
      <c:catAx>
        <c:axId val="349732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3789839"/>
        <c:crosses val="autoZero"/>
        <c:auto val="1"/>
        <c:lblAlgn val="ctr"/>
        <c:lblOffset val="100"/>
        <c:noMultiLvlLbl val="0"/>
      </c:catAx>
      <c:valAx>
        <c:axId val="19837898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97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2-06T11:55:53.173" idx="1">
    <p:pos x="7440" y="1098"/>
    <p:text/>
    <p:extLst>
      <p:ext uri="{C676402C-5697-4E1C-873F-D02D1690AC5C}">
        <p15:threadingInfo xmlns:p15="http://schemas.microsoft.com/office/powerpoint/2012/main" timeZoneBias="300"/>
      </p:ext>
    </p:extLst>
  </p:cm>
</p:cmLst>
</file>

<file path=ppt/drawings/drawing1.xml><?xml version="1.0" encoding="utf-8"?>
<c:userShapes xmlns:c="http://schemas.openxmlformats.org/drawingml/2006/chart">
  <cdr:relSizeAnchor xmlns:cdr="http://schemas.openxmlformats.org/drawingml/2006/chartDrawing">
    <cdr:from>
      <cdr:x>0.07801</cdr:x>
      <cdr:y>0.31333</cdr:y>
    </cdr:from>
    <cdr:to>
      <cdr:x>0.20543</cdr:x>
      <cdr:y>0.36</cdr:y>
    </cdr:to>
    <cdr:cxnSp macro="">
      <cdr:nvCxnSpPr>
        <cdr:cNvPr id="2" name="Straight Arrow Connector 1">
          <a:extLst xmlns:a="http://schemas.openxmlformats.org/drawingml/2006/main">
            <a:ext uri="{FF2B5EF4-FFF2-40B4-BE49-F238E27FC236}">
              <a16:creationId xmlns:a16="http://schemas.microsoft.com/office/drawing/2014/main" id="{2E963F02-4736-4091-BE33-F42CC29FC0E5}"/>
            </a:ext>
          </a:extLst>
        </cdr:cNvPr>
        <cdr:cNvCxnSpPr>
          <a:cxnSpLocks xmlns:a="http://schemas.openxmlformats.org/drawingml/2006/main"/>
        </cdr:cNvCxnSpPr>
      </cdr:nvCxnSpPr>
      <cdr:spPr>
        <a:xfrm xmlns:a="http://schemas.openxmlformats.org/drawingml/2006/main">
          <a:off x="754453" y="1343023"/>
          <a:ext cx="1232447" cy="200024"/>
        </a:xfrm>
        <a:prstGeom xmlns:a="http://schemas.openxmlformats.org/drawingml/2006/main" prst="straightConnector1">
          <a:avLst/>
        </a:prstGeom>
        <a:ln xmlns:a="http://schemas.openxmlformats.org/drawingml/2006/main" w="19050">
          <a:solidFill>
            <a:srgbClr val="FF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0.69533</cdr:x>
      <cdr:y>0.43201</cdr:y>
    </cdr:from>
    <cdr:to>
      <cdr:x>0.74794</cdr:x>
      <cdr:y>0.78775</cdr:y>
    </cdr:to>
    <cdr:sp macro="" textlink="">
      <cdr:nvSpPr>
        <cdr:cNvPr id="2" name="Oval 1">
          <a:extLst xmlns:a="http://schemas.openxmlformats.org/drawingml/2006/main">
            <a:ext uri="{FF2B5EF4-FFF2-40B4-BE49-F238E27FC236}">
              <a16:creationId xmlns:a16="http://schemas.microsoft.com/office/drawing/2014/main" id="{17A549B7-2FC7-49A8-877F-8A64C60E6466}"/>
            </a:ext>
          </a:extLst>
        </cdr:cNvPr>
        <cdr:cNvSpPr/>
      </cdr:nvSpPr>
      <cdr:spPr>
        <a:xfrm xmlns:a="http://schemas.openxmlformats.org/drawingml/2006/main">
          <a:off x="6671677" y="2083385"/>
          <a:ext cx="504790" cy="1715564"/>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0.54944</cdr:x>
      <cdr:y>0.86716</cdr:y>
    </cdr:from>
    <cdr:to>
      <cdr:x>1</cdr:x>
      <cdr:y>0.97961</cdr:y>
    </cdr:to>
    <cdr:sp macro="" textlink="">
      <cdr:nvSpPr>
        <cdr:cNvPr id="2" name="Oval 1">
          <a:extLst xmlns:a="http://schemas.openxmlformats.org/drawingml/2006/main">
            <a:ext uri="{FF2B5EF4-FFF2-40B4-BE49-F238E27FC236}">
              <a16:creationId xmlns:a16="http://schemas.microsoft.com/office/drawing/2014/main" id="{F25D987B-C755-4095-A311-4BE2E50C1FBF}"/>
            </a:ext>
          </a:extLst>
        </cdr:cNvPr>
        <cdr:cNvSpPr/>
      </cdr:nvSpPr>
      <cdr:spPr>
        <a:xfrm xmlns:a="http://schemas.openxmlformats.org/drawingml/2006/main">
          <a:off x="5133981" y="3893059"/>
          <a:ext cx="4210044" cy="504839"/>
        </a:xfrm>
        <a:prstGeom xmlns:a="http://schemas.openxmlformats.org/drawingml/2006/main" prst="ellipse">
          <a:avLst/>
        </a:prstGeom>
        <a:noFill xmlns:a="http://schemas.openxmlformats.org/drawingml/2006/main"/>
        <a:ln xmlns:a="http://schemas.openxmlformats.org/drawingml/2006/main">
          <a:solidFill>
            <a:srgbClr val="FFFF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0.158</cdr:x>
      <cdr:y>0.34371</cdr:y>
    </cdr:from>
    <cdr:to>
      <cdr:x>0.48216</cdr:x>
      <cdr:y>0.48586</cdr:y>
    </cdr:to>
    <cdr:sp macro="" textlink="">
      <cdr:nvSpPr>
        <cdr:cNvPr id="3" name="TextBox 2">
          <a:extLst xmlns:a="http://schemas.openxmlformats.org/drawingml/2006/main">
            <a:ext uri="{FF2B5EF4-FFF2-40B4-BE49-F238E27FC236}">
              <a16:creationId xmlns:a16="http://schemas.microsoft.com/office/drawing/2014/main" id="{8D826F4E-4EB2-41B9-AA61-D9DA0BE89FB1}"/>
            </a:ext>
          </a:extLst>
        </cdr:cNvPr>
        <cdr:cNvSpPr txBox="1"/>
      </cdr:nvSpPr>
      <cdr:spPr>
        <a:xfrm xmlns:a="http://schemas.openxmlformats.org/drawingml/2006/main">
          <a:off x="1476376" y="1543051"/>
          <a:ext cx="3028950" cy="6381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solidFill>
                <a:schemeClr val="bg1"/>
              </a:solidFill>
            </a:rPr>
            <a:t>These may contain the most influence on average due to high count, but all being about the same indicates no differentiable trend</a:t>
          </a:r>
        </a:p>
      </cdr:txBody>
    </cdr:sp>
  </cdr:relSizeAnchor>
</c:userShapes>
</file>

<file path=ppt/drawings/drawing4.xml><?xml version="1.0" encoding="utf-8"?>
<c:userShapes xmlns:c="http://schemas.openxmlformats.org/drawingml/2006/chart">
  <cdr:relSizeAnchor xmlns:cdr="http://schemas.openxmlformats.org/drawingml/2006/chartDrawing">
    <cdr:from>
      <cdr:x>0.02094</cdr:x>
      <cdr:y>0.18527</cdr:y>
    </cdr:from>
    <cdr:to>
      <cdr:x>0.04555</cdr:x>
      <cdr:y>0.26855</cdr:y>
    </cdr:to>
    <cdr:sp macro="" textlink="">
      <cdr:nvSpPr>
        <cdr:cNvPr id="2" name="Oval 1">
          <a:extLst xmlns:a="http://schemas.openxmlformats.org/drawingml/2006/main">
            <a:ext uri="{FF2B5EF4-FFF2-40B4-BE49-F238E27FC236}">
              <a16:creationId xmlns:a16="http://schemas.microsoft.com/office/drawing/2014/main" id="{69A27BE7-5B39-4A13-A852-8BDF86A12365}"/>
            </a:ext>
          </a:extLst>
        </cdr:cNvPr>
        <cdr:cNvSpPr/>
      </cdr:nvSpPr>
      <cdr:spPr>
        <a:xfrm xmlns:a="http://schemas.openxmlformats.org/drawingml/2006/main">
          <a:off x="226904" y="911226"/>
          <a:ext cx="266700" cy="409575"/>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5.xml><?xml version="1.0" encoding="utf-8"?>
<c:userShapes xmlns:c="http://schemas.openxmlformats.org/drawingml/2006/chart">
  <cdr:relSizeAnchor xmlns:cdr="http://schemas.openxmlformats.org/drawingml/2006/chartDrawing">
    <cdr:from>
      <cdr:x>0.38923</cdr:x>
      <cdr:y>0.5</cdr:y>
    </cdr:from>
    <cdr:to>
      <cdr:x>0.40848</cdr:x>
      <cdr:y>0.65244</cdr:y>
    </cdr:to>
    <cdr:sp macro="" textlink="">
      <cdr:nvSpPr>
        <cdr:cNvPr id="2" name="Oval 1">
          <a:extLst xmlns:a="http://schemas.openxmlformats.org/drawingml/2006/main">
            <a:ext uri="{FF2B5EF4-FFF2-40B4-BE49-F238E27FC236}">
              <a16:creationId xmlns:a16="http://schemas.microsoft.com/office/drawing/2014/main" id="{197CBEB4-4F62-40BB-B94C-1F92A5852E3C}"/>
            </a:ext>
          </a:extLst>
        </cdr:cNvPr>
        <cdr:cNvSpPr/>
      </cdr:nvSpPr>
      <cdr:spPr>
        <a:xfrm xmlns:a="http://schemas.openxmlformats.org/drawingml/2006/main">
          <a:off x="4667188" y="2678837"/>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0.31593</cdr:x>
      <cdr:y>0.47584</cdr:y>
    </cdr:from>
    <cdr:to>
      <cdr:x>0.33518</cdr:x>
      <cdr:y>0.62828</cdr:y>
    </cdr:to>
    <cdr:sp macro="" textlink="">
      <cdr:nvSpPr>
        <cdr:cNvPr id="3" name="Oval 2">
          <a:extLst xmlns:a="http://schemas.openxmlformats.org/drawingml/2006/main">
            <a:ext uri="{FF2B5EF4-FFF2-40B4-BE49-F238E27FC236}">
              <a16:creationId xmlns:a16="http://schemas.microsoft.com/office/drawing/2014/main" id="{197CBEB4-4F62-40BB-B94C-1F92A5852E3C}"/>
            </a:ext>
          </a:extLst>
        </cdr:cNvPr>
        <cdr:cNvSpPr/>
      </cdr:nvSpPr>
      <cdr:spPr>
        <a:xfrm xmlns:a="http://schemas.openxmlformats.org/drawingml/2006/main">
          <a:off x="3788299" y="2549371"/>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0.04294</cdr:x>
      <cdr:y>0.5</cdr:y>
    </cdr:from>
    <cdr:to>
      <cdr:x>0.06219</cdr:x>
      <cdr:y>0.65244</cdr:y>
    </cdr:to>
    <cdr:sp macro="" textlink="">
      <cdr:nvSpPr>
        <cdr:cNvPr id="4" name="Oval 3">
          <a:extLst xmlns:a="http://schemas.openxmlformats.org/drawingml/2006/main">
            <a:ext uri="{FF2B5EF4-FFF2-40B4-BE49-F238E27FC236}">
              <a16:creationId xmlns:a16="http://schemas.microsoft.com/office/drawing/2014/main" id="{B7E4C3FF-4CBB-4606-92DF-AA119CB863C4}"/>
            </a:ext>
          </a:extLst>
        </cdr:cNvPr>
        <cdr:cNvSpPr/>
      </cdr:nvSpPr>
      <cdr:spPr>
        <a:xfrm xmlns:a="http://schemas.openxmlformats.org/drawingml/2006/main">
          <a:off x="514904" y="2678837"/>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0.70125</cdr:x>
      <cdr:y>0.49337</cdr:y>
    </cdr:from>
    <cdr:to>
      <cdr:x>0.7205</cdr:x>
      <cdr:y>0.64582</cdr:y>
    </cdr:to>
    <cdr:sp macro="" textlink="">
      <cdr:nvSpPr>
        <cdr:cNvPr id="5" name="Oval 4">
          <a:extLst xmlns:a="http://schemas.openxmlformats.org/drawingml/2006/main">
            <a:ext uri="{FF2B5EF4-FFF2-40B4-BE49-F238E27FC236}">
              <a16:creationId xmlns:a16="http://schemas.microsoft.com/office/drawing/2014/main" id="{B7E4C3FF-4CBB-4606-92DF-AA119CB863C4}"/>
            </a:ext>
          </a:extLst>
        </cdr:cNvPr>
        <cdr:cNvSpPr/>
      </cdr:nvSpPr>
      <cdr:spPr>
        <a:xfrm xmlns:a="http://schemas.openxmlformats.org/drawingml/2006/main">
          <a:off x="8408631" y="2643327"/>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93CE-A885-4F0E-903C-071195132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F281FE-D803-4860-BB4A-884E6B479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9A49A0-76F0-494E-B472-393117C632A3}"/>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5" name="Footer Placeholder 4">
            <a:extLst>
              <a:ext uri="{FF2B5EF4-FFF2-40B4-BE49-F238E27FC236}">
                <a16:creationId xmlns:a16="http://schemas.microsoft.com/office/drawing/2014/main" id="{5A7E1187-E260-46A6-88BA-74AA54EAD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D5403-30CA-49DD-9AD1-40017C2F5EB3}"/>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75150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2413-D4C5-41D7-8C0A-A49D81A5F3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A1B5BD-AEC4-4720-BB61-E46C604DB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B8564-3A97-4FE3-BA04-CE35B4CE7460}"/>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5" name="Footer Placeholder 4">
            <a:extLst>
              <a:ext uri="{FF2B5EF4-FFF2-40B4-BE49-F238E27FC236}">
                <a16:creationId xmlns:a16="http://schemas.microsoft.com/office/drawing/2014/main" id="{EAC6E93F-BBA7-4306-B7BC-4008477EA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270AF-9AEA-4D86-9FDE-2A834DC93FD5}"/>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363015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B33192-CA49-475E-B936-080BA07789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E7EAC4-4BDD-45A5-85C7-02ED0C677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46F22-96B1-43B9-A691-7A828AC7D0E3}"/>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5" name="Footer Placeholder 4">
            <a:extLst>
              <a:ext uri="{FF2B5EF4-FFF2-40B4-BE49-F238E27FC236}">
                <a16:creationId xmlns:a16="http://schemas.microsoft.com/office/drawing/2014/main" id="{E7569D69-C62A-4FFD-ADBD-4821870C9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AC2F4-4294-45F4-AF02-F372648D7046}"/>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211277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496F-D3EF-4790-864C-544805E134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06813-E887-40E7-8F0F-535644000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021D9-2477-4589-934B-FF9733970AED}"/>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5" name="Footer Placeholder 4">
            <a:extLst>
              <a:ext uri="{FF2B5EF4-FFF2-40B4-BE49-F238E27FC236}">
                <a16:creationId xmlns:a16="http://schemas.microsoft.com/office/drawing/2014/main" id="{80495B6C-67DF-438A-BD58-14C638DB5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366B2-FDAD-4A7D-A2D4-5C5CCF2834D7}"/>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89099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D15B-11E1-427F-A4B4-64050C2DC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CF66D9-1331-40DC-A227-A4060298B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85877F-AE6C-4F9D-B42F-408798FFFA25}"/>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5" name="Footer Placeholder 4">
            <a:extLst>
              <a:ext uri="{FF2B5EF4-FFF2-40B4-BE49-F238E27FC236}">
                <a16:creationId xmlns:a16="http://schemas.microsoft.com/office/drawing/2014/main" id="{7EF301A7-CE26-42F1-950C-67ED6CB2D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97F97-EBDC-463E-8613-1F1B369A3618}"/>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62289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9B15-CB92-42DC-922D-3CE9C35BE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622DEE-C1BF-4129-A95D-79C1BBC7ED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E16A73-D04A-49B3-8C8E-CA61D7F1C4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254197-68F2-4555-AFF1-14A08B88B763}"/>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6" name="Footer Placeholder 5">
            <a:extLst>
              <a:ext uri="{FF2B5EF4-FFF2-40B4-BE49-F238E27FC236}">
                <a16:creationId xmlns:a16="http://schemas.microsoft.com/office/drawing/2014/main" id="{4C470633-3804-4A96-8FFD-C66ED0CB5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DB2F3-B2DD-495C-931E-6851928719FA}"/>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14496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6553-9810-4029-813C-8AD467A8EE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3D207-0384-48BA-A4F9-6A5F3B1B6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C8F6C-6154-4DF1-8A53-E03E92C5F7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35016-5141-44DD-9A04-3FC003B50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F2C605-5050-48E0-ABEC-57E0111DE0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5283FE-FEC0-4CA4-8DF7-C12B370A0DBD}"/>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8" name="Footer Placeholder 7">
            <a:extLst>
              <a:ext uri="{FF2B5EF4-FFF2-40B4-BE49-F238E27FC236}">
                <a16:creationId xmlns:a16="http://schemas.microsoft.com/office/drawing/2014/main" id="{E7FCC55B-3143-4930-BA60-9F22C81B72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F39819-6D4F-482E-81C0-CDE47E31CE43}"/>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99028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3EAA-C039-4D8A-8333-86D3A40640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7BB6A5-4F05-4EC0-A020-ABD9AE8065AA}"/>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4" name="Footer Placeholder 3">
            <a:extLst>
              <a:ext uri="{FF2B5EF4-FFF2-40B4-BE49-F238E27FC236}">
                <a16:creationId xmlns:a16="http://schemas.microsoft.com/office/drawing/2014/main" id="{8FAAEA23-4DA1-4928-AE08-FFA406B07A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C56A21-4672-4F52-B8D4-8286B0BAEA2A}"/>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83228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BC4D5-AE86-4E53-89CC-E63AAA3082EC}"/>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3" name="Footer Placeholder 2">
            <a:extLst>
              <a:ext uri="{FF2B5EF4-FFF2-40B4-BE49-F238E27FC236}">
                <a16:creationId xmlns:a16="http://schemas.microsoft.com/office/drawing/2014/main" id="{61F6AD5E-D600-4EB6-846D-3786D9618B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85F203-0BB7-4E90-AD4A-45F28FF650FB}"/>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57293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511C-663E-458C-BF7D-93512AB73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219546-0D6A-4B59-9D69-134BFE0B0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C4885-448B-4F75-86B1-3B602A2F7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62E0B-7E1F-4AD4-9C80-D2A6F7A035DD}"/>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6" name="Footer Placeholder 5">
            <a:extLst>
              <a:ext uri="{FF2B5EF4-FFF2-40B4-BE49-F238E27FC236}">
                <a16:creationId xmlns:a16="http://schemas.microsoft.com/office/drawing/2014/main" id="{EA269FFB-5E0E-420F-A519-B46B0F900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B4A53-1600-4687-8413-8BD44C6E30A6}"/>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86926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E1CC-6026-418E-9F7E-F087AC931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16418A-3472-4BE9-8B11-9734A873F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432688-518D-4C70-9A47-AB0B0D0FC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2C3F8C-C865-45D7-AE8B-03E5E2709C2E}"/>
              </a:ext>
            </a:extLst>
          </p:cNvPr>
          <p:cNvSpPr>
            <a:spLocks noGrp="1"/>
          </p:cNvSpPr>
          <p:nvPr>
            <p:ph type="dt" sz="half" idx="10"/>
          </p:nvPr>
        </p:nvSpPr>
        <p:spPr/>
        <p:txBody>
          <a:bodyPr/>
          <a:lstStyle/>
          <a:p>
            <a:fld id="{48BEF267-64F0-4CC9-873D-D18C688603BC}" type="datetimeFigureOut">
              <a:rPr lang="en-US" smtClean="0"/>
              <a:t>2/9/2020</a:t>
            </a:fld>
            <a:endParaRPr lang="en-US"/>
          </a:p>
        </p:txBody>
      </p:sp>
      <p:sp>
        <p:nvSpPr>
          <p:cNvPr id="6" name="Footer Placeholder 5">
            <a:extLst>
              <a:ext uri="{FF2B5EF4-FFF2-40B4-BE49-F238E27FC236}">
                <a16:creationId xmlns:a16="http://schemas.microsoft.com/office/drawing/2014/main" id="{612689EC-3645-48D8-9DDE-B3A55AA29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A7C5D-86E0-41C0-BC33-05077810250A}"/>
              </a:ext>
            </a:extLst>
          </p:cNvPr>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250544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F164A-9272-4B4B-9AEC-6FC8925D7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5440F4-8B47-44A4-9C32-E49BA3EE37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1309C-205E-41AB-8AF5-879E0D960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EF267-64F0-4CC9-873D-D18C688603BC}" type="datetimeFigureOut">
              <a:rPr lang="en-US" smtClean="0"/>
              <a:t>2/9/2020</a:t>
            </a:fld>
            <a:endParaRPr lang="en-US"/>
          </a:p>
        </p:txBody>
      </p:sp>
      <p:sp>
        <p:nvSpPr>
          <p:cNvPr id="5" name="Footer Placeholder 4">
            <a:extLst>
              <a:ext uri="{FF2B5EF4-FFF2-40B4-BE49-F238E27FC236}">
                <a16:creationId xmlns:a16="http://schemas.microsoft.com/office/drawing/2014/main" id="{3F9463DB-F682-44D0-9AF3-355CE17C0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E846AF-3971-4667-8654-77AAF5B73E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B67ED-941E-4B9F-A41E-D253B319CDBD}" type="slidenum">
              <a:rPr lang="en-US" smtClean="0"/>
              <a:t>‹#›</a:t>
            </a:fld>
            <a:endParaRPr lang="en-US"/>
          </a:p>
        </p:txBody>
      </p:sp>
    </p:spTree>
    <p:extLst>
      <p:ext uri="{BB962C8B-B14F-4D97-AF65-F5344CB8AC3E}">
        <p14:creationId xmlns:p14="http://schemas.microsoft.com/office/powerpoint/2010/main" val="3020951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6F36-861D-4BD5-B035-C057C3EEC63C}"/>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CarMax Analytics Showcase</a:t>
            </a:r>
            <a:br>
              <a:rPr lang="en-US"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What Makes a Loyal Customer?</a:t>
            </a:r>
          </a:p>
        </p:txBody>
      </p:sp>
      <p:sp>
        <p:nvSpPr>
          <p:cNvPr id="3" name="Subtitle 2">
            <a:extLst>
              <a:ext uri="{FF2B5EF4-FFF2-40B4-BE49-F238E27FC236}">
                <a16:creationId xmlns:a16="http://schemas.microsoft.com/office/drawing/2014/main" id="{CBA3745B-1787-4BEA-B248-5D55A2B7E56B}"/>
              </a:ext>
            </a:extLst>
          </p:cNvPr>
          <p:cNvSpPr>
            <a:spLocks noGrp="1"/>
          </p:cNvSpPr>
          <p:nvPr>
            <p:ph type="subTitle" idx="1"/>
          </p:nvPr>
        </p:nvSpPr>
        <p:spPr/>
        <p:txBody>
          <a:bodyPr/>
          <a:lstStyle/>
          <a:p>
            <a:r>
              <a:rPr lang="en-US" dirty="0"/>
              <a:t>By: Nate Smith</a:t>
            </a:r>
          </a:p>
        </p:txBody>
      </p:sp>
    </p:spTree>
    <p:extLst>
      <p:ext uri="{BB962C8B-B14F-4D97-AF65-F5344CB8AC3E}">
        <p14:creationId xmlns:p14="http://schemas.microsoft.com/office/powerpoint/2010/main" val="134938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Price vs Trade In</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161925" y="727567"/>
            <a:ext cx="10515600" cy="682625"/>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No obvious trend, however low priced cars with trade in shows great separation, confirms old year trend from prior graph.  Some upper mid tier priced cars could show repeat purchasers of newer cars</a:t>
            </a:r>
          </a:p>
        </p:txBody>
      </p:sp>
      <p:graphicFrame>
        <p:nvGraphicFramePr>
          <p:cNvPr id="5" name="Chart 4">
            <a:extLst>
              <a:ext uri="{FF2B5EF4-FFF2-40B4-BE49-F238E27FC236}">
                <a16:creationId xmlns:a16="http://schemas.microsoft.com/office/drawing/2014/main" id="{72F17705-D5BF-4EE5-A7EE-CF6CDBBAA7DA}"/>
              </a:ext>
            </a:extLst>
          </p:cNvPr>
          <p:cNvGraphicFramePr>
            <a:graphicFrameLocks/>
          </p:cNvGraphicFramePr>
          <p:nvPr>
            <p:extLst>
              <p:ext uri="{D42A27DB-BD31-4B8C-83A1-F6EECF244321}">
                <p14:modId xmlns:p14="http://schemas.microsoft.com/office/powerpoint/2010/main" val="1798630517"/>
              </p:ext>
            </p:extLst>
          </p:nvPr>
        </p:nvGraphicFramePr>
        <p:xfrm>
          <a:off x="1298532" y="1653436"/>
          <a:ext cx="9594936" cy="4822520"/>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Arrow Connector 8">
            <a:extLst>
              <a:ext uri="{FF2B5EF4-FFF2-40B4-BE49-F238E27FC236}">
                <a16:creationId xmlns:a16="http://schemas.microsoft.com/office/drawing/2014/main" id="{F73DE781-2719-406C-917A-2C8FFB01C510}"/>
              </a:ext>
            </a:extLst>
          </p:cNvPr>
          <p:cNvCxnSpPr>
            <a:cxnSpLocks/>
          </p:cNvCxnSpPr>
          <p:nvPr/>
        </p:nvCxnSpPr>
        <p:spPr>
          <a:xfrm>
            <a:off x="8077200" y="2886075"/>
            <a:ext cx="978023" cy="1641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5E0056E-3B64-43F4-91F3-39E59C1845C6}"/>
              </a:ext>
            </a:extLst>
          </p:cNvPr>
          <p:cNvCxnSpPr>
            <a:cxnSpLocks/>
          </p:cNvCxnSpPr>
          <p:nvPr/>
        </p:nvCxnSpPr>
        <p:spPr>
          <a:xfrm>
            <a:off x="8077200" y="2886075"/>
            <a:ext cx="1421907" cy="108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D251CA-7AA1-4610-95BF-39FDC40576E6}"/>
              </a:ext>
            </a:extLst>
          </p:cNvPr>
          <p:cNvCxnSpPr>
            <a:cxnSpLocks/>
          </p:cNvCxnSpPr>
          <p:nvPr/>
        </p:nvCxnSpPr>
        <p:spPr>
          <a:xfrm>
            <a:off x="8077200" y="2886075"/>
            <a:ext cx="587406" cy="130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E4B512-DC76-42A6-9852-A787F50B7925}"/>
              </a:ext>
            </a:extLst>
          </p:cNvPr>
          <p:cNvSpPr txBox="1"/>
          <p:nvPr/>
        </p:nvSpPr>
        <p:spPr>
          <a:xfrm>
            <a:off x="7167562" y="2340272"/>
            <a:ext cx="1819275" cy="461665"/>
          </a:xfrm>
          <a:prstGeom prst="rect">
            <a:avLst/>
          </a:prstGeom>
          <a:noFill/>
        </p:spPr>
        <p:txBody>
          <a:bodyPr wrap="square" rtlCol="0">
            <a:spAutoFit/>
          </a:bodyPr>
          <a:lstStyle/>
          <a:p>
            <a:r>
              <a:rPr lang="en-US" sz="1200" dirty="0"/>
              <a:t>Even numbers show a great lacking of data</a:t>
            </a:r>
          </a:p>
        </p:txBody>
      </p:sp>
      <p:sp>
        <p:nvSpPr>
          <p:cNvPr id="18" name="Oval 17">
            <a:extLst>
              <a:ext uri="{FF2B5EF4-FFF2-40B4-BE49-F238E27FC236}">
                <a16:creationId xmlns:a16="http://schemas.microsoft.com/office/drawing/2014/main" id="{17A549B7-2FC7-49A8-877F-8A64C60E6466}"/>
              </a:ext>
            </a:extLst>
          </p:cNvPr>
          <p:cNvSpPr/>
          <p:nvPr/>
        </p:nvSpPr>
        <p:spPr>
          <a:xfrm>
            <a:off x="1514475" y="2990850"/>
            <a:ext cx="504825" cy="9810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24137DB-C172-4F2D-AC19-6FFCDE5F51DD}"/>
              </a:ext>
            </a:extLst>
          </p:cNvPr>
          <p:cNvSpPr/>
          <p:nvPr/>
        </p:nvSpPr>
        <p:spPr>
          <a:xfrm>
            <a:off x="4775157" y="4391025"/>
            <a:ext cx="423862" cy="62865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77DFD3B-35FC-4493-BB0A-571D20E41AAA}"/>
              </a:ext>
            </a:extLst>
          </p:cNvPr>
          <p:cNvSpPr/>
          <p:nvPr/>
        </p:nvSpPr>
        <p:spPr>
          <a:xfrm>
            <a:off x="6997011" y="4186237"/>
            <a:ext cx="504825" cy="11049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5A0ECE-1242-448D-A929-4A1BD5C90F1A}"/>
              </a:ext>
            </a:extLst>
          </p:cNvPr>
          <p:cNvSpPr/>
          <p:nvPr/>
        </p:nvSpPr>
        <p:spPr>
          <a:xfrm>
            <a:off x="2019300" y="4457700"/>
            <a:ext cx="504825" cy="5619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76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Purchase Price Feature Analysis</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600075" y="1022349"/>
            <a:ext cx="10515600" cy="682625"/>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Very low and high priced vehicles have more frequent subsequent purchases</a:t>
            </a:r>
          </a:p>
        </p:txBody>
      </p:sp>
      <p:graphicFrame>
        <p:nvGraphicFramePr>
          <p:cNvPr id="7" name="Chart 6">
            <a:extLst>
              <a:ext uri="{FF2B5EF4-FFF2-40B4-BE49-F238E27FC236}">
                <a16:creationId xmlns:a16="http://schemas.microsoft.com/office/drawing/2014/main" id="{A41C8144-EA06-41A9-BAAC-86EB2D36D29C}"/>
              </a:ext>
            </a:extLst>
          </p:cNvPr>
          <p:cNvGraphicFramePr>
            <a:graphicFrameLocks/>
          </p:cNvGraphicFramePr>
          <p:nvPr>
            <p:extLst>
              <p:ext uri="{D42A27DB-BD31-4B8C-83A1-F6EECF244321}">
                <p14:modId xmlns:p14="http://schemas.microsoft.com/office/powerpoint/2010/main" val="2802741436"/>
              </p:ext>
            </p:extLst>
          </p:nvPr>
        </p:nvGraphicFramePr>
        <p:xfrm>
          <a:off x="1095374" y="2044699"/>
          <a:ext cx="9344025" cy="4489451"/>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Arrow Connector 8">
            <a:extLst>
              <a:ext uri="{FF2B5EF4-FFF2-40B4-BE49-F238E27FC236}">
                <a16:creationId xmlns:a16="http://schemas.microsoft.com/office/drawing/2014/main" id="{AC97F30C-AE9F-494C-99E6-7691C901EA9B}"/>
              </a:ext>
            </a:extLst>
          </p:cNvPr>
          <p:cNvCxnSpPr/>
          <p:nvPr/>
        </p:nvCxnSpPr>
        <p:spPr>
          <a:xfrm flipH="1">
            <a:off x="1790700" y="2809875"/>
            <a:ext cx="781050" cy="304800"/>
          </a:xfrm>
          <a:prstGeom prst="straightConnector1">
            <a:avLst/>
          </a:prstGeom>
          <a:ln w="12700">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148D9A7C-2B19-442E-97CD-2A5BD4D19A5C}"/>
              </a:ext>
            </a:extLst>
          </p:cNvPr>
          <p:cNvCxnSpPr>
            <a:cxnSpLocks/>
          </p:cNvCxnSpPr>
          <p:nvPr/>
        </p:nvCxnSpPr>
        <p:spPr>
          <a:xfrm flipH="1">
            <a:off x="2181226" y="2809875"/>
            <a:ext cx="390524" cy="1581150"/>
          </a:xfrm>
          <a:prstGeom prst="straightConnector1">
            <a:avLst/>
          </a:prstGeom>
          <a:ln w="12700">
            <a:solidFill>
              <a:srgbClr val="FFFF00"/>
            </a:solidFill>
            <a:tailEnd type="triangle"/>
          </a:ln>
        </p:spPr>
        <p:style>
          <a:lnRef idx="1">
            <a:schemeClr val="accent4"/>
          </a:lnRef>
          <a:fillRef idx="0">
            <a:schemeClr val="accent4"/>
          </a:fillRef>
          <a:effectRef idx="0">
            <a:schemeClr val="accent4"/>
          </a:effectRef>
          <a:fontRef idx="minor">
            <a:schemeClr val="tx1"/>
          </a:fontRef>
        </p:style>
      </p:cxnSp>
      <p:sp>
        <p:nvSpPr>
          <p:cNvPr id="13" name="Oval 12">
            <a:extLst>
              <a:ext uri="{FF2B5EF4-FFF2-40B4-BE49-F238E27FC236}">
                <a16:creationId xmlns:a16="http://schemas.microsoft.com/office/drawing/2014/main" id="{2FBF119D-E4AD-4E92-8101-3706FAFF445B}"/>
              </a:ext>
            </a:extLst>
          </p:cNvPr>
          <p:cNvSpPr/>
          <p:nvPr/>
        </p:nvSpPr>
        <p:spPr>
          <a:xfrm>
            <a:off x="2376488" y="4391025"/>
            <a:ext cx="2533651" cy="50482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4073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FD2858B-2232-4B14-9B52-155AD5121BD4}"/>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72697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Distance</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838200" y="787399"/>
            <a:ext cx="10515600" cy="682625"/>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There seems to be no real correlation with of subsequent buyers with distance (this trend stays true through warranty, previous purchase, and trade in), it is worth noticing the very high rate of subsequent buyers for people within a mile</a:t>
            </a:r>
          </a:p>
        </p:txBody>
      </p:sp>
      <p:graphicFrame>
        <p:nvGraphicFramePr>
          <p:cNvPr id="5" name="Chart 4">
            <a:extLst>
              <a:ext uri="{FF2B5EF4-FFF2-40B4-BE49-F238E27FC236}">
                <a16:creationId xmlns:a16="http://schemas.microsoft.com/office/drawing/2014/main" id="{FABA0FCA-ABC7-48FC-BE56-5F0A14F3A577}"/>
              </a:ext>
            </a:extLst>
          </p:cNvPr>
          <p:cNvGraphicFramePr>
            <a:graphicFrameLocks/>
          </p:cNvGraphicFramePr>
          <p:nvPr>
            <p:extLst>
              <p:ext uri="{D42A27DB-BD31-4B8C-83A1-F6EECF244321}">
                <p14:modId xmlns:p14="http://schemas.microsoft.com/office/powerpoint/2010/main" val="450113888"/>
              </p:ext>
            </p:extLst>
          </p:nvPr>
        </p:nvGraphicFramePr>
        <p:xfrm>
          <a:off x="677971" y="1470024"/>
          <a:ext cx="10836058" cy="491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850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Purchase Make</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838200" y="776287"/>
            <a:ext cx="10515600" cy="682625"/>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Most makes fall around the average, however specialty cars seem to have higher rates of subsequent buyers</a:t>
            </a:r>
          </a:p>
        </p:txBody>
      </p:sp>
      <p:graphicFrame>
        <p:nvGraphicFramePr>
          <p:cNvPr id="5" name="Chart 4">
            <a:extLst>
              <a:ext uri="{FF2B5EF4-FFF2-40B4-BE49-F238E27FC236}">
                <a16:creationId xmlns:a16="http://schemas.microsoft.com/office/drawing/2014/main" id="{7FC1CE23-6BB4-4692-A3B8-A3675A87BB88}"/>
              </a:ext>
            </a:extLst>
          </p:cNvPr>
          <p:cNvGraphicFramePr>
            <a:graphicFrameLocks/>
          </p:cNvGraphicFramePr>
          <p:nvPr>
            <p:extLst>
              <p:ext uri="{D42A27DB-BD31-4B8C-83A1-F6EECF244321}">
                <p14:modId xmlns:p14="http://schemas.microsoft.com/office/powerpoint/2010/main" val="3392506028"/>
              </p:ext>
            </p:extLst>
          </p:nvPr>
        </p:nvGraphicFramePr>
        <p:xfrm>
          <a:off x="714375" y="1762125"/>
          <a:ext cx="11010900" cy="4914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198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Low Demand </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381000" y="778692"/>
            <a:ext cx="10515600" cy="682625"/>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Low demand cars have an average subsequent buyer rate of 36% as opposed to the population average of 34%.  Not very significant but could be worth seeing what make the subsequent purchase was</a:t>
            </a:r>
          </a:p>
        </p:txBody>
      </p:sp>
      <p:graphicFrame>
        <p:nvGraphicFramePr>
          <p:cNvPr id="5" name="Chart 4">
            <a:extLst>
              <a:ext uri="{FF2B5EF4-FFF2-40B4-BE49-F238E27FC236}">
                <a16:creationId xmlns:a16="http://schemas.microsoft.com/office/drawing/2014/main" id="{421FADA5-BAB8-417C-8C54-8D8C797E9261}"/>
              </a:ext>
            </a:extLst>
          </p:cNvPr>
          <p:cNvGraphicFramePr>
            <a:graphicFrameLocks/>
          </p:cNvGraphicFramePr>
          <p:nvPr>
            <p:extLst>
              <p:ext uri="{D42A27DB-BD31-4B8C-83A1-F6EECF244321}">
                <p14:modId xmlns:p14="http://schemas.microsoft.com/office/powerpoint/2010/main" val="3336449921"/>
              </p:ext>
            </p:extLst>
          </p:nvPr>
        </p:nvGraphicFramePr>
        <p:xfrm>
          <a:off x="133350" y="1962149"/>
          <a:ext cx="5505450" cy="42148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a:extLst>
              <a:ext uri="{FF2B5EF4-FFF2-40B4-BE49-F238E27FC236}">
                <a16:creationId xmlns:a16="http://schemas.microsoft.com/office/drawing/2014/main" id="{C61A8AFA-AE5E-44D2-8861-4AE048D26587}"/>
              </a:ext>
            </a:extLst>
          </p:cNvPr>
          <p:cNvGraphicFramePr>
            <a:graphicFrameLocks noGrp="1"/>
          </p:cNvGraphicFramePr>
          <p:nvPr>
            <p:extLst>
              <p:ext uri="{D42A27DB-BD31-4B8C-83A1-F6EECF244321}">
                <p14:modId xmlns:p14="http://schemas.microsoft.com/office/powerpoint/2010/main" val="3379717244"/>
              </p:ext>
            </p:extLst>
          </p:nvPr>
        </p:nvGraphicFramePr>
        <p:xfrm>
          <a:off x="5903773" y="2044699"/>
          <a:ext cx="5211070" cy="3832321"/>
        </p:xfrm>
        <a:graphic>
          <a:graphicData uri="http://schemas.openxmlformats.org/drawingml/2006/table">
            <a:tbl>
              <a:tblPr/>
              <a:tblGrid>
                <a:gridCol w="1498759">
                  <a:extLst>
                    <a:ext uri="{9D8B030D-6E8A-4147-A177-3AD203B41FA5}">
                      <a16:colId xmlns:a16="http://schemas.microsoft.com/office/drawing/2014/main" val="1768460873"/>
                    </a:ext>
                  </a:extLst>
                </a:gridCol>
                <a:gridCol w="1106776">
                  <a:extLst>
                    <a:ext uri="{9D8B030D-6E8A-4147-A177-3AD203B41FA5}">
                      <a16:colId xmlns:a16="http://schemas.microsoft.com/office/drawing/2014/main" val="1053013765"/>
                    </a:ext>
                  </a:extLst>
                </a:gridCol>
                <a:gridCol w="1498759">
                  <a:extLst>
                    <a:ext uri="{9D8B030D-6E8A-4147-A177-3AD203B41FA5}">
                      <a16:colId xmlns:a16="http://schemas.microsoft.com/office/drawing/2014/main" val="1347512111"/>
                    </a:ext>
                  </a:extLst>
                </a:gridCol>
                <a:gridCol w="1106776">
                  <a:extLst>
                    <a:ext uri="{9D8B030D-6E8A-4147-A177-3AD203B41FA5}">
                      <a16:colId xmlns:a16="http://schemas.microsoft.com/office/drawing/2014/main" val="3308238802"/>
                    </a:ext>
                  </a:extLst>
                </a:gridCol>
              </a:tblGrid>
              <a:tr h="397543">
                <a:tc>
                  <a:txBody>
                    <a:bodyPr/>
                    <a:lstStyle/>
                    <a:p>
                      <a:pPr algn="ctr" fontAlgn="b"/>
                      <a:r>
                        <a:rPr lang="en-US" sz="1100" b="0" i="0" u="none" strike="noStrike">
                          <a:solidFill>
                            <a:srgbClr val="000000"/>
                          </a:solidFill>
                          <a:effectLst/>
                          <a:latin typeface="Calibri" panose="020F0502020204030204" pitchFamily="34" charset="0"/>
                        </a:rPr>
                        <a:t>Make</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Count</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LOTUS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60267"/>
                  </a:ext>
                </a:extLst>
              </a:tr>
              <a:tr h="381642">
                <a:tc>
                  <a:txBody>
                    <a:bodyPr/>
                    <a:lstStyle/>
                    <a:p>
                      <a:pPr algn="ctr" fontAlgn="b"/>
                      <a:r>
                        <a:rPr lang="en-US" sz="1100" b="0" i="0" u="none" strike="noStrike">
                          <a:solidFill>
                            <a:srgbClr val="000000"/>
                          </a:solidFill>
                          <a:effectLst/>
                          <a:latin typeface="Calibri" panose="020F0502020204030204" pitchFamily="34" charset="0"/>
                        </a:rPr>
                        <a:t>BENTLEY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MASERATI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820038"/>
                  </a:ext>
                </a:extLst>
              </a:tr>
              <a:tr h="381642">
                <a:tc>
                  <a:txBody>
                    <a:bodyPr/>
                    <a:lstStyle/>
                    <a:p>
                      <a:pPr algn="ctr" fontAlgn="b"/>
                      <a:r>
                        <a:rPr lang="en-US" sz="1100" b="0" i="0" u="none" strike="noStrike">
                          <a:solidFill>
                            <a:srgbClr val="000000"/>
                          </a:solidFill>
                          <a:effectLst/>
                          <a:latin typeface="Calibri" panose="020F0502020204030204" pitchFamily="34" charset="0"/>
                        </a:rPr>
                        <a:t>DAEWOO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MERCURY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801200"/>
                  </a:ext>
                </a:extLst>
              </a:tr>
              <a:tr h="381642">
                <a:tc>
                  <a:txBody>
                    <a:bodyPr/>
                    <a:lstStyle/>
                    <a:p>
                      <a:pPr algn="ctr" fontAlgn="b"/>
                      <a:r>
                        <a:rPr lang="en-US" sz="1100" b="0" i="0" u="none" strike="noStrike">
                          <a:solidFill>
                            <a:srgbClr val="000000"/>
                          </a:solidFill>
                          <a:effectLst/>
                          <a:latin typeface="Calibri" panose="020F0502020204030204" pitchFamily="34" charset="0"/>
                        </a:rPr>
                        <a:t>EAGLE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OLDSMOBILE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982211"/>
                  </a:ext>
                </a:extLst>
              </a:tr>
              <a:tr h="381642">
                <a:tc>
                  <a:txBody>
                    <a:bodyPr/>
                    <a:lstStyle/>
                    <a:p>
                      <a:pPr algn="ctr" fontAlgn="b"/>
                      <a:r>
                        <a:rPr lang="en-US" sz="1100" b="0" i="0" u="none" strike="noStrike">
                          <a:solidFill>
                            <a:srgbClr val="000000"/>
                          </a:solidFill>
                          <a:effectLst/>
                          <a:latin typeface="Calibri" panose="020F0502020204030204" pitchFamily="34" charset="0"/>
                        </a:rPr>
                        <a:t>FIAT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PLYMOUTH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232808"/>
                  </a:ext>
                </a:extLst>
              </a:tr>
              <a:tr h="381642">
                <a:tc>
                  <a:txBody>
                    <a:bodyPr/>
                    <a:lstStyle/>
                    <a:p>
                      <a:pPr algn="ctr" fontAlgn="b"/>
                      <a:r>
                        <a:rPr lang="en-US" sz="1100" b="0" i="0" u="none" strike="noStrike">
                          <a:solidFill>
                            <a:srgbClr val="000000"/>
                          </a:solidFill>
                          <a:effectLst/>
                          <a:latin typeface="Calibri" panose="020F0502020204030204" pitchFamily="34" charset="0"/>
                        </a:rPr>
                        <a:t>GEO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PORSCHE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669868"/>
                  </a:ext>
                </a:extLst>
              </a:tr>
              <a:tr h="381642">
                <a:tc>
                  <a:txBody>
                    <a:bodyPr/>
                    <a:lstStyle/>
                    <a:p>
                      <a:pPr algn="ctr" fontAlgn="b"/>
                      <a:r>
                        <a:rPr lang="en-US" sz="1100" b="0" i="0" u="none" strike="noStrike">
                          <a:solidFill>
                            <a:srgbClr val="000000"/>
                          </a:solidFill>
                          <a:effectLst/>
                          <a:latin typeface="Calibri" panose="020F0502020204030204" pitchFamily="34" charset="0"/>
                        </a:rPr>
                        <a:t>HUMMER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SAAB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768188"/>
                  </a:ext>
                </a:extLst>
              </a:tr>
              <a:tr h="381642">
                <a:tc>
                  <a:txBody>
                    <a:bodyPr/>
                    <a:lstStyle/>
                    <a:p>
                      <a:pPr algn="ctr" fontAlgn="b"/>
                      <a:r>
                        <a:rPr lang="en-US" sz="1100" b="0" i="0" u="none" strike="noStrike">
                          <a:solidFill>
                            <a:srgbClr val="000000"/>
                          </a:solidFill>
                          <a:effectLst/>
                          <a:latin typeface="Calibri" panose="020F0502020204030204" pitchFamily="34" charset="0"/>
                        </a:rPr>
                        <a:t>ISUZU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SMART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474191"/>
                  </a:ext>
                </a:extLst>
              </a:tr>
              <a:tr h="381642">
                <a:tc>
                  <a:txBody>
                    <a:bodyPr/>
                    <a:lstStyle/>
                    <a:p>
                      <a:pPr algn="ctr" fontAlgn="b"/>
                      <a:r>
                        <a:rPr lang="en-US" sz="1100" b="0" i="0" u="none" strike="noStrike">
                          <a:solidFill>
                            <a:srgbClr val="000000"/>
                          </a:solidFill>
                          <a:effectLst/>
                          <a:latin typeface="Calibri" panose="020F0502020204030204" pitchFamily="34" charset="0"/>
                        </a:rPr>
                        <a:t>JAGUAR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SUZUKI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479259"/>
                  </a:ext>
                </a:extLst>
              </a:tr>
              <a:tr h="381642">
                <a:tc>
                  <a:txBody>
                    <a:bodyPr/>
                    <a:lstStyle/>
                    <a:p>
                      <a:pPr algn="ctr" fontAlgn="b"/>
                      <a:r>
                        <a:rPr lang="en-US" sz="1100" b="0" i="0" u="none" strike="noStrike">
                          <a:solidFill>
                            <a:srgbClr val="000000"/>
                          </a:solidFill>
                          <a:effectLst/>
                          <a:latin typeface="Calibri" panose="020F0502020204030204" pitchFamily="34" charset="0"/>
                        </a:rPr>
                        <a:t>LAND ROVER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VOLVO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1700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957775"/>
                  </a:ext>
                </a:extLst>
              </a:tr>
            </a:tbl>
          </a:graphicData>
        </a:graphic>
      </p:graphicFrame>
    </p:spTree>
    <p:extLst>
      <p:ext uri="{BB962C8B-B14F-4D97-AF65-F5344CB8AC3E}">
        <p14:creationId xmlns:p14="http://schemas.microsoft.com/office/powerpoint/2010/main" val="218996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Purchase Make, Financing (y/n)</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Customers who are buying more high end vehicles without financing ( I.e. hummer, </a:t>
            </a:r>
            <a:r>
              <a:rPr lang="en-US" dirty="0" err="1"/>
              <a:t>audi</a:t>
            </a:r>
            <a:r>
              <a:rPr lang="en-US" dirty="0"/>
              <a:t>, </a:t>
            </a:r>
            <a:r>
              <a:rPr lang="en-US" dirty="0" err="1"/>
              <a:t>bently</a:t>
            </a:r>
            <a:r>
              <a:rPr lang="en-US" dirty="0"/>
              <a:t>, jaguar, </a:t>
            </a:r>
            <a:r>
              <a:rPr lang="en-US" dirty="0" err="1"/>
              <a:t>porche</a:t>
            </a:r>
            <a:r>
              <a:rPr lang="en-US" dirty="0"/>
              <a:t>, </a:t>
            </a:r>
            <a:r>
              <a:rPr lang="en-US" dirty="0" err="1"/>
              <a:t>pontiac</a:t>
            </a:r>
            <a:r>
              <a:rPr lang="en-US" dirty="0"/>
              <a:t>) seem to have higher subsequent buyer rates</a:t>
            </a:r>
          </a:p>
        </p:txBody>
      </p:sp>
      <p:graphicFrame>
        <p:nvGraphicFramePr>
          <p:cNvPr id="5" name="Chart 4">
            <a:extLst>
              <a:ext uri="{FF2B5EF4-FFF2-40B4-BE49-F238E27FC236}">
                <a16:creationId xmlns:a16="http://schemas.microsoft.com/office/drawing/2014/main" id="{20BBC9B3-F258-4FA2-962A-3B6BCB1E40C2}"/>
              </a:ext>
            </a:extLst>
          </p:cNvPr>
          <p:cNvGraphicFramePr>
            <a:graphicFrameLocks/>
          </p:cNvGraphicFramePr>
          <p:nvPr>
            <p:extLst>
              <p:ext uri="{D42A27DB-BD31-4B8C-83A1-F6EECF244321}">
                <p14:modId xmlns:p14="http://schemas.microsoft.com/office/powerpoint/2010/main" val="2834783871"/>
              </p:ext>
            </p:extLst>
          </p:nvPr>
        </p:nvGraphicFramePr>
        <p:xfrm>
          <a:off x="115411" y="1500326"/>
          <a:ext cx="11990864" cy="5357674"/>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197CBEB4-4F62-40BB-B94C-1F92A5852E3C}"/>
              </a:ext>
            </a:extLst>
          </p:cNvPr>
          <p:cNvSpPr/>
          <p:nvPr/>
        </p:nvSpPr>
        <p:spPr>
          <a:xfrm>
            <a:off x="861134" y="3897297"/>
            <a:ext cx="230819" cy="8167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5BE8DB3-0865-497B-955C-0C46E2EA259F}"/>
              </a:ext>
            </a:extLst>
          </p:cNvPr>
          <p:cNvSpPr/>
          <p:nvPr/>
        </p:nvSpPr>
        <p:spPr>
          <a:xfrm>
            <a:off x="8293223" y="4143653"/>
            <a:ext cx="230819" cy="8167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53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FD2858B-2232-4B14-9B52-155AD5121BD4}"/>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17743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FD2858B-2232-4B14-9B52-155AD5121BD4}"/>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45238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0FBD-7267-4A53-9BBF-334FB66A108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A4B0DD4C-8535-4BC2-B8B3-3A01BFBA4C99}"/>
              </a:ext>
            </a:extLst>
          </p:cNvPr>
          <p:cNvSpPr>
            <a:spLocks noGrp="1"/>
          </p:cNvSpPr>
          <p:nvPr>
            <p:ph idx="1"/>
          </p:nvPr>
        </p:nvSpPr>
        <p:spPr/>
        <p:txBody>
          <a:bodyPr/>
          <a:lstStyle/>
          <a:p>
            <a:r>
              <a:rPr lang="en-US" dirty="0"/>
              <a:t>Setting the Scene</a:t>
            </a:r>
          </a:p>
          <a:p>
            <a:r>
              <a:rPr lang="en-US" dirty="0"/>
              <a:t>Machine Learning</a:t>
            </a:r>
          </a:p>
          <a:p>
            <a:r>
              <a:rPr lang="en-US" dirty="0"/>
              <a:t>Analysis</a:t>
            </a:r>
          </a:p>
          <a:p>
            <a:pPr lvl="1"/>
            <a:endParaRPr lang="en-US" dirty="0"/>
          </a:p>
          <a:p>
            <a:r>
              <a:rPr lang="en-US" dirty="0"/>
              <a:t>Suggestions</a:t>
            </a:r>
          </a:p>
        </p:txBody>
      </p:sp>
    </p:spTree>
    <p:extLst>
      <p:ext uri="{BB962C8B-B14F-4D97-AF65-F5344CB8AC3E}">
        <p14:creationId xmlns:p14="http://schemas.microsoft.com/office/powerpoint/2010/main" val="425174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ECDF-FB1C-4C52-BAEF-98CDB8891B9C}"/>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90EA6949-C9AF-4D7B-97BB-3A50F0B8A15A}"/>
              </a:ext>
            </a:extLst>
          </p:cNvPr>
          <p:cNvSpPr>
            <a:spLocks noGrp="1"/>
          </p:cNvSpPr>
          <p:nvPr>
            <p:ph idx="1"/>
          </p:nvPr>
        </p:nvSpPr>
        <p:spPr/>
        <p:txBody>
          <a:bodyPr/>
          <a:lstStyle/>
          <a:p>
            <a:r>
              <a:rPr lang="en-US" dirty="0"/>
              <a:t>The data set contained a total of 361559 rows of data</a:t>
            </a:r>
          </a:p>
          <a:p>
            <a:r>
              <a:rPr lang="en-US" dirty="0"/>
              <a:t>The set was also missing data in 4 different features</a:t>
            </a:r>
          </a:p>
          <a:p>
            <a:pPr lvl="1"/>
            <a:r>
              <a:rPr lang="en-US" dirty="0"/>
              <a:t>Purchase price: missing 3 records</a:t>
            </a:r>
          </a:p>
          <a:p>
            <a:pPr lvl="1"/>
            <a:r>
              <a:rPr lang="en-US" dirty="0"/>
              <a:t>Distance to dealer: missing 6162 records</a:t>
            </a:r>
          </a:p>
          <a:p>
            <a:pPr lvl="1"/>
            <a:r>
              <a:rPr lang="en-US" dirty="0"/>
              <a:t>Customer Income: missing 49091 records</a:t>
            </a:r>
          </a:p>
          <a:p>
            <a:pPr lvl="1"/>
            <a:r>
              <a:rPr lang="en-US" dirty="0"/>
              <a:t>Post Satisfaction Survey: missing 360340 records</a:t>
            </a:r>
          </a:p>
          <a:p>
            <a:r>
              <a:rPr lang="en-US" dirty="0"/>
              <a:t>Rows with missing data was omitted when analyzing features</a:t>
            </a:r>
          </a:p>
          <a:p>
            <a:r>
              <a:rPr lang="en-US" dirty="0"/>
              <a:t>The full data set showed approximately 34% of buyers ended up having a subsequent purchase</a:t>
            </a:r>
          </a:p>
        </p:txBody>
      </p:sp>
    </p:spTree>
    <p:extLst>
      <p:ext uri="{BB962C8B-B14F-4D97-AF65-F5344CB8AC3E}">
        <p14:creationId xmlns:p14="http://schemas.microsoft.com/office/powerpoint/2010/main" val="349706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24FD-B337-4163-8A90-9D5C1A413244}"/>
              </a:ext>
            </a:extLst>
          </p:cNvPr>
          <p:cNvSpPr>
            <a:spLocks noGrp="1"/>
          </p:cNvSpPr>
          <p:nvPr>
            <p:ph type="title"/>
          </p:nvPr>
        </p:nvSpPr>
        <p:spPr>
          <a:xfrm>
            <a:off x="0" y="18255"/>
            <a:ext cx="10515600" cy="662782"/>
          </a:xfrm>
        </p:spPr>
        <p:txBody>
          <a:bodyPr>
            <a:normAutofit fontScale="90000"/>
          </a:bodyPr>
          <a:lstStyle/>
          <a:p>
            <a:r>
              <a:rPr lang="en-US" dirty="0">
                <a:latin typeface="Times New Roman" panose="02020603050405020304" pitchFamily="18" charset="0"/>
                <a:cs typeface="Times New Roman" panose="02020603050405020304" pitchFamily="18" charset="0"/>
              </a:rPr>
              <a:t>Data Set Distributions</a:t>
            </a:r>
          </a:p>
        </p:txBody>
      </p:sp>
      <p:graphicFrame>
        <p:nvGraphicFramePr>
          <p:cNvPr id="4" name="Chart 3">
            <a:extLst>
              <a:ext uri="{FF2B5EF4-FFF2-40B4-BE49-F238E27FC236}">
                <a16:creationId xmlns:a16="http://schemas.microsoft.com/office/drawing/2014/main" id="{EB1E794A-DB7C-4E93-BABC-DB856B83A033}"/>
              </a:ext>
            </a:extLst>
          </p:cNvPr>
          <p:cNvGraphicFramePr>
            <a:graphicFrameLocks/>
          </p:cNvGraphicFramePr>
          <p:nvPr>
            <p:extLst>
              <p:ext uri="{D42A27DB-BD31-4B8C-83A1-F6EECF244321}">
                <p14:modId xmlns:p14="http://schemas.microsoft.com/office/powerpoint/2010/main" val="3729209161"/>
              </p:ext>
            </p:extLst>
          </p:nvPr>
        </p:nvGraphicFramePr>
        <p:xfrm>
          <a:off x="400049" y="819150"/>
          <a:ext cx="556259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1D69A9C-EFD9-4B34-91BC-BBC9E0A7C025}"/>
              </a:ext>
            </a:extLst>
          </p:cNvPr>
          <p:cNvGraphicFramePr>
            <a:graphicFrameLocks/>
          </p:cNvGraphicFramePr>
          <p:nvPr>
            <p:extLst>
              <p:ext uri="{D42A27DB-BD31-4B8C-83A1-F6EECF244321}">
                <p14:modId xmlns:p14="http://schemas.microsoft.com/office/powerpoint/2010/main" val="4270669075"/>
              </p:ext>
            </p:extLst>
          </p:nvPr>
        </p:nvGraphicFramePr>
        <p:xfrm>
          <a:off x="6324600" y="819150"/>
          <a:ext cx="55626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21619A3-1B47-4D44-9CCE-F07A9BF641AF}"/>
              </a:ext>
            </a:extLst>
          </p:cNvPr>
          <p:cNvGraphicFramePr>
            <a:graphicFrameLocks/>
          </p:cNvGraphicFramePr>
          <p:nvPr>
            <p:extLst>
              <p:ext uri="{D42A27DB-BD31-4B8C-83A1-F6EECF244321}">
                <p14:modId xmlns:p14="http://schemas.microsoft.com/office/powerpoint/2010/main" val="493807777"/>
              </p:ext>
            </p:extLst>
          </p:nvPr>
        </p:nvGraphicFramePr>
        <p:xfrm>
          <a:off x="400049" y="3700463"/>
          <a:ext cx="5467351" cy="29759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0E249BC4-003D-42E0-A1AD-89F14E29CB12}"/>
              </a:ext>
            </a:extLst>
          </p:cNvPr>
          <p:cNvGraphicFramePr>
            <a:graphicFrameLocks/>
          </p:cNvGraphicFramePr>
          <p:nvPr>
            <p:extLst>
              <p:ext uri="{D42A27DB-BD31-4B8C-83A1-F6EECF244321}">
                <p14:modId xmlns:p14="http://schemas.microsoft.com/office/powerpoint/2010/main" val="4207399145"/>
              </p:ext>
            </p:extLst>
          </p:nvPr>
        </p:nvGraphicFramePr>
        <p:xfrm>
          <a:off x="6324600" y="3700463"/>
          <a:ext cx="5562600" cy="297591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5507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Data Distributions</a:t>
            </a:r>
          </a:p>
        </p:txBody>
      </p:sp>
      <p:graphicFrame>
        <p:nvGraphicFramePr>
          <p:cNvPr id="4" name="Chart 3">
            <a:extLst>
              <a:ext uri="{FF2B5EF4-FFF2-40B4-BE49-F238E27FC236}">
                <a16:creationId xmlns:a16="http://schemas.microsoft.com/office/drawing/2014/main" id="{5B1D932B-219F-4F64-A7CA-CB233AC53146}"/>
              </a:ext>
            </a:extLst>
          </p:cNvPr>
          <p:cNvGraphicFramePr>
            <a:graphicFrameLocks/>
          </p:cNvGraphicFramePr>
          <p:nvPr>
            <p:extLst>
              <p:ext uri="{D42A27DB-BD31-4B8C-83A1-F6EECF244321}">
                <p14:modId xmlns:p14="http://schemas.microsoft.com/office/powerpoint/2010/main" val="2354712153"/>
              </p:ext>
            </p:extLst>
          </p:nvPr>
        </p:nvGraphicFramePr>
        <p:xfrm>
          <a:off x="685800" y="7985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004EE80-661A-46C8-A052-267ADB110B54}"/>
              </a:ext>
            </a:extLst>
          </p:cNvPr>
          <p:cNvGraphicFramePr>
            <a:graphicFrameLocks/>
          </p:cNvGraphicFramePr>
          <p:nvPr>
            <p:extLst>
              <p:ext uri="{D42A27DB-BD31-4B8C-83A1-F6EECF244321}">
                <p14:modId xmlns:p14="http://schemas.microsoft.com/office/powerpoint/2010/main" val="418580230"/>
              </p:ext>
            </p:extLst>
          </p:nvPr>
        </p:nvGraphicFramePr>
        <p:xfrm>
          <a:off x="6934200" y="79851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CF90AD0-7BCE-487B-9BCA-9B789C5895BB}"/>
              </a:ext>
            </a:extLst>
          </p:cNvPr>
          <p:cNvGraphicFramePr>
            <a:graphicFrameLocks/>
          </p:cNvGraphicFramePr>
          <p:nvPr>
            <p:extLst>
              <p:ext uri="{D42A27DB-BD31-4B8C-83A1-F6EECF244321}">
                <p14:modId xmlns:p14="http://schemas.microsoft.com/office/powerpoint/2010/main" val="850216425"/>
              </p:ext>
            </p:extLst>
          </p:nvPr>
        </p:nvGraphicFramePr>
        <p:xfrm>
          <a:off x="685800" y="387667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868B6D39-A1E7-4583-B297-A2D7F25169A2}"/>
              </a:ext>
            </a:extLst>
          </p:cNvPr>
          <p:cNvGraphicFramePr>
            <a:graphicFrameLocks/>
          </p:cNvGraphicFramePr>
          <p:nvPr>
            <p:extLst>
              <p:ext uri="{D42A27DB-BD31-4B8C-83A1-F6EECF244321}">
                <p14:modId xmlns:p14="http://schemas.microsoft.com/office/powerpoint/2010/main" val="3150325516"/>
              </p:ext>
            </p:extLst>
          </p:nvPr>
        </p:nvGraphicFramePr>
        <p:xfrm>
          <a:off x="6934200" y="387667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95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658813" y="468312"/>
            <a:ext cx="3932237" cy="1038225"/>
          </a:xfrm>
        </p:spPr>
        <p:txBody>
          <a:bodyPr>
            <a:normAutofit/>
          </a:bodyPr>
          <a:lstStyle/>
          <a:p>
            <a:r>
              <a:rPr lang="en-US" dirty="0"/>
              <a:t>Machine Learning</a:t>
            </a:r>
          </a:p>
        </p:txBody>
      </p:sp>
      <p:sp>
        <p:nvSpPr>
          <p:cNvPr id="5" name="Text Placeholder 4">
            <a:extLst>
              <a:ext uri="{FF2B5EF4-FFF2-40B4-BE49-F238E27FC236}">
                <a16:creationId xmlns:a16="http://schemas.microsoft.com/office/drawing/2014/main" id="{8943353A-920C-4B82-923D-8132B6C9F566}"/>
              </a:ext>
            </a:extLst>
          </p:cNvPr>
          <p:cNvSpPr>
            <a:spLocks noGrp="1"/>
          </p:cNvSpPr>
          <p:nvPr>
            <p:ph type="body" sz="half" idx="2"/>
          </p:nvPr>
        </p:nvSpPr>
        <p:spPr>
          <a:xfrm>
            <a:off x="658812" y="1895475"/>
            <a:ext cx="3932237" cy="3811588"/>
          </a:xfrm>
        </p:spPr>
        <p:txBody>
          <a:bodyPr>
            <a:normAutofit/>
          </a:bodyPr>
          <a:lstStyle/>
          <a:p>
            <a:pPr marL="285750" indent="-285750">
              <a:buFont typeface="Arial" panose="020B0604020202020204" pitchFamily="34" charset="0"/>
              <a:buChar char="•"/>
            </a:pPr>
            <a:r>
              <a:rPr lang="en-US" sz="2000" dirty="0"/>
              <a:t>Random Forrest machine learning using all the features was leveraged</a:t>
            </a:r>
          </a:p>
          <a:p>
            <a:pPr marL="285750" indent="-285750">
              <a:buFont typeface="Arial" panose="020B0604020202020204" pitchFamily="34" charset="0"/>
              <a:buChar char="•"/>
            </a:pPr>
            <a:r>
              <a:rPr lang="en-US" sz="2000" dirty="0"/>
              <a:t>Branching algorithms can tell us feature importance's</a:t>
            </a:r>
          </a:p>
          <a:p>
            <a:pPr marL="285750" indent="-285750">
              <a:buFont typeface="Arial" panose="020B0604020202020204" pitchFamily="34" charset="0"/>
              <a:buChar char="•"/>
            </a:pPr>
            <a:r>
              <a:rPr lang="en-US" sz="2000" dirty="0"/>
              <a:t>Feature importance's tell which features were the most influential on predictions and can help narrow analysis</a:t>
            </a:r>
          </a:p>
        </p:txBody>
      </p:sp>
      <p:pic>
        <p:nvPicPr>
          <p:cNvPr id="15" name="Picture 14">
            <a:extLst>
              <a:ext uri="{FF2B5EF4-FFF2-40B4-BE49-F238E27FC236}">
                <a16:creationId xmlns:a16="http://schemas.microsoft.com/office/drawing/2014/main" id="{CC869E9F-47DD-464C-B1F0-158194A0527A}"/>
              </a:ext>
            </a:extLst>
          </p:cNvPr>
          <p:cNvPicPr>
            <a:picLocks noChangeAspect="1"/>
          </p:cNvPicPr>
          <p:nvPr/>
        </p:nvPicPr>
        <p:blipFill>
          <a:blip r:embed="rId2"/>
          <a:stretch>
            <a:fillRect/>
          </a:stretch>
        </p:blipFill>
        <p:spPr>
          <a:xfrm>
            <a:off x="4752976" y="1264736"/>
            <a:ext cx="7134667" cy="4442327"/>
          </a:xfrm>
          <a:prstGeom prst="rect">
            <a:avLst/>
          </a:prstGeom>
        </p:spPr>
      </p:pic>
    </p:spTree>
    <p:extLst>
      <p:ext uri="{BB962C8B-B14F-4D97-AF65-F5344CB8AC3E}">
        <p14:creationId xmlns:p14="http://schemas.microsoft.com/office/powerpoint/2010/main" val="330781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Trade In</a:t>
            </a:r>
          </a:p>
        </p:txBody>
      </p:sp>
      <p:sp>
        <p:nvSpPr>
          <p:cNvPr id="4" name="Title 1">
            <a:extLst>
              <a:ext uri="{FF2B5EF4-FFF2-40B4-BE49-F238E27FC236}">
                <a16:creationId xmlns:a16="http://schemas.microsoft.com/office/drawing/2014/main" id="{7F539218-DF44-4D37-9635-E20AE1735F52}"/>
              </a:ext>
            </a:extLst>
          </p:cNvPr>
          <p:cNvSpPr txBox="1">
            <a:spLocks/>
          </p:cNvSpPr>
          <p:nvPr/>
        </p:nvSpPr>
        <p:spPr>
          <a:xfrm>
            <a:off x="215030" y="1233793"/>
            <a:ext cx="11761940" cy="1277655"/>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dirty="0"/>
              <a:t>49% of subsequent purchasers trade in while 41% of non subsequent purchasers trade in.</a:t>
            </a:r>
          </a:p>
          <a:p>
            <a:pPr marL="571500" indent="-571500">
              <a:buFont typeface="Arial" panose="020B0604020202020204" pitchFamily="34" charset="0"/>
              <a:buChar char="•"/>
            </a:pPr>
            <a:r>
              <a:rPr lang="en-US" dirty="0"/>
              <a:t>32% of non trade in will become a subsequent buyer while 36% of those who trade in will become a subsequent buyer</a:t>
            </a:r>
          </a:p>
          <a:p>
            <a:endParaRPr lang="en-US" dirty="0"/>
          </a:p>
        </p:txBody>
      </p:sp>
      <p:pic>
        <p:nvPicPr>
          <p:cNvPr id="6" name="Picture 5">
            <a:extLst>
              <a:ext uri="{FF2B5EF4-FFF2-40B4-BE49-F238E27FC236}">
                <a16:creationId xmlns:a16="http://schemas.microsoft.com/office/drawing/2014/main" id="{66252CE5-59A9-40A8-9DA3-41E9D668B1CF}"/>
              </a:ext>
            </a:extLst>
          </p:cNvPr>
          <p:cNvPicPr>
            <a:picLocks noChangeAspect="1"/>
          </p:cNvPicPr>
          <p:nvPr/>
        </p:nvPicPr>
        <p:blipFill>
          <a:blip r:embed="rId2"/>
          <a:stretch>
            <a:fillRect/>
          </a:stretch>
        </p:blipFill>
        <p:spPr>
          <a:xfrm>
            <a:off x="1" y="3062616"/>
            <a:ext cx="6595268" cy="3061078"/>
          </a:xfrm>
          <a:prstGeom prst="rect">
            <a:avLst/>
          </a:prstGeom>
        </p:spPr>
      </p:pic>
      <p:graphicFrame>
        <p:nvGraphicFramePr>
          <p:cNvPr id="7" name="Chart 6">
            <a:extLst>
              <a:ext uri="{FF2B5EF4-FFF2-40B4-BE49-F238E27FC236}">
                <a16:creationId xmlns:a16="http://schemas.microsoft.com/office/drawing/2014/main" id="{B2467623-B731-4B24-9829-2207DD160AF3}"/>
              </a:ext>
            </a:extLst>
          </p:cNvPr>
          <p:cNvGraphicFramePr>
            <a:graphicFrameLocks/>
          </p:cNvGraphicFramePr>
          <p:nvPr>
            <p:extLst>
              <p:ext uri="{D42A27DB-BD31-4B8C-83A1-F6EECF244321}">
                <p14:modId xmlns:p14="http://schemas.microsoft.com/office/powerpoint/2010/main" val="2865619008"/>
              </p:ext>
            </p:extLst>
          </p:nvPr>
        </p:nvGraphicFramePr>
        <p:xfrm>
          <a:off x="6801633" y="2996851"/>
          <a:ext cx="5047989" cy="31268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699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1590"/>
            <a:ext cx="10515600" cy="682626"/>
          </a:xfrm>
        </p:spPr>
        <p:txBody>
          <a:bodyPr vert="horz" lIns="91440" tIns="45720" rIns="91440" bIns="45720" rtlCol="0" anchor="ctr">
            <a:normAutofit fontScale="90000"/>
          </a:bodyPr>
          <a:lstStyle/>
          <a:p>
            <a:r>
              <a:rPr lang="en-US" dirty="0"/>
              <a:t>Year vs Trade In</a:t>
            </a:r>
            <a:endParaRPr lang="en-US" sz="4400" kern="1200" dirty="0">
              <a:solidFill>
                <a:schemeClr val="tx1"/>
              </a:solidFill>
              <a:latin typeface="+mj-lt"/>
              <a:ea typeface="+mj-ea"/>
              <a:cs typeface="+mj-cs"/>
            </a:endParaRP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838200" y="912018"/>
            <a:ext cx="10515600" cy="682625"/>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Older cars that are traded in have a significantly larger difference in subsequent buyer ratio than newer cars (difference &gt;= 7% as apposed to 4% difference in trade in ratio) exception is 2014</a:t>
            </a:r>
          </a:p>
        </p:txBody>
      </p:sp>
      <p:graphicFrame>
        <p:nvGraphicFramePr>
          <p:cNvPr id="5" name="Chart 4">
            <a:extLst>
              <a:ext uri="{FF2B5EF4-FFF2-40B4-BE49-F238E27FC236}">
                <a16:creationId xmlns:a16="http://schemas.microsoft.com/office/drawing/2014/main" id="{683CE5DE-BD6A-484C-A0D5-46116FE92FE8}"/>
              </a:ext>
            </a:extLst>
          </p:cNvPr>
          <p:cNvGraphicFramePr>
            <a:graphicFrameLocks/>
          </p:cNvGraphicFramePr>
          <p:nvPr>
            <p:extLst>
              <p:ext uri="{D42A27DB-BD31-4B8C-83A1-F6EECF244321}">
                <p14:modId xmlns:p14="http://schemas.microsoft.com/office/powerpoint/2010/main" val="1113847043"/>
              </p:ext>
            </p:extLst>
          </p:nvPr>
        </p:nvGraphicFramePr>
        <p:xfrm>
          <a:off x="828675" y="1825626"/>
          <a:ext cx="10525125"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4850BC0A-8A44-48C4-AE91-9735F9BB0B64}"/>
              </a:ext>
            </a:extLst>
          </p:cNvPr>
          <p:cNvSpPr/>
          <p:nvPr/>
        </p:nvSpPr>
        <p:spPr>
          <a:xfrm>
            <a:off x="1152395" y="2430049"/>
            <a:ext cx="628521" cy="81419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9547DE-507A-4CB7-A9C3-C110C8F580CA}"/>
              </a:ext>
            </a:extLst>
          </p:cNvPr>
          <p:cNvSpPr/>
          <p:nvPr/>
        </p:nvSpPr>
        <p:spPr>
          <a:xfrm>
            <a:off x="1799315" y="2499316"/>
            <a:ext cx="628521" cy="81419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885D9A1-0776-41F6-A1C0-36448CA83F7B}"/>
              </a:ext>
            </a:extLst>
          </p:cNvPr>
          <p:cNvSpPr/>
          <p:nvPr/>
        </p:nvSpPr>
        <p:spPr>
          <a:xfrm>
            <a:off x="2427837" y="3544491"/>
            <a:ext cx="524914" cy="6941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BB6275B-B225-4814-9DAA-1656F3D347DB}"/>
              </a:ext>
            </a:extLst>
          </p:cNvPr>
          <p:cNvSpPr/>
          <p:nvPr/>
        </p:nvSpPr>
        <p:spPr>
          <a:xfrm>
            <a:off x="3048000" y="3891558"/>
            <a:ext cx="534054" cy="5048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372350-1FAC-4040-9908-ECBC0986A45A}"/>
              </a:ext>
            </a:extLst>
          </p:cNvPr>
          <p:cNvSpPr/>
          <p:nvPr/>
        </p:nvSpPr>
        <p:spPr>
          <a:xfrm>
            <a:off x="9809769" y="4162425"/>
            <a:ext cx="534054" cy="6477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852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1" y="0"/>
            <a:ext cx="10772775" cy="682625"/>
          </a:xfrm>
        </p:spPr>
        <p:txBody>
          <a:bodyPr>
            <a:normAutofit fontScale="90000"/>
          </a:bodyPr>
          <a:lstStyle/>
          <a:p>
            <a:r>
              <a:rPr lang="en-US" dirty="0"/>
              <a:t>Income vs Trade In</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955306" y="823912"/>
            <a:ext cx="10515600" cy="682625"/>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There seems to be an obvious trend of growing separation with higher income and trade ins vs lower income and no trade in</a:t>
            </a:r>
          </a:p>
        </p:txBody>
      </p:sp>
      <p:graphicFrame>
        <p:nvGraphicFramePr>
          <p:cNvPr id="5" name="Chart 4">
            <a:extLst>
              <a:ext uri="{FF2B5EF4-FFF2-40B4-BE49-F238E27FC236}">
                <a16:creationId xmlns:a16="http://schemas.microsoft.com/office/drawing/2014/main" id="{4F39EB3E-A969-478E-A2B7-E755C2950F7F}"/>
              </a:ext>
            </a:extLst>
          </p:cNvPr>
          <p:cNvGraphicFramePr>
            <a:graphicFrameLocks/>
          </p:cNvGraphicFramePr>
          <p:nvPr>
            <p:extLst>
              <p:ext uri="{D42A27DB-BD31-4B8C-83A1-F6EECF244321}">
                <p14:modId xmlns:p14="http://schemas.microsoft.com/office/powerpoint/2010/main" val="3910036516"/>
              </p:ext>
            </p:extLst>
          </p:nvPr>
        </p:nvGraphicFramePr>
        <p:xfrm>
          <a:off x="1377211" y="2057400"/>
          <a:ext cx="9671789" cy="4286250"/>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Arrow Connector 6">
            <a:extLst>
              <a:ext uri="{FF2B5EF4-FFF2-40B4-BE49-F238E27FC236}">
                <a16:creationId xmlns:a16="http://schemas.microsoft.com/office/drawing/2014/main" id="{2E963F02-4736-4091-BE33-F42CC29FC0E5}"/>
              </a:ext>
            </a:extLst>
          </p:cNvPr>
          <p:cNvCxnSpPr>
            <a:cxnSpLocks/>
          </p:cNvCxnSpPr>
          <p:nvPr/>
        </p:nvCxnSpPr>
        <p:spPr>
          <a:xfrm flipV="1">
            <a:off x="3445670" y="2876549"/>
            <a:ext cx="6681786" cy="7334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71CAB7E-A507-4059-9CB2-0563B1AAF41C}"/>
              </a:ext>
            </a:extLst>
          </p:cNvPr>
          <p:cNvSpPr/>
          <p:nvPr/>
        </p:nvSpPr>
        <p:spPr>
          <a:xfrm>
            <a:off x="6453188" y="3143249"/>
            <a:ext cx="666750" cy="93345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386387-134C-46D9-9963-B922F7985012}"/>
              </a:ext>
            </a:extLst>
          </p:cNvPr>
          <p:cNvSpPr/>
          <p:nvPr/>
        </p:nvSpPr>
        <p:spPr>
          <a:xfrm>
            <a:off x="9513986" y="2905122"/>
            <a:ext cx="666750" cy="93345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A2A2B32-C43C-465C-8B46-8EDB7D343E42}"/>
              </a:ext>
            </a:extLst>
          </p:cNvPr>
          <p:cNvSpPr/>
          <p:nvPr/>
        </p:nvSpPr>
        <p:spPr>
          <a:xfrm>
            <a:off x="7985524" y="2962274"/>
            <a:ext cx="666750" cy="93345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733B80B-1B81-4DA5-A16F-918184A5024B}"/>
              </a:ext>
            </a:extLst>
          </p:cNvPr>
          <p:cNvSpPr/>
          <p:nvPr/>
        </p:nvSpPr>
        <p:spPr>
          <a:xfrm>
            <a:off x="7155657" y="3095622"/>
            <a:ext cx="666750" cy="93345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22350C-6274-4115-8956-12AED860E288}"/>
              </a:ext>
            </a:extLst>
          </p:cNvPr>
          <p:cNvSpPr/>
          <p:nvPr/>
        </p:nvSpPr>
        <p:spPr>
          <a:xfrm>
            <a:off x="8687395" y="3095622"/>
            <a:ext cx="666750" cy="93345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209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631</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CarMax Analytics Showcase What Makes a Loyal Customer?</vt:lpstr>
      <vt:lpstr>Table of Contents</vt:lpstr>
      <vt:lpstr>Missing Data</vt:lpstr>
      <vt:lpstr>Data Set Distributions</vt:lpstr>
      <vt:lpstr>Data Distributions</vt:lpstr>
      <vt:lpstr>Machine Learning</vt:lpstr>
      <vt:lpstr>Trade In</vt:lpstr>
      <vt:lpstr>Year vs Trade In</vt:lpstr>
      <vt:lpstr>Income vs Trade In</vt:lpstr>
      <vt:lpstr>Price vs Trade In</vt:lpstr>
      <vt:lpstr>Purchase Price Feature Analysis</vt:lpstr>
      <vt:lpstr>PowerPoint Presentation</vt:lpstr>
      <vt:lpstr>Distance</vt:lpstr>
      <vt:lpstr>Purchase Make</vt:lpstr>
      <vt:lpstr>Low Demand </vt:lpstr>
      <vt:lpstr>Purchase Make, Financing (y/n)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CarMax Analytics Showcase What Makes a Loyal Customer?</dc:title>
  <dc:creator>Nathan Smith</dc:creator>
  <cp:lastModifiedBy>Nathan Smith</cp:lastModifiedBy>
  <cp:revision>16</cp:revision>
  <dcterms:created xsi:type="dcterms:W3CDTF">2020-02-05T21:53:44Z</dcterms:created>
  <dcterms:modified xsi:type="dcterms:W3CDTF">2020-02-09T14:40:50Z</dcterms:modified>
</cp:coreProperties>
</file>