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7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57" autoAdjust="0"/>
    <p:restoredTop sz="94660"/>
  </p:normalViewPr>
  <p:slideViewPr>
    <p:cSldViewPr snapToGrid="0">
      <p:cViewPr varScale="1">
        <p:scale>
          <a:sx n="90" d="100"/>
          <a:sy n="90" d="100"/>
        </p:scale>
        <p:origin x="285" y="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1A37A9B7-60D1-4F84-BB56-DCC768A31107}" type="datetimeFigureOut">
              <a:rPr lang="en-US" smtClean="0"/>
              <a:t>8/9/2025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2288B75-B57B-47FC-88B7-9D27FD1F460C}" type="slidenum">
              <a:rPr lang="en-US" smtClean="0"/>
              <a:t>‹#›</a:t>
            </a:fld>
            <a:endParaRPr lang="en-US"/>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281922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7A9B7-60D1-4F84-BB56-DCC768A31107}"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88B75-B57B-47FC-88B7-9D27FD1F460C}" type="slidenum">
              <a:rPr lang="en-US" smtClean="0"/>
              <a:t>‹#›</a:t>
            </a:fld>
            <a:endParaRPr lang="en-US"/>
          </a:p>
        </p:txBody>
      </p:sp>
    </p:spTree>
    <p:extLst>
      <p:ext uri="{BB962C8B-B14F-4D97-AF65-F5344CB8AC3E}">
        <p14:creationId xmlns:p14="http://schemas.microsoft.com/office/powerpoint/2010/main" val="1048096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7A9B7-60D1-4F84-BB56-DCC768A31107}"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88B75-B57B-47FC-88B7-9D27FD1F460C}" type="slidenum">
              <a:rPr lang="en-US" smtClean="0"/>
              <a:t>‹#›</a:t>
            </a:fld>
            <a:endParaRPr lang="en-US"/>
          </a:p>
        </p:txBody>
      </p:sp>
    </p:spTree>
    <p:extLst>
      <p:ext uri="{BB962C8B-B14F-4D97-AF65-F5344CB8AC3E}">
        <p14:creationId xmlns:p14="http://schemas.microsoft.com/office/powerpoint/2010/main" val="245962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37A9B7-60D1-4F84-BB56-DCC768A31107}"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88B75-B57B-47FC-88B7-9D27FD1F460C}" type="slidenum">
              <a:rPr lang="en-US" smtClean="0"/>
              <a:t>‹#›</a:t>
            </a:fld>
            <a:endParaRPr lang="en-US"/>
          </a:p>
        </p:txBody>
      </p:sp>
    </p:spTree>
    <p:extLst>
      <p:ext uri="{BB962C8B-B14F-4D97-AF65-F5344CB8AC3E}">
        <p14:creationId xmlns:p14="http://schemas.microsoft.com/office/powerpoint/2010/main" val="1261157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37A9B7-60D1-4F84-BB56-DCC768A31107}"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288B75-B57B-47FC-88B7-9D27FD1F460C}" type="slidenum">
              <a:rPr lang="en-US" smtClean="0"/>
              <a:t>‹#›</a:t>
            </a:fld>
            <a:endParaRPr lang="en-US"/>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040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37A9B7-60D1-4F84-BB56-DCC768A31107}" type="datetimeFigureOut">
              <a:rPr lang="en-US" smtClean="0"/>
              <a:t>8/9/2025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88B75-B57B-47FC-88B7-9D27FD1F460C}" type="slidenum">
              <a:rPr lang="en-US" smtClean="0"/>
              <a:t>‹#›</a:t>
            </a:fld>
            <a:endParaRPr lang="en-US"/>
          </a:p>
        </p:txBody>
      </p:sp>
    </p:spTree>
    <p:extLst>
      <p:ext uri="{BB962C8B-B14F-4D97-AF65-F5344CB8AC3E}">
        <p14:creationId xmlns:p14="http://schemas.microsoft.com/office/powerpoint/2010/main" val="1485671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37A9B7-60D1-4F84-BB56-DCC768A31107}" type="datetimeFigureOut">
              <a:rPr lang="en-US" smtClean="0"/>
              <a:t>8/9/2025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288B75-B57B-47FC-88B7-9D27FD1F460C}" type="slidenum">
              <a:rPr lang="en-US" smtClean="0"/>
              <a:t>‹#›</a:t>
            </a:fld>
            <a:endParaRPr lang="en-US"/>
          </a:p>
        </p:txBody>
      </p:sp>
    </p:spTree>
    <p:extLst>
      <p:ext uri="{BB962C8B-B14F-4D97-AF65-F5344CB8AC3E}">
        <p14:creationId xmlns:p14="http://schemas.microsoft.com/office/powerpoint/2010/main" val="2080311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37A9B7-60D1-4F84-BB56-DCC768A31107}" type="datetimeFigureOut">
              <a:rPr lang="en-US" smtClean="0"/>
              <a:t>8/9/2025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288B75-B57B-47FC-88B7-9D27FD1F460C}" type="slidenum">
              <a:rPr lang="en-US" smtClean="0"/>
              <a:t>‹#›</a:t>
            </a:fld>
            <a:endParaRPr lang="en-US"/>
          </a:p>
        </p:txBody>
      </p:sp>
    </p:spTree>
    <p:extLst>
      <p:ext uri="{BB962C8B-B14F-4D97-AF65-F5344CB8AC3E}">
        <p14:creationId xmlns:p14="http://schemas.microsoft.com/office/powerpoint/2010/main" val="242782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37A9B7-60D1-4F84-BB56-DCC768A31107}" type="datetimeFigureOut">
              <a:rPr lang="en-US" smtClean="0"/>
              <a:t>8/9/2025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288B75-B57B-47FC-88B7-9D27FD1F460C}" type="slidenum">
              <a:rPr lang="en-US" smtClean="0"/>
              <a:t>‹#›</a:t>
            </a:fld>
            <a:endParaRPr lang="en-US"/>
          </a:p>
        </p:txBody>
      </p:sp>
    </p:spTree>
    <p:extLst>
      <p:ext uri="{BB962C8B-B14F-4D97-AF65-F5344CB8AC3E}">
        <p14:creationId xmlns:p14="http://schemas.microsoft.com/office/powerpoint/2010/main" val="21884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37A9B7-60D1-4F84-BB56-DCC768A31107}" type="datetimeFigureOut">
              <a:rPr lang="en-US" smtClean="0"/>
              <a:t>8/9/2025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88B75-B57B-47FC-88B7-9D27FD1F460C}" type="slidenum">
              <a:rPr lang="en-US" smtClean="0"/>
              <a:t>‹#›</a:t>
            </a:fld>
            <a:endParaRPr lang="en-US"/>
          </a:p>
        </p:txBody>
      </p:sp>
    </p:spTree>
    <p:extLst>
      <p:ext uri="{BB962C8B-B14F-4D97-AF65-F5344CB8AC3E}">
        <p14:creationId xmlns:p14="http://schemas.microsoft.com/office/powerpoint/2010/main" val="1589727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37A9B7-60D1-4F84-BB56-DCC768A31107}" type="datetimeFigureOut">
              <a:rPr lang="en-US" smtClean="0"/>
              <a:t>8/9/2025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288B75-B57B-47FC-88B7-9D27FD1F460C}" type="slidenum">
              <a:rPr lang="en-US" smtClean="0"/>
              <a:t>‹#›</a:t>
            </a:fld>
            <a:endParaRPr lang="en-US"/>
          </a:p>
        </p:txBody>
      </p:sp>
    </p:spTree>
    <p:extLst>
      <p:ext uri="{BB962C8B-B14F-4D97-AF65-F5344CB8AC3E}">
        <p14:creationId xmlns:p14="http://schemas.microsoft.com/office/powerpoint/2010/main" val="401151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1A37A9B7-60D1-4F84-BB56-DCC768A31107}" type="datetimeFigureOut">
              <a:rPr lang="en-US" smtClean="0"/>
              <a:t>8/9/2025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A2288B75-B57B-47FC-88B7-9D27FD1F460C}" type="slidenum">
              <a:rPr lang="en-US" smtClean="0"/>
              <a:t>‹#›</a:t>
            </a:fld>
            <a:endParaRPr lang="en-US"/>
          </a:p>
        </p:txBody>
      </p:sp>
    </p:spTree>
    <p:extLst>
      <p:ext uri="{BB962C8B-B14F-4D97-AF65-F5344CB8AC3E}">
        <p14:creationId xmlns:p14="http://schemas.microsoft.com/office/powerpoint/2010/main" val="3511836067"/>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304278-853A-448C-99EF-73AD2A6618CD}"/>
              </a:ext>
            </a:extLst>
          </p:cNvPr>
          <p:cNvSpPr txBox="1"/>
          <p:nvPr/>
        </p:nvSpPr>
        <p:spPr>
          <a:xfrm>
            <a:off x="3864934" y="2121195"/>
            <a:ext cx="4098852" cy="1938992"/>
          </a:xfrm>
          <a:prstGeom prst="rect">
            <a:avLst/>
          </a:prstGeom>
          <a:noFill/>
        </p:spPr>
        <p:txBody>
          <a:bodyPr wrap="square" rtlCol="0">
            <a:spAutoFit/>
          </a:bodyPr>
          <a:lstStyle/>
          <a:p>
            <a:pPr algn="ctr"/>
            <a:r>
              <a:rPr lang="en-US" sz="4000" b="1" dirty="0" err="1">
                <a:solidFill>
                  <a:schemeClr val="bg1"/>
                </a:solidFill>
              </a:rPr>
              <a:t>TikTok</a:t>
            </a:r>
            <a:r>
              <a:rPr lang="en-US" sz="4000" b="1" dirty="0">
                <a:solidFill>
                  <a:schemeClr val="bg1"/>
                </a:solidFill>
              </a:rPr>
              <a:t> Data Analysis</a:t>
            </a:r>
            <a:r>
              <a:rPr lang="az-Latn-AZ" sz="4000" b="1" dirty="0">
                <a:solidFill>
                  <a:schemeClr val="bg1"/>
                </a:solidFill>
              </a:rPr>
              <a:t> </a:t>
            </a:r>
            <a:r>
              <a:rPr lang="en-US" sz="4000" b="1" dirty="0">
                <a:solidFill>
                  <a:schemeClr val="bg1"/>
                </a:solidFill>
              </a:rPr>
              <a:t>with Python</a:t>
            </a:r>
          </a:p>
        </p:txBody>
      </p:sp>
      <p:sp>
        <p:nvSpPr>
          <p:cNvPr id="3" name="TextBox 2">
            <a:extLst>
              <a:ext uri="{FF2B5EF4-FFF2-40B4-BE49-F238E27FC236}">
                <a16:creationId xmlns:a16="http://schemas.microsoft.com/office/drawing/2014/main" id="{69A51643-A78A-4679-BD67-7706FA4E48D9}"/>
              </a:ext>
            </a:extLst>
          </p:cNvPr>
          <p:cNvSpPr txBox="1"/>
          <p:nvPr/>
        </p:nvSpPr>
        <p:spPr>
          <a:xfrm>
            <a:off x="8968562" y="5640572"/>
            <a:ext cx="2397642" cy="923330"/>
          </a:xfrm>
          <a:prstGeom prst="rect">
            <a:avLst/>
          </a:prstGeom>
          <a:noFill/>
        </p:spPr>
        <p:txBody>
          <a:bodyPr wrap="square" rtlCol="0">
            <a:spAutoFit/>
          </a:bodyPr>
          <a:lstStyle/>
          <a:p>
            <a:r>
              <a:rPr lang="en-US" dirty="0">
                <a:solidFill>
                  <a:schemeClr val="bg1"/>
                </a:solidFill>
                <a:latin typeface="Arial" panose="020B0604020202020204" pitchFamily="34" charset="0"/>
                <a:cs typeface="Arial" panose="020B0604020202020204" pitchFamily="34" charset="0"/>
              </a:rPr>
              <a:t>Prepared by: </a:t>
            </a:r>
            <a:r>
              <a:rPr lang="en-US" dirty="0" err="1">
                <a:solidFill>
                  <a:schemeClr val="bg1"/>
                </a:solidFill>
                <a:latin typeface="Arial" panose="020B0604020202020204" pitchFamily="34" charset="0"/>
                <a:cs typeface="Arial" panose="020B0604020202020204" pitchFamily="34" charset="0"/>
              </a:rPr>
              <a:t>Natella</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Mammadova</a:t>
            </a:r>
            <a:endParaRPr lang="en-US" dirty="0">
              <a:solidFill>
                <a:schemeClr val="bg1"/>
              </a:solidFill>
              <a:latin typeface="Arial" panose="020B0604020202020204" pitchFamily="34" charset="0"/>
              <a:cs typeface="Arial" panose="020B0604020202020204" pitchFamily="34" charset="0"/>
            </a:endParaRPr>
          </a:p>
          <a:p>
            <a:r>
              <a:rPr lang="en-US" dirty="0">
                <a:solidFill>
                  <a:schemeClr val="bg1"/>
                </a:solidFill>
                <a:latin typeface="Arial" panose="020B0604020202020204" pitchFamily="34" charset="0"/>
                <a:cs typeface="Arial" panose="020B0604020202020204" pitchFamily="34" charset="0"/>
              </a:rPr>
              <a:t>Date: August 2025</a:t>
            </a:r>
          </a:p>
        </p:txBody>
      </p:sp>
    </p:spTree>
    <p:extLst>
      <p:ext uri="{BB962C8B-B14F-4D97-AF65-F5344CB8AC3E}">
        <p14:creationId xmlns:p14="http://schemas.microsoft.com/office/powerpoint/2010/main" val="4291510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434874-7B8E-4C90-BEF8-7BB24BA30FD4}"/>
              </a:ext>
            </a:extLst>
          </p:cNvPr>
          <p:cNvPicPr>
            <a:picLocks noChangeAspect="1"/>
          </p:cNvPicPr>
          <p:nvPr/>
        </p:nvPicPr>
        <p:blipFill>
          <a:blip r:embed="rId2"/>
          <a:stretch>
            <a:fillRect/>
          </a:stretch>
        </p:blipFill>
        <p:spPr>
          <a:xfrm>
            <a:off x="5046980" y="1394189"/>
            <a:ext cx="6168265" cy="3989576"/>
          </a:xfrm>
          <a:prstGeom prst="rect">
            <a:avLst/>
          </a:prstGeom>
        </p:spPr>
      </p:pic>
      <p:sp>
        <p:nvSpPr>
          <p:cNvPr id="5" name="TextBox 4">
            <a:extLst>
              <a:ext uri="{FF2B5EF4-FFF2-40B4-BE49-F238E27FC236}">
                <a16:creationId xmlns:a16="http://schemas.microsoft.com/office/drawing/2014/main" id="{1ED19171-2936-4A14-A572-C7CB0E37963C}"/>
              </a:ext>
            </a:extLst>
          </p:cNvPr>
          <p:cNvSpPr txBox="1"/>
          <p:nvPr/>
        </p:nvSpPr>
        <p:spPr>
          <a:xfrm>
            <a:off x="661544" y="1869597"/>
            <a:ext cx="4510089" cy="2677656"/>
          </a:xfrm>
          <a:prstGeom prst="rect">
            <a:avLst/>
          </a:prstGeom>
          <a:noFill/>
        </p:spPr>
        <p:txBody>
          <a:bodyPr wrap="square">
            <a:spAutoFit/>
          </a:bodyPr>
          <a:lstStyle/>
          <a:p>
            <a:r>
              <a:rPr lang="en-US" sz="2800" b="0" i="0" dirty="0">
                <a:solidFill>
                  <a:srgbClr val="000000"/>
                </a:solidFill>
                <a:effectLst/>
                <a:latin typeface="YS Text"/>
              </a:rPr>
              <a:t>Video lengths and engagement distribution By taking a histogram of the Video lengths, we saw what lengths of videos are the most.</a:t>
            </a:r>
            <a:endParaRPr lang="en-US" sz="2800" dirty="0"/>
          </a:p>
        </p:txBody>
      </p:sp>
      <p:sp>
        <p:nvSpPr>
          <p:cNvPr id="6" name="TextBox 5">
            <a:extLst>
              <a:ext uri="{FF2B5EF4-FFF2-40B4-BE49-F238E27FC236}">
                <a16:creationId xmlns:a16="http://schemas.microsoft.com/office/drawing/2014/main" id="{47BDA500-2581-4691-9849-230DDA74286E}"/>
              </a:ext>
            </a:extLst>
          </p:cNvPr>
          <p:cNvSpPr txBox="1"/>
          <p:nvPr/>
        </p:nvSpPr>
        <p:spPr>
          <a:xfrm>
            <a:off x="2620926" y="391092"/>
            <a:ext cx="6103088" cy="461665"/>
          </a:xfrm>
          <a:prstGeom prst="rect">
            <a:avLst/>
          </a:prstGeom>
          <a:noFill/>
        </p:spPr>
        <p:txBody>
          <a:bodyPr wrap="square">
            <a:spAutoFit/>
          </a:bodyPr>
          <a:lstStyle/>
          <a:p>
            <a:pPr algn="ctr"/>
            <a:r>
              <a:rPr lang="en-US" sz="2400" b="1" dirty="0">
                <a:solidFill>
                  <a:schemeClr val="bg1"/>
                </a:solidFill>
                <a:latin typeface="YS Text"/>
                <a:ea typeface="SimSun" panose="02010600030101010101" pitchFamily="2" charset="-122"/>
                <a:cs typeface="Times New Roman" panose="02020603050405020304" pitchFamily="18" charset="0"/>
              </a:rPr>
              <a:t>8.T</a:t>
            </a:r>
            <a:r>
              <a:rPr lang="en-US" sz="2400" b="1" dirty="0">
                <a:solidFill>
                  <a:schemeClr val="bg1"/>
                </a:solidFill>
                <a:effectLst/>
                <a:latin typeface="YS Text"/>
                <a:ea typeface="SimSun" panose="02010600030101010101" pitchFamily="2" charset="-122"/>
                <a:cs typeface="Times New Roman" panose="02020603050405020304" pitchFamily="18" charset="0"/>
              </a:rPr>
              <a:t>he distribution of video durations</a:t>
            </a:r>
            <a:endParaRPr lang="en-US" sz="2400" b="1" dirty="0">
              <a:solidFill>
                <a:schemeClr val="bg1"/>
              </a:solidFill>
              <a:latin typeface="YS Text"/>
            </a:endParaRPr>
          </a:p>
        </p:txBody>
      </p:sp>
    </p:spTree>
    <p:extLst>
      <p:ext uri="{BB962C8B-B14F-4D97-AF65-F5344CB8AC3E}">
        <p14:creationId xmlns:p14="http://schemas.microsoft.com/office/powerpoint/2010/main" val="3723678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8ACE84-3675-40C0-9B0B-82A723FA6988}"/>
              </a:ext>
            </a:extLst>
          </p:cNvPr>
          <p:cNvPicPr>
            <a:picLocks noChangeAspect="1"/>
          </p:cNvPicPr>
          <p:nvPr/>
        </p:nvPicPr>
        <p:blipFill>
          <a:blip r:embed="rId2"/>
          <a:stretch>
            <a:fillRect/>
          </a:stretch>
        </p:blipFill>
        <p:spPr>
          <a:xfrm>
            <a:off x="4803186" y="1100148"/>
            <a:ext cx="6273283" cy="4505239"/>
          </a:xfrm>
          <a:prstGeom prst="rect">
            <a:avLst/>
          </a:prstGeom>
        </p:spPr>
      </p:pic>
      <p:sp>
        <p:nvSpPr>
          <p:cNvPr id="5" name="TextBox 4">
            <a:extLst>
              <a:ext uri="{FF2B5EF4-FFF2-40B4-BE49-F238E27FC236}">
                <a16:creationId xmlns:a16="http://schemas.microsoft.com/office/drawing/2014/main" id="{6E2FF422-181E-4842-9DD8-0FCC17467A63}"/>
              </a:ext>
            </a:extLst>
          </p:cNvPr>
          <p:cNvSpPr txBox="1"/>
          <p:nvPr/>
        </p:nvSpPr>
        <p:spPr>
          <a:xfrm>
            <a:off x="657557" y="1604098"/>
            <a:ext cx="4107379" cy="1938992"/>
          </a:xfrm>
          <a:prstGeom prst="rect">
            <a:avLst/>
          </a:prstGeom>
          <a:noFill/>
        </p:spPr>
        <p:txBody>
          <a:bodyPr wrap="square">
            <a:spAutoFit/>
          </a:bodyPr>
          <a:lstStyle/>
          <a:p>
            <a:r>
              <a:rPr lang="en-US" sz="2000" dirty="0">
                <a:solidFill>
                  <a:schemeClr val="bg1"/>
                </a:solidFill>
                <a:latin typeface="YS Text"/>
              </a:rPr>
              <a:t>The goal here: for example, there may be a very high relationship (≈1.0) between </a:t>
            </a:r>
            <a:r>
              <a:rPr lang="en-US" sz="2000" dirty="0" err="1">
                <a:solidFill>
                  <a:schemeClr val="bg1"/>
                </a:solidFill>
                <a:latin typeface="YS Text"/>
              </a:rPr>
              <a:t>video_like_count</a:t>
            </a:r>
            <a:r>
              <a:rPr lang="en-US" sz="2000" dirty="0">
                <a:solidFill>
                  <a:schemeClr val="bg1"/>
                </a:solidFill>
                <a:latin typeface="YS Text"/>
              </a:rPr>
              <a:t> and </a:t>
            </a:r>
            <a:r>
              <a:rPr lang="en-US" sz="2000" dirty="0" err="1">
                <a:solidFill>
                  <a:schemeClr val="bg1"/>
                </a:solidFill>
                <a:latin typeface="YS Text"/>
              </a:rPr>
              <a:t>video_view_count</a:t>
            </a:r>
            <a:r>
              <a:rPr lang="en-US" sz="2000" dirty="0">
                <a:solidFill>
                  <a:schemeClr val="bg1"/>
                </a:solidFill>
                <a:latin typeface="YS Text"/>
              </a:rPr>
              <a:t>. This helps to remove redundant (duplicate) variables during feature selection.</a:t>
            </a:r>
          </a:p>
        </p:txBody>
      </p:sp>
      <p:sp>
        <p:nvSpPr>
          <p:cNvPr id="6" name="TextBox 5">
            <a:extLst>
              <a:ext uri="{FF2B5EF4-FFF2-40B4-BE49-F238E27FC236}">
                <a16:creationId xmlns:a16="http://schemas.microsoft.com/office/drawing/2014/main" id="{551B5A71-7E01-4532-9CBC-040FC3EAFC64}"/>
              </a:ext>
            </a:extLst>
          </p:cNvPr>
          <p:cNvSpPr txBox="1"/>
          <p:nvPr/>
        </p:nvSpPr>
        <p:spPr>
          <a:xfrm>
            <a:off x="2791047" y="416073"/>
            <a:ext cx="6103088" cy="400110"/>
          </a:xfrm>
          <a:prstGeom prst="rect">
            <a:avLst/>
          </a:prstGeom>
          <a:noFill/>
        </p:spPr>
        <p:txBody>
          <a:bodyPr wrap="square">
            <a:spAutoFit/>
          </a:bodyPr>
          <a:lstStyle/>
          <a:p>
            <a:pPr algn="ctr"/>
            <a:r>
              <a:rPr lang="en-US" sz="2000" b="1" dirty="0">
                <a:solidFill>
                  <a:schemeClr val="bg1"/>
                </a:solidFill>
                <a:latin typeface="YS Text"/>
              </a:rPr>
              <a:t>9.Correlation Between Engagement Metrics</a:t>
            </a:r>
          </a:p>
        </p:txBody>
      </p:sp>
    </p:spTree>
    <p:extLst>
      <p:ext uri="{BB962C8B-B14F-4D97-AF65-F5344CB8AC3E}">
        <p14:creationId xmlns:p14="http://schemas.microsoft.com/office/powerpoint/2010/main" val="1385320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E61347-3C94-4AF1-8EF6-0E0B0DB9AF2C}"/>
              </a:ext>
            </a:extLst>
          </p:cNvPr>
          <p:cNvPicPr>
            <a:picLocks noChangeAspect="1"/>
          </p:cNvPicPr>
          <p:nvPr/>
        </p:nvPicPr>
        <p:blipFill>
          <a:blip r:embed="rId2"/>
          <a:stretch>
            <a:fillRect/>
          </a:stretch>
        </p:blipFill>
        <p:spPr>
          <a:xfrm>
            <a:off x="4249668" y="816235"/>
            <a:ext cx="6771319" cy="4881561"/>
          </a:xfrm>
          <a:prstGeom prst="rect">
            <a:avLst/>
          </a:prstGeom>
        </p:spPr>
      </p:pic>
      <p:sp>
        <p:nvSpPr>
          <p:cNvPr id="5" name="TextBox 4">
            <a:extLst>
              <a:ext uri="{FF2B5EF4-FFF2-40B4-BE49-F238E27FC236}">
                <a16:creationId xmlns:a16="http://schemas.microsoft.com/office/drawing/2014/main" id="{D438795E-2E50-4F69-8155-82FC0DDF96B8}"/>
              </a:ext>
            </a:extLst>
          </p:cNvPr>
          <p:cNvSpPr txBox="1"/>
          <p:nvPr/>
        </p:nvSpPr>
        <p:spPr>
          <a:xfrm>
            <a:off x="646508" y="681038"/>
            <a:ext cx="3230166" cy="5016758"/>
          </a:xfrm>
          <a:prstGeom prst="rect">
            <a:avLst/>
          </a:prstGeom>
          <a:noFill/>
        </p:spPr>
        <p:txBody>
          <a:bodyPr wrap="square">
            <a:spAutoFit/>
          </a:bodyPr>
          <a:lstStyle/>
          <a:p>
            <a:r>
              <a:rPr lang="en-US" sz="2000" dirty="0">
                <a:solidFill>
                  <a:schemeClr val="bg1"/>
                </a:solidFill>
                <a:latin typeface="YS Text"/>
              </a:rPr>
              <a:t>Here we compare the percentage of total verified status and verified status in claimed videos.</a:t>
            </a:r>
          </a:p>
          <a:p>
            <a:endParaRPr lang="en-US" sz="2000" dirty="0">
              <a:solidFill>
                <a:schemeClr val="bg1"/>
              </a:solidFill>
              <a:latin typeface="YS Text"/>
            </a:endParaRPr>
          </a:p>
          <a:p>
            <a:r>
              <a:rPr lang="en-US" sz="2000" dirty="0">
                <a:solidFill>
                  <a:schemeClr val="bg1"/>
                </a:solidFill>
                <a:latin typeface="YS Text"/>
              </a:rPr>
              <a:t>Like rate shows how many percent of the views were liked.</a:t>
            </a:r>
          </a:p>
          <a:p>
            <a:r>
              <a:rPr lang="en-US" sz="2000" dirty="0" err="1">
                <a:solidFill>
                  <a:schemeClr val="bg1"/>
                </a:solidFill>
                <a:latin typeface="YS Text"/>
              </a:rPr>
              <a:t>groupby</a:t>
            </a:r>
            <a:r>
              <a:rPr lang="en-US" sz="2000" dirty="0">
                <a:solidFill>
                  <a:schemeClr val="bg1"/>
                </a:solidFill>
                <a:latin typeface="YS Text"/>
              </a:rPr>
              <a:t> ('</a:t>
            </a:r>
            <a:r>
              <a:rPr lang="en-US" sz="2000" dirty="0" err="1">
                <a:solidFill>
                  <a:schemeClr val="bg1"/>
                </a:solidFill>
                <a:latin typeface="YS Text"/>
              </a:rPr>
              <a:t>claim_status</a:t>
            </a:r>
            <a:r>
              <a:rPr lang="en-US" sz="2000" dirty="0">
                <a:solidFill>
                  <a:schemeClr val="bg1"/>
                </a:solidFill>
                <a:latin typeface="YS Text"/>
              </a:rPr>
              <a:t>') – the average like rate for claimed and </a:t>
            </a:r>
            <a:r>
              <a:rPr lang="en-US" sz="2000" dirty="0" err="1">
                <a:solidFill>
                  <a:schemeClr val="bg1"/>
                </a:solidFill>
                <a:latin typeface="YS Text"/>
              </a:rPr>
              <a:t>not_claimed</a:t>
            </a:r>
            <a:r>
              <a:rPr lang="en-US" sz="2000" dirty="0">
                <a:solidFill>
                  <a:schemeClr val="bg1"/>
                </a:solidFill>
                <a:latin typeface="YS Text"/>
              </a:rPr>
              <a:t> groups is calculated.</a:t>
            </a:r>
          </a:p>
          <a:p>
            <a:endParaRPr lang="en-US" sz="2000" dirty="0">
              <a:solidFill>
                <a:schemeClr val="bg1"/>
              </a:solidFill>
              <a:latin typeface="YS Text"/>
            </a:endParaRPr>
          </a:p>
          <a:p>
            <a:r>
              <a:rPr lang="en-US" sz="2000" dirty="0">
                <a:solidFill>
                  <a:schemeClr val="bg1"/>
                </a:solidFill>
                <a:latin typeface="YS Text"/>
              </a:rPr>
              <a:t>Objective: to check if the claimed videos receive more engagement.</a:t>
            </a:r>
          </a:p>
        </p:txBody>
      </p:sp>
      <p:sp>
        <p:nvSpPr>
          <p:cNvPr id="6" name="TextBox 5">
            <a:extLst>
              <a:ext uri="{FF2B5EF4-FFF2-40B4-BE49-F238E27FC236}">
                <a16:creationId xmlns:a16="http://schemas.microsoft.com/office/drawing/2014/main" id="{CC82E51C-E5C8-42CE-B399-88189729EEFC}"/>
              </a:ext>
            </a:extLst>
          </p:cNvPr>
          <p:cNvSpPr txBox="1"/>
          <p:nvPr/>
        </p:nvSpPr>
        <p:spPr>
          <a:xfrm>
            <a:off x="2434856" y="107729"/>
            <a:ext cx="6103088" cy="461665"/>
          </a:xfrm>
          <a:prstGeom prst="rect">
            <a:avLst/>
          </a:prstGeom>
          <a:noFill/>
        </p:spPr>
        <p:txBody>
          <a:bodyPr wrap="square">
            <a:spAutoFit/>
          </a:bodyPr>
          <a:lstStyle/>
          <a:p>
            <a:pPr algn="ctr"/>
            <a:r>
              <a:rPr lang="en-US" sz="2400" b="1" dirty="0">
                <a:solidFill>
                  <a:schemeClr val="bg1"/>
                </a:solidFill>
                <a:latin typeface="YS Text"/>
              </a:rPr>
              <a:t>10. Verified User Percentages</a:t>
            </a:r>
          </a:p>
        </p:txBody>
      </p:sp>
    </p:spTree>
    <p:extLst>
      <p:ext uri="{BB962C8B-B14F-4D97-AF65-F5344CB8AC3E}">
        <p14:creationId xmlns:p14="http://schemas.microsoft.com/office/powerpoint/2010/main" val="1580977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F98D4EB-2DC4-4CEE-9753-61DCED00A50F}"/>
              </a:ext>
            </a:extLst>
          </p:cNvPr>
          <p:cNvPicPr>
            <a:picLocks noChangeAspect="1"/>
          </p:cNvPicPr>
          <p:nvPr/>
        </p:nvPicPr>
        <p:blipFill>
          <a:blip r:embed="rId2"/>
          <a:stretch>
            <a:fillRect/>
          </a:stretch>
        </p:blipFill>
        <p:spPr>
          <a:xfrm>
            <a:off x="4650222" y="838084"/>
            <a:ext cx="6492453" cy="5669041"/>
          </a:xfrm>
          <a:prstGeom prst="rect">
            <a:avLst/>
          </a:prstGeom>
        </p:spPr>
      </p:pic>
      <p:sp>
        <p:nvSpPr>
          <p:cNvPr id="4" name="TextBox 3">
            <a:extLst>
              <a:ext uri="{FF2B5EF4-FFF2-40B4-BE49-F238E27FC236}">
                <a16:creationId xmlns:a16="http://schemas.microsoft.com/office/drawing/2014/main" id="{4DD87BC4-C609-4E13-9C83-AC692947B3C3}"/>
              </a:ext>
            </a:extLst>
          </p:cNvPr>
          <p:cNvSpPr txBox="1"/>
          <p:nvPr/>
        </p:nvSpPr>
        <p:spPr>
          <a:xfrm>
            <a:off x="802756" y="1183642"/>
            <a:ext cx="3492797" cy="4154984"/>
          </a:xfrm>
          <a:prstGeom prst="rect">
            <a:avLst/>
          </a:prstGeom>
          <a:noFill/>
        </p:spPr>
        <p:txBody>
          <a:bodyPr wrap="square">
            <a:spAutoFit/>
          </a:bodyPr>
          <a:lstStyle/>
          <a:p>
            <a:r>
              <a:rPr lang="en-US" sz="2400" dirty="0">
                <a:solidFill>
                  <a:schemeClr val="bg1"/>
                </a:solidFill>
                <a:latin typeface="YS Text"/>
              </a:rPr>
              <a:t>We saw the visual relationship between the length of the video's transcription and the number of views in scatter plot.</a:t>
            </a:r>
          </a:p>
          <a:p>
            <a:endParaRPr lang="en-US" sz="2400" dirty="0">
              <a:solidFill>
                <a:schemeClr val="bg1"/>
              </a:solidFill>
              <a:latin typeface="YS Text"/>
            </a:endParaRPr>
          </a:p>
          <a:p>
            <a:r>
              <a:rPr lang="en-US" sz="2400" dirty="0">
                <a:solidFill>
                  <a:schemeClr val="bg1"/>
                </a:solidFill>
                <a:latin typeface="YS Text"/>
              </a:rPr>
              <a:t>We analyzed whether videos with long transcriptions were watched more often.</a:t>
            </a:r>
          </a:p>
        </p:txBody>
      </p:sp>
      <p:sp>
        <p:nvSpPr>
          <p:cNvPr id="6" name="TextBox 5">
            <a:extLst>
              <a:ext uri="{FF2B5EF4-FFF2-40B4-BE49-F238E27FC236}">
                <a16:creationId xmlns:a16="http://schemas.microsoft.com/office/drawing/2014/main" id="{A6BAC0B3-E73A-4952-9C6E-9DB7E5811C89}"/>
              </a:ext>
            </a:extLst>
          </p:cNvPr>
          <p:cNvSpPr txBox="1"/>
          <p:nvPr/>
        </p:nvSpPr>
        <p:spPr>
          <a:xfrm>
            <a:off x="2387009" y="293799"/>
            <a:ext cx="6103088" cy="400110"/>
          </a:xfrm>
          <a:prstGeom prst="rect">
            <a:avLst/>
          </a:prstGeom>
          <a:noFill/>
        </p:spPr>
        <p:txBody>
          <a:bodyPr wrap="square">
            <a:spAutoFit/>
          </a:bodyPr>
          <a:lstStyle/>
          <a:p>
            <a:pPr algn="ctr"/>
            <a:r>
              <a:rPr lang="en-US" sz="2000" b="1" dirty="0">
                <a:solidFill>
                  <a:schemeClr val="bg1"/>
                </a:solidFill>
                <a:latin typeface="YS Text"/>
              </a:rPr>
              <a:t>11. Transcription Length</a:t>
            </a:r>
          </a:p>
        </p:txBody>
      </p:sp>
    </p:spTree>
    <p:extLst>
      <p:ext uri="{BB962C8B-B14F-4D97-AF65-F5344CB8AC3E}">
        <p14:creationId xmlns:p14="http://schemas.microsoft.com/office/powerpoint/2010/main" val="2426728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E862A0-1704-47EE-9AA1-CE81AA63B944}"/>
              </a:ext>
            </a:extLst>
          </p:cNvPr>
          <p:cNvPicPr>
            <a:picLocks noChangeAspect="1"/>
          </p:cNvPicPr>
          <p:nvPr/>
        </p:nvPicPr>
        <p:blipFill>
          <a:blip r:embed="rId2"/>
          <a:stretch>
            <a:fillRect/>
          </a:stretch>
        </p:blipFill>
        <p:spPr>
          <a:xfrm>
            <a:off x="6705822" y="951182"/>
            <a:ext cx="5053968" cy="2028237"/>
          </a:xfrm>
          <a:prstGeom prst="rect">
            <a:avLst/>
          </a:prstGeom>
        </p:spPr>
      </p:pic>
      <p:pic>
        <p:nvPicPr>
          <p:cNvPr id="5" name="Picture 4">
            <a:extLst>
              <a:ext uri="{FF2B5EF4-FFF2-40B4-BE49-F238E27FC236}">
                <a16:creationId xmlns:a16="http://schemas.microsoft.com/office/drawing/2014/main" id="{4A84ECFC-60B0-4D0F-B4C3-F46FA3E5CDBE}"/>
              </a:ext>
            </a:extLst>
          </p:cNvPr>
          <p:cNvPicPr>
            <a:picLocks noChangeAspect="1"/>
          </p:cNvPicPr>
          <p:nvPr/>
        </p:nvPicPr>
        <p:blipFill>
          <a:blip r:embed="rId3"/>
          <a:stretch>
            <a:fillRect/>
          </a:stretch>
        </p:blipFill>
        <p:spPr>
          <a:xfrm>
            <a:off x="2072787" y="3162598"/>
            <a:ext cx="7801062" cy="3626290"/>
          </a:xfrm>
          <a:prstGeom prst="rect">
            <a:avLst/>
          </a:prstGeom>
        </p:spPr>
      </p:pic>
      <p:sp>
        <p:nvSpPr>
          <p:cNvPr id="6" name="TextBox 5">
            <a:extLst>
              <a:ext uri="{FF2B5EF4-FFF2-40B4-BE49-F238E27FC236}">
                <a16:creationId xmlns:a16="http://schemas.microsoft.com/office/drawing/2014/main" id="{35B60F35-0F67-4897-978D-53CE76EBD189}"/>
              </a:ext>
            </a:extLst>
          </p:cNvPr>
          <p:cNvSpPr txBox="1"/>
          <p:nvPr/>
        </p:nvSpPr>
        <p:spPr>
          <a:xfrm>
            <a:off x="473019" y="1040427"/>
            <a:ext cx="5755633" cy="1938992"/>
          </a:xfrm>
          <a:prstGeom prst="rect">
            <a:avLst/>
          </a:prstGeom>
          <a:noFill/>
        </p:spPr>
        <p:txBody>
          <a:bodyPr wrap="square">
            <a:spAutoFit/>
          </a:bodyPr>
          <a:lstStyle/>
          <a:p>
            <a:r>
              <a:rPr lang="en-US" sz="2000" dirty="0">
                <a:solidFill>
                  <a:schemeClr val="bg1"/>
                </a:solidFill>
                <a:latin typeface="YS Text"/>
              </a:rPr>
              <a:t>The purpose is to go beyond raw counts and understand how much audience interaction a video generates relative to how many people watched it. By calculating metrics like likes per view and comments per view, we can compare engagement levels across videos of different sizes and popularity.</a:t>
            </a:r>
          </a:p>
        </p:txBody>
      </p:sp>
      <p:sp>
        <p:nvSpPr>
          <p:cNvPr id="4" name="TextBox 3">
            <a:extLst>
              <a:ext uri="{FF2B5EF4-FFF2-40B4-BE49-F238E27FC236}">
                <a16:creationId xmlns:a16="http://schemas.microsoft.com/office/drawing/2014/main" id="{6F4C5F2F-7BAF-40D3-A78F-364AEA8C99B9}"/>
              </a:ext>
            </a:extLst>
          </p:cNvPr>
          <p:cNvSpPr txBox="1"/>
          <p:nvPr/>
        </p:nvSpPr>
        <p:spPr>
          <a:xfrm>
            <a:off x="3157870" y="238349"/>
            <a:ext cx="4864395" cy="707886"/>
          </a:xfrm>
          <a:prstGeom prst="rect">
            <a:avLst/>
          </a:prstGeom>
          <a:noFill/>
        </p:spPr>
        <p:txBody>
          <a:bodyPr wrap="square" rtlCol="0">
            <a:spAutoFit/>
          </a:bodyPr>
          <a:lstStyle/>
          <a:p>
            <a:pPr algn="ctr"/>
            <a:r>
              <a:rPr lang="en-US" sz="2000" b="1" dirty="0">
                <a:solidFill>
                  <a:schemeClr val="bg1"/>
                </a:solidFill>
                <a:latin typeface="YS Text"/>
              </a:rPr>
              <a:t>11.Calculate engagement rates (likes/views, comments/views) </a:t>
            </a:r>
          </a:p>
        </p:txBody>
      </p:sp>
    </p:spTree>
    <p:extLst>
      <p:ext uri="{BB962C8B-B14F-4D97-AF65-F5344CB8AC3E}">
        <p14:creationId xmlns:p14="http://schemas.microsoft.com/office/powerpoint/2010/main" val="2145902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407487-D7F4-4E9E-8439-A8B9FBCAFF61}"/>
              </a:ext>
            </a:extLst>
          </p:cNvPr>
          <p:cNvPicPr>
            <a:picLocks noChangeAspect="1"/>
          </p:cNvPicPr>
          <p:nvPr/>
        </p:nvPicPr>
        <p:blipFill>
          <a:blip r:embed="rId2"/>
          <a:stretch>
            <a:fillRect/>
          </a:stretch>
        </p:blipFill>
        <p:spPr>
          <a:xfrm>
            <a:off x="6328751" y="1504950"/>
            <a:ext cx="4917100" cy="4978399"/>
          </a:xfrm>
          <a:prstGeom prst="rect">
            <a:avLst/>
          </a:prstGeom>
        </p:spPr>
      </p:pic>
      <p:sp>
        <p:nvSpPr>
          <p:cNvPr id="4" name="TextBox 3">
            <a:extLst>
              <a:ext uri="{FF2B5EF4-FFF2-40B4-BE49-F238E27FC236}">
                <a16:creationId xmlns:a16="http://schemas.microsoft.com/office/drawing/2014/main" id="{C36D81B5-10CC-4166-BD5C-583116B77C5C}"/>
              </a:ext>
            </a:extLst>
          </p:cNvPr>
          <p:cNvSpPr txBox="1"/>
          <p:nvPr/>
        </p:nvSpPr>
        <p:spPr>
          <a:xfrm>
            <a:off x="555491" y="2394140"/>
            <a:ext cx="5623059" cy="2308324"/>
          </a:xfrm>
          <a:prstGeom prst="rect">
            <a:avLst/>
          </a:prstGeom>
          <a:noFill/>
        </p:spPr>
        <p:txBody>
          <a:bodyPr wrap="square">
            <a:spAutoFit/>
          </a:bodyPr>
          <a:lstStyle/>
          <a:p>
            <a:pPr algn="ctr"/>
            <a:r>
              <a:rPr lang="en-US" sz="2400" dirty="0">
                <a:solidFill>
                  <a:schemeClr val="bg1"/>
                </a:solidFill>
                <a:latin typeface="YS Text"/>
              </a:rPr>
              <a:t>The aim is to explore whether having a verified account influences the likelihood of a video being claimed. This helps identify if verified creators follow different content patterns or have different claim-related behaviors compared to non-verified users.</a:t>
            </a:r>
          </a:p>
        </p:txBody>
      </p:sp>
      <p:sp>
        <p:nvSpPr>
          <p:cNvPr id="5" name="TextBox 4">
            <a:extLst>
              <a:ext uri="{FF2B5EF4-FFF2-40B4-BE49-F238E27FC236}">
                <a16:creationId xmlns:a16="http://schemas.microsoft.com/office/drawing/2014/main" id="{03AF7532-CE6C-4A99-9F77-B7334C3675E8}"/>
              </a:ext>
            </a:extLst>
          </p:cNvPr>
          <p:cNvSpPr txBox="1"/>
          <p:nvPr/>
        </p:nvSpPr>
        <p:spPr>
          <a:xfrm>
            <a:off x="3600450" y="501650"/>
            <a:ext cx="4521200" cy="707886"/>
          </a:xfrm>
          <a:prstGeom prst="rect">
            <a:avLst/>
          </a:prstGeom>
          <a:noFill/>
        </p:spPr>
        <p:txBody>
          <a:bodyPr wrap="square" rtlCol="0">
            <a:spAutoFit/>
          </a:bodyPr>
          <a:lstStyle/>
          <a:p>
            <a:r>
              <a:rPr lang="en-US" sz="2000" b="1" dirty="0">
                <a:solidFill>
                  <a:schemeClr val="bg1"/>
                </a:solidFill>
                <a:latin typeface="YS Text"/>
              </a:rPr>
              <a:t>12.Analyze the relationship between </a:t>
            </a:r>
            <a:r>
              <a:rPr lang="en-US" sz="2000" b="1" dirty="0" err="1">
                <a:solidFill>
                  <a:schemeClr val="bg1"/>
                </a:solidFill>
                <a:latin typeface="YS Text"/>
              </a:rPr>
              <a:t>verified_status</a:t>
            </a:r>
            <a:r>
              <a:rPr lang="en-US" sz="2000" b="1" dirty="0">
                <a:solidFill>
                  <a:schemeClr val="bg1"/>
                </a:solidFill>
                <a:latin typeface="YS Text"/>
              </a:rPr>
              <a:t> and </a:t>
            </a:r>
            <a:r>
              <a:rPr lang="en-US" sz="2000" b="1" dirty="0" err="1">
                <a:solidFill>
                  <a:schemeClr val="bg1"/>
                </a:solidFill>
                <a:latin typeface="YS Text"/>
              </a:rPr>
              <a:t>claim_status</a:t>
            </a:r>
            <a:endParaRPr lang="en-US" sz="2000" dirty="0"/>
          </a:p>
        </p:txBody>
      </p:sp>
    </p:spTree>
    <p:extLst>
      <p:ext uri="{BB962C8B-B14F-4D97-AF65-F5344CB8AC3E}">
        <p14:creationId xmlns:p14="http://schemas.microsoft.com/office/powerpoint/2010/main" val="3005535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80E09D-70AC-4494-86EA-F2E6A263FA28}"/>
              </a:ext>
            </a:extLst>
          </p:cNvPr>
          <p:cNvPicPr>
            <a:picLocks noChangeAspect="1"/>
          </p:cNvPicPr>
          <p:nvPr/>
        </p:nvPicPr>
        <p:blipFill>
          <a:blip r:embed="rId2"/>
          <a:stretch>
            <a:fillRect/>
          </a:stretch>
        </p:blipFill>
        <p:spPr>
          <a:xfrm>
            <a:off x="4945081" y="1485900"/>
            <a:ext cx="6296519" cy="5245100"/>
          </a:xfrm>
          <a:prstGeom prst="rect">
            <a:avLst/>
          </a:prstGeom>
        </p:spPr>
      </p:pic>
      <p:sp>
        <p:nvSpPr>
          <p:cNvPr id="4" name="TextBox 3">
            <a:extLst>
              <a:ext uri="{FF2B5EF4-FFF2-40B4-BE49-F238E27FC236}">
                <a16:creationId xmlns:a16="http://schemas.microsoft.com/office/drawing/2014/main" id="{6EC60826-01D2-432F-B4F4-9B5993547933}"/>
              </a:ext>
            </a:extLst>
          </p:cNvPr>
          <p:cNvSpPr txBox="1"/>
          <p:nvPr/>
        </p:nvSpPr>
        <p:spPr>
          <a:xfrm>
            <a:off x="854075" y="2197775"/>
            <a:ext cx="4003675" cy="2554545"/>
          </a:xfrm>
          <a:prstGeom prst="rect">
            <a:avLst/>
          </a:prstGeom>
          <a:noFill/>
        </p:spPr>
        <p:txBody>
          <a:bodyPr wrap="square">
            <a:spAutoFit/>
          </a:bodyPr>
          <a:lstStyle/>
          <a:p>
            <a:pPr algn="ctr"/>
            <a:r>
              <a:rPr lang="en-US" sz="2000" dirty="0">
                <a:solidFill>
                  <a:schemeClr val="bg1"/>
                </a:solidFill>
                <a:latin typeface="YS Text"/>
              </a:rPr>
              <a:t>The goal is to determine whether banned accounts are more or less likely to be associated with claim activity. This can reveal if accounts facing restrictions tend to produce more content that leads to claims, potentially due to policy violations or controversial topics.</a:t>
            </a:r>
          </a:p>
        </p:txBody>
      </p:sp>
      <p:sp>
        <p:nvSpPr>
          <p:cNvPr id="5" name="TextBox 4">
            <a:extLst>
              <a:ext uri="{FF2B5EF4-FFF2-40B4-BE49-F238E27FC236}">
                <a16:creationId xmlns:a16="http://schemas.microsoft.com/office/drawing/2014/main" id="{149147A9-D560-4E02-9CE1-6571282F75FF}"/>
              </a:ext>
            </a:extLst>
          </p:cNvPr>
          <p:cNvSpPr txBox="1"/>
          <p:nvPr/>
        </p:nvSpPr>
        <p:spPr>
          <a:xfrm>
            <a:off x="3930650" y="400050"/>
            <a:ext cx="3670300" cy="923330"/>
          </a:xfrm>
          <a:prstGeom prst="rect">
            <a:avLst/>
          </a:prstGeom>
          <a:noFill/>
        </p:spPr>
        <p:txBody>
          <a:bodyPr wrap="square" rtlCol="0">
            <a:spAutoFit/>
          </a:bodyPr>
          <a:lstStyle/>
          <a:p>
            <a:pPr algn="ctr"/>
            <a:r>
              <a:rPr lang="en-US" sz="1800" b="1" dirty="0">
                <a:solidFill>
                  <a:schemeClr val="bg1"/>
                </a:solidFill>
                <a:latin typeface="YS Text"/>
              </a:rPr>
              <a:t>13.Investigate if </a:t>
            </a:r>
            <a:r>
              <a:rPr lang="en-US" sz="1800" b="1" dirty="0" err="1">
                <a:solidFill>
                  <a:schemeClr val="bg1"/>
                </a:solidFill>
                <a:latin typeface="YS Text"/>
              </a:rPr>
              <a:t>author_ban_status</a:t>
            </a:r>
            <a:r>
              <a:rPr lang="en-US" sz="1800" b="1" dirty="0">
                <a:solidFill>
                  <a:schemeClr val="bg1"/>
                </a:solidFill>
                <a:latin typeface="YS Text"/>
              </a:rPr>
              <a:t> correlates with likelihood of making claims</a:t>
            </a:r>
            <a:endParaRPr lang="en-US" dirty="0"/>
          </a:p>
        </p:txBody>
      </p:sp>
    </p:spTree>
    <p:extLst>
      <p:ext uri="{BB962C8B-B14F-4D97-AF65-F5344CB8AC3E}">
        <p14:creationId xmlns:p14="http://schemas.microsoft.com/office/powerpoint/2010/main" val="943218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24CCE1-6614-4D28-81FB-CCE03C50A5E4}"/>
              </a:ext>
            </a:extLst>
          </p:cNvPr>
          <p:cNvPicPr>
            <a:picLocks noChangeAspect="1"/>
          </p:cNvPicPr>
          <p:nvPr/>
        </p:nvPicPr>
        <p:blipFill>
          <a:blip r:embed="rId2"/>
          <a:stretch>
            <a:fillRect/>
          </a:stretch>
        </p:blipFill>
        <p:spPr>
          <a:xfrm>
            <a:off x="5895411" y="1513241"/>
            <a:ext cx="5353836" cy="5221007"/>
          </a:xfrm>
          <a:prstGeom prst="rect">
            <a:avLst/>
          </a:prstGeom>
        </p:spPr>
      </p:pic>
      <p:sp>
        <p:nvSpPr>
          <p:cNvPr id="5" name="TextBox 4">
            <a:extLst>
              <a:ext uri="{FF2B5EF4-FFF2-40B4-BE49-F238E27FC236}">
                <a16:creationId xmlns:a16="http://schemas.microsoft.com/office/drawing/2014/main" id="{BE6A65B0-B158-4ABF-A2D5-A65C2D2101A8}"/>
              </a:ext>
            </a:extLst>
          </p:cNvPr>
          <p:cNvSpPr txBox="1"/>
          <p:nvPr/>
        </p:nvSpPr>
        <p:spPr>
          <a:xfrm>
            <a:off x="1174898" y="2267992"/>
            <a:ext cx="4369982" cy="2800767"/>
          </a:xfrm>
          <a:prstGeom prst="rect">
            <a:avLst/>
          </a:prstGeom>
          <a:noFill/>
        </p:spPr>
        <p:txBody>
          <a:bodyPr wrap="square" rtlCol="0">
            <a:spAutoFit/>
          </a:bodyPr>
          <a:lstStyle/>
          <a:p>
            <a:br>
              <a:rPr kumimoji="0" lang="en-US" altLang="en-US" sz="1800" i="0" u="none" strike="noStrike" cap="none" normalizeH="0" baseline="0" dirty="0">
                <a:ln>
                  <a:noFill/>
                </a:ln>
                <a:solidFill>
                  <a:schemeClr val="bg1"/>
                </a:solidFill>
                <a:effectLst/>
                <a:latin typeface="YS Text"/>
              </a:rPr>
            </a:br>
            <a:r>
              <a:rPr kumimoji="0" lang="en-US" altLang="en-US" sz="2000" i="0" u="none" strike="noStrike" cap="none" normalizeH="0" baseline="0" dirty="0">
                <a:ln>
                  <a:noFill/>
                </a:ln>
                <a:solidFill>
                  <a:schemeClr val="bg1"/>
                </a:solidFill>
                <a:effectLst/>
                <a:latin typeface="YS Text"/>
              </a:rPr>
              <a:t>The purpose is to assess whether the length of a video influences its chances of being claimed. For example, longer videos might have a higher probability of containing copyrighted or disputed material, while shorter videos may have fewer opportunities for such issues.</a:t>
            </a:r>
          </a:p>
          <a:p>
            <a:endParaRPr lang="en-US" dirty="0"/>
          </a:p>
        </p:txBody>
      </p:sp>
      <p:sp>
        <p:nvSpPr>
          <p:cNvPr id="6" name="TextBox 5">
            <a:extLst>
              <a:ext uri="{FF2B5EF4-FFF2-40B4-BE49-F238E27FC236}">
                <a16:creationId xmlns:a16="http://schemas.microsoft.com/office/drawing/2014/main" id="{6652763F-14A2-41FD-B6BD-E927B3D98C29}"/>
              </a:ext>
            </a:extLst>
          </p:cNvPr>
          <p:cNvSpPr txBox="1"/>
          <p:nvPr/>
        </p:nvSpPr>
        <p:spPr>
          <a:xfrm>
            <a:off x="3838354" y="531628"/>
            <a:ext cx="3296093" cy="923330"/>
          </a:xfrm>
          <a:prstGeom prst="rect">
            <a:avLst/>
          </a:prstGeom>
          <a:noFill/>
        </p:spPr>
        <p:txBody>
          <a:bodyPr wrap="square" rtlCol="0">
            <a:spAutoFit/>
          </a:bodyPr>
          <a:lstStyle/>
          <a:p>
            <a:pPr algn="ctr"/>
            <a:r>
              <a:rPr kumimoji="0" lang="en-US" altLang="en-US" sz="1800" b="1" i="0" u="none" strike="noStrike" cap="none" normalizeH="0" baseline="0" dirty="0">
                <a:ln>
                  <a:noFill/>
                </a:ln>
                <a:solidFill>
                  <a:schemeClr val="bg1"/>
                </a:solidFill>
                <a:effectLst/>
                <a:latin typeface="YS Text"/>
              </a:rPr>
              <a:t>14.Examine if video duration correlates with likelihood of containing a claim</a:t>
            </a:r>
            <a:endParaRPr lang="en-US" dirty="0"/>
          </a:p>
        </p:txBody>
      </p:sp>
    </p:spTree>
    <p:extLst>
      <p:ext uri="{BB962C8B-B14F-4D97-AF65-F5344CB8AC3E}">
        <p14:creationId xmlns:p14="http://schemas.microsoft.com/office/powerpoint/2010/main" val="183615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122AE6-472D-4973-B4F6-CF06E4C34764}"/>
              </a:ext>
            </a:extLst>
          </p:cNvPr>
          <p:cNvPicPr>
            <a:picLocks noChangeAspect="1"/>
          </p:cNvPicPr>
          <p:nvPr/>
        </p:nvPicPr>
        <p:blipFill>
          <a:blip r:embed="rId2"/>
          <a:stretch>
            <a:fillRect/>
          </a:stretch>
        </p:blipFill>
        <p:spPr>
          <a:xfrm>
            <a:off x="4685140" y="4412309"/>
            <a:ext cx="6595246" cy="1536733"/>
          </a:xfrm>
          <a:prstGeom prst="rect">
            <a:avLst/>
          </a:prstGeom>
        </p:spPr>
      </p:pic>
      <p:pic>
        <p:nvPicPr>
          <p:cNvPr id="5" name="Picture 4">
            <a:extLst>
              <a:ext uri="{FF2B5EF4-FFF2-40B4-BE49-F238E27FC236}">
                <a16:creationId xmlns:a16="http://schemas.microsoft.com/office/drawing/2014/main" id="{730F105D-4432-4BF1-A3D6-3EA65D9E0815}"/>
              </a:ext>
            </a:extLst>
          </p:cNvPr>
          <p:cNvPicPr>
            <a:picLocks noChangeAspect="1"/>
          </p:cNvPicPr>
          <p:nvPr/>
        </p:nvPicPr>
        <p:blipFill>
          <a:blip r:embed="rId3"/>
          <a:stretch>
            <a:fillRect/>
          </a:stretch>
        </p:blipFill>
        <p:spPr>
          <a:xfrm>
            <a:off x="4685140" y="1043705"/>
            <a:ext cx="6636668" cy="3368605"/>
          </a:xfrm>
          <a:prstGeom prst="rect">
            <a:avLst/>
          </a:prstGeom>
        </p:spPr>
      </p:pic>
      <p:sp>
        <p:nvSpPr>
          <p:cNvPr id="6" name="TextBox 5">
            <a:extLst>
              <a:ext uri="{FF2B5EF4-FFF2-40B4-BE49-F238E27FC236}">
                <a16:creationId xmlns:a16="http://schemas.microsoft.com/office/drawing/2014/main" id="{11854874-CA12-43E1-B837-2745D4CAC888}"/>
              </a:ext>
            </a:extLst>
          </p:cNvPr>
          <p:cNvSpPr txBox="1"/>
          <p:nvPr/>
        </p:nvSpPr>
        <p:spPr>
          <a:xfrm>
            <a:off x="521312" y="1919016"/>
            <a:ext cx="4083345" cy="2308324"/>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bg1"/>
                </a:solidFill>
                <a:effectLst/>
                <a:latin typeface="YS Text"/>
              </a:rPr>
              <a:t>The aim is to measure and visualize the strength of relationships between different numerical features in the dataset. This helps detect patterns, avoid redundancy in model inputs, and understand how engagement metrics like views, likes, comments, and shares relate to each other.</a:t>
            </a:r>
          </a:p>
        </p:txBody>
      </p:sp>
      <p:sp>
        <p:nvSpPr>
          <p:cNvPr id="4" name="TextBox 3">
            <a:extLst>
              <a:ext uri="{FF2B5EF4-FFF2-40B4-BE49-F238E27FC236}">
                <a16:creationId xmlns:a16="http://schemas.microsoft.com/office/drawing/2014/main" id="{59C1F130-47F2-438B-BDD9-CE230B1E9515}"/>
              </a:ext>
            </a:extLst>
          </p:cNvPr>
          <p:cNvSpPr txBox="1"/>
          <p:nvPr/>
        </p:nvSpPr>
        <p:spPr>
          <a:xfrm>
            <a:off x="3226095" y="187035"/>
            <a:ext cx="4140496" cy="646331"/>
          </a:xfrm>
          <a:prstGeom prst="rect">
            <a:avLst/>
          </a:prstGeom>
          <a:noFill/>
        </p:spPr>
        <p:txBody>
          <a:bodyPr wrap="square" rtlCol="0">
            <a:spAutoFit/>
          </a:bodyPr>
          <a:lstStyle/>
          <a:p>
            <a:pPr algn="ctr"/>
            <a:r>
              <a:rPr kumimoji="0" lang="en-US" altLang="en-US" sz="1800" b="1" i="0" u="none" strike="noStrike" cap="none" normalizeH="0" baseline="0" dirty="0">
                <a:ln>
                  <a:noFill/>
                </a:ln>
                <a:solidFill>
                  <a:schemeClr val="bg1"/>
                </a:solidFill>
                <a:effectLst/>
                <a:latin typeface="YS Text"/>
              </a:rPr>
              <a:t>15.Create a correlation matrix to identify relationships between numeric variables</a:t>
            </a:r>
            <a:endParaRPr lang="en-US" dirty="0"/>
          </a:p>
        </p:txBody>
      </p:sp>
    </p:spTree>
    <p:extLst>
      <p:ext uri="{BB962C8B-B14F-4D97-AF65-F5344CB8AC3E}">
        <p14:creationId xmlns:p14="http://schemas.microsoft.com/office/powerpoint/2010/main" val="2779113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F48E3C-AFB2-4A85-9614-695EDF3694AA}"/>
              </a:ext>
            </a:extLst>
          </p:cNvPr>
          <p:cNvPicPr>
            <a:picLocks noChangeAspect="1"/>
          </p:cNvPicPr>
          <p:nvPr/>
        </p:nvPicPr>
        <p:blipFill>
          <a:blip r:embed="rId2"/>
          <a:stretch>
            <a:fillRect/>
          </a:stretch>
        </p:blipFill>
        <p:spPr>
          <a:xfrm>
            <a:off x="1414130" y="2822101"/>
            <a:ext cx="9315450" cy="3537251"/>
          </a:xfrm>
          <a:prstGeom prst="rect">
            <a:avLst/>
          </a:prstGeom>
        </p:spPr>
      </p:pic>
      <p:sp>
        <p:nvSpPr>
          <p:cNvPr id="4" name="TextBox 3">
            <a:extLst>
              <a:ext uri="{FF2B5EF4-FFF2-40B4-BE49-F238E27FC236}">
                <a16:creationId xmlns:a16="http://schemas.microsoft.com/office/drawing/2014/main" id="{720B72AD-0D51-4D53-84D7-0DB97794DBEF}"/>
              </a:ext>
            </a:extLst>
          </p:cNvPr>
          <p:cNvSpPr txBox="1"/>
          <p:nvPr/>
        </p:nvSpPr>
        <p:spPr>
          <a:xfrm>
            <a:off x="1414130" y="336723"/>
            <a:ext cx="9005777" cy="2246769"/>
          </a:xfrm>
          <a:prstGeom prst="rect">
            <a:avLst/>
          </a:prstGeom>
          <a:noFill/>
        </p:spPr>
        <p:txBody>
          <a:bodyPr wrap="square">
            <a:spAutoFit/>
          </a:bodyPr>
          <a:lstStyle/>
          <a:p>
            <a:pPr algn="ctr"/>
            <a:r>
              <a:rPr lang="en-US" sz="2000" b="1" dirty="0">
                <a:solidFill>
                  <a:schemeClr val="bg1"/>
                </a:solidFill>
                <a:latin typeface="YS Text"/>
              </a:rPr>
              <a:t>16.Outliers</a:t>
            </a:r>
          </a:p>
          <a:p>
            <a:pPr algn="ctr"/>
            <a:endParaRPr lang="en-US" sz="2000" b="1" dirty="0">
              <a:solidFill>
                <a:schemeClr val="bg1"/>
              </a:solidFill>
              <a:latin typeface="YS Text"/>
            </a:endParaRPr>
          </a:p>
          <a:p>
            <a:pPr algn="ctr"/>
            <a:r>
              <a:rPr lang="en-US" sz="2000" dirty="0">
                <a:solidFill>
                  <a:schemeClr val="bg1"/>
                </a:solidFill>
                <a:latin typeface="YS Text"/>
              </a:rPr>
              <a:t> To detect and manage extreme values in numerical columns such as views, likes, and comments that deviate significantly from the rest of the data. Outliers can distort statistical summaries, bias machine learning models, and reduce prediction accuracy. Methods like the IQR (Interquartile Range) or Z-score help identify these values so they can be removed, capped, or transformed to improve data quality.</a:t>
            </a:r>
          </a:p>
        </p:txBody>
      </p:sp>
    </p:spTree>
    <p:extLst>
      <p:ext uri="{BB962C8B-B14F-4D97-AF65-F5344CB8AC3E}">
        <p14:creationId xmlns:p14="http://schemas.microsoft.com/office/powerpoint/2010/main" val="276220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2F5FCC-7B9B-447F-A8F9-3D5A99C7031B}"/>
              </a:ext>
            </a:extLst>
          </p:cNvPr>
          <p:cNvSpPr txBox="1"/>
          <p:nvPr/>
        </p:nvSpPr>
        <p:spPr>
          <a:xfrm>
            <a:off x="2083844" y="2285711"/>
            <a:ext cx="6076399" cy="1015663"/>
          </a:xfrm>
          <a:prstGeom prst="rect">
            <a:avLst/>
          </a:prstGeom>
          <a:noFill/>
        </p:spPr>
        <p:txBody>
          <a:bodyPr wrap="square" rtlCol="0">
            <a:spAutoFit/>
          </a:bodyPr>
          <a:lstStyle/>
          <a:p>
            <a:r>
              <a:rPr lang="en-US" sz="2000" b="1" dirty="0">
                <a:solidFill>
                  <a:schemeClr val="bg1"/>
                </a:solidFill>
                <a:latin typeface="Arial" panose="020B0604020202020204" pitchFamily="34" charset="0"/>
                <a:cs typeface="Arial" panose="020B0604020202020204" pitchFamily="34" charset="0"/>
              </a:rPr>
              <a:t>This </a:t>
            </a:r>
            <a:r>
              <a:rPr lang="en-US" sz="2000" b="1" dirty="0" err="1">
                <a:solidFill>
                  <a:schemeClr val="bg1"/>
                </a:solidFill>
                <a:latin typeface="Arial" panose="020B0604020202020204" pitchFamily="34" charset="0"/>
                <a:cs typeface="Arial" panose="020B0604020202020204" pitchFamily="34" charset="0"/>
              </a:rPr>
              <a:t>TikTok</a:t>
            </a:r>
            <a:r>
              <a:rPr lang="en-US" sz="2000" b="1" dirty="0">
                <a:solidFill>
                  <a:schemeClr val="bg1"/>
                </a:solidFill>
                <a:latin typeface="Arial" panose="020B0604020202020204" pitchFamily="34" charset="0"/>
                <a:cs typeface="Arial" panose="020B0604020202020204" pitchFamily="34" charset="0"/>
              </a:rPr>
              <a:t> dataset generally covers the features and user statuses of the videos on the platform.</a:t>
            </a:r>
          </a:p>
        </p:txBody>
      </p:sp>
      <p:sp>
        <p:nvSpPr>
          <p:cNvPr id="5" name="TextBox 4">
            <a:extLst>
              <a:ext uri="{FF2B5EF4-FFF2-40B4-BE49-F238E27FC236}">
                <a16:creationId xmlns:a16="http://schemas.microsoft.com/office/drawing/2014/main" id="{6C7760B1-FC6D-4684-8D68-B6B102040C3D}"/>
              </a:ext>
            </a:extLst>
          </p:cNvPr>
          <p:cNvSpPr txBox="1"/>
          <p:nvPr/>
        </p:nvSpPr>
        <p:spPr>
          <a:xfrm>
            <a:off x="3522780" y="672667"/>
            <a:ext cx="4327634" cy="1354217"/>
          </a:xfrm>
          <a:prstGeom prst="rect">
            <a:avLst/>
          </a:prstGeom>
          <a:noFill/>
        </p:spPr>
        <p:txBody>
          <a:bodyPr wrap="square" rtlCol="0">
            <a:spAutoFit/>
          </a:bodyPr>
          <a:lstStyle/>
          <a:p>
            <a:pPr algn="ctr"/>
            <a:r>
              <a:rPr lang="en-US" sz="3200" b="1" dirty="0">
                <a:solidFill>
                  <a:schemeClr val="bg1"/>
                </a:solidFill>
                <a:latin typeface="Arial" panose="020B0604020202020204" pitchFamily="34" charset="0"/>
                <a:cs typeface="Arial" panose="020B0604020202020204" pitchFamily="34" charset="0"/>
              </a:rPr>
              <a:t>General information about Data</a:t>
            </a:r>
          </a:p>
          <a:p>
            <a:pPr algn="ctr"/>
            <a:endParaRPr lang="en-US" dirty="0"/>
          </a:p>
        </p:txBody>
      </p:sp>
      <p:sp>
        <p:nvSpPr>
          <p:cNvPr id="7" name="TextBox 6">
            <a:extLst>
              <a:ext uri="{FF2B5EF4-FFF2-40B4-BE49-F238E27FC236}">
                <a16:creationId xmlns:a16="http://schemas.microsoft.com/office/drawing/2014/main" id="{B9E3B001-64FB-4FBD-8FAE-F10CABB78205}"/>
              </a:ext>
            </a:extLst>
          </p:cNvPr>
          <p:cNvSpPr txBox="1"/>
          <p:nvPr/>
        </p:nvSpPr>
        <p:spPr>
          <a:xfrm>
            <a:off x="2064464" y="3494501"/>
            <a:ext cx="7333535" cy="1631216"/>
          </a:xfrm>
          <a:prstGeom prst="rect">
            <a:avLst/>
          </a:prstGeom>
          <a:noFill/>
        </p:spPr>
        <p:txBody>
          <a:bodyPr wrap="square">
            <a:spAutoFit/>
          </a:bodyPr>
          <a:lstStyle/>
          <a:p>
            <a:r>
              <a:rPr lang="en-US" sz="2000" b="1" dirty="0">
                <a:solidFill>
                  <a:schemeClr val="bg1"/>
                </a:solidFill>
                <a:latin typeface="Arial" panose="020B0604020202020204" pitchFamily="34" charset="0"/>
                <a:cs typeface="Arial" panose="020B0604020202020204" pitchFamily="34" charset="0"/>
              </a:rPr>
              <a:t>The dataset includes columns such as</a:t>
            </a:r>
            <a:r>
              <a:rPr lang="az-Latn-AZ" sz="2000" b="1" dirty="0">
                <a:solidFill>
                  <a:schemeClr val="bg1"/>
                </a:solidFill>
                <a:latin typeface="Arial" panose="020B0604020202020204" pitchFamily="34" charset="0"/>
                <a:cs typeface="Arial" panose="020B0604020202020204" pitchFamily="34" charset="0"/>
              </a:rPr>
              <a:t> </a:t>
            </a:r>
            <a:r>
              <a:rPr lang="en-US" sz="2000" b="1" i="0" u="none" strike="noStrike" dirty="0">
                <a:solidFill>
                  <a:schemeClr val="bg1"/>
                </a:solidFill>
                <a:effectLst/>
                <a:latin typeface="Arial" panose="020B0604020202020204" pitchFamily="34" charset="0"/>
              </a:rPr>
              <a:t>claim_status,video_id,video_duration_sec,video_transcription_text,verified_status,author_ban_status,video_view_count,video_like_count,video_share_count,video_download_count,video_comment_count</a:t>
            </a:r>
            <a:r>
              <a:rPr lang="en-US" sz="2000" b="1" dirty="0">
                <a:solidFill>
                  <a:schemeClr val="bg1"/>
                </a:solidFill>
              </a:rPr>
              <a:t> </a:t>
            </a:r>
          </a:p>
        </p:txBody>
      </p:sp>
    </p:spTree>
    <p:extLst>
      <p:ext uri="{BB962C8B-B14F-4D97-AF65-F5344CB8AC3E}">
        <p14:creationId xmlns:p14="http://schemas.microsoft.com/office/powerpoint/2010/main" val="277100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7DD939-1D9D-4A75-B5CD-A9E4B27961F3}"/>
              </a:ext>
            </a:extLst>
          </p:cNvPr>
          <p:cNvPicPr>
            <a:picLocks noChangeAspect="1"/>
          </p:cNvPicPr>
          <p:nvPr/>
        </p:nvPicPr>
        <p:blipFill>
          <a:blip r:embed="rId2"/>
          <a:stretch>
            <a:fillRect/>
          </a:stretch>
        </p:blipFill>
        <p:spPr>
          <a:xfrm>
            <a:off x="5917167" y="1232200"/>
            <a:ext cx="6017880" cy="3306143"/>
          </a:xfrm>
          <a:prstGeom prst="rect">
            <a:avLst/>
          </a:prstGeom>
        </p:spPr>
      </p:pic>
      <p:pic>
        <p:nvPicPr>
          <p:cNvPr id="5" name="Picture 4">
            <a:extLst>
              <a:ext uri="{FF2B5EF4-FFF2-40B4-BE49-F238E27FC236}">
                <a16:creationId xmlns:a16="http://schemas.microsoft.com/office/drawing/2014/main" id="{109517DF-92DF-446D-AF24-921581B94C40}"/>
              </a:ext>
            </a:extLst>
          </p:cNvPr>
          <p:cNvPicPr>
            <a:picLocks noChangeAspect="1"/>
          </p:cNvPicPr>
          <p:nvPr/>
        </p:nvPicPr>
        <p:blipFill>
          <a:blip r:embed="rId3"/>
          <a:stretch>
            <a:fillRect/>
          </a:stretch>
        </p:blipFill>
        <p:spPr>
          <a:xfrm>
            <a:off x="5917167" y="4538343"/>
            <a:ext cx="6061570" cy="1821385"/>
          </a:xfrm>
          <a:prstGeom prst="rect">
            <a:avLst/>
          </a:prstGeom>
        </p:spPr>
      </p:pic>
      <p:sp>
        <p:nvSpPr>
          <p:cNvPr id="2" name="Rectangle 1">
            <a:extLst>
              <a:ext uri="{FF2B5EF4-FFF2-40B4-BE49-F238E27FC236}">
                <a16:creationId xmlns:a16="http://schemas.microsoft.com/office/drawing/2014/main" id="{E63402D6-B226-4A00-996A-089564D3B6D6}"/>
              </a:ext>
            </a:extLst>
          </p:cNvPr>
          <p:cNvSpPr>
            <a:spLocks noChangeArrowheads="1"/>
          </p:cNvSpPr>
          <p:nvPr/>
        </p:nvSpPr>
        <p:spPr bwMode="auto">
          <a:xfrm>
            <a:off x="999461" y="1232200"/>
            <a:ext cx="4109526"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YS Text"/>
              </a:rPr>
              <a:t>To convert text-based or multi-category variables (e.g., </a:t>
            </a:r>
            <a:r>
              <a:rPr kumimoji="0" lang="en-US" altLang="en-US" b="0" i="0" u="none" strike="noStrike" cap="none" normalizeH="0" baseline="0" dirty="0" err="1">
                <a:ln>
                  <a:noFill/>
                </a:ln>
                <a:solidFill>
                  <a:schemeClr val="bg1"/>
                </a:solidFill>
                <a:effectLst/>
                <a:latin typeface="YS Text"/>
              </a:rPr>
              <a:t>verified_status</a:t>
            </a:r>
            <a:r>
              <a:rPr kumimoji="0" lang="en-US" altLang="en-US" b="0" i="0" u="none" strike="noStrike" cap="none" normalizeH="0" baseline="0" dirty="0">
                <a:ln>
                  <a:noFill/>
                </a:ln>
                <a:solidFill>
                  <a:schemeClr val="bg1"/>
                </a:solidFill>
                <a:effectLst/>
                <a:latin typeface="YS Text"/>
              </a:rPr>
              <a:t>, </a:t>
            </a:r>
            <a:r>
              <a:rPr kumimoji="0" lang="en-US" altLang="en-US" b="0" i="0" u="none" strike="noStrike" cap="none" normalizeH="0" baseline="0" dirty="0" err="1">
                <a:ln>
                  <a:noFill/>
                </a:ln>
                <a:solidFill>
                  <a:schemeClr val="bg1"/>
                </a:solidFill>
                <a:effectLst/>
                <a:latin typeface="YS Text"/>
              </a:rPr>
              <a:t>author_ban_status</a:t>
            </a:r>
            <a:r>
              <a:rPr kumimoji="0" lang="en-US" altLang="en-US" b="0" i="0" u="none" strike="noStrike" cap="none" normalizeH="0" baseline="0" dirty="0">
                <a:ln>
                  <a:noFill/>
                </a:ln>
                <a:solidFill>
                  <a:schemeClr val="bg1"/>
                </a:solidFill>
                <a:effectLst/>
                <a:latin typeface="YS Text"/>
              </a:rPr>
              <a:t>) into binary or dummy variables so they can be used in machine learning models. Most algorithms require numeric input, so transforming categorical data into 0/1 (or one-hot encoded) format ensures the model can interpret these variables correctly.</a:t>
            </a:r>
            <a:r>
              <a:rPr lang="en-US" b="1" dirty="0">
                <a:solidFill>
                  <a:schemeClr val="bg1"/>
                </a:solidFill>
                <a:latin typeface="YS Tex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b="1" dirty="0">
              <a:solidFill>
                <a:schemeClr val="bg1"/>
              </a:solidFill>
              <a:latin typeface="YS Text"/>
            </a:endParaRPr>
          </a:p>
          <a:p>
            <a:pPr marL="0" marR="0" lvl="0" indent="0" algn="l" defTabSz="914400" rtl="0" eaLnBrk="0" fontAlgn="base" latinLnBrk="0" hangingPunct="0">
              <a:lnSpc>
                <a:spcPct val="100000"/>
              </a:lnSpc>
              <a:spcBef>
                <a:spcPct val="0"/>
              </a:spcBef>
              <a:spcAft>
                <a:spcPct val="0"/>
              </a:spcAft>
              <a:buClrTx/>
              <a:buSzTx/>
              <a:buFontTx/>
              <a:buNone/>
              <a:tabLst/>
            </a:pPr>
            <a:r>
              <a:rPr lang="en-US" b="1" dirty="0">
                <a:solidFill>
                  <a:schemeClr val="bg1"/>
                </a:solidFill>
                <a:latin typeface="YS Text"/>
              </a:rPr>
              <a:t>Split data into training and testing sets</a:t>
            </a:r>
            <a:r>
              <a:rPr lang="en-US" dirty="0">
                <a:solidFill>
                  <a:schemeClr val="bg1"/>
                </a:solidFill>
                <a:latin typeface="YS Text"/>
              </a:rPr>
              <a:t>  To train the model on one portion of the data and test it on unseen data for unbiased performance evaluation.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solidFill>
                <a:schemeClr val="bg1"/>
              </a:solidFill>
              <a:latin typeface="YS Text"/>
            </a:endParaRPr>
          </a:p>
          <a:p>
            <a:r>
              <a:rPr lang="en-US" b="1" dirty="0">
                <a:solidFill>
                  <a:schemeClr val="bg1"/>
                </a:solidFill>
                <a:latin typeface="YS Text"/>
              </a:rPr>
              <a:t>Data Transformation</a:t>
            </a:r>
          </a:p>
          <a:p>
            <a:r>
              <a:rPr lang="en-US" dirty="0">
                <a:solidFill>
                  <a:schemeClr val="bg1"/>
                </a:solidFill>
                <a:latin typeface="YS Text"/>
              </a:rPr>
              <a:t>To prepare the dataset for effective machine learning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237CE5EB-5278-4159-B53D-3C4222284334}"/>
              </a:ext>
            </a:extLst>
          </p:cNvPr>
          <p:cNvSpPr txBox="1"/>
          <p:nvPr/>
        </p:nvSpPr>
        <p:spPr>
          <a:xfrm>
            <a:off x="3313688" y="144314"/>
            <a:ext cx="5119578" cy="1569660"/>
          </a:xfrm>
          <a:prstGeom prst="rect">
            <a:avLst/>
          </a:prstGeom>
          <a:noFill/>
        </p:spPr>
        <p:txBody>
          <a:bodyPr wrap="square" rtlCol="0">
            <a:spAutoFit/>
          </a:bodyPr>
          <a:lstStyle/>
          <a:p>
            <a:pPr algn="ctr"/>
            <a:r>
              <a:rPr kumimoji="0" lang="en-US" altLang="en-US" sz="2000" b="1" i="0" u="none" strike="noStrike" cap="none" normalizeH="0" baseline="0" dirty="0">
                <a:ln>
                  <a:noFill/>
                </a:ln>
                <a:solidFill>
                  <a:schemeClr val="bg1"/>
                </a:solidFill>
                <a:effectLst/>
                <a:latin typeface="YS Text"/>
              </a:rPr>
              <a:t>17.Binarize Categorical Variables,</a:t>
            </a:r>
            <a:r>
              <a:rPr lang="en-US" sz="2000" b="1" dirty="0">
                <a:solidFill>
                  <a:schemeClr val="bg1"/>
                </a:solidFill>
                <a:latin typeface="YS Text"/>
              </a:rPr>
              <a:t> Split data into training and testing sets and Data Transformation</a:t>
            </a:r>
          </a:p>
          <a:p>
            <a:r>
              <a:rPr kumimoji="0" lang="en-US" altLang="en-US" sz="1800" b="1" i="0" u="none" strike="noStrike" cap="none" normalizeH="0" baseline="0" dirty="0">
                <a:ln>
                  <a:noFill/>
                </a:ln>
                <a:solidFill>
                  <a:schemeClr val="tx1"/>
                </a:solidFill>
                <a:effectLst/>
                <a:latin typeface="Arial" panose="020B0604020202020204" pitchFamily="34" charset="0"/>
              </a:rPr>
              <a:t> </a:t>
            </a:r>
          </a:p>
          <a:p>
            <a:endParaRPr lang="en-US" dirty="0"/>
          </a:p>
        </p:txBody>
      </p:sp>
    </p:spTree>
    <p:extLst>
      <p:ext uri="{BB962C8B-B14F-4D97-AF65-F5344CB8AC3E}">
        <p14:creationId xmlns:p14="http://schemas.microsoft.com/office/powerpoint/2010/main" val="1411251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9E40797-F96E-4406-A286-09D332B6E48B}"/>
              </a:ext>
            </a:extLst>
          </p:cNvPr>
          <p:cNvPicPr>
            <a:picLocks noChangeAspect="1"/>
          </p:cNvPicPr>
          <p:nvPr/>
        </p:nvPicPr>
        <p:blipFill>
          <a:blip r:embed="rId2"/>
          <a:stretch>
            <a:fillRect/>
          </a:stretch>
        </p:blipFill>
        <p:spPr>
          <a:xfrm>
            <a:off x="591337" y="2805149"/>
            <a:ext cx="6969215" cy="3817532"/>
          </a:xfrm>
          <a:prstGeom prst="rect">
            <a:avLst/>
          </a:prstGeom>
        </p:spPr>
      </p:pic>
      <p:pic>
        <p:nvPicPr>
          <p:cNvPr id="5" name="Picture 4">
            <a:extLst>
              <a:ext uri="{FF2B5EF4-FFF2-40B4-BE49-F238E27FC236}">
                <a16:creationId xmlns:a16="http://schemas.microsoft.com/office/drawing/2014/main" id="{C484F17C-5D45-482F-8F45-D8E5547666F6}"/>
              </a:ext>
            </a:extLst>
          </p:cNvPr>
          <p:cNvPicPr>
            <a:picLocks noChangeAspect="1"/>
          </p:cNvPicPr>
          <p:nvPr/>
        </p:nvPicPr>
        <p:blipFill>
          <a:blip r:embed="rId3"/>
          <a:stretch>
            <a:fillRect/>
          </a:stretch>
        </p:blipFill>
        <p:spPr>
          <a:xfrm>
            <a:off x="7850232" y="2369658"/>
            <a:ext cx="3363032" cy="4253023"/>
          </a:xfrm>
          <a:prstGeom prst="rect">
            <a:avLst/>
          </a:prstGeom>
        </p:spPr>
      </p:pic>
      <p:sp>
        <p:nvSpPr>
          <p:cNvPr id="6" name="TextBox 5">
            <a:extLst>
              <a:ext uri="{FF2B5EF4-FFF2-40B4-BE49-F238E27FC236}">
                <a16:creationId xmlns:a16="http://schemas.microsoft.com/office/drawing/2014/main" id="{638FEE67-A1A7-4ADC-A31F-5016E7342CBA}"/>
              </a:ext>
            </a:extLst>
          </p:cNvPr>
          <p:cNvSpPr txBox="1"/>
          <p:nvPr/>
        </p:nvSpPr>
        <p:spPr>
          <a:xfrm>
            <a:off x="1387549" y="1008736"/>
            <a:ext cx="9053624" cy="1200329"/>
          </a:xfrm>
          <a:prstGeom prst="rect">
            <a:avLst/>
          </a:prstGeom>
          <a:noFill/>
        </p:spPr>
        <p:txBody>
          <a:bodyPr wrap="square">
            <a:spAutoFit/>
          </a:bodyPr>
          <a:lstStyle/>
          <a:p>
            <a:r>
              <a:rPr lang="en-US" sz="2400" dirty="0">
                <a:solidFill>
                  <a:schemeClr val="bg1"/>
                </a:solidFill>
                <a:latin typeface="YS Text"/>
              </a:rPr>
              <a:t>To compare models like Logistic Regression, Random Forest, and Gradient Boosting, each offering different strengths in capturing patterns and relationships.</a:t>
            </a:r>
          </a:p>
        </p:txBody>
      </p:sp>
      <p:sp>
        <p:nvSpPr>
          <p:cNvPr id="7" name="TextBox 6">
            <a:extLst>
              <a:ext uri="{FF2B5EF4-FFF2-40B4-BE49-F238E27FC236}">
                <a16:creationId xmlns:a16="http://schemas.microsoft.com/office/drawing/2014/main" id="{B8A430E4-B17F-4E3E-B965-B5CAF892F2D0}"/>
              </a:ext>
            </a:extLst>
          </p:cNvPr>
          <p:cNvSpPr txBox="1"/>
          <p:nvPr/>
        </p:nvSpPr>
        <p:spPr>
          <a:xfrm>
            <a:off x="2833577" y="235319"/>
            <a:ext cx="6103088" cy="400110"/>
          </a:xfrm>
          <a:prstGeom prst="rect">
            <a:avLst/>
          </a:prstGeom>
          <a:noFill/>
        </p:spPr>
        <p:txBody>
          <a:bodyPr wrap="square">
            <a:spAutoFit/>
          </a:bodyPr>
          <a:lstStyle/>
          <a:p>
            <a:pPr algn="ctr"/>
            <a:r>
              <a:rPr lang="en-US" sz="2000" b="1" dirty="0">
                <a:solidFill>
                  <a:schemeClr val="bg1"/>
                </a:solidFill>
                <a:effectLst/>
                <a:latin typeface="YS Text"/>
                <a:ea typeface="SimSun" panose="02010600030101010101" pitchFamily="2" charset="-122"/>
                <a:cs typeface="Times New Roman" panose="02020603050405020304" pitchFamily="18" charset="0"/>
              </a:rPr>
              <a:t>18.Modeling(Algorithms)</a:t>
            </a:r>
            <a:endParaRPr lang="en-US" sz="2000" dirty="0">
              <a:solidFill>
                <a:schemeClr val="bg1"/>
              </a:solidFill>
              <a:effectLst/>
              <a:latin typeface="YS Text"/>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5218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11C46B-76A1-4530-B414-69FD012A9F65}"/>
              </a:ext>
            </a:extLst>
          </p:cNvPr>
          <p:cNvPicPr>
            <a:picLocks noChangeAspect="1"/>
          </p:cNvPicPr>
          <p:nvPr/>
        </p:nvPicPr>
        <p:blipFill>
          <a:blip r:embed="rId2"/>
          <a:stretch>
            <a:fillRect/>
          </a:stretch>
        </p:blipFill>
        <p:spPr>
          <a:xfrm>
            <a:off x="2779910" y="2448622"/>
            <a:ext cx="6800026" cy="3962394"/>
          </a:xfrm>
          <a:prstGeom prst="rect">
            <a:avLst/>
          </a:prstGeom>
        </p:spPr>
      </p:pic>
      <p:sp>
        <p:nvSpPr>
          <p:cNvPr id="4" name="TextBox 3">
            <a:extLst>
              <a:ext uri="{FF2B5EF4-FFF2-40B4-BE49-F238E27FC236}">
                <a16:creationId xmlns:a16="http://schemas.microsoft.com/office/drawing/2014/main" id="{FD5F67C7-E775-4162-9670-1C3D135680DC}"/>
              </a:ext>
            </a:extLst>
          </p:cNvPr>
          <p:cNvSpPr txBox="1"/>
          <p:nvPr/>
        </p:nvSpPr>
        <p:spPr>
          <a:xfrm>
            <a:off x="1300715" y="1233399"/>
            <a:ext cx="9590569" cy="1015663"/>
          </a:xfrm>
          <a:prstGeom prst="rect">
            <a:avLst/>
          </a:prstGeom>
          <a:noFill/>
        </p:spPr>
        <p:txBody>
          <a:bodyPr wrap="square">
            <a:spAutoFit/>
          </a:bodyPr>
          <a:lstStyle/>
          <a:p>
            <a:r>
              <a:rPr lang="en-US" sz="2000" dirty="0">
                <a:solidFill>
                  <a:schemeClr val="bg1"/>
                </a:solidFill>
                <a:latin typeface="YS Text"/>
              </a:rPr>
              <a:t>To measure performance using accuracy (overall correctness), precision (quality of positive predictions), recall (ability to find actual positives), and F1-score (balance between precision and recall), ensuring the chosen model meets the project’s goals</a:t>
            </a:r>
          </a:p>
        </p:txBody>
      </p:sp>
      <p:sp>
        <p:nvSpPr>
          <p:cNvPr id="7" name="TextBox 6">
            <a:extLst>
              <a:ext uri="{FF2B5EF4-FFF2-40B4-BE49-F238E27FC236}">
                <a16:creationId xmlns:a16="http://schemas.microsoft.com/office/drawing/2014/main" id="{06583A45-B72D-412F-B36F-339DD9B2C823}"/>
              </a:ext>
            </a:extLst>
          </p:cNvPr>
          <p:cNvSpPr txBox="1"/>
          <p:nvPr/>
        </p:nvSpPr>
        <p:spPr>
          <a:xfrm>
            <a:off x="4593265" y="446984"/>
            <a:ext cx="2331410" cy="707886"/>
          </a:xfrm>
          <a:prstGeom prst="rect">
            <a:avLst/>
          </a:prstGeom>
          <a:noFill/>
        </p:spPr>
        <p:txBody>
          <a:bodyPr wrap="square" rtlCol="0">
            <a:spAutoFit/>
          </a:bodyPr>
          <a:lstStyle/>
          <a:p>
            <a:pPr algn="ctr"/>
            <a:r>
              <a:rPr lang="en-US" sz="2000" b="1" dirty="0">
                <a:solidFill>
                  <a:schemeClr val="bg1"/>
                </a:solidFill>
                <a:latin typeface="YS Text"/>
              </a:rPr>
              <a:t>19.Evaluate models using metrics</a:t>
            </a:r>
            <a:r>
              <a:rPr lang="en-US" sz="2000" dirty="0">
                <a:solidFill>
                  <a:schemeClr val="bg1"/>
                </a:solidFill>
                <a:latin typeface="YS Text"/>
              </a:rPr>
              <a:t> </a:t>
            </a:r>
          </a:p>
        </p:txBody>
      </p:sp>
    </p:spTree>
    <p:extLst>
      <p:ext uri="{BB962C8B-B14F-4D97-AF65-F5344CB8AC3E}">
        <p14:creationId xmlns:p14="http://schemas.microsoft.com/office/powerpoint/2010/main" val="231277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F1505B-67CC-4509-A580-CA5C9F3CD4F3}"/>
              </a:ext>
            </a:extLst>
          </p:cNvPr>
          <p:cNvPicPr>
            <a:picLocks noChangeAspect="1"/>
          </p:cNvPicPr>
          <p:nvPr/>
        </p:nvPicPr>
        <p:blipFill>
          <a:blip r:embed="rId2"/>
          <a:stretch>
            <a:fillRect/>
          </a:stretch>
        </p:blipFill>
        <p:spPr>
          <a:xfrm>
            <a:off x="2077357" y="2084613"/>
            <a:ext cx="7642489" cy="2528385"/>
          </a:xfrm>
          <a:prstGeom prst="rect">
            <a:avLst/>
          </a:prstGeom>
        </p:spPr>
      </p:pic>
      <p:sp>
        <p:nvSpPr>
          <p:cNvPr id="7" name="TextBox 6">
            <a:extLst>
              <a:ext uri="{FF2B5EF4-FFF2-40B4-BE49-F238E27FC236}">
                <a16:creationId xmlns:a16="http://schemas.microsoft.com/office/drawing/2014/main" id="{6980AEC7-C1AC-46F8-8C91-65E9796E99FE}"/>
              </a:ext>
            </a:extLst>
          </p:cNvPr>
          <p:cNvSpPr txBox="1"/>
          <p:nvPr/>
        </p:nvSpPr>
        <p:spPr>
          <a:xfrm>
            <a:off x="2569745" y="836334"/>
            <a:ext cx="6096000" cy="523220"/>
          </a:xfrm>
          <a:prstGeom prst="rect">
            <a:avLst/>
          </a:prstGeom>
          <a:noFill/>
        </p:spPr>
        <p:txBody>
          <a:bodyPr wrap="square">
            <a:spAutoFit/>
          </a:bodyPr>
          <a:lstStyle/>
          <a:p>
            <a:pPr algn="ctr"/>
            <a:r>
              <a:rPr lang="en-US" sz="2800" b="1" dirty="0">
                <a:solidFill>
                  <a:schemeClr val="bg1"/>
                </a:solidFill>
                <a:latin typeface="Arial" panose="020B0604020202020204" pitchFamily="34" charset="0"/>
                <a:cs typeface="Arial" panose="020B0604020202020204" pitchFamily="34" charset="0"/>
              </a:rPr>
              <a:t>1. Importing Libraries</a:t>
            </a:r>
          </a:p>
        </p:txBody>
      </p:sp>
    </p:spTree>
    <p:extLst>
      <p:ext uri="{BB962C8B-B14F-4D97-AF65-F5344CB8AC3E}">
        <p14:creationId xmlns:p14="http://schemas.microsoft.com/office/powerpoint/2010/main" val="160116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6E6B1A-996D-4A39-8552-B5B12B183570}"/>
              </a:ext>
            </a:extLst>
          </p:cNvPr>
          <p:cNvPicPr>
            <a:picLocks noChangeAspect="1"/>
          </p:cNvPicPr>
          <p:nvPr/>
        </p:nvPicPr>
        <p:blipFill>
          <a:blip r:embed="rId2"/>
          <a:stretch>
            <a:fillRect/>
          </a:stretch>
        </p:blipFill>
        <p:spPr>
          <a:xfrm>
            <a:off x="1816983" y="2031888"/>
            <a:ext cx="7879465" cy="1600423"/>
          </a:xfrm>
          <a:prstGeom prst="rect">
            <a:avLst/>
          </a:prstGeom>
        </p:spPr>
      </p:pic>
      <p:sp>
        <p:nvSpPr>
          <p:cNvPr id="5" name="TextBox 4">
            <a:extLst>
              <a:ext uri="{FF2B5EF4-FFF2-40B4-BE49-F238E27FC236}">
                <a16:creationId xmlns:a16="http://schemas.microsoft.com/office/drawing/2014/main" id="{903FCC7A-D5A2-4C9E-99A3-73FEEA40817A}"/>
              </a:ext>
            </a:extLst>
          </p:cNvPr>
          <p:cNvSpPr txBox="1"/>
          <p:nvPr/>
        </p:nvSpPr>
        <p:spPr>
          <a:xfrm>
            <a:off x="3657133" y="415863"/>
            <a:ext cx="3722915" cy="1200329"/>
          </a:xfrm>
          <a:prstGeom prst="rect">
            <a:avLst/>
          </a:prstGeom>
          <a:noFill/>
        </p:spPr>
        <p:txBody>
          <a:bodyPr wrap="square">
            <a:spAutoFit/>
          </a:bodyPr>
          <a:lstStyle/>
          <a:p>
            <a:pPr algn="ctr"/>
            <a:r>
              <a:rPr lang="en-US" sz="3600" b="1" dirty="0">
                <a:solidFill>
                  <a:schemeClr val="bg1"/>
                </a:solidFill>
                <a:latin typeface="YS Text"/>
                <a:cs typeface="Arial" panose="020B0604020202020204" pitchFamily="34" charset="0"/>
              </a:rPr>
              <a:t>2. Loading the Dataset</a:t>
            </a:r>
          </a:p>
        </p:txBody>
      </p:sp>
      <p:sp>
        <p:nvSpPr>
          <p:cNvPr id="10" name="TextBox 9">
            <a:extLst>
              <a:ext uri="{FF2B5EF4-FFF2-40B4-BE49-F238E27FC236}">
                <a16:creationId xmlns:a16="http://schemas.microsoft.com/office/drawing/2014/main" id="{1DF77A7E-B6D1-4083-B396-D53765F851C2}"/>
              </a:ext>
            </a:extLst>
          </p:cNvPr>
          <p:cNvSpPr txBox="1"/>
          <p:nvPr/>
        </p:nvSpPr>
        <p:spPr>
          <a:xfrm>
            <a:off x="2055109" y="4192814"/>
            <a:ext cx="7403215"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YS Text"/>
              </a:rPr>
              <a:t>Reads the </a:t>
            </a:r>
            <a:r>
              <a:rPr kumimoji="0" lang="en-US" altLang="en-US" sz="2000" i="0" u="none" strike="noStrike" cap="none" normalizeH="0" baseline="0" dirty="0" err="1">
                <a:ln>
                  <a:noFill/>
                </a:ln>
                <a:solidFill>
                  <a:schemeClr val="bg1"/>
                </a:solidFill>
                <a:effectLst/>
                <a:latin typeface="YS Text"/>
              </a:rPr>
              <a:t>TikTok</a:t>
            </a:r>
            <a:r>
              <a:rPr kumimoji="0" lang="en-US" altLang="en-US" sz="2000" i="0" u="none" strike="noStrike" cap="none" normalizeH="0" baseline="0" dirty="0">
                <a:ln>
                  <a:noFill/>
                </a:ln>
                <a:solidFill>
                  <a:schemeClr val="bg1"/>
                </a:solidFill>
                <a:effectLst/>
                <a:latin typeface="YS Text"/>
              </a:rPr>
              <a:t> dataset from a CSV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bg1"/>
                </a:solidFill>
                <a:effectLst/>
                <a:latin typeface="YS Text"/>
              </a:rPr>
              <a:t>head()</a:t>
            </a:r>
            <a:r>
              <a:rPr kumimoji="0" lang="en-US" altLang="en-US" sz="2000" i="0" u="none" strike="noStrike" cap="none" normalizeH="0" baseline="0" dirty="0">
                <a:ln>
                  <a:noFill/>
                </a:ln>
                <a:solidFill>
                  <a:schemeClr val="bg1"/>
                </a:solidFill>
                <a:effectLst/>
                <a:latin typeface="YS Text"/>
                <a:cs typeface="Arial" panose="020B0604020202020204" pitchFamily="34" charset="0"/>
              </a:rPr>
              <a:t> shows the first five rows to inspect structure and values</a:t>
            </a:r>
            <a:r>
              <a:rPr kumimoji="0" lang="en-US" altLang="en-US" sz="2000" b="1" i="0" u="none" strike="noStrike" cap="none" normalizeH="0" baseline="0" dirty="0">
                <a:ln>
                  <a:noFill/>
                </a:ln>
                <a:solidFill>
                  <a:schemeClr val="bg1"/>
                </a:solidFill>
                <a:effectLst/>
                <a:latin typeface="YS Text"/>
                <a:cs typeface="Arial" panose="020B0604020202020204" pitchFamily="34" charset="0"/>
              </a:rPr>
              <a:t>.</a:t>
            </a:r>
          </a:p>
        </p:txBody>
      </p:sp>
    </p:spTree>
    <p:extLst>
      <p:ext uri="{BB962C8B-B14F-4D97-AF65-F5344CB8AC3E}">
        <p14:creationId xmlns:p14="http://schemas.microsoft.com/office/powerpoint/2010/main" val="1616811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C18D7B-9FCD-4E1E-A890-E9B2DCAD7C37}"/>
              </a:ext>
            </a:extLst>
          </p:cNvPr>
          <p:cNvPicPr>
            <a:picLocks noChangeAspect="1"/>
          </p:cNvPicPr>
          <p:nvPr/>
        </p:nvPicPr>
        <p:blipFill>
          <a:blip r:embed="rId2"/>
          <a:stretch>
            <a:fillRect/>
          </a:stretch>
        </p:blipFill>
        <p:spPr>
          <a:xfrm>
            <a:off x="6287422" y="1805447"/>
            <a:ext cx="3486637" cy="1771897"/>
          </a:xfrm>
          <a:prstGeom prst="rect">
            <a:avLst/>
          </a:prstGeom>
        </p:spPr>
      </p:pic>
      <p:pic>
        <p:nvPicPr>
          <p:cNvPr id="5" name="Picture 4">
            <a:extLst>
              <a:ext uri="{FF2B5EF4-FFF2-40B4-BE49-F238E27FC236}">
                <a16:creationId xmlns:a16="http://schemas.microsoft.com/office/drawing/2014/main" id="{07267264-8DA0-4FAA-8F52-4D6736E9EBD2}"/>
              </a:ext>
            </a:extLst>
          </p:cNvPr>
          <p:cNvPicPr>
            <a:picLocks noChangeAspect="1"/>
          </p:cNvPicPr>
          <p:nvPr/>
        </p:nvPicPr>
        <p:blipFill>
          <a:blip r:embed="rId3"/>
          <a:stretch>
            <a:fillRect/>
          </a:stretch>
        </p:blipFill>
        <p:spPr>
          <a:xfrm>
            <a:off x="6287421" y="3577344"/>
            <a:ext cx="3486637" cy="1076475"/>
          </a:xfrm>
          <a:prstGeom prst="rect">
            <a:avLst/>
          </a:prstGeom>
        </p:spPr>
      </p:pic>
      <p:sp>
        <p:nvSpPr>
          <p:cNvPr id="8" name="TextBox 7">
            <a:extLst>
              <a:ext uri="{FF2B5EF4-FFF2-40B4-BE49-F238E27FC236}">
                <a16:creationId xmlns:a16="http://schemas.microsoft.com/office/drawing/2014/main" id="{B4BF73A3-1F1F-4213-8BD9-3FD48590E4FA}"/>
              </a:ext>
            </a:extLst>
          </p:cNvPr>
          <p:cNvSpPr txBox="1"/>
          <p:nvPr/>
        </p:nvSpPr>
        <p:spPr>
          <a:xfrm>
            <a:off x="2918489" y="411667"/>
            <a:ext cx="5509776" cy="1015663"/>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3. Dataset Overview</a:t>
            </a:r>
          </a:p>
          <a:p>
            <a:pPr algn="ctr" defTabSz="914400" eaLnBrk="0" fontAlgn="base" hangingPunct="0">
              <a:spcBef>
                <a:spcPct val="0"/>
              </a:spcBef>
              <a:spcAft>
                <a:spcPct val="0"/>
              </a:spcAft>
            </a:pPr>
            <a:r>
              <a:rPr kumimoji="0" lang="en-US" altLang="en-US" sz="2000" b="1" i="0" u="none" strike="noStrike" cap="none" normalizeH="0" baseline="0" dirty="0">
                <a:ln>
                  <a:noFill/>
                </a:ln>
                <a:solidFill>
                  <a:schemeClr val="bg1"/>
                </a:solidFill>
                <a:effectLst/>
                <a:latin typeface="Arial" panose="020B0604020202020204" pitchFamily="34" charset="0"/>
                <a:cs typeface="Arial" panose="020B0604020202020204" pitchFamily="34" charset="0"/>
              </a:rPr>
              <a:t>Python and </a:t>
            </a:r>
            <a:r>
              <a:rPr lang="en-US" sz="2000" b="1" dirty="0">
                <a:solidFill>
                  <a:schemeClr val="bg1"/>
                </a:solidFill>
                <a:latin typeface="Arial" panose="020B0604020202020204" pitchFamily="34" charset="0"/>
                <a:cs typeface="Arial" panose="020B0604020202020204" pitchFamily="34" charset="0"/>
              </a:rPr>
              <a:t>Checking for Missing Values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mj-lt"/>
            </a:endParaRPr>
          </a:p>
        </p:txBody>
      </p:sp>
      <p:sp>
        <p:nvSpPr>
          <p:cNvPr id="10" name="TextBox 9">
            <a:extLst>
              <a:ext uri="{FF2B5EF4-FFF2-40B4-BE49-F238E27FC236}">
                <a16:creationId xmlns:a16="http://schemas.microsoft.com/office/drawing/2014/main" id="{17C3BAC0-6F6D-4518-B6C5-B07D6452A5B3}"/>
              </a:ext>
            </a:extLst>
          </p:cNvPr>
          <p:cNvSpPr txBox="1"/>
          <p:nvPr/>
        </p:nvSpPr>
        <p:spPr>
          <a:xfrm>
            <a:off x="1841710" y="1624570"/>
            <a:ext cx="3004458" cy="203132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b="0" i="0" dirty="0">
                <a:solidFill>
                  <a:srgbClr val="000000"/>
                </a:solidFill>
                <a:effectLst/>
                <a:latin typeface="YS Text"/>
              </a:rPr>
              <a:t>1. General view of dataset We have seen what columns are, their data types and the number of empty values. We studied statistics such as average, median, min, max in numerical columns.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9A137A2B-A109-4606-A04C-21099224C984}"/>
              </a:ext>
            </a:extLst>
          </p:cNvPr>
          <p:cNvSpPr txBox="1"/>
          <p:nvPr/>
        </p:nvSpPr>
        <p:spPr>
          <a:xfrm>
            <a:off x="1841709" y="3577344"/>
            <a:ext cx="2583543" cy="175432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YS Text"/>
                <a:cs typeface="Arial" panose="020B0604020202020204" pitchFamily="34" charset="0"/>
              </a:rPr>
              <a:t>Counts </a:t>
            </a:r>
            <a:r>
              <a:rPr kumimoji="0" lang="en-US" altLang="en-US" b="0" i="0" u="none" strike="noStrike" cap="none" normalizeH="0" baseline="0" dirty="0" err="1">
                <a:ln>
                  <a:noFill/>
                </a:ln>
                <a:solidFill>
                  <a:schemeClr val="bg1"/>
                </a:solidFill>
                <a:effectLst/>
                <a:latin typeface="YS Text"/>
                <a:cs typeface="Arial" panose="020B0604020202020204" pitchFamily="34" charset="0"/>
              </a:rPr>
              <a:t>NaN</a:t>
            </a:r>
            <a:r>
              <a:rPr kumimoji="0" lang="en-US" altLang="en-US" b="0" i="0" u="none" strike="noStrike" cap="none" normalizeH="0" baseline="0" dirty="0">
                <a:ln>
                  <a:noFill/>
                </a:ln>
                <a:solidFill>
                  <a:schemeClr val="bg1"/>
                </a:solidFill>
                <a:effectLst/>
                <a:latin typeface="YS Text"/>
                <a:cs typeface="Arial" panose="020B0604020202020204" pitchFamily="34" charset="0"/>
              </a:rPr>
              <a:t> values in each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bg1"/>
                </a:solidFill>
                <a:effectLst/>
                <a:latin typeface="YS Text"/>
                <a:cs typeface="Arial" panose="020B0604020202020204" pitchFamily="34" charset="0"/>
              </a:rPr>
              <a:t>Important because ML models can’t work with missing values directly.</a:t>
            </a:r>
          </a:p>
          <a:p>
            <a:endParaRPr lang="en-US" dirty="0"/>
          </a:p>
        </p:txBody>
      </p:sp>
    </p:spTree>
    <p:extLst>
      <p:ext uri="{BB962C8B-B14F-4D97-AF65-F5344CB8AC3E}">
        <p14:creationId xmlns:p14="http://schemas.microsoft.com/office/powerpoint/2010/main" val="3597226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74BB6A-D856-463F-B513-CA12C110B5F4}"/>
              </a:ext>
            </a:extLst>
          </p:cNvPr>
          <p:cNvSpPr txBox="1"/>
          <p:nvPr/>
        </p:nvSpPr>
        <p:spPr>
          <a:xfrm>
            <a:off x="3974193" y="585107"/>
            <a:ext cx="3360057" cy="830997"/>
          </a:xfrm>
          <a:prstGeom prst="rect">
            <a:avLst/>
          </a:prstGeom>
          <a:noFill/>
        </p:spPr>
        <p:txBody>
          <a:bodyPr wrap="square" rtlCol="0">
            <a:spAutoFit/>
          </a:bodyPr>
          <a:lstStyle/>
          <a:p>
            <a:pPr algn="ctr"/>
            <a:r>
              <a:rPr lang="en-US" sz="2400" b="1" dirty="0">
                <a:solidFill>
                  <a:schemeClr val="bg1"/>
                </a:solidFill>
                <a:latin typeface="Arial" panose="020B0604020202020204" pitchFamily="34" charset="0"/>
                <a:cs typeface="Arial" panose="020B0604020202020204" pitchFamily="34" charset="0"/>
              </a:rPr>
              <a:t>4. Filling Missing Values</a:t>
            </a:r>
          </a:p>
        </p:txBody>
      </p:sp>
      <p:pic>
        <p:nvPicPr>
          <p:cNvPr id="4" name="Picture 3">
            <a:extLst>
              <a:ext uri="{FF2B5EF4-FFF2-40B4-BE49-F238E27FC236}">
                <a16:creationId xmlns:a16="http://schemas.microsoft.com/office/drawing/2014/main" id="{F715981C-97F8-4F60-B3DB-BBA006B5AD1A}"/>
              </a:ext>
            </a:extLst>
          </p:cNvPr>
          <p:cNvPicPr>
            <a:picLocks noChangeAspect="1"/>
          </p:cNvPicPr>
          <p:nvPr/>
        </p:nvPicPr>
        <p:blipFill>
          <a:blip r:embed="rId2"/>
          <a:stretch>
            <a:fillRect/>
          </a:stretch>
        </p:blipFill>
        <p:spPr>
          <a:xfrm>
            <a:off x="1594075" y="3213821"/>
            <a:ext cx="7863115" cy="1490270"/>
          </a:xfrm>
          <a:prstGeom prst="rect">
            <a:avLst/>
          </a:prstGeom>
        </p:spPr>
      </p:pic>
      <p:sp>
        <p:nvSpPr>
          <p:cNvPr id="6" name="TextBox 5">
            <a:extLst>
              <a:ext uri="{FF2B5EF4-FFF2-40B4-BE49-F238E27FC236}">
                <a16:creationId xmlns:a16="http://schemas.microsoft.com/office/drawing/2014/main" id="{73A2260B-6802-42C0-8C45-0AFAF3E4D0A1}"/>
              </a:ext>
            </a:extLst>
          </p:cNvPr>
          <p:cNvSpPr txBox="1"/>
          <p:nvPr/>
        </p:nvSpPr>
        <p:spPr>
          <a:xfrm>
            <a:off x="1550784" y="1714798"/>
            <a:ext cx="8183765" cy="1200329"/>
          </a:xfrm>
          <a:prstGeom prst="rect">
            <a:avLst/>
          </a:prstGeom>
          <a:noFill/>
        </p:spPr>
        <p:txBody>
          <a:bodyPr wrap="square">
            <a:spAutoFit/>
          </a:bodyPr>
          <a:lstStyle/>
          <a:p>
            <a:r>
              <a:rPr lang="en-US" b="0" i="0" dirty="0">
                <a:solidFill>
                  <a:srgbClr val="000000"/>
                </a:solidFill>
                <a:effectLst/>
                <a:latin typeface="YS Text"/>
              </a:rPr>
              <a:t>Status of empty values and repeated rows We determined the number of empty values in the numeric columns and filled them with median.</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bg1"/>
                </a:solidFill>
                <a:effectLst/>
                <a:latin typeface="YS Text"/>
              </a:rPr>
              <a:t>Median is less sensitive to outliers than the mean.</a:t>
            </a:r>
          </a:p>
          <a:p>
            <a:endParaRPr lang="en-US" dirty="0"/>
          </a:p>
        </p:txBody>
      </p:sp>
    </p:spTree>
    <p:extLst>
      <p:ext uri="{BB962C8B-B14F-4D97-AF65-F5344CB8AC3E}">
        <p14:creationId xmlns:p14="http://schemas.microsoft.com/office/powerpoint/2010/main" val="2077192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55DF78-2CA6-4427-B455-FDDD772F0244}"/>
              </a:ext>
            </a:extLst>
          </p:cNvPr>
          <p:cNvSpPr txBox="1"/>
          <p:nvPr/>
        </p:nvSpPr>
        <p:spPr>
          <a:xfrm>
            <a:off x="2894692" y="515726"/>
            <a:ext cx="5529943" cy="830997"/>
          </a:xfrm>
          <a:prstGeom prst="rect">
            <a:avLst/>
          </a:prstGeom>
          <a:noFill/>
        </p:spPr>
        <p:txBody>
          <a:bodyPr wrap="square" rtlCol="0">
            <a:spAutoFit/>
          </a:bodyPr>
          <a:lstStyle/>
          <a:p>
            <a:pPr algn="ctr"/>
            <a:r>
              <a:rPr lang="en-US" sz="2400" b="1" dirty="0">
                <a:solidFill>
                  <a:schemeClr val="bg1"/>
                </a:solidFill>
                <a:latin typeface="YS Text"/>
                <a:cs typeface="Arial" panose="020B0604020202020204" pitchFamily="34" charset="0"/>
              </a:rPr>
              <a:t>5. Dropping Rows with Missing Target/Key IDs and Removing Duplicates</a:t>
            </a:r>
          </a:p>
        </p:txBody>
      </p:sp>
      <p:pic>
        <p:nvPicPr>
          <p:cNvPr id="4" name="Picture 3">
            <a:extLst>
              <a:ext uri="{FF2B5EF4-FFF2-40B4-BE49-F238E27FC236}">
                <a16:creationId xmlns:a16="http://schemas.microsoft.com/office/drawing/2014/main" id="{56E596A4-5E55-43D9-B870-8E01D77ACED2}"/>
              </a:ext>
            </a:extLst>
          </p:cNvPr>
          <p:cNvPicPr>
            <a:picLocks noChangeAspect="1"/>
          </p:cNvPicPr>
          <p:nvPr/>
        </p:nvPicPr>
        <p:blipFill>
          <a:blip r:embed="rId2"/>
          <a:stretch>
            <a:fillRect/>
          </a:stretch>
        </p:blipFill>
        <p:spPr>
          <a:xfrm>
            <a:off x="5565320" y="2437467"/>
            <a:ext cx="5718629" cy="1074701"/>
          </a:xfrm>
          <a:prstGeom prst="rect">
            <a:avLst/>
          </a:prstGeom>
        </p:spPr>
      </p:pic>
      <p:pic>
        <p:nvPicPr>
          <p:cNvPr id="6" name="Picture 5">
            <a:extLst>
              <a:ext uri="{FF2B5EF4-FFF2-40B4-BE49-F238E27FC236}">
                <a16:creationId xmlns:a16="http://schemas.microsoft.com/office/drawing/2014/main" id="{7F69704F-82DD-4CD3-AEBA-1840715C7906}"/>
              </a:ext>
            </a:extLst>
          </p:cNvPr>
          <p:cNvPicPr>
            <a:picLocks noChangeAspect="1"/>
          </p:cNvPicPr>
          <p:nvPr/>
        </p:nvPicPr>
        <p:blipFill>
          <a:blip r:embed="rId3"/>
          <a:stretch>
            <a:fillRect/>
          </a:stretch>
        </p:blipFill>
        <p:spPr>
          <a:xfrm>
            <a:off x="5565320" y="3512168"/>
            <a:ext cx="5718629" cy="1110152"/>
          </a:xfrm>
          <a:prstGeom prst="rect">
            <a:avLst/>
          </a:prstGeom>
        </p:spPr>
      </p:pic>
      <p:sp>
        <p:nvSpPr>
          <p:cNvPr id="9" name="TextBox 8">
            <a:extLst>
              <a:ext uri="{FF2B5EF4-FFF2-40B4-BE49-F238E27FC236}">
                <a16:creationId xmlns:a16="http://schemas.microsoft.com/office/drawing/2014/main" id="{DF58EDCB-F1D4-42DA-8296-050A6E1CD7C8}"/>
              </a:ext>
            </a:extLst>
          </p:cNvPr>
          <p:cNvSpPr txBox="1"/>
          <p:nvPr/>
        </p:nvSpPr>
        <p:spPr>
          <a:xfrm>
            <a:off x="1007608" y="2437467"/>
            <a:ext cx="4434115" cy="132343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YS Text"/>
                <a:cs typeface="Arial" panose="020B0604020202020204" pitchFamily="34" charset="0"/>
              </a:rPr>
              <a:t>Removes rows where </a:t>
            </a:r>
            <a:r>
              <a:rPr kumimoji="0" lang="en-US" altLang="en-US" sz="2000" b="1" i="0" u="none" strike="noStrike" cap="none" normalizeH="0" baseline="0" dirty="0" err="1">
                <a:ln>
                  <a:noFill/>
                </a:ln>
                <a:solidFill>
                  <a:schemeClr val="bg1"/>
                </a:solidFill>
                <a:effectLst/>
                <a:latin typeface="YS Text"/>
                <a:cs typeface="Arial" panose="020B0604020202020204" pitchFamily="34" charset="0"/>
              </a:rPr>
              <a:t>video_id</a:t>
            </a:r>
            <a:r>
              <a:rPr kumimoji="0" lang="en-US" altLang="en-US" sz="2000" b="1" i="0" u="none" strike="noStrike" cap="none" normalizeH="0" baseline="0" dirty="0">
                <a:ln>
                  <a:noFill/>
                </a:ln>
                <a:solidFill>
                  <a:schemeClr val="bg1"/>
                </a:solidFill>
                <a:effectLst/>
                <a:latin typeface="YS Text"/>
                <a:cs typeface="Arial" panose="020B0604020202020204" pitchFamily="34" charset="0"/>
              </a:rPr>
              <a:t> or </a:t>
            </a:r>
            <a:r>
              <a:rPr kumimoji="0" lang="en-US" altLang="en-US" sz="2000" b="1" i="0" u="none" strike="noStrike" cap="none" normalizeH="0" baseline="0" dirty="0" err="1">
                <a:ln>
                  <a:noFill/>
                </a:ln>
                <a:solidFill>
                  <a:schemeClr val="bg1"/>
                </a:solidFill>
                <a:effectLst/>
                <a:latin typeface="YS Text"/>
                <a:cs typeface="Arial" panose="020B0604020202020204" pitchFamily="34" charset="0"/>
              </a:rPr>
              <a:t>claim_status</a:t>
            </a:r>
            <a:r>
              <a:rPr kumimoji="0" lang="en-US" altLang="en-US" sz="2000" b="1" i="0" u="none" strike="noStrike" cap="none" normalizeH="0" baseline="0" dirty="0">
                <a:ln>
                  <a:noFill/>
                </a:ln>
                <a:solidFill>
                  <a:schemeClr val="bg1"/>
                </a:solidFill>
                <a:effectLst/>
                <a:latin typeface="YS Text"/>
                <a:cs typeface="Arial" panose="020B0604020202020204" pitchFamily="34" charset="0"/>
              </a:rPr>
              <a:t> is missing.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YS Text"/>
                <a:cs typeface="Arial" panose="020B0604020202020204" pitchFamily="34" charset="0"/>
              </a:rPr>
              <a:t>These fields are critical for analysis and prediction.</a:t>
            </a:r>
            <a:endParaRPr lang="en-US" sz="2000" b="1" dirty="0">
              <a:solidFill>
                <a:schemeClr val="bg1"/>
              </a:solidFill>
              <a:latin typeface="YS Text"/>
              <a:cs typeface="Arial" panose="020B0604020202020204" pitchFamily="34" charset="0"/>
            </a:endParaRPr>
          </a:p>
        </p:txBody>
      </p:sp>
      <p:sp>
        <p:nvSpPr>
          <p:cNvPr id="12" name="TextBox 11">
            <a:extLst>
              <a:ext uri="{FF2B5EF4-FFF2-40B4-BE49-F238E27FC236}">
                <a16:creationId xmlns:a16="http://schemas.microsoft.com/office/drawing/2014/main" id="{88DE8FF7-2D33-4CC1-8C5F-293ED06CA5BA}"/>
              </a:ext>
            </a:extLst>
          </p:cNvPr>
          <p:cNvSpPr txBox="1"/>
          <p:nvPr/>
        </p:nvSpPr>
        <p:spPr>
          <a:xfrm>
            <a:off x="1007608" y="3709018"/>
            <a:ext cx="3194050" cy="160043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YS Text"/>
              </a:rPr>
              <a:t>Ensures each record in the dataset is unique.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YS Text"/>
              </a:rPr>
              <a:t>Prevents bias in training models.</a:t>
            </a:r>
          </a:p>
          <a:p>
            <a:endParaRPr lang="en-US" dirty="0"/>
          </a:p>
        </p:txBody>
      </p:sp>
    </p:spTree>
    <p:extLst>
      <p:ext uri="{BB962C8B-B14F-4D97-AF65-F5344CB8AC3E}">
        <p14:creationId xmlns:p14="http://schemas.microsoft.com/office/powerpoint/2010/main" val="425087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FE8C3A-AB50-4482-B3CC-AC738D44F650}"/>
              </a:ext>
            </a:extLst>
          </p:cNvPr>
          <p:cNvPicPr>
            <a:picLocks noChangeAspect="1"/>
          </p:cNvPicPr>
          <p:nvPr/>
        </p:nvPicPr>
        <p:blipFill>
          <a:blip r:embed="rId2"/>
          <a:stretch>
            <a:fillRect/>
          </a:stretch>
        </p:blipFill>
        <p:spPr>
          <a:xfrm>
            <a:off x="2684887" y="2158922"/>
            <a:ext cx="6069252" cy="4558190"/>
          </a:xfrm>
          <a:prstGeom prst="rect">
            <a:avLst/>
          </a:prstGeom>
        </p:spPr>
      </p:pic>
      <p:sp>
        <p:nvSpPr>
          <p:cNvPr id="5" name="TextBox 4">
            <a:extLst>
              <a:ext uri="{FF2B5EF4-FFF2-40B4-BE49-F238E27FC236}">
                <a16:creationId xmlns:a16="http://schemas.microsoft.com/office/drawing/2014/main" id="{A350D3F6-0622-4565-96FB-866E4B5ABAA1}"/>
              </a:ext>
            </a:extLst>
          </p:cNvPr>
          <p:cNvSpPr txBox="1"/>
          <p:nvPr/>
        </p:nvSpPr>
        <p:spPr>
          <a:xfrm>
            <a:off x="757052" y="773927"/>
            <a:ext cx="10918825" cy="1384995"/>
          </a:xfrm>
          <a:prstGeom prst="rect">
            <a:avLst/>
          </a:prstGeom>
          <a:noFill/>
        </p:spPr>
        <p:txBody>
          <a:bodyPr wrap="square">
            <a:spAutoFit/>
          </a:bodyPr>
          <a:lstStyle/>
          <a:p>
            <a:r>
              <a:rPr lang="en-US" sz="2800" b="0" i="0" dirty="0">
                <a:solidFill>
                  <a:srgbClr val="000000"/>
                </a:solidFill>
                <a:effectLst/>
                <a:latin typeface="YS Text"/>
              </a:rPr>
              <a:t> Claim status distribution We visually saw the number of videos claimed and not claimed. Basically, we figured out which type of video is more claimed</a:t>
            </a:r>
            <a:r>
              <a:rPr lang="en-US" b="0" i="0" dirty="0">
                <a:solidFill>
                  <a:srgbClr val="000000"/>
                </a:solidFill>
                <a:effectLst/>
                <a:latin typeface="YS Text"/>
              </a:rPr>
              <a:t>.</a:t>
            </a:r>
            <a:endParaRPr lang="en-US" dirty="0"/>
          </a:p>
        </p:txBody>
      </p:sp>
      <p:sp>
        <p:nvSpPr>
          <p:cNvPr id="6" name="TextBox 5">
            <a:extLst>
              <a:ext uri="{FF2B5EF4-FFF2-40B4-BE49-F238E27FC236}">
                <a16:creationId xmlns:a16="http://schemas.microsoft.com/office/drawing/2014/main" id="{1CA1C909-A71D-421D-93C0-E0B1BA0DFB91}"/>
              </a:ext>
            </a:extLst>
          </p:cNvPr>
          <p:cNvSpPr txBox="1"/>
          <p:nvPr/>
        </p:nvSpPr>
        <p:spPr>
          <a:xfrm>
            <a:off x="3237613" y="188734"/>
            <a:ext cx="4263658" cy="461665"/>
          </a:xfrm>
          <a:prstGeom prst="rect">
            <a:avLst/>
          </a:prstGeom>
          <a:noFill/>
        </p:spPr>
        <p:txBody>
          <a:bodyPr wrap="square">
            <a:spAutoFit/>
          </a:bodyPr>
          <a:lstStyle/>
          <a:p>
            <a:pPr algn="ctr"/>
            <a:r>
              <a:rPr lang="en-US" sz="2400" b="1" dirty="0">
                <a:solidFill>
                  <a:schemeClr val="bg1"/>
                </a:solidFill>
                <a:latin typeface="YS Text"/>
              </a:rPr>
              <a:t>6.Claim status distribution</a:t>
            </a:r>
          </a:p>
        </p:txBody>
      </p:sp>
    </p:spTree>
    <p:extLst>
      <p:ext uri="{BB962C8B-B14F-4D97-AF65-F5344CB8AC3E}">
        <p14:creationId xmlns:p14="http://schemas.microsoft.com/office/powerpoint/2010/main" val="141295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36A57C-EA7C-4073-B79D-D41376F3BB84}"/>
              </a:ext>
            </a:extLst>
          </p:cNvPr>
          <p:cNvPicPr>
            <a:picLocks noChangeAspect="1"/>
          </p:cNvPicPr>
          <p:nvPr/>
        </p:nvPicPr>
        <p:blipFill>
          <a:blip r:embed="rId2"/>
          <a:stretch>
            <a:fillRect/>
          </a:stretch>
        </p:blipFill>
        <p:spPr>
          <a:xfrm>
            <a:off x="444060" y="2685142"/>
            <a:ext cx="5703442" cy="4172857"/>
          </a:xfrm>
          <a:prstGeom prst="rect">
            <a:avLst/>
          </a:prstGeom>
        </p:spPr>
      </p:pic>
      <p:pic>
        <p:nvPicPr>
          <p:cNvPr id="5" name="Picture 4">
            <a:extLst>
              <a:ext uri="{FF2B5EF4-FFF2-40B4-BE49-F238E27FC236}">
                <a16:creationId xmlns:a16="http://schemas.microsoft.com/office/drawing/2014/main" id="{11D1E85D-1397-44D4-98A2-CC165CF82D82}"/>
              </a:ext>
            </a:extLst>
          </p:cNvPr>
          <p:cNvPicPr>
            <a:picLocks noChangeAspect="1"/>
          </p:cNvPicPr>
          <p:nvPr/>
        </p:nvPicPr>
        <p:blipFill rotWithShape="1">
          <a:blip r:embed="rId3"/>
          <a:srcRect r="3640"/>
          <a:stretch/>
        </p:blipFill>
        <p:spPr>
          <a:xfrm>
            <a:off x="6136868" y="2685142"/>
            <a:ext cx="5410459" cy="4146277"/>
          </a:xfrm>
          <a:prstGeom prst="rect">
            <a:avLst/>
          </a:prstGeom>
        </p:spPr>
      </p:pic>
      <p:sp>
        <p:nvSpPr>
          <p:cNvPr id="7" name="TextBox 6">
            <a:extLst>
              <a:ext uri="{FF2B5EF4-FFF2-40B4-BE49-F238E27FC236}">
                <a16:creationId xmlns:a16="http://schemas.microsoft.com/office/drawing/2014/main" id="{1E6755AC-9EFC-4235-8A3F-949B456B49F7}"/>
              </a:ext>
            </a:extLst>
          </p:cNvPr>
          <p:cNvSpPr txBox="1"/>
          <p:nvPr/>
        </p:nvSpPr>
        <p:spPr>
          <a:xfrm>
            <a:off x="822915" y="1000567"/>
            <a:ext cx="10366376" cy="1200329"/>
          </a:xfrm>
          <a:prstGeom prst="rect">
            <a:avLst/>
          </a:prstGeom>
          <a:noFill/>
        </p:spPr>
        <p:txBody>
          <a:bodyPr wrap="square">
            <a:spAutoFit/>
          </a:bodyPr>
          <a:lstStyle/>
          <a:p>
            <a:pPr algn="ctr"/>
            <a:r>
              <a:rPr lang="en-US" sz="2400" b="0" i="0" dirty="0">
                <a:solidFill>
                  <a:srgbClr val="000000"/>
                </a:solidFill>
                <a:effectLst/>
                <a:latin typeface="YS Text"/>
              </a:rPr>
              <a:t>Verified and impact of ban status We observed the relationship between Verified users and ban status and claim status in bar charts. For example, we compared how the probability of claiming verified accounts changed.</a:t>
            </a:r>
            <a:endParaRPr lang="en-US" sz="2400" dirty="0"/>
          </a:p>
        </p:txBody>
      </p:sp>
      <p:sp>
        <p:nvSpPr>
          <p:cNvPr id="6" name="TextBox 5">
            <a:extLst>
              <a:ext uri="{FF2B5EF4-FFF2-40B4-BE49-F238E27FC236}">
                <a16:creationId xmlns:a16="http://schemas.microsoft.com/office/drawing/2014/main" id="{E0CAB6DE-29FD-496A-ADEB-4C153C19FC91}"/>
              </a:ext>
            </a:extLst>
          </p:cNvPr>
          <p:cNvSpPr txBox="1"/>
          <p:nvPr/>
        </p:nvSpPr>
        <p:spPr>
          <a:xfrm>
            <a:off x="3444948" y="204446"/>
            <a:ext cx="6103088" cy="461665"/>
          </a:xfrm>
          <a:prstGeom prst="rect">
            <a:avLst/>
          </a:prstGeom>
          <a:noFill/>
        </p:spPr>
        <p:txBody>
          <a:bodyPr wrap="square">
            <a:spAutoFit/>
          </a:bodyPr>
          <a:lstStyle/>
          <a:p>
            <a:r>
              <a:rPr lang="en-US" sz="2400" b="1" dirty="0">
                <a:solidFill>
                  <a:schemeClr val="bg1"/>
                </a:solidFill>
                <a:latin typeface="YS Text"/>
              </a:rPr>
              <a:t>7.Verified and impact of ban status</a:t>
            </a:r>
          </a:p>
        </p:txBody>
      </p:sp>
    </p:spTree>
    <p:extLst>
      <p:ext uri="{BB962C8B-B14F-4D97-AF65-F5344CB8AC3E}">
        <p14:creationId xmlns:p14="http://schemas.microsoft.com/office/powerpoint/2010/main" val="2951986317"/>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66666"/>
      </a:dk2>
      <a:lt2>
        <a:srgbClr val="D2D2D2"/>
      </a:lt2>
      <a:accent1>
        <a:srgbClr val="FF388C"/>
      </a:accent1>
      <a:accent2>
        <a:srgbClr val="D70D5E"/>
      </a:accent2>
      <a:accent3>
        <a:srgbClr val="98037E"/>
      </a:accent3>
      <a:accent4>
        <a:srgbClr val="68027D"/>
      </a:accent4>
      <a:accent5>
        <a:srgbClr val="095ACA"/>
      </a:accent5>
      <a:accent6>
        <a:srgbClr val="063597"/>
      </a:accent6>
      <a:hlink>
        <a:srgbClr val="17BBFD"/>
      </a:hlink>
      <a:folHlink>
        <a:srgbClr val="FF79C2"/>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docProps/app.xml><?xml version="1.0" encoding="utf-8"?>
<Properties xmlns="http://schemas.openxmlformats.org/officeDocument/2006/extended-properties" xmlns:vt="http://schemas.openxmlformats.org/officeDocument/2006/docPropsVTypes">
  <Template>View</Template>
  <TotalTime>222</TotalTime>
  <Words>1119</Words>
  <Application>Microsoft Office PowerPoint</Application>
  <PresentationFormat>Widescreen</PresentationFormat>
  <Paragraphs>66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Schoolbook</vt:lpstr>
      <vt:lpstr>Wingdings 2</vt:lpstr>
      <vt:lpstr>YS Text</vt:lpstr>
      <vt:lpst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sel u</dc:creator>
  <cp:lastModifiedBy>sel u</cp:lastModifiedBy>
  <cp:revision>3</cp:revision>
  <dcterms:created xsi:type="dcterms:W3CDTF">2025-08-08T09:15:42Z</dcterms:created>
  <dcterms:modified xsi:type="dcterms:W3CDTF">2025-08-08T22:00:50Z</dcterms:modified>
</cp:coreProperties>
</file>