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48913" autoAdjust="0"/>
  </p:normalViewPr>
  <p:slideViewPr>
    <p:cSldViewPr snapToGrid="0">
      <p:cViewPr>
        <p:scale>
          <a:sx n="50" d="100"/>
          <a:sy n="50" d="100"/>
        </p:scale>
        <p:origin x="1500" y="-270"/>
      </p:cViewPr>
      <p:guideLst/>
    </p:cSldViewPr>
  </p:slideViewPr>
  <p:notesTextViewPr>
    <p:cViewPr>
      <p:scale>
        <a:sx n="125" d="100"/>
        <a:sy n="125" d="100"/>
      </p:scale>
      <p:origin x="0" y="-3162"/>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9C69D-67AB-4220-A0D3-AD2E7C4DBEEC}" type="datetimeFigureOut">
              <a:rPr lang="en-US" smtClean="0"/>
              <a:t>22-Nov-16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1A103-6424-4EEF-8EF8-1ADB70BEA852}" type="slidenum">
              <a:rPr lang="en-US" smtClean="0"/>
              <a:t>‹#›</a:t>
            </a:fld>
            <a:endParaRPr lang="en-US"/>
          </a:p>
        </p:txBody>
      </p:sp>
    </p:spTree>
    <p:extLst>
      <p:ext uri="{BB962C8B-B14F-4D97-AF65-F5344CB8AC3E}">
        <p14:creationId xmlns:p14="http://schemas.microsoft.com/office/powerpoint/2010/main" val="4146174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71A103-6424-4EEF-8EF8-1ADB70BEA852}" type="slidenum">
              <a:rPr lang="en-US" smtClean="0"/>
              <a:t>1</a:t>
            </a:fld>
            <a:endParaRPr lang="en-US"/>
          </a:p>
        </p:txBody>
      </p:sp>
    </p:spTree>
    <p:extLst>
      <p:ext uri="{BB962C8B-B14F-4D97-AF65-F5344CB8AC3E}">
        <p14:creationId xmlns:p14="http://schemas.microsoft.com/office/powerpoint/2010/main" val="2128458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trying to secure your system from malicious activity, it is important to secure the system from a physical standpoint. From the software side of things, items such as swipe cards or key fobs with RFID could be used to prevent unauthorized access to the building or computer systems such as personal computers, printers and other items of technology. This will</a:t>
            </a:r>
            <a:r>
              <a:rPr lang="en-US" baseline="0" dirty="0"/>
              <a:t> mean that only personnel from the company will have access to specific systems, and it will mean that you can limit access to certain parts of the building using RFID scanners on the doors to prevent access to those who should not have it. This is much easier to use than a set of keys as one card can open hundreds of doors. The main drawback to this system is that if the RFID card is lost or stolen, then anyone who has access to the card can have access to the system. Also, if the card is broken then the person who should have access to the building cannot.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Another system that can be used in biometrics, such as fingerprint or iris/retinal scanners, as well as Voice Print. This system is good as it ensures that only people who should have access to the system can, resulting in a more secure environment. This system also has a hierarchical structure element to it, similar to the RFID system, meaning that different people can access different parts of the system. Also, no one can steal your fingerprint or retinal/iris, meaning that those choices of system should be 100% secure. With voice print, someone may either be able to mimic your voice or use a recording of your voice to gain access. This can be solved by using multiple biometric systems to add increased security. Of course there is a human error aspect to the system, meaning that a disgruntled employee can give others access to the system, but this is the same for most systems, including RFID. This means that you should only give access to people you trust not to abuse the system for personal gain. The main downside to this system is that it can not work all of the time, and scans may take a few times to work if the technology used is subpar. This just goes to show that you should always spend as much resources on the system as the system is worth, or else you may get lower than intended quality products which means that your company’s data and assets are not secure. There is also the fact that a few different biometrical systems should be used in order to gain access to the system.</a:t>
            </a:r>
            <a:endParaRPr lang="en-US" dirty="0"/>
          </a:p>
        </p:txBody>
      </p:sp>
      <p:sp>
        <p:nvSpPr>
          <p:cNvPr id="4" name="Slide Number Placeholder 3"/>
          <p:cNvSpPr>
            <a:spLocks noGrp="1"/>
          </p:cNvSpPr>
          <p:nvPr>
            <p:ph type="sldNum" sz="quarter" idx="10"/>
          </p:nvPr>
        </p:nvSpPr>
        <p:spPr/>
        <p:txBody>
          <a:bodyPr/>
          <a:lstStyle/>
          <a:p>
            <a:fld id="{1671A103-6424-4EEF-8EF8-1ADB70BEA852}" type="slidenum">
              <a:rPr lang="en-US" smtClean="0"/>
              <a:t>2</a:t>
            </a:fld>
            <a:endParaRPr lang="en-US"/>
          </a:p>
        </p:txBody>
      </p:sp>
    </p:spTree>
    <p:extLst>
      <p:ext uri="{BB962C8B-B14F-4D97-AF65-F5344CB8AC3E}">
        <p14:creationId xmlns:p14="http://schemas.microsoft.com/office/powerpoint/2010/main" val="2575850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a:t>
            </a:r>
            <a:r>
              <a:rPr lang="en-US" baseline="0" dirty="0"/>
              <a:t> ways to protect your system from attacks via the hardware too. One way that attacks can be performed on your network is by adding malicious code to the USB ports via flash drives. This can be fixed by locking all USB ports on all devices, meaning that only USB drives with specific access permissions can be used on the system. While this does mean that users cannot take files homes via USB, but it does also mean that no malicious code can be placed onto the devices. Another thing that can be locked is all other ports, such as VGA, HDMI, Ethernet and Audio (3.5mm). While this does mean that it will be difficult to replace faulty hardware, it does mean that no malicious code can be deployed onto the company machines via hardware ports.</a:t>
            </a:r>
          </a:p>
          <a:p>
            <a:endParaRPr lang="en-US" baseline="0" dirty="0"/>
          </a:p>
          <a:p>
            <a:r>
              <a:rPr lang="en-US" baseline="0" dirty="0"/>
              <a:t>Another way that the hardware aspect of a company can be secured is via the use of CCTV camera around the building(s). This means that all areas of the campus will be recorded at all times, to prevent tampering of company systems. This also could be considered a breach of privacy, which is why all employees are required to sign a contract which states that they agree to the monitoring of their movements. This is to prevent law suits and the like, and also to protect those who are employed there as the data will only be used within formal investigations into theft, hacking and corporate espionage.</a:t>
            </a:r>
          </a:p>
          <a:p>
            <a:endParaRPr lang="en-US" baseline="0" dirty="0"/>
          </a:p>
          <a:p>
            <a:r>
              <a:rPr lang="en-US" baseline="0" dirty="0"/>
              <a:t>Another way that a company can be secured is with ID cards. ID cards can be intertwined with RFID tags to have multiple purposes, such as allowing access to the building along with photo identification. Photo ID ensures that everyone knows what the person </a:t>
            </a:r>
            <a:r>
              <a:rPr lang="en-US" i="1" baseline="0" dirty="0"/>
              <a:t>should</a:t>
            </a:r>
            <a:r>
              <a:rPr lang="en-US" i="0" baseline="0" dirty="0"/>
              <a:t> look like, so that if someone steals their card then they cannot pretend to be that person. One downside to this is that some people may not want their photograph taken, and this should be taken into account if this method is used.</a:t>
            </a:r>
            <a:endParaRPr lang="en-US" dirty="0"/>
          </a:p>
        </p:txBody>
      </p:sp>
      <p:sp>
        <p:nvSpPr>
          <p:cNvPr id="4" name="Slide Number Placeholder 3"/>
          <p:cNvSpPr>
            <a:spLocks noGrp="1"/>
          </p:cNvSpPr>
          <p:nvPr>
            <p:ph type="sldNum" sz="quarter" idx="10"/>
          </p:nvPr>
        </p:nvSpPr>
        <p:spPr/>
        <p:txBody>
          <a:bodyPr/>
          <a:lstStyle/>
          <a:p>
            <a:fld id="{1671A103-6424-4EEF-8EF8-1ADB70BEA852}" type="slidenum">
              <a:rPr lang="en-US" smtClean="0"/>
              <a:t>3</a:t>
            </a:fld>
            <a:endParaRPr lang="en-US"/>
          </a:p>
        </p:txBody>
      </p:sp>
    </p:spTree>
    <p:extLst>
      <p:ext uri="{BB962C8B-B14F-4D97-AF65-F5344CB8AC3E}">
        <p14:creationId xmlns:p14="http://schemas.microsoft.com/office/powerpoint/2010/main" val="3920362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good antivirus is needed for all computers within an organization, as it will automatically remove any malware or malicious software on the system. It will keep the system safe and will prevent any data from being lost, stolen or corrupt. The antivirus will also scan any incoming files on the system and will flag or even prevent the download of suspicious software. One downside with a good antivirus is that it will need to keep installing patches to keep the new viruses that are being developed all the time. Antivirus software is a war against the hackers and those trying to keep their computers safe. Another downside is that antiviruses cannot detect a zero-day exploit, which is an exploit which is only known by a handful of people, resulting in large amounts of data being stolen if the exploit is on a system that many people use, such as Microsoft Windows.</a:t>
            </a:r>
          </a:p>
          <a:p>
            <a:endParaRPr lang="en-US" baseline="0" dirty="0"/>
          </a:p>
          <a:p>
            <a:r>
              <a:rPr lang="en-US" baseline="0" dirty="0"/>
              <a:t>A good, complex password is key to having a secure system. I would recommend a long password, maybe 20 characters or more, with a mix of uppercase, lowercase, numbers and symbols. Your password should also not be a word, but a random string of letters, numbers and symbols. This means that the password should be impossible to guess and will force the hacker to use a brute forcer. I entered a random, twenty character string into howsecureismypassword.net and it would take 1 quintillion years for a standard desktop PC to crack my password, based on brute forcing.</a:t>
            </a:r>
          </a:p>
          <a:p>
            <a:endParaRPr lang="en-US" baseline="0" dirty="0"/>
          </a:p>
          <a:p>
            <a:r>
              <a:rPr lang="en-GB" baseline="0" dirty="0"/>
              <a:t>WPA2, or Wi-Fi Protected Access 2, is a security protocol created by the Wi-Fi alliance to keep wireless networks secure. WPA2 is the successor to WPA, and has many security fixes that make it better than WPA. WPA2 is also backward compatible with WPA.</a:t>
            </a:r>
          </a:p>
          <a:p>
            <a:r>
              <a:rPr lang="en-GB" baseline="0" dirty="0"/>
              <a:t>There are two different types of WPA2, Personal and Enterprise. Personal is used by small groups of people such as a household and it protects unauthorized network access by utilizing a set-up password. Enterprise is used by larger entities such as hotels and businesses and it verifies network users through a server.</a:t>
            </a:r>
          </a:p>
          <a:p>
            <a:endParaRPr lang="en-GB" baseline="0" dirty="0"/>
          </a:p>
          <a:p>
            <a:r>
              <a:rPr lang="en-GB" baseline="0" dirty="0"/>
              <a:t>Firewalls are important as they can block unregulated and unwanted </a:t>
            </a:r>
            <a:r>
              <a:rPr lang="en-GB" baseline="0"/>
              <a:t>traffic from entering </a:t>
            </a:r>
            <a:r>
              <a:rPr lang="en-GB" baseline="0" dirty="0"/>
              <a:t>the system. Firewalls are used to block certain ports to prevent vulnerabilities in certain systems such as open SQL servers or TCP ports. Firewalls can also be used to block IP addresses which are accessing too much data if they are external to the system, effectively blocking attacks such as DDoS and brute forcing. Also, firewalls can also block malicious websites that employees shouldn’t be accessing, such as flash games, videos and other unprofessional sites, along with keywords and phrases within URLs to make a much more impenetrable system that ensures that the IT team don’t need to keep blocking websites.</a:t>
            </a:r>
          </a:p>
          <a:p>
            <a:endParaRPr lang="en-GB" baseline="0" dirty="0"/>
          </a:p>
          <a:p>
            <a:r>
              <a:rPr lang="en-GB" baseline="0" dirty="0"/>
              <a:t>Protected Mode is a memory access feature that is relatively outdated and unused due to the fact that more than 1MB of memory can be used.  Back in the past when 16bit CPUs were common, the x86 architecture could only access 1MB of RAM. To access expanded memory the CPU would go into protected mode to be able to access more than 1MB of ram. If you were in real mode you could only use 1MB of RAM.</a:t>
            </a:r>
          </a:p>
          <a:p>
            <a:endParaRPr lang="en-GB" baseline="0" dirty="0"/>
          </a:p>
          <a:p>
            <a:r>
              <a:rPr lang="en-GB" baseline="0" dirty="0"/>
              <a:t>SSL, or Secure Sockets Layer, is a form of encryption used in web based software such as email, Steam and more. It is used for encryption and can be used on both the client and the server, but it is normally only used by the server. It</a:t>
            </a:r>
            <a:r>
              <a:rPr lang="en-GB" dirty="0"/>
              <a:t> allows confidential and private connection to a distant server or servers safely. The use can tell if the connection that</a:t>
            </a:r>
            <a:r>
              <a:rPr lang="en-GB" baseline="0" dirty="0"/>
              <a:t> they are using a secure connection, on most common and modern browsers, </a:t>
            </a:r>
            <a:r>
              <a:rPr lang="en-GB" dirty="0"/>
              <a:t>as an icon of a padlock will appear somewhere</a:t>
            </a:r>
            <a:r>
              <a:rPr lang="en-GB" baseline="0" dirty="0"/>
              <a:t> on the</a:t>
            </a:r>
            <a:r>
              <a:rPr lang="en-GB" dirty="0"/>
              <a:t> window, normally near</a:t>
            </a:r>
            <a:r>
              <a:rPr lang="en-GB" baseline="0" dirty="0"/>
              <a:t> the URL bar</a:t>
            </a:r>
            <a:r>
              <a:rPr lang="en-GB" dirty="0"/>
              <a:t> and will show you a certificate,</a:t>
            </a:r>
            <a:r>
              <a:rPr lang="en-GB" baseline="0" dirty="0"/>
              <a:t> meaning</a:t>
            </a:r>
            <a:r>
              <a:rPr lang="en-GB" dirty="0"/>
              <a:t> that it’s real</a:t>
            </a:r>
            <a:r>
              <a:rPr lang="en-GB" baseline="0" dirty="0"/>
              <a:t> and legitimate website. SSL certificates can cost around £20 per year.</a:t>
            </a:r>
          </a:p>
          <a:p>
            <a:endParaRPr lang="en-GB" baseline="0" dirty="0"/>
          </a:p>
          <a:p>
            <a:r>
              <a:rPr lang="en-GB" baseline="0" dirty="0"/>
              <a:t>Sniffing Tools, such as Wireshark, are used for detecting traffic on a network. The sniffing tool can see ALL packets that are passing through a network, and can be used by both security experts and hackers alike, the former to patch exploits and view unwanted traffic, and the latter to find unencrypted passwords and data and use it to their advantage.</a:t>
            </a:r>
          </a:p>
          <a:p>
            <a:endParaRPr lang="en-GB" baseline="0" dirty="0"/>
          </a:p>
          <a:p>
            <a:r>
              <a:rPr lang="en-GB" baseline="0" dirty="0"/>
              <a:t>Intrusion Detection Software is has two methods used to find if there are intruders on a network. The first is called statistical anomaly detection and it is similar to sniffing tools, they use packets to see if any anomalous data is being sent through the network. This method is carried out at random intervals and takes random traffic for comparison between pre-determined baseline performance data. If the randomly scanned packets are outside of the predefined parameters then the Intrusion Prevention Software takes action. </a:t>
            </a:r>
          </a:p>
          <a:p>
            <a:r>
              <a:rPr lang="en-GB" baseline="0" dirty="0"/>
              <a:t>The second method that the Intrusion Detection Software can take is signature based detection, which takes a dictionary of unique patterns/signatures in the code of each exploit. When a new exploit is discovered, a new pattern is added to the dictionary, meaning that the old exploit will be stopped from entering the system. This can be considered similar to the way that the human body immune system works. White blood cells fight the virus and the memory cells ‘remember’ how to fight the virus to prevent it from damaging the body again.</a:t>
            </a:r>
          </a:p>
          <a:p>
            <a:endParaRPr lang="en-GB" baseline="0" dirty="0"/>
          </a:p>
          <a:p>
            <a:r>
              <a:rPr lang="en-GB" baseline="0" dirty="0"/>
              <a:t>Intrusion Prevention Software is a way for businesses and companies to prevent any unauthorised access to the system. The Intrusion Prevention System is right behind the firewall and gives the system administrators access to analysis tools that select and quarantine dangerous content, as found by the algorithms generated as aforementioned in the previous paragraph. The main difference between Intrusion Prevention Software and Intrusion Detection Software is that the latter is a passive system which works in the background, whereas the former is in direct communication with the data’s source and the destination, actively scanning the packets and performing measures against the data if and when appropriate. Some of the things that a good Intrusion Prevention System would be:</a:t>
            </a:r>
          </a:p>
          <a:p>
            <a:pPr marL="171450" indent="-171450">
              <a:buFont typeface="Arial" panose="020B0604020202020204" pitchFamily="34" charset="0"/>
              <a:buChar char="•"/>
            </a:pPr>
            <a:r>
              <a:rPr lang="en-GB" baseline="0" dirty="0"/>
              <a:t>Sending an alert to the administrative team, which would be accessed by a part of the Information Detection System.</a:t>
            </a:r>
          </a:p>
          <a:p>
            <a:pPr marL="171450" indent="-171450">
              <a:buFont typeface="Arial" panose="020B0604020202020204" pitchFamily="34" charset="0"/>
              <a:buChar char="•"/>
            </a:pPr>
            <a:r>
              <a:rPr lang="en-GB" baseline="0" dirty="0"/>
              <a:t>Removing malicious data and packets from the network via quarantining them and overwriting them.</a:t>
            </a:r>
          </a:p>
          <a:p>
            <a:pPr marL="171450" indent="-171450">
              <a:buFont typeface="Arial" panose="020B0604020202020204" pitchFamily="34" charset="0"/>
              <a:buChar char="•"/>
            </a:pPr>
            <a:r>
              <a:rPr lang="en-GB" baseline="0" dirty="0"/>
              <a:t>Blocking data traffic from specific addresses that are believed to be sending attacks, similar to the way blocking a </a:t>
            </a:r>
            <a:r>
              <a:rPr lang="en-GB" baseline="0" dirty="0" err="1"/>
              <a:t>DoS</a:t>
            </a:r>
            <a:r>
              <a:rPr lang="en-GB" baseline="0" dirty="0"/>
              <a:t> attack works.</a:t>
            </a:r>
          </a:p>
          <a:p>
            <a:pPr marL="171450" indent="-171450">
              <a:buFont typeface="Arial" panose="020B0604020202020204" pitchFamily="34" charset="0"/>
              <a:buChar char="•"/>
            </a:pPr>
            <a:r>
              <a:rPr lang="en-GB" baseline="0" dirty="0"/>
              <a:t>Resetting the connection from the user to the system if it is thought that the connection between is compromised or in a position that means that it can be compromised.</a:t>
            </a:r>
          </a:p>
          <a:p>
            <a:pPr marL="0" indent="0">
              <a:buFont typeface="Arial" panose="020B0604020202020204" pitchFamily="34" charset="0"/>
              <a:buNone/>
            </a:pPr>
            <a:r>
              <a:rPr lang="en-GB" baseline="0" dirty="0"/>
              <a:t>The Intrusion Prevention System must be able to do all of this and more without affecting the performance of the network or those connected to it. That being said, the Intrusion Prevention System must be a quick system as it has to be able to prevent many attacks from happening simulations, and it must also be able to notify the administrative team if there are any serious attacks, along with giving real-time data to allow the administrative team to run updates and changes to the system if and when required.</a:t>
            </a:r>
          </a:p>
        </p:txBody>
      </p:sp>
      <p:sp>
        <p:nvSpPr>
          <p:cNvPr id="4" name="Slide Number Placeholder 3"/>
          <p:cNvSpPr>
            <a:spLocks noGrp="1"/>
          </p:cNvSpPr>
          <p:nvPr>
            <p:ph type="sldNum" sz="quarter" idx="10"/>
          </p:nvPr>
        </p:nvSpPr>
        <p:spPr/>
        <p:txBody>
          <a:bodyPr/>
          <a:lstStyle/>
          <a:p>
            <a:fld id="{1671A103-6424-4EEF-8EF8-1ADB70BEA852}" type="slidenum">
              <a:rPr lang="en-US" smtClean="0"/>
              <a:t>4</a:t>
            </a:fld>
            <a:endParaRPr lang="en-US"/>
          </a:p>
        </p:txBody>
      </p:sp>
    </p:spTree>
    <p:extLst>
      <p:ext uri="{BB962C8B-B14F-4D97-AF65-F5344CB8AC3E}">
        <p14:creationId xmlns:p14="http://schemas.microsoft.com/office/powerpoint/2010/main" val="4020019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types</a:t>
            </a:r>
            <a:r>
              <a:rPr lang="en-US" baseline="0" dirty="0"/>
              <a:t> of encryption that are used throughout the IT industry. Encryption is used to prevent data from being read as it is being transmitted. For instance, if I wanted to tell my friend Dan “Hello, how are you?” but I didn’t want anyone else to see it I would encrypt it. In this example I will use MD-5 as the encryption method. Here is the output: </a:t>
            </a:r>
            <a:r>
              <a:rPr lang="en-US" i="1" baseline="0" dirty="0"/>
              <a:t>c5c8fb4dde9ef50d4d258c6596428319</a:t>
            </a:r>
          </a:p>
          <a:p>
            <a:endParaRPr lang="en-US" i="1" baseline="0" dirty="0"/>
          </a:p>
          <a:p>
            <a:r>
              <a:rPr lang="en-US" i="0" baseline="0" dirty="0"/>
              <a:t>If I were to hash my message using AES-128, which is another encryption tool, and I decide to use the password “Dan” as an encryption key, then I will get this as the output: </a:t>
            </a:r>
            <a:r>
              <a:rPr lang="en-US" i="1" baseline="0" dirty="0"/>
              <a:t>eW5/fAEt0XY70JXEWkaOEWfsyYrsY7MYqOYtbnO/X2HHIT2gkKWxMDHM7TUorxUJBwUYy+rviWIztwEFHgyPfw==</a:t>
            </a:r>
            <a:r>
              <a:rPr lang="en-US" i="0" baseline="0" dirty="0"/>
              <a:t>. This is encrypted in AES-128, but it uses the Base32 format.</a:t>
            </a:r>
          </a:p>
          <a:p>
            <a:endParaRPr lang="en-US" i="1" baseline="0" dirty="0"/>
          </a:p>
          <a:p>
            <a:r>
              <a:rPr lang="en-US" i="0" baseline="0" dirty="0"/>
              <a:t>The difference between Hashing and Encryption is that Hashing is one way, non reversible. Encryption is used for sending messages to one another, for example. Basically encryption is used when you want the other person to be able to see what you have written. Hashing is used for password security. When a user enters a password onto a service, the actual plaintext password is not sent over the web in plain text. It is hashed and then checked against the same value which is stored in the database which is also hashed. This means that if the user’s packets are sniffed the attackers cannot see what the password. Also, if the service’s database is hacked no passwords can be accessed as they are useless strings of data. I would only recommend hashing to those whom don’t want to be able to reverse the data that they have put in.</a:t>
            </a:r>
          </a:p>
          <a:p>
            <a:endParaRPr lang="en-US" i="1" baseline="0" dirty="0"/>
          </a:p>
          <a:p>
            <a:r>
              <a:rPr lang="en-US" i="0" baseline="0" dirty="0"/>
              <a:t>Now lets say that I want to make it so that my original message is hashed using SHA-1, the lowest form of Secure Hashing Algorithm, then I will get </a:t>
            </a:r>
            <a:r>
              <a:rPr lang="en-US" i="1" baseline="0" dirty="0"/>
              <a:t>f887a23145f7c44d575ce2ebe3f838e90ac26b8e</a:t>
            </a:r>
            <a:r>
              <a:rPr lang="en-US" i="0" baseline="0" dirty="0"/>
              <a:t>, but if I want to encrypt it using SHA-512, the highest form of Secure Hashing Algorithm, then I will get </a:t>
            </a:r>
            <a:r>
              <a:rPr lang="en-US" i="1" baseline="0" dirty="0"/>
              <a:t>9156b33b2e8660d90fdfe0142e68cdba45b06b2872e99f98aac2c61c29ce3ac77a2af05e30b91022139cf7.</a:t>
            </a:r>
          </a:p>
          <a:p>
            <a:endParaRPr lang="en-US" i="1" baseline="0" dirty="0"/>
          </a:p>
          <a:p>
            <a:r>
              <a:rPr lang="en-US" i="0" baseline="0" dirty="0"/>
              <a:t>Public and Private keys, also known as Asymmetric Key Encryption, are used as a form of encrypting and decrypting data. Public keys are shared with everyone, and private keys are kept secret. Due to the fact that the public and private keys are generated to be mathematically linked, they can be used in harmony to decrypt data. The data is encrypted using the public key, and can only be decrypted using the private key. As the algorithm that is used to decrypt the data is quite advanced, the adjoining key is almost impossible to guess. This means that the encryption is very strong.</a:t>
            </a:r>
          </a:p>
          <a:p>
            <a:endParaRPr lang="en-US" i="0" baseline="0" dirty="0"/>
          </a:p>
          <a:p>
            <a:r>
              <a:rPr lang="en-US" i="0" baseline="0" dirty="0"/>
              <a:t>Symmetric Key Encryption is </a:t>
            </a:r>
            <a:r>
              <a:rPr lang="en-GB" i="0" baseline="0" dirty="0"/>
              <a:t>algorithms that are used in cryptography. They use the same cryptographic keys for the encryption of plaintext, along with the decryption of text which has been put through a cypher. The keys will either be identical, or there may even be a simple transformation to go between the two keys, such as having to make the keys go through a </a:t>
            </a:r>
            <a:r>
              <a:rPr lang="en-GB" i="0" baseline="0" dirty="0" err="1"/>
              <a:t>Ceaser</a:t>
            </a:r>
            <a:r>
              <a:rPr lang="en-GB" i="0" baseline="0" dirty="0"/>
              <a:t> cypher.</a:t>
            </a:r>
            <a:endParaRPr lang="en-US" i="0" baseline="0" dirty="0"/>
          </a:p>
        </p:txBody>
      </p:sp>
      <p:sp>
        <p:nvSpPr>
          <p:cNvPr id="4" name="Slide Number Placeholder 3"/>
          <p:cNvSpPr>
            <a:spLocks noGrp="1"/>
          </p:cNvSpPr>
          <p:nvPr>
            <p:ph type="sldNum" sz="quarter" idx="10"/>
          </p:nvPr>
        </p:nvSpPr>
        <p:spPr/>
        <p:txBody>
          <a:bodyPr/>
          <a:lstStyle/>
          <a:p>
            <a:fld id="{1671A103-6424-4EEF-8EF8-1ADB70BEA852}" type="slidenum">
              <a:rPr lang="en-US" smtClean="0"/>
              <a:t>5</a:t>
            </a:fld>
            <a:endParaRPr lang="en-US"/>
          </a:p>
        </p:txBody>
      </p:sp>
    </p:spTree>
    <p:extLst>
      <p:ext uri="{BB962C8B-B14F-4D97-AF65-F5344CB8AC3E}">
        <p14:creationId xmlns:p14="http://schemas.microsoft.com/office/powerpoint/2010/main" val="4033077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Disaster Recovery happens</a:t>
            </a:r>
            <a:r>
              <a:rPr lang="en-US" baseline="0" dirty="0"/>
              <a:t> after a disaster occurs. A disaster is when an event destroys part or all of a businesses assets and data, including IT equipment and data that is stored. A disaster recovery system should be used if all other options are exhausted as it can be very expensive and time consuming.</a:t>
            </a:r>
          </a:p>
          <a:p>
            <a:endParaRPr lang="en-US" baseline="0" dirty="0"/>
          </a:p>
          <a:p>
            <a:r>
              <a:rPr lang="en-US" baseline="0" dirty="0"/>
              <a:t>There are a few different types of disaster recovery plans, one of which is using ‘hot’ or ‘cold’ offsite storage places to back up data. ‘Hot’ sites are those that have their servers running 24/7 using Hard Disk Drives, constantly backing up data away from the main campus of the business. A ‘cold’ site is one that updates once every few days and uses Solid State Drives for easy boot up times to speed up backups. While ‘hot’ sites are quicker to set up, they can cost a lot more in cooling costs and maintenance, as the HDDs require lots of care and attention, as well as cooling as they generate a lot of heat. ‘Cold’ sites are more expensive to set up in the long term, as a SSD normally costs double or even triple the cost of a HDD of the same capacity. This means that it costs more initially to purchase the SSDs, but that cost is negated in the long term as not as many fans are required. A SSD also has a lower upper capacity limit. SSDs store at most about4TB, but that is very rare. The most that one could normally purchase is 500GB to 1TB. HDDs that can be bought can be about 8TB in size, meaning that less physical space is required for a ‘hot’ site. Based on how much capital you have at the time, you may wish to purchase a ‘hot’ or ‘cold’ back up site depending on how much you are willing to spend at once.</a:t>
            </a:r>
          </a:p>
          <a:p>
            <a:endParaRPr lang="en-US" baseline="0" dirty="0"/>
          </a:p>
          <a:p>
            <a:r>
              <a:rPr lang="en-US" baseline="0" dirty="0"/>
              <a:t>All Disaster Recovery Plans should have preventative measures, detective measures and corrective measures. Disaster Recovery Plans should be used only if lots of data is lost, as it can take many days to convert all of the backed up data in the offsite over to the main site.</a:t>
            </a:r>
          </a:p>
          <a:p>
            <a:endParaRPr lang="en-US" baseline="0" dirty="0"/>
          </a:p>
          <a:p>
            <a:r>
              <a:rPr lang="en-US" baseline="0" dirty="0"/>
              <a:t>That being said, there are many different types of backup types, such as a full backup, where ALL of the data specified is backed up to the external servers. This type of backup may only be performed once every few months.</a:t>
            </a:r>
          </a:p>
          <a:p>
            <a:endParaRPr lang="en-US" baseline="0" dirty="0"/>
          </a:p>
          <a:p>
            <a:r>
              <a:rPr lang="en-US" baseline="0" dirty="0"/>
              <a:t>Another type of data backup is differential, where only the data that has been changed since the last backup occurs is stored elsewhere. This type of backup should be done once every few weeks or so. An example of this is as follows:</a:t>
            </a:r>
          </a:p>
          <a:p>
            <a:pPr marL="171450" indent="-171450">
              <a:buFont typeface="Arial" panose="020B0604020202020204" pitchFamily="34" charset="0"/>
              <a:buChar char="•"/>
            </a:pPr>
            <a:r>
              <a:rPr lang="en-US" baseline="0" dirty="0"/>
              <a:t>A full backup is performed on Day #1.</a:t>
            </a:r>
          </a:p>
          <a:p>
            <a:pPr marL="171450" indent="-171450">
              <a:buFont typeface="Arial" panose="020B0604020202020204" pitchFamily="34" charset="0"/>
              <a:buChar char="•"/>
            </a:pPr>
            <a:r>
              <a:rPr lang="en-US" baseline="0" dirty="0"/>
              <a:t>A differential backup is performed on Days #2 and #3. All of these backups will contain the data that has changed from Day #1, meaning that Day #2 will only contain Day #2’s work, where as Day #3 will have Day #2 and Day #3’s work.</a:t>
            </a:r>
          </a:p>
          <a:p>
            <a:pPr marL="0" indent="0">
              <a:buFont typeface="Arial" panose="020B0604020202020204" pitchFamily="34" charset="0"/>
              <a:buNone/>
            </a:pPr>
            <a:r>
              <a:rPr lang="en-US" baseline="0" dirty="0"/>
              <a:t>This means that differential backups can take up lots of space very quickly, which is why it shouldn’t be done all the time.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The final type of backup that I shall be covering is incremental, where only the data that has changed since the last incremental backup occurs is stored elsewhere. This type of backup should be performed daily or every other day. An example of this is as follows:</a:t>
            </a:r>
          </a:p>
          <a:p>
            <a:pPr marL="171450" indent="-171450">
              <a:buFont typeface="Arial" panose="020B0604020202020204" pitchFamily="34" charset="0"/>
              <a:buChar char="•"/>
            </a:pPr>
            <a:r>
              <a:rPr lang="en-US" baseline="0" dirty="0"/>
              <a:t>A full backup is performed on Day #1.</a:t>
            </a:r>
          </a:p>
          <a:p>
            <a:pPr marL="171450" indent="-171450">
              <a:buFont typeface="Arial" panose="020B0604020202020204" pitchFamily="34" charset="0"/>
              <a:buChar char="•"/>
            </a:pPr>
            <a:r>
              <a:rPr lang="en-US" baseline="0" dirty="0"/>
              <a:t>An incremental backup is performed on Days #2 and #3. All of these backups will contain the data that has changed from Day #x-1, meaning that Day #2 will only contain Day #2’s work, and Day #3 will have only have Day #3’s work.</a:t>
            </a:r>
          </a:p>
          <a:p>
            <a:endParaRPr lang="en-US" baseline="0" dirty="0"/>
          </a:p>
          <a:p>
            <a:r>
              <a:rPr lang="en-US" baseline="0" dirty="0"/>
              <a:t>The Disaster Recovery Plan can be deployed by transferring all of the data on the offsite storage over to the main site. Another method is using the offsite data centers as a temporary base of operations.</a:t>
            </a:r>
          </a:p>
        </p:txBody>
      </p:sp>
      <p:sp>
        <p:nvSpPr>
          <p:cNvPr id="4" name="Slide Number Placeholder 3"/>
          <p:cNvSpPr>
            <a:spLocks noGrp="1"/>
          </p:cNvSpPr>
          <p:nvPr>
            <p:ph type="sldNum" sz="quarter" idx="10"/>
          </p:nvPr>
        </p:nvSpPr>
        <p:spPr/>
        <p:txBody>
          <a:bodyPr/>
          <a:lstStyle/>
          <a:p>
            <a:fld id="{1671A103-6424-4EEF-8EF8-1ADB70BEA852}" type="slidenum">
              <a:rPr lang="en-US" smtClean="0"/>
              <a:t>6</a:t>
            </a:fld>
            <a:endParaRPr lang="en-US"/>
          </a:p>
        </p:txBody>
      </p:sp>
    </p:spTree>
    <p:extLst>
      <p:ext uri="{BB962C8B-B14F-4D97-AF65-F5344CB8AC3E}">
        <p14:creationId xmlns:p14="http://schemas.microsoft.com/office/powerpoint/2010/main" val="3571163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71A103-6424-4EEF-8EF8-1ADB70BEA852}" type="slidenum">
              <a:rPr lang="en-US" smtClean="0"/>
              <a:t>7</a:t>
            </a:fld>
            <a:endParaRPr lang="en-US"/>
          </a:p>
        </p:txBody>
      </p:sp>
    </p:spTree>
    <p:extLst>
      <p:ext uri="{BB962C8B-B14F-4D97-AF65-F5344CB8AC3E}">
        <p14:creationId xmlns:p14="http://schemas.microsoft.com/office/powerpoint/2010/main" val="324263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22-Nov-16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22-Nov-16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22-Nov-16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22-Nov-16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22-Nov-16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22-Nov-16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22-Nov-16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22-Nov-16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22-Nov-16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22-Nov-16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22-Nov-16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22-Nov-16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VII Assignment II:   Securing Your Threats</a:t>
            </a:r>
          </a:p>
        </p:txBody>
      </p:sp>
      <p:sp>
        <p:nvSpPr>
          <p:cNvPr id="3" name="Subtitle 2"/>
          <p:cNvSpPr>
            <a:spLocks noGrp="1"/>
          </p:cNvSpPr>
          <p:nvPr>
            <p:ph type="subTitle" idx="1"/>
          </p:nvPr>
        </p:nvSpPr>
        <p:spPr/>
        <p:txBody>
          <a:bodyPr/>
          <a:lstStyle/>
          <a:p>
            <a:r>
              <a:rPr lang="en-US" dirty="0"/>
              <a:t>By Nathan Windisch</a:t>
            </a:r>
          </a:p>
        </p:txBody>
      </p:sp>
    </p:spTree>
    <p:extLst>
      <p:ext uri="{BB962C8B-B14F-4D97-AF65-F5344CB8AC3E}">
        <p14:creationId xmlns:p14="http://schemas.microsoft.com/office/powerpoint/2010/main" val="176219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I – Presenting to Clients</a:t>
            </a:r>
            <a:br>
              <a:rPr lang="en-US" dirty="0"/>
            </a:br>
            <a:r>
              <a:rPr lang="en-US" dirty="0"/>
              <a:t>PII – Physical Threats: Software</a:t>
            </a:r>
          </a:p>
        </p:txBody>
      </p:sp>
      <p:sp>
        <p:nvSpPr>
          <p:cNvPr id="3" name="Content Placeholder 2"/>
          <p:cNvSpPr>
            <a:spLocks noGrp="1"/>
          </p:cNvSpPr>
          <p:nvPr>
            <p:ph idx="1"/>
          </p:nvPr>
        </p:nvSpPr>
        <p:spPr/>
        <p:txBody>
          <a:bodyPr/>
          <a:lstStyle/>
          <a:p>
            <a:r>
              <a:rPr lang="en-US" dirty="0"/>
              <a:t>RFID – Swipe Cards, Key fobs, etc. </a:t>
            </a:r>
          </a:p>
          <a:p>
            <a:r>
              <a:rPr lang="en-US" dirty="0"/>
              <a:t>Biometrics – Fingerprint or Iris/Retinal Scanners, Voice Print.</a:t>
            </a:r>
          </a:p>
        </p:txBody>
      </p:sp>
    </p:spTree>
    <p:extLst>
      <p:ext uri="{BB962C8B-B14F-4D97-AF65-F5344CB8AC3E}">
        <p14:creationId xmlns:p14="http://schemas.microsoft.com/office/powerpoint/2010/main" val="243416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I – Presenting to Clients</a:t>
            </a:r>
            <a:br>
              <a:rPr lang="en-US" dirty="0"/>
            </a:br>
            <a:r>
              <a:rPr lang="en-US" dirty="0"/>
              <a:t>PII – Physical Threats: Hardware</a:t>
            </a:r>
          </a:p>
        </p:txBody>
      </p:sp>
      <p:sp>
        <p:nvSpPr>
          <p:cNvPr id="3" name="Content Placeholder 2"/>
          <p:cNvSpPr>
            <a:spLocks noGrp="1"/>
          </p:cNvSpPr>
          <p:nvPr>
            <p:ph idx="1"/>
          </p:nvPr>
        </p:nvSpPr>
        <p:spPr/>
        <p:txBody>
          <a:bodyPr/>
          <a:lstStyle/>
          <a:p>
            <a:r>
              <a:rPr lang="en-US" dirty="0"/>
              <a:t>USB Locks &amp; Port Locks</a:t>
            </a:r>
          </a:p>
          <a:p>
            <a:r>
              <a:rPr lang="en-US" dirty="0"/>
              <a:t>CCTV</a:t>
            </a:r>
          </a:p>
          <a:p>
            <a:r>
              <a:rPr lang="en-US" dirty="0"/>
              <a:t>ID Cards</a:t>
            </a:r>
          </a:p>
        </p:txBody>
      </p:sp>
    </p:spTree>
    <p:extLst>
      <p:ext uri="{BB962C8B-B14F-4D97-AF65-F5344CB8AC3E}">
        <p14:creationId xmlns:p14="http://schemas.microsoft.com/office/powerpoint/2010/main" val="99402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I – Presenting to Clients</a:t>
            </a:r>
            <a:br>
              <a:rPr lang="en-US" dirty="0"/>
            </a:br>
            <a:r>
              <a:rPr lang="en-US" dirty="0"/>
              <a:t>PIII – Features Needed: Software</a:t>
            </a:r>
          </a:p>
        </p:txBody>
      </p:sp>
      <p:sp>
        <p:nvSpPr>
          <p:cNvPr id="3" name="Content Placeholder 2"/>
          <p:cNvSpPr>
            <a:spLocks noGrp="1"/>
          </p:cNvSpPr>
          <p:nvPr>
            <p:ph idx="1"/>
          </p:nvPr>
        </p:nvSpPr>
        <p:spPr/>
        <p:txBody>
          <a:bodyPr/>
          <a:lstStyle/>
          <a:p>
            <a:r>
              <a:rPr lang="en-US" dirty="0"/>
              <a:t>Antivirus</a:t>
            </a:r>
          </a:p>
          <a:p>
            <a:r>
              <a:rPr lang="en-US" dirty="0"/>
              <a:t>Passwords</a:t>
            </a:r>
          </a:p>
          <a:p>
            <a:r>
              <a:rPr lang="en-US" dirty="0"/>
              <a:t>WPA-2 Personal/Enterprise</a:t>
            </a:r>
          </a:p>
          <a:p>
            <a:r>
              <a:rPr lang="en-US" dirty="0"/>
              <a:t>Firewalls</a:t>
            </a:r>
          </a:p>
          <a:p>
            <a:r>
              <a:rPr lang="en-US" dirty="0"/>
              <a:t>Protected Mode</a:t>
            </a:r>
          </a:p>
          <a:p>
            <a:r>
              <a:rPr lang="en-US" dirty="0"/>
              <a:t>SSL</a:t>
            </a:r>
          </a:p>
          <a:p>
            <a:r>
              <a:rPr lang="en-US" dirty="0"/>
              <a:t>Sniffing Tools</a:t>
            </a:r>
          </a:p>
          <a:p>
            <a:r>
              <a:rPr lang="en-US" dirty="0"/>
              <a:t>Intrusion Detection Software</a:t>
            </a:r>
          </a:p>
          <a:p>
            <a:r>
              <a:rPr lang="en-US" dirty="0"/>
              <a:t>Intrusion Prevention Software</a:t>
            </a:r>
          </a:p>
        </p:txBody>
      </p:sp>
    </p:spTree>
    <p:extLst>
      <p:ext uri="{BB962C8B-B14F-4D97-AF65-F5344CB8AC3E}">
        <p14:creationId xmlns:p14="http://schemas.microsoft.com/office/powerpoint/2010/main" val="337088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I/II – Presenting to Clients/Encryption</a:t>
            </a:r>
            <a:br>
              <a:rPr lang="en-US" dirty="0"/>
            </a:br>
            <a:r>
              <a:rPr lang="en-US" dirty="0"/>
              <a:t>PIII/MII – Features Needed: Encryption</a:t>
            </a:r>
          </a:p>
        </p:txBody>
      </p:sp>
      <p:sp>
        <p:nvSpPr>
          <p:cNvPr id="3" name="Content Placeholder 2"/>
          <p:cNvSpPr>
            <a:spLocks noGrp="1"/>
          </p:cNvSpPr>
          <p:nvPr>
            <p:ph idx="1"/>
          </p:nvPr>
        </p:nvSpPr>
        <p:spPr/>
        <p:txBody>
          <a:bodyPr/>
          <a:lstStyle/>
          <a:p>
            <a:r>
              <a:rPr lang="en-US" dirty="0"/>
              <a:t>Encryption:</a:t>
            </a:r>
          </a:p>
          <a:p>
            <a:pPr lvl="1"/>
            <a:r>
              <a:rPr lang="en-US" dirty="0"/>
              <a:t>Encryption</a:t>
            </a:r>
          </a:p>
          <a:p>
            <a:pPr lvl="1"/>
            <a:r>
              <a:rPr lang="en-US" dirty="0"/>
              <a:t>Hashing (Not technically encryption)</a:t>
            </a:r>
          </a:p>
          <a:p>
            <a:pPr lvl="1"/>
            <a:r>
              <a:rPr lang="en-US" dirty="0"/>
              <a:t>SHA-1/SHA-512</a:t>
            </a:r>
          </a:p>
          <a:p>
            <a:pPr lvl="1"/>
            <a:r>
              <a:rPr lang="en-US" dirty="0"/>
              <a:t>MD-5/AES-128</a:t>
            </a:r>
          </a:p>
          <a:p>
            <a:pPr lvl="1"/>
            <a:r>
              <a:rPr lang="en-US" dirty="0"/>
              <a:t>Public Keys/Private Keys AKA Asymmetric Key Encryption</a:t>
            </a:r>
          </a:p>
          <a:p>
            <a:pPr lvl="1"/>
            <a:r>
              <a:rPr lang="en-US" dirty="0"/>
              <a:t>Symmetric Key Encryption</a:t>
            </a:r>
          </a:p>
        </p:txBody>
      </p:sp>
    </p:spTree>
    <p:extLst>
      <p:ext uri="{BB962C8B-B14F-4D97-AF65-F5344CB8AC3E}">
        <p14:creationId xmlns:p14="http://schemas.microsoft.com/office/powerpoint/2010/main" val="179331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III – Disaster Recovery</a:t>
            </a:r>
            <a:br>
              <a:rPr lang="en-US" dirty="0"/>
            </a:br>
            <a:r>
              <a:rPr lang="en-US" dirty="0"/>
              <a:t>DII – Options &amp; When/How They Are Used</a:t>
            </a:r>
          </a:p>
        </p:txBody>
      </p:sp>
      <p:sp>
        <p:nvSpPr>
          <p:cNvPr id="3" name="Content Placeholder 2"/>
          <p:cNvSpPr>
            <a:spLocks noGrp="1"/>
          </p:cNvSpPr>
          <p:nvPr>
            <p:ph idx="1"/>
          </p:nvPr>
        </p:nvSpPr>
        <p:spPr/>
        <p:txBody>
          <a:bodyPr/>
          <a:lstStyle/>
          <a:p>
            <a:r>
              <a:rPr lang="en-US" dirty="0"/>
              <a:t>What is it?</a:t>
            </a:r>
          </a:p>
          <a:p>
            <a:r>
              <a:rPr lang="en-US" dirty="0"/>
              <a:t>What types of Disaster Recovery are there?</a:t>
            </a:r>
          </a:p>
          <a:p>
            <a:r>
              <a:rPr lang="en-US" dirty="0"/>
              <a:t>How is it used?</a:t>
            </a:r>
          </a:p>
          <a:p>
            <a:r>
              <a:rPr lang="en-US" dirty="0"/>
              <a:t>When is it used?</a:t>
            </a:r>
          </a:p>
        </p:txBody>
      </p:sp>
    </p:spTree>
    <p:extLst>
      <p:ext uri="{BB962C8B-B14F-4D97-AF65-F5344CB8AC3E}">
        <p14:creationId xmlns:p14="http://schemas.microsoft.com/office/powerpoint/2010/main" val="183535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lstStyle/>
          <a:p>
            <a:r>
              <a:rPr lang="en-US" dirty="0"/>
              <a:t>MD-5: md5online.com</a:t>
            </a:r>
          </a:p>
          <a:p>
            <a:r>
              <a:rPr lang="en-US" dirty="0"/>
              <a:t>SHA-1/SHA-512: sha1-online.com</a:t>
            </a:r>
          </a:p>
          <a:p>
            <a:r>
              <a:rPr lang="en-US" dirty="0"/>
              <a:t>AES-128: infoencrypt.com</a:t>
            </a:r>
          </a:p>
        </p:txBody>
      </p:sp>
    </p:spTree>
    <p:extLst>
      <p:ext uri="{BB962C8B-B14F-4D97-AF65-F5344CB8AC3E}">
        <p14:creationId xmlns:p14="http://schemas.microsoft.com/office/powerpoint/2010/main" val="119014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10552</TotalTime>
  <Words>3554</Words>
  <Application>Microsoft Office PowerPoint</Application>
  <PresentationFormat>Widescreen</PresentationFormat>
  <Paragraphs>104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2</vt:lpstr>
      <vt:lpstr>Quotable</vt:lpstr>
      <vt:lpstr>Unit VII Assignment II:   Securing Your Threats</vt:lpstr>
      <vt:lpstr>Task I – Presenting to Clients PII – Physical Threats: Software</vt:lpstr>
      <vt:lpstr>Task I – Presenting to Clients PII – Physical Threats: Hardware</vt:lpstr>
      <vt:lpstr>Task I – Presenting to Clients PIII – Features Needed: Software</vt:lpstr>
      <vt:lpstr>Task I/II – Presenting to Clients/Encryption PIII/MII – Features Needed: Encryption</vt:lpstr>
      <vt:lpstr>Task III – Disaster Recovery DII – Options &amp; When/How They Are Used</vt:lpstr>
      <vt:lpstr>Bibliography</vt:lpstr>
    </vt:vector>
  </TitlesOfParts>
  <Manager>Nathan</Manager>
  <Company>UTC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VII Assignment II</dc:title>
  <dc:subject>BTEC IT L3</dc:subject>
  <dc:creator>Nathan</dc:creator>
  <cp:lastModifiedBy>Nathan</cp:lastModifiedBy>
  <cp:revision>86</cp:revision>
  <dcterms:created xsi:type="dcterms:W3CDTF">2016-10-17T07:35:48Z</dcterms:created>
  <dcterms:modified xsi:type="dcterms:W3CDTF">2016-11-22T17:41:39Z</dcterms:modified>
</cp:coreProperties>
</file>