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handoutMasterIdLst>
    <p:handoutMasterId r:id="rId9"/>
  </p:handoutMasterIdLst>
  <p:sldIdLst>
    <p:sldId id="282" r:id="rId2"/>
    <p:sldId id="278" r:id="rId3"/>
    <p:sldId id="279" r:id="rId4"/>
    <p:sldId id="281" r:id="rId5"/>
    <p:sldId id="283" r:id="rId6"/>
    <p:sldId id="284"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6268377-DDC0-442D-96B5-54D2760FDD35}" type="datetimeFigureOut">
              <a:rPr lang="en-GB" smtClean="0"/>
              <a:t>15/01/2016</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32CABCD-4D90-4B17-9562-B8480484F1A9}" type="slidenum">
              <a:rPr lang="en-GB" smtClean="0"/>
              <a:t>‹#›</a:t>
            </a:fld>
            <a:endParaRPr lang="en-GB"/>
          </a:p>
        </p:txBody>
      </p:sp>
    </p:spTree>
    <p:extLst>
      <p:ext uri="{BB962C8B-B14F-4D97-AF65-F5344CB8AC3E}">
        <p14:creationId xmlns:p14="http://schemas.microsoft.com/office/powerpoint/2010/main" val="2254133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28C7B16-7239-42FB-8ACA-9F143DC38F11}" type="datetimeFigureOut">
              <a:rPr lang="en-GB" smtClean="0"/>
              <a:t>15/01/2016</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6960B8C-F91B-462B-9B6B-27F9AD016B31}" type="slidenum">
              <a:rPr lang="en-GB" smtClean="0"/>
              <a:t>‹#›</a:t>
            </a:fld>
            <a:endParaRPr lang="en-GB"/>
          </a:p>
        </p:txBody>
      </p:sp>
    </p:spTree>
    <p:extLst>
      <p:ext uri="{BB962C8B-B14F-4D97-AF65-F5344CB8AC3E}">
        <p14:creationId xmlns:p14="http://schemas.microsoft.com/office/powerpoint/2010/main" val="237173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855163" y="10329908"/>
            <a:ext cx="2942512" cy="54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73" tIns="49884" rIns="99773" bIns="49884" anchor="b"/>
          <a:lstStyle>
            <a:lvl1pPr defTabSz="998538" eaLnBrk="0" hangingPunct="0">
              <a:defRPr sz="2000">
                <a:solidFill>
                  <a:schemeClr val="tx1"/>
                </a:solidFill>
                <a:latin typeface="Arial" panose="020B0604020202020204" pitchFamily="34" charset="0"/>
                <a:ea typeface="MS PGothic" panose="020B0600070205080204" pitchFamily="34" charset="-128"/>
              </a:defRPr>
            </a:lvl1pPr>
            <a:lvl2pPr marL="742950" indent="-285750" defTabSz="998538" eaLnBrk="0" hangingPunct="0">
              <a:defRPr sz="2000">
                <a:solidFill>
                  <a:schemeClr val="tx1"/>
                </a:solidFill>
                <a:latin typeface="Arial" panose="020B0604020202020204" pitchFamily="34" charset="0"/>
                <a:ea typeface="MS PGothic" panose="020B0600070205080204" pitchFamily="34" charset="-128"/>
              </a:defRPr>
            </a:lvl2pPr>
            <a:lvl3pPr marL="1143000" indent="-228600" defTabSz="998538" eaLnBrk="0" hangingPunct="0">
              <a:defRPr sz="2000">
                <a:solidFill>
                  <a:schemeClr val="tx1"/>
                </a:solidFill>
                <a:latin typeface="Arial" panose="020B0604020202020204" pitchFamily="34" charset="0"/>
                <a:ea typeface="MS PGothic" panose="020B0600070205080204" pitchFamily="34" charset="-128"/>
              </a:defRPr>
            </a:lvl3pPr>
            <a:lvl4pPr marL="1600200" indent="-228600" defTabSz="998538" eaLnBrk="0" hangingPunct="0">
              <a:defRPr sz="2000">
                <a:solidFill>
                  <a:schemeClr val="tx1"/>
                </a:solidFill>
                <a:latin typeface="Arial" panose="020B0604020202020204" pitchFamily="34" charset="0"/>
                <a:ea typeface="MS PGothic" panose="020B0600070205080204" pitchFamily="34" charset="-128"/>
              </a:defRPr>
            </a:lvl4pPr>
            <a:lvl5pPr marL="2057400" indent="-228600" defTabSz="998538" eaLnBrk="0" hangingPunct="0">
              <a:defRPr sz="2000">
                <a:solidFill>
                  <a:schemeClr val="tx1"/>
                </a:solidFill>
                <a:latin typeface="Arial" panose="020B0604020202020204" pitchFamily="34" charset="0"/>
                <a:ea typeface="MS PGothic" panose="020B0600070205080204" pitchFamily="34" charset="-128"/>
              </a:defRPr>
            </a:lvl5pPr>
            <a:lvl6pPr marL="2514600" indent="-228600" defTabSz="998538"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defTabSz="998538"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defTabSz="998538"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defTabSz="998538"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fontAlgn="base" hangingPunct="1">
              <a:spcBef>
                <a:spcPct val="0"/>
              </a:spcBef>
              <a:spcAft>
                <a:spcPct val="0"/>
              </a:spcAft>
            </a:pPr>
            <a:fld id="{733615D1-BDC4-4BCD-8723-B4A8EB12AE72}" type="slidenum">
              <a:rPr lang="it-IT" sz="1300">
                <a:solidFill>
                  <a:prstClr val="black"/>
                </a:solidFill>
              </a:rPr>
              <a:pPr algn="r" eaLnBrk="1" fontAlgn="base" hangingPunct="1">
                <a:spcBef>
                  <a:spcPct val="0"/>
                </a:spcBef>
                <a:spcAft>
                  <a:spcPct val="0"/>
                </a:spcAft>
              </a:pPr>
              <a:t>1</a:t>
            </a:fld>
            <a:endParaRPr lang="it-IT" sz="1300" dirty="0">
              <a:solidFill>
                <a:prstClr val="black"/>
              </a:solidFill>
            </a:endParaRPr>
          </a:p>
        </p:txBody>
      </p:sp>
      <p:sp>
        <p:nvSpPr>
          <p:cNvPr id="64514" name="Rectangle 2"/>
          <p:cNvSpPr>
            <a:spLocks noGrp="1" noRot="1" noChangeAspect="1" noChangeArrowheads="1" noTextEdit="1"/>
          </p:cNvSpPr>
          <p:nvPr>
            <p:ph type="sldImg"/>
          </p:nvPr>
        </p:nvSpPr>
        <p:spPr>
          <a:xfrm>
            <a:off x="-219075" y="817563"/>
            <a:ext cx="7237413" cy="4071937"/>
          </a:xfrm>
          <a:ln/>
        </p:spPr>
      </p:sp>
      <p:sp>
        <p:nvSpPr>
          <p:cNvPr id="64515" name="Rectangle 3"/>
          <p:cNvSpPr>
            <a:spLocks noGrp="1" noChangeArrowheads="1"/>
          </p:cNvSpPr>
          <p:nvPr>
            <p:ph type="body" idx="1"/>
          </p:nvPr>
        </p:nvSpPr>
        <p:spPr>
          <a:xfrm>
            <a:off x="904784" y="5161508"/>
            <a:ext cx="4988109" cy="48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latin typeface="Times New Roman" panose="02020603050405020304" pitchFamily="18" charset="0"/>
            </a:endParaRPr>
          </a:p>
        </p:txBody>
      </p:sp>
    </p:spTree>
    <p:extLst>
      <p:ext uri="{BB962C8B-B14F-4D97-AF65-F5344CB8AC3E}">
        <p14:creationId xmlns:p14="http://schemas.microsoft.com/office/powerpoint/2010/main" val="359709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960B8C-F91B-462B-9B6B-27F9AD016B31}" type="slidenum">
              <a:rPr lang="en-GB" smtClean="0"/>
              <a:t>2</a:t>
            </a:fld>
            <a:endParaRPr lang="en-GB"/>
          </a:p>
        </p:txBody>
      </p:sp>
    </p:spTree>
    <p:extLst>
      <p:ext uri="{BB962C8B-B14F-4D97-AF65-F5344CB8AC3E}">
        <p14:creationId xmlns:p14="http://schemas.microsoft.com/office/powerpoint/2010/main" val="40334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960B8C-F91B-462B-9B6B-27F9AD016B31}" type="slidenum">
              <a:rPr lang="en-GB" smtClean="0"/>
              <a:t>3</a:t>
            </a:fld>
            <a:endParaRPr lang="en-GB"/>
          </a:p>
        </p:txBody>
      </p:sp>
    </p:spTree>
    <p:extLst>
      <p:ext uri="{BB962C8B-B14F-4D97-AF65-F5344CB8AC3E}">
        <p14:creationId xmlns:p14="http://schemas.microsoft.com/office/powerpoint/2010/main" val="115461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960B8C-F91B-462B-9B6B-27F9AD016B31}" type="slidenum">
              <a:rPr lang="en-GB" smtClean="0"/>
              <a:t>4</a:t>
            </a:fld>
            <a:endParaRPr lang="en-GB"/>
          </a:p>
        </p:txBody>
      </p:sp>
    </p:spTree>
    <p:extLst>
      <p:ext uri="{BB962C8B-B14F-4D97-AF65-F5344CB8AC3E}">
        <p14:creationId xmlns:p14="http://schemas.microsoft.com/office/powerpoint/2010/main" val="115461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960B8C-F91B-462B-9B6B-27F9AD016B31}" type="slidenum">
              <a:rPr lang="en-GB" smtClean="0"/>
              <a:t>5</a:t>
            </a:fld>
            <a:endParaRPr lang="en-GB"/>
          </a:p>
        </p:txBody>
      </p:sp>
    </p:spTree>
    <p:extLst>
      <p:ext uri="{BB962C8B-B14F-4D97-AF65-F5344CB8AC3E}">
        <p14:creationId xmlns:p14="http://schemas.microsoft.com/office/powerpoint/2010/main" val="115461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960B8C-F91B-462B-9B6B-27F9AD016B31}" type="slidenum">
              <a:rPr lang="en-GB" smtClean="0"/>
              <a:t>6</a:t>
            </a:fld>
            <a:endParaRPr lang="en-GB"/>
          </a:p>
        </p:txBody>
      </p:sp>
    </p:spTree>
    <p:extLst>
      <p:ext uri="{BB962C8B-B14F-4D97-AF65-F5344CB8AC3E}">
        <p14:creationId xmlns:p14="http://schemas.microsoft.com/office/powerpoint/2010/main" val="1154614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477581" y="814388"/>
            <a:ext cx="10343069" cy="1174750"/>
          </a:xfrm>
          <a:prstGeom prst="rect">
            <a:avLst/>
          </a:prstGeom>
        </p:spPr>
        <p:txBody>
          <a:bodyPr/>
          <a:lstStyle>
            <a:lvl1pPr>
              <a:defRPr sz="3100">
                <a:solidFill>
                  <a:srgbClr val="006F82"/>
                </a:solidFill>
              </a:defRPr>
            </a:lvl1pPr>
          </a:lstStyle>
          <a:p>
            <a:r>
              <a:rPr lang="it-IT" dirty="0"/>
              <a:t>Fare clic per modificare stile</a:t>
            </a:r>
          </a:p>
        </p:txBody>
      </p:sp>
      <p:sp>
        <p:nvSpPr>
          <p:cNvPr id="41992" name="Rectangle 8"/>
          <p:cNvSpPr>
            <a:spLocks noGrp="1" noChangeArrowheads="1"/>
          </p:cNvSpPr>
          <p:nvPr>
            <p:ph type="subTitle" idx="1"/>
          </p:nvPr>
        </p:nvSpPr>
        <p:spPr>
          <a:xfrm>
            <a:off x="8865487" y="2609850"/>
            <a:ext cx="2955163" cy="1589088"/>
          </a:xfrm>
        </p:spPr>
        <p:txBody>
          <a:bodyPr/>
          <a:lstStyle>
            <a:lvl1pPr marL="0" indent="0" algn="r">
              <a:buFontTx/>
              <a:buNone/>
              <a:defRPr/>
            </a:lvl1pPr>
          </a:lstStyle>
          <a:p>
            <a:r>
              <a:rPr lang="it-IT"/>
              <a:t>Fare clic per modificare lo stile del sottotitolo dello schema</a:t>
            </a:r>
          </a:p>
        </p:txBody>
      </p:sp>
      <p:pic>
        <p:nvPicPr>
          <p:cNvPr id="4" name="Picture 3"/>
          <p:cNvPicPr>
            <a:picLocks noChangeAspect="1" noChangeArrowheads="1"/>
          </p:cNvPicPr>
          <p:nvPr userDrawn="1"/>
        </p:nvPicPr>
        <p:blipFill>
          <a:blip r:embed="rId2"/>
          <a:srcRect/>
          <a:stretch>
            <a:fillRect/>
          </a:stretch>
        </p:blipFill>
        <p:spPr bwMode="auto">
          <a:xfrm>
            <a:off x="-32912" y="-25830"/>
            <a:ext cx="12224921" cy="6883829"/>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42118312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Titolo 1"/>
          <p:cNvSpPr>
            <a:spLocks noGrp="1"/>
          </p:cNvSpPr>
          <p:nvPr>
            <p:ph type="title"/>
          </p:nvPr>
        </p:nvSpPr>
        <p:spPr>
          <a:xfrm>
            <a:off x="3968318" y="116632"/>
            <a:ext cx="7890174" cy="432048"/>
          </a:xfrm>
          <a:prstGeom prst="rect">
            <a:avLst/>
          </a:prstGeom>
        </p:spPr>
        <p:txBody>
          <a:bodyPr/>
          <a:lstStyle>
            <a:lvl1pPr>
              <a:defRPr sz="2400" baseline="0">
                <a:solidFill>
                  <a:srgbClr val="002060"/>
                </a:solidFill>
                <a:latin typeface="+mn-lt"/>
              </a:defRPr>
            </a:lvl1pPr>
          </a:lstStyle>
          <a:p>
            <a:r>
              <a:rPr lang="it-IT" dirty="0" smtClean="0"/>
              <a:t>Fare clic per modificare lo stile del titolo</a:t>
            </a:r>
            <a:endParaRPr lang="it-IT" dirty="0"/>
          </a:p>
        </p:txBody>
      </p:sp>
    </p:spTree>
    <p:extLst>
      <p:ext uri="{BB962C8B-B14F-4D97-AF65-F5344CB8AC3E}">
        <p14:creationId xmlns:p14="http://schemas.microsoft.com/office/powerpoint/2010/main" val="3167714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1_Titolo, testo e contenuto">
    <p:spTree>
      <p:nvGrpSpPr>
        <p:cNvPr id="1" name=""/>
        <p:cNvGrpSpPr/>
        <p:nvPr/>
      </p:nvGrpSpPr>
      <p:grpSpPr>
        <a:xfrm>
          <a:off x="0" y="0"/>
          <a:ext cx="0" cy="0"/>
          <a:chOff x="0" y="0"/>
          <a:chExt cx="0" cy="0"/>
        </a:xfrm>
      </p:grpSpPr>
      <p:sp>
        <p:nvSpPr>
          <p:cNvPr id="5" name="Date Placeholder 1"/>
          <p:cNvSpPr txBox="1">
            <a:spLocks/>
          </p:cNvSpPr>
          <p:nvPr userDrawn="1"/>
        </p:nvSpPr>
        <p:spPr bwMode="auto">
          <a:xfrm>
            <a:off x="9879861" y="6588140"/>
            <a:ext cx="202092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7368AA2D-E91A-4DF7-904D-04E94ED87DF1}" type="slidenum">
              <a:rPr lang="de-DE" sz="1000">
                <a:solidFill>
                  <a:srgbClr val="06313E"/>
                </a:solidFill>
              </a:rPr>
              <a:pPr algn="r" fontAlgn="base">
                <a:spcBef>
                  <a:spcPct val="0"/>
                </a:spcBef>
                <a:spcAft>
                  <a:spcPct val="0"/>
                </a:spcAft>
              </a:pPr>
              <a:t>‹#›</a:t>
            </a:fld>
            <a:endParaRPr lang="de-DE" sz="1000">
              <a:solidFill>
                <a:srgbClr val="06313E"/>
              </a:solidFill>
            </a:endParaRPr>
          </a:p>
        </p:txBody>
      </p:sp>
      <p:sp>
        <p:nvSpPr>
          <p:cNvPr id="2" name="Titolo 1"/>
          <p:cNvSpPr>
            <a:spLocks noGrp="1"/>
          </p:cNvSpPr>
          <p:nvPr>
            <p:ph type="title"/>
          </p:nvPr>
        </p:nvSpPr>
        <p:spPr>
          <a:xfrm>
            <a:off x="3968318" y="116632"/>
            <a:ext cx="7890174" cy="432048"/>
          </a:xfrm>
          <a:prstGeom prst="rect">
            <a:avLst/>
          </a:prstGeom>
        </p:spPr>
        <p:txBody>
          <a:bodyPr/>
          <a:lstStyle>
            <a:lvl1pPr>
              <a:defRPr sz="2400" baseline="0">
                <a:solidFill>
                  <a:srgbClr val="002060"/>
                </a:solidFill>
                <a:latin typeface="+mn-lt"/>
              </a:defRPr>
            </a:lvl1pPr>
          </a:lstStyle>
          <a:p>
            <a:r>
              <a:rPr lang="it-IT" dirty="0" smtClean="0"/>
              <a:t>Fare clic per modificare lo stile del titolo</a:t>
            </a:r>
            <a:endParaRPr lang="it-IT" dirty="0"/>
          </a:p>
        </p:txBody>
      </p:sp>
      <p:sp>
        <p:nvSpPr>
          <p:cNvPr id="3" name="Segnaposto testo 2"/>
          <p:cNvSpPr>
            <a:spLocks noGrp="1"/>
          </p:cNvSpPr>
          <p:nvPr>
            <p:ph type="body" sz="half" idx="1"/>
          </p:nvPr>
        </p:nvSpPr>
        <p:spPr>
          <a:xfrm>
            <a:off x="903830" y="976313"/>
            <a:ext cx="5080000" cy="5021262"/>
          </a:xfrm>
          <a:prstGeom prst="rect">
            <a:avLst/>
          </a:prstGeom>
        </p:spPr>
        <p:txBody>
          <a:bodyPr/>
          <a:lstStyle>
            <a:lvl1pPr marL="0" indent="0">
              <a:buNone/>
              <a:defRPr/>
            </a:lvl1pPr>
            <a:lvl2pPr>
              <a:buNone/>
              <a:defRPr/>
            </a:lvl2pPr>
            <a:lvl3pPr>
              <a:buNone/>
              <a:defRPr/>
            </a:lvl3pPr>
            <a:lvl4pPr>
              <a:buNone/>
              <a:defRPr/>
            </a:lvl4pPr>
            <a:lvl5pPr>
              <a:buNone/>
              <a:defRPr/>
            </a:lvl5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contenuto 3"/>
          <p:cNvSpPr>
            <a:spLocks noGrp="1"/>
          </p:cNvSpPr>
          <p:nvPr>
            <p:ph sz="half" idx="2"/>
          </p:nvPr>
        </p:nvSpPr>
        <p:spPr>
          <a:xfrm>
            <a:off x="6187027" y="976313"/>
            <a:ext cx="5080000" cy="5021262"/>
          </a:xfrm>
          <a:prstGeom prst="rect">
            <a:avLst/>
          </a:prstGeom>
        </p:spPr>
        <p:txBody>
          <a:bodyPr/>
          <a:lstStyle>
            <a:lvl1pPr marL="0" indent="0">
              <a:buNone/>
              <a:defRPr/>
            </a:lvl1pPr>
            <a:lvl2pPr>
              <a:buNone/>
              <a:defRPr/>
            </a:lvl2pPr>
            <a:lvl3pPr>
              <a:buNone/>
              <a:defRPr/>
            </a:lvl3pPr>
            <a:lvl4pPr>
              <a:buNone/>
              <a:defRPr/>
            </a:lvl4pPr>
            <a:lvl5pPr>
              <a:buNone/>
              <a:defRPr/>
            </a:lvl5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Tree>
    <p:extLst>
      <p:ext uri="{BB962C8B-B14F-4D97-AF65-F5344CB8AC3E}">
        <p14:creationId xmlns:p14="http://schemas.microsoft.com/office/powerpoint/2010/main" val="634723080"/>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Central">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629693" y="1006475"/>
            <a:ext cx="11128415" cy="4500563"/>
          </a:xfrm>
          <a:prstGeom prst="rect">
            <a:avLst/>
          </a:prstGeom>
        </p:spPr>
        <p:txBody>
          <a:bodyPr/>
          <a:lstStyle>
            <a:lvl1pPr marL="174625" indent="-174625">
              <a:spcAft>
                <a:spcPts val="115"/>
              </a:spcAft>
              <a:buFont typeface="Arial" pitchFamily="34" charset="0"/>
              <a:buNone/>
              <a:defRPr sz="2200">
                <a:solidFill>
                  <a:schemeClr val="tx1"/>
                </a:solidFill>
              </a:defRPr>
            </a:lvl1pPr>
            <a:lvl2pPr marL="166688" indent="-166688">
              <a:spcAft>
                <a:spcPts val="115"/>
              </a:spcAft>
              <a:tabLst/>
              <a:defRPr sz="2000">
                <a:solidFill>
                  <a:schemeClr val="tx1"/>
                </a:solidFill>
              </a:defRPr>
            </a:lvl2pPr>
            <a:lvl3pPr marL="177800" indent="-177800">
              <a:spcAft>
                <a:spcPts val="115"/>
              </a:spcAft>
              <a:defRPr sz="1800">
                <a:solidFill>
                  <a:schemeClr val="tx1"/>
                </a:solidFill>
              </a:defRPr>
            </a:lvl3pPr>
            <a:lvl4pPr marL="177800" indent="-177800">
              <a:spcAft>
                <a:spcPts val="115"/>
              </a:spcAft>
              <a:buFont typeface="Arial" pitchFamily="34" charset="0"/>
              <a:buChar char="•"/>
              <a:defRPr sz="1600">
                <a:solidFill>
                  <a:schemeClr val="tx1"/>
                </a:solidFill>
              </a:defRPr>
            </a:lvl4pPr>
            <a:lvl5pPr marL="174625" indent="-174625">
              <a:spcAft>
                <a:spcPts val="115"/>
              </a:spcAft>
              <a:buFont typeface="Arial" pitchFamily="34" charset="0"/>
              <a:buNone/>
              <a:defRPr sz="1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itolo 1"/>
          <p:cNvSpPr>
            <a:spLocks noGrp="1"/>
          </p:cNvSpPr>
          <p:nvPr>
            <p:ph type="title" hasCustomPrompt="1"/>
          </p:nvPr>
        </p:nvSpPr>
        <p:spPr>
          <a:xfrm>
            <a:off x="629693" y="249387"/>
            <a:ext cx="11148321" cy="583127"/>
          </a:xfrm>
          <a:prstGeom prst="rect">
            <a:avLst/>
          </a:prstGeom>
        </p:spPr>
        <p:txBody>
          <a:bodyPr/>
          <a:lstStyle>
            <a:lvl1pPr>
              <a:defRPr sz="2800" b="0" baseline="0">
                <a:solidFill>
                  <a:schemeClr val="tx1"/>
                </a:solidFill>
              </a:defRPr>
            </a:lvl1pPr>
          </a:lstStyle>
          <a:p>
            <a:r>
              <a:rPr lang="en-US" dirty="0" smtClean="0"/>
              <a:t>Click to edit Master text styles</a:t>
            </a:r>
            <a:endParaRPr lang="it-IT" dirty="0"/>
          </a:p>
        </p:txBody>
      </p:sp>
      <p:sp>
        <p:nvSpPr>
          <p:cNvPr id="5" name="TextBox 4"/>
          <p:cNvSpPr txBox="1"/>
          <p:nvPr userDrawn="1"/>
        </p:nvSpPr>
        <p:spPr>
          <a:xfrm>
            <a:off x="218901" y="6283326"/>
            <a:ext cx="521845" cy="246221"/>
          </a:xfrm>
          <a:prstGeom prst="rect">
            <a:avLst/>
          </a:prstGeom>
          <a:noFill/>
        </p:spPr>
        <p:txBody>
          <a:bodyPr wrap="square" rtlCol="0">
            <a:spAutoFit/>
          </a:bodyPr>
          <a:lstStyle/>
          <a:p>
            <a:pPr algn="r"/>
            <a:fld id="{83005305-56AA-41FB-8E52-9E09D388040D}" type="slidenum">
              <a:rPr lang="it-IT" sz="1000" smtClean="0">
                <a:solidFill>
                  <a:srgbClr val="000000"/>
                </a:solidFill>
              </a:rPr>
              <a:pPr algn="r"/>
              <a:t>‹#›</a:t>
            </a:fld>
            <a:endParaRPr lang="it-IT" sz="1000" dirty="0">
              <a:solidFill>
                <a:srgbClr val="000000"/>
              </a:solidFill>
            </a:endParaRPr>
          </a:p>
        </p:txBody>
      </p:sp>
      <p:pic>
        <p:nvPicPr>
          <p:cNvPr id="6" name="Picture 2" descr="C:\MARKETING\PROGETTI\PPT REPLY TEMPLATE\elements\omini tutti colori 3d\green\reply_3d.png"/>
          <p:cNvPicPr>
            <a:picLocks noChangeAspect="1" noChangeArrowheads="1"/>
          </p:cNvPicPr>
          <p:nvPr userDrawn="1"/>
        </p:nvPicPr>
        <p:blipFill>
          <a:blip r:embed="rId2"/>
          <a:stretch>
            <a:fillRect/>
          </a:stretch>
        </p:blipFill>
        <p:spPr bwMode="auto">
          <a:xfrm>
            <a:off x="11103710" y="6039136"/>
            <a:ext cx="885377" cy="719138"/>
          </a:xfrm>
          <a:prstGeom prst="rect">
            <a:avLst/>
          </a:prstGeom>
          <a:noFill/>
        </p:spPr>
      </p:pic>
    </p:spTree>
    <p:extLst>
      <p:ext uri="{BB962C8B-B14F-4D97-AF65-F5344CB8AC3E}">
        <p14:creationId xmlns:p14="http://schemas.microsoft.com/office/powerpoint/2010/main" val="405709054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10"/>
          <p:cNvSpPr>
            <a:spLocks noGrp="1" noChangeArrowheads="1"/>
          </p:cNvSpPr>
          <p:nvPr>
            <p:ph type="body" idx="1"/>
          </p:nvPr>
        </p:nvSpPr>
        <p:spPr bwMode="auto">
          <a:xfrm>
            <a:off x="777880" y="1793875"/>
            <a:ext cx="10608877"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9" name="Line 16"/>
          <p:cNvSpPr>
            <a:spLocks noChangeShapeType="1"/>
          </p:cNvSpPr>
          <p:nvPr/>
        </p:nvSpPr>
        <p:spPr bwMode="auto">
          <a:xfrm flipH="1">
            <a:off x="347896" y="579438"/>
            <a:ext cx="11390666" cy="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algn="r" eaLnBrk="0" fontAlgn="base" hangingPunct="0">
              <a:spcBef>
                <a:spcPct val="0"/>
              </a:spcBef>
              <a:spcAft>
                <a:spcPct val="0"/>
              </a:spcAft>
            </a:pPr>
            <a:endParaRPr lang="en-US" sz="2000" dirty="0">
              <a:solidFill>
                <a:srgbClr val="06313E"/>
              </a:solidFill>
              <a:ea typeface="ＭＳ Ｐゴシック" charset="0"/>
            </a:endParaRPr>
          </a:p>
        </p:txBody>
      </p:sp>
      <p:pic>
        <p:nvPicPr>
          <p:cNvPr id="1030" name="Picture 33" descr="sytel_370px"/>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0434021" y="6191232"/>
            <a:ext cx="13329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4" descr="PPT_02_sytel"/>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7" y="6021369"/>
            <a:ext cx="35669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rotWithShape="1">
          <a:blip r:embed="rId8"/>
          <a:srcRect l="51767"/>
          <a:stretch/>
        </p:blipFill>
        <p:spPr>
          <a:xfrm>
            <a:off x="9435743" y="5956724"/>
            <a:ext cx="721892" cy="878590"/>
          </a:xfrm>
          <a:prstGeom prst="rect">
            <a:avLst/>
          </a:prstGeom>
        </p:spPr>
      </p:pic>
      <p:sp>
        <p:nvSpPr>
          <p:cNvPr id="2" name="TextContentMarking"/>
          <p:cNvSpPr txBox="1">
            <a:spLocks noChangeAspect="1"/>
          </p:cNvSpPr>
          <p:nvPr userDrawn="1"/>
        </p:nvSpPr>
        <p:spPr>
          <a:xfrm>
            <a:off x="0" y="6747570"/>
            <a:ext cx="12192000" cy="107722"/>
          </a:xfrm>
          <a:prstGeom prst="rect">
            <a:avLst/>
          </a:prstGeom>
          <a:noFill/>
        </p:spPr>
        <p:txBody>
          <a:bodyPr vert="horz" tIns="0" bIns="0" rtlCol="0">
            <a:spAutoFit/>
          </a:bodyPr>
          <a:lstStyle/>
          <a:p>
            <a:pPr algn="l"/>
            <a:r>
              <a:rPr lang="en-GB" sz="700" smtClean="0">
                <a:solidFill>
                  <a:srgbClr val="000000"/>
                </a:solidFill>
                <a:latin typeface="Arial"/>
              </a:rPr>
              <a:t>Vodafone Proprietary classified as C2 - VODAFONE RESTRICTED</a:t>
            </a:r>
            <a:endParaRPr lang="en-GB" sz="700">
              <a:solidFill>
                <a:srgbClr val="000000"/>
              </a:solidFill>
              <a:latin typeface="Arial"/>
            </a:endParaRPr>
          </a:p>
        </p:txBody>
      </p:sp>
    </p:spTree>
    <p:extLst>
      <p:ext uri="{BB962C8B-B14F-4D97-AF65-F5344CB8AC3E}">
        <p14:creationId xmlns:p14="http://schemas.microsoft.com/office/powerpoint/2010/main" val="35257623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Lst>
  <p:timing>
    <p:tnLst>
      <p:par>
        <p:cTn id="1" dur="indefinite" restart="never" nodeType="tmRoot"/>
      </p:par>
    </p:tnLst>
  </p:timing>
  <p:hf sldNum="0" hdr="0" ftr="0"/>
  <p:txStyles>
    <p:titleStyle>
      <a:lvl1pPr algn="r" rtl="0" eaLnBrk="0" fontAlgn="base" hangingPunct="0">
        <a:spcBef>
          <a:spcPct val="0"/>
        </a:spcBef>
        <a:spcAft>
          <a:spcPct val="0"/>
        </a:spcAft>
        <a:defRPr sz="2500" b="1">
          <a:solidFill>
            <a:srgbClr val="808080"/>
          </a:solidFill>
          <a:latin typeface="+mj-lt"/>
          <a:ea typeface="ＭＳ Ｐゴシック" charset="0"/>
          <a:cs typeface="Geneva" pitchFamily="68" charset="-128"/>
        </a:defRPr>
      </a:lvl1pPr>
      <a:lvl2pPr algn="r" rtl="0" eaLnBrk="0" fontAlgn="base" hangingPunct="0">
        <a:spcBef>
          <a:spcPct val="0"/>
        </a:spcBef>
        <a:spcAft>
          <a:spcPct val="0"/>
        </a:spcAft>
        <a:defRPr sz="2500" b="1">
          <a:solidFill>
            <a:srgbClr val="808080"/>
          </a:solidFill>
          <a:latin typeface="Arial" charset="0"/>
          <a:ea typeface="ＭＳ Ｐゴシック" charset="0"/>
          <a:cs typeface="Geneva" pitchFamily="68" charset="-128"/>
        </a:defRPr>
      </a:lvl2pPr>
      <a:lvl3pPr algn="r" rtl="0" eaLnBrk="0" fontAlgn="base" hangingPunct="0">
        <a:spcBef>
          <a:spcPct val="0"/>
        </a:spcBef>
        <a:spcAft>
          <a:spcPct val="0"/>
        </a:spcAft>
        <a:defRPr sz="2500" b="1">
          <a:solidFill>
            <a:srgbClr val="808080"/>
          </a:solidFill>
          <a:latin typeface="Arial" charset="0"/>
          <a:ea typeface="ＭＳ Ｐゴシック" charset="0"/>
          <a:cs typeface="Geneva" pitchFamily="68" charset="-128"/>
        </a:defRPr>
      </a:lvl3pPr>
      <a:lvl4pPr algn="r" rtl="0" eaLnBrk="0" fontAlgn="base" hangingPunct="0">
        <a:spcBef>
          <a:spcPct val="0"/>
        </a:spcBef>
        <a:spcAft>
          <a:spcPct val="0"/>
        </a:spcAft>
        <a:defRPr sz="2500" b="1">
          <a:solidFill>
            <a:srgbClr val="808080"/>
          </a:solidFill>
          <a:latin typeface="Arial" charset="0"/>
          <a:ea typeface="ＭＳ Ｐゴシック" charset="0"/>
          <a:cs typeface="Geneva" pitchFamily="68" charset="-128"/>
        </a:defRPr>
      </a:lvl4pPr>
      <a:lvl5pPr algn="r" rtl="0" eaLnBrk="0" fontAlgn="base" hangingPunct="0">
        <a:spcBef>
          <a:spcPct val="0"/>
        </a:spcBef>
        <a:spcAft>
          <a:spcPct val="0"/>
        </a:spcAft>
        <a:defRPr sz="2500" b="1">
          <a:solidFill>
            <a:srgbClr val="808080"/>
          </a:solidFill>
          <a:latin typeface="Arial" charset="0"/>
          <a:ea typeface="ＭＳ Ｐゴシック" charset="0"/>
          <a:cs typeface="Geneva" pitchFamily="68" charset="-128"/>
        </a:defRPr>
      </a:lvl5pPr>
      <a:lvl6pPr marL="457200" algn="r" rtl="0" fontAlgn="base">
        <a:spcBef>
          <a:spcPct val="0"/>
        </a:spcBef>
        <a:spcAft>
          <a:spcPct val="0"/>
        </a:spcAft>
        <a:defRPr sz="2500" b="1">
          <a:solidFill>
            <a:srgbClr val="808080"/>
          </a:solidFill>
          <a:latin typeface="Arial" charset="0"/>
        </a:defRPr>
      </a:lvl6pPr>
      <a:lvl7pPr marL="914400" algn="r" rtl="0" fontAlgn="base">
        <a:spcBef>
          <a:spcPct val="0"/>
        </a:spcBef>
        <a:spcAft>
          <a:spcPct val="0"/>
        </a:spcAft>
        <a:defRPr sz="2500" b="1">
          <a:solidFill>
            <a:srgbClr val="808080"/>
          </a:solidFill>
          <a:latin typeface="Arial" charset="0"/>
        </a:defRPr>
      </a:lvl7pPr>
      <a:lvl8pPr marL="1371600" algn="r" rtl="0" fontAlgn="base">
        <a:spcBef>
          <a:spcPct val="0"/>
        </a:spcBef>
        <a:spcAft>
          <a:spcPct val="0"/>
        </a:spcAft>
        <a:defRPr sz="2500" b="1">
          <a:solidFill>
            <a:srgbClr val="808080"/>
          </a:solidFill>
          <a:latin typeface="Arial" charset="0"/>
        </a:defRPr>
      </a:lvl8pPr>
      <a:lvl9pPr marL="1828800" algn="r" rtl="0" fontAlgn="base">
        <a:spcBef>
          <a:spcPct val="0"/>
        </a:spcBef>
        <a:spcAft>
          <a:spcPct val="0"/>
        </a:spcAft>
        <a:defRPr sz="2500" b="1">
          <a:solidFill>
            <a:srgbClr val="808080"/>
          </a:solidFill>
          <a:latin typeface="Arial" charset="0"/>
        </a:defRPr>
      </a:lvl9pPr>
    </p:titleStyle>
    <p:bodyStyle>
      <a:lvl1pPr marL="174625" indent="-174625" algn="l" rtl="0" eaLnBrk="0" fontAlgn="base" hangingPunct="0">
        <a:spcBef>
          <a:spcPct val="20000"/>
        </a:spcBef>
        <a:spcAft>
          <a:spcPct val="0"/>
        </a:spcAft>
        <a:buChar char="•"/>
        <a:defRPr b="1">
          <a:solidFill>
            <a:schemeClr val="tx1"/>
          </a:solidFill>
          <a:latin typeface="+mn-lt"/>
          <a:ea typeface="ＭＳ Ｐゴシック" charset="0"/>
          <a:cs typeface="Geneva" pitchFamily="68" charset="-128"/>
        </a:defRPr>
      </a:lvl1pPr>
      <a:lvl2pPr marL="617538" indent="-268288" algn="l" rtl="0" eaLnBrk="0" fontAlgn="base" hangingPunct="0">
        <a:spcBef>
          <a:spcPct val="20000"/>
        </a:spcBef>
        <a:spcAft>
          <a:spcPct val="0"/>
        </a:spcAft>
        <a:buChar char="–"/>
        <a:defRPr>
          <a:solidFill>
            <a:schemeClr val="tx1"/>
          </a:solidFill>
          <a:latin typeface="+mn-lt"/>
          <a:ea typeface="Geneva" pitchFamily="68" charset="-128"/>
          <a:cs typeface="Geneva" pitchFamily="-106" charset="0"/>
        </a:defRPr>
      </a:lvl2pPr>
      <a:lvl3pPr marL="1049338" indent="-174625" algn="l" rtl="0" eaLnBrk="0" fontAlgn="base" hangingPunct="0">
        <a:spcBef>
          <a:spcPct val="20000"/>
        </a:spcBef>
        <a:spcAft>
          <a:spcPct val="0"/>
        </a:spcAft>
        <a:buChar char="•"/>
        <a:defRPr sz="1500">
          <a:solidFill>
            <a:schemeClr val="tx1"/>
          </a:solidFill>
          <a:latin typeface="+mn-lt"/>
          <a:ea typeface="ＭＳ Ｐゴシック" pitchFamily="-106" charset="-128"/>
          <a:cs typeface="ＭＳ Ｐゴシック" pitchFamily="-106" charset="-128"/>
        </a:defRPr>
      </a:lvl3pPr>
      <a:lvl4pPr marL="1400175" indent="-176213" algn="l" rtl="0" eaLnBrk="0" fontAlgn="base" hangingPunct="0">
        <a:spcBef>
          <a:spcPct val="20000"/>
        </a:spcBef>
        <a:spcAft>
          <a:spcPct val="0"/>
        </a:spcAft>
        <a:buChar char="–"/>
        <a:defRPr sz="1100">
          <a:solidFill>
            <a:schemeClr val="tx1"/>
          </a:solidFill>
          <a:latin typeface="+mn-lt"/>
          <a:ea typeface="ＭＳ Ｐゴシック" pitchFamily="-106" charset="-128"/>
        </a:defRPr>
      </a:lvl4pPr>
      <a:lvl5pPr marL="1749425" indent="-174625" algn="l" rtl="0" eaLnBrk="0" fontAlgn="base" hangingPunct="0">
        <a:spcBef>
          <a:spcPct val="20000"/>
        </a:spcBef>
        <a:spcAft>
          <a:spcPct val="0"/>
        </a:spcAft>
        <a:buChar char="›"/>
        <a:defRPr sz="1100">
          <a:solidFill>
            <a:schemeClr val="tx1"/>
          </a:solidFill>
          <a:latin typeface="+mn-lt"/>
          <a:ea typeface="ＭＳ Ｐゴシック" pitchFamily="-106" charset="-128"/>
        </a:defRPr>
      </a:lvl5pPr>
      <a:lvl6pPr marL="2206625" indent="-174625" algn="l" rtl="0" fontAlgn="base">
        <a:spcBef>
          <a:spcPct val="20000"/>
        </a:spcBef>
        <a:spcAft>
          <a:spcPct val="0"/>
        </a:spcAft>
        <a:buChar char="›"/>
        <a:defRPr sz="1100">
          <a:solidFill>
            <a:schemeClr val="tx1"/>
          </a:solidFill>
          <a:latin typeface="+mn-lt"/>
          <a:ea typeface="Geneva" pitchFamily="68" charset="-128"/>
        </a:defRPr>
      </a:lvl6pPr>
      <a:lvl7pPr marL="2663825" indent="-174625" algn="l" rtl="0" fontAlgn="base">
        <a:spcBef>
          <a:spcPct val="20000"/>
        </a:spcBef>
        <a:spcAft>
          <a:spcPct val="0"/>
        </a:spcAft>
        <a:buChar char="›"/>
        <a:defRPr sz="1100">
          <a:solidFill>
            <a:schemeClr val="tx1"/>
          </a:solidFill>
          <a:latin typeface="+mn-lt"/>
          <a:ea typeface="Geneva" pitchFamily="68" charset="-128"/>
        </a:defRPr>
      </a:lvl7pPr>
      <a:lvl8pPr marL="3121025" indent="-174625" algn="l" rtl="0" fontAlgn="base">
        <a:spcBef>
          <a:spcPct val="20000"/>
        </a:spcBef>
        <a:spcAft>
          <a:spcPct val="0"/>
        </a:spcAft>
        <a:buChar char="›"/>
        <a:defRPr sz="1100">
          <a:solidFill>
            <a:schemeClr val="tx1"/>
          </a:solidFill>
          <a:latin typeface="+mn-lt"/>
          <a:ea typeface="Geneva" pitchFamily="68" charset="-128"/>
        </a:defRPr>
      </a:lvl8pPr>
      <a:lvl9pPr marL="3578225" indent="-174625" algn="l" rtl="0" fontAlgn="base">
        <a:spcBef>
          <a:spcPct val="20000"/>
        </a:spcBef>
        <a:spcAft>
          <a:spcPct val="0"/>
        </a:spcAft>
        <a:buChar char="›"/>
        <a:defRPr sz="1100">
          <a:solidFill>
            <a:schemeClr val="tx1"/>
          </a:solidFill>
          <a:latin typeface="+mn-lt"/>
          <a:ea typeface="Geneva" pitchFamily="68" charset="-128"/>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mailto:m.conner@replyltd.co.uk"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ailto:UTCproject.support@replyltd.co.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662" y="1042495"/>
            <a:ext cx="8952931" cy="2585323"/>
          </a:xfrm>
          <a:prstGeom prst="rect">
            <a:avLst/>
          </a:prstGeom>
        </p:spPr>
        <p:txBody>
          <a:bodyPr wrap="square">
            <a:spAutoFit/>
          </a:bodyPr>
          <a:lstStyle/>
          <a:p>
            <a:pPr algn="ctr"/>
            <a:r>
              <a:rPr lang="en-GB" b="1" dirty="0"/>
              <a:t>UTC BTEC Units 2 Case </a:t>
            </a:r>
            <a:r>
              <a:rPr lang="en-GB" b="1" dirty="0" smtClean="0"/>
              <a:t>Study</a:t>
            </a:r>
          </a:p>
          <a:p>
            <a:pPr algn="ctr"/>
            <a:endParaRPr lang="en-GB" b="1" dirty="0"/>
          </a:p>
          <a:p>
            <a:pPr algn="ctr"/>
            <a:endParaRPr lang="en-GB" dirty="0"/>
          </a:p>
          <a:p>
            <a:pPr algn="ctr"/>
            <a:r>
              <a:rPr lang="en-GB" b="1" dirty="0"/>
              <a:t>Unit 2: Computer Systems:</a:t>
            </a:r>
            <a:r>
              <a:rPr lang="en-GB" dirty="0"/>
              <a:t> Computer Components, Suitable Software/Hardware Specs, Install, configure &amp; Test System Components</a:t>
            </a:r>
          </a:p>
          <a:p>
            <a:pPr algn="ctr"/>
            <a:r>
              <a:rPr lang="en-GB" dirty="0"/>
              <a:t> </a:t>
            </a:r>
          </a:p>
          <a:p>
            <a:pPr algn="ctr"/>
            <a:r>
              <a:rPr lang="en-GB" b="1" dirty="0"/>
              <a:t>Assignment 1:</a:t>
            </a:r>
            <a:r>
              <a:rPr lang="en-GB" dirty="0"/>
              <a:t> Prepare a Business Case and presentation to the finance review board, in order to gain strategic support &amp; budget for </a:t>
            </a:r>
            <a:r>
              <a:rPr lang="en-GB" dirty="0" smtClean="0"/>
              <a:t>a computer </a:t>
            </a:r>
            <a:r>
              <a:rPr lang="en-GB" dirty="0"/>
              <a:t>system upgrade. </a:t>
            </a:r>
          </a:p>
          <a:p>
            <a:pPr algn="ctr"/>
            <a:r>
              <a:rPr lang="en-GB" dirty="0"/>
              <a:t> </a:t>
            </a:r>
          </a:p>
        </p:txBody>
      </p:sp>
    </p:spTree>
    <p:extLst>
      <p:ext uri="{BB962C8B-B14F-4D97-AF65-F5344CB8AC3E}">
        <p14:creationId xmlns:p14="http://schemas.microsoft.com/office/powerpoint/2010/main" val="256289460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2: Scenario</a:t>
            </a:r>
            <a:endParaRPr lang="en-GB" dirty="0"/>
          </a:p>
        </p:txBody>
      </p:sp>
      <p:sp>
        <p:nvSpPr>
          <p:cNvPr id="5" name="TextBox 4"/>
          <p:cNvSpPr txBox="1"/>
          <p:nvPr/>
        </p:nvSpPr>
        <p:spPr>
          <a:xfrm>
            <a:off x="677333" y="857956"/>
            <a:ext cx="10137423" cy="480131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You are a </a:t>
            </a:r>
            <a:r>
              <a:rPr lang="en-GB" b="1" dirty="0" smtClean="0"/>
              <a:t>IT Technical PM </a:t>
            </a:r>
            <a:r>
              <a:rPr lang="en-GB" dirty="0" smtClean="0"/>
              <a:t>in </a:t>
            </a:r>
            <a:r>
              <a:rPr lang="en-GB" dirty="0" err="1" smtClean="0"/>
              <a:t>TelXGroup</a:t>
            </a:r>
            <a:r>
              <a:rPr lang="en-GB" dirty="0" smtClean="0"/>
              <a:t> – a large Telco &gt; </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a:p>
          <a:p>
            <a:pPr marL="285750" indent="-285750">
              <a:buFont typeface="Arial" panose="020B0604020202020204" pitchFamily="34" charset="0"/>
              <a:buChar char="•"/>
            </a:pPr>
            <a:r>
              <a:rPr lang="en-GB" dirty="0" smtClean="0"/>
              <a:t>You experience a company merger – e.g. Search: BT/EE merger and/or 02/Three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user </a:t>
            </a:r>
            <a:r>
              <a:rPr lang="en-GB" dirty="0"/>
              <a:t>base increases from </a:t>
            </a:r>
            <a:r>
              <a:rPr lang="en-GB" b="1" dirty="0" smtClean="0"/>
              <a:t>1200 &gt; </a:t>
            </a:r>
            <a:r>
              <a:rPr lang="en-GB" b="1" dirty="0"/>
              <a:t>to </a:t>
            </a:r>
            <a:r>
              <a:rPr lang="en-GB" b="1" dirty="0" smtClean="0"/>
              <a:t>2000 users</a:t>
            </a:r>
            <a:endParaRPr lang="en-GB" b="1"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You are asked to pull together a business case for a project that upgrades the current computer systems to ensure the business can support the increase in users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You will use a cost effective/user friendly Operating System with the required utilities of a </a:t>
            </a:r>
            <a:r>
              <a:rPr lang="en-GB" dirty="0" err="1" smtClean="0"/>
              <a:t>telcomms</a:t>
            </a:r>
            <a:r>
              <a:rPr lang="en-GB" dirty="0" smtClean="0"/>
              <a:t> business, which will need to be </a:t>
            </a:r>
            <a:r>
              <a:rPr lang="en-GB" u="sng" dirty="0" smtClean="0"/>
              <a:t>explained and justified</a:t>
            </a:r>
            <a:r>
              <a:rPr lang="en-GB" dirty="0" smtClean="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009" y="700417"/>
            <a:ext cx="5005316"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55488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2: Assignment 1</a:t>
            </a:r>
            <a:endParaRPr lang="en-GB" dirty="0"/>
          </a:p>
        </p:txBody>
      </p:sp>
      <p:sp>
        <p:nvSpPr>
          <p:cNvPr id="3" name="Rectangle 2"/>
          <p:cNvSpPr/>
          <p:nvPr/>
        </p:nvSpPr>
        <p:spPr>
          <a:xfrm>
            <a:off x="959555" y="698768"/>
            <a:ext cx="10182578" cy="5909310"/>
          </a:xfrm>
          <a:prstGeom prst="rect">
            <a:avLst/>
          </a:prstGeom>
        </p:spPr>
        <p:txBody>
          <a:bodyPr wrap="square">
            <a:spAutoFit/>
          </a:bodyPr>
          <a:lstStyle/>
          <a:p>
            <a:r>
              <a:rPr lang="en-GB" b="1" dirty="0"/>
              <a:t>Assignment </a:t>
            </a:r>
            <a:r>
              <a:rPr lang="en-GB" b="1" dirty="0" smtClean="0"/>
              <a:t>1</a:t>
            </a:r>
            <a:r>
              <a:rPr lang="en-GB" dirty="0" smtClean="0"/>
              <a:t>: </a:t>
            </a:r>
            <a:r>
              <a:rPr lang="en-GB" dirty="0"/>
              <a:t>B</a:t>
            </a:r>
            <a:r>
              <a:rPr lang="en-GB" dirty="0" smtClean="0"/>
              <a:t>usiness </a:t>
            </a:r>
            <a:r>
              <a:rPr lang="en-GB" dirty="0"/>
              <a:t>case providing a recommended computer system that meets the needs of the company’s functions within this industry, including the upgrade from 1200 to 2000 people. Ensuring there is justification on the hardware and software you will need to purchase (including cost) for this environment.</a:t>
            </a:r>
          </a:p>
          <a:p>
            <a:pPr lvl="0"/>
            <a:endParaRPr lang="en-GB" u="none" strike="noStrike" dirty="0">
              <a:effectLst/>
            </a:endParaRPr>
          </a:p>
          <a:p>
            <a:r>
              <a:rPr lang="en-GB" dirty="0"/>
              <a:t> </a:t>
            </a:r>
            <a:r>
              <a:rPr lang="en-GB" dirty="0" smtClean="0"/>
              <a:t>Business case </a:t>
            </a:r>
            <a:r>
              <a:rPr lang="en-GB" u="sng" dirty="0" smtClean="0"/>
              <a:t>must include</a:t>
            </a:r>
            <a:r>
              <a:rPr lang="en-GB" dirty="0" smtClean="0"/>
              <a:t>;</a:t>
            </a:r>
            <a:endParaRPr lang="en-GB" dirty="0"/>
          </a:p>
          <a:p>
            <a:pPr marL="285750" lvl="0" indent="-285750">
              <a:buFont typeface="Arial" panose="020B0604020202020204" pitchFamily="34" charset="0"/>
              <a:buChar char="•"/>
            </a:pPr>
            <a:r>
              <a:rPr lang="en-GB" dirty="0" smtClean="0"/>
              <a:t>Types of OS to be used &amp; why</a:t>
            </a:r>
          </a:p>
          <a:p>
            <a:pPr marL="285750" lvl="0" indent="-285750">
              <a:buFont typeface="Arial" panose="020B0604020202020204" pitchFamily="34" charset="0"/>
              <a:buChar char="•"/>
            </a:pPr>
            <a:r>
              <a:rPr lang="en-GB" dirty="0" smtClean="0"/>
              <a:t>Software utilities used by each function and why (including licensing)</a:t>
            </a:r>
          </a:p>
          <a:p>
            <a:pPr marL="285750" lvl="0" indent="-285750">
              <a:buFont typeface="Arial" panose="020B0604020202020204" pitchFamily="34" charset="0"/>
              <a:buChar char="•"/>
            </a:pPr>
            <a:r>
              <a:rPr lang="en-GB" dirty="0" smtClean="0"/>
              <a:t>Any hardware costs</a:t>
            </a:r>
          </a:p>
          <a:p>
            <a:pPr marL="285750" lvl="0" indent="-285750">
              <a:buFont typeface="Arial" panose="020B0604020202020204" pitchFamily="34" charset="0"/>
              <a:buChar char="•"/>
            </a:pPr>
            <a:r>
              <a:rPr lang="en-GB" dirty="0" smtClean="0"/>
              <a:t>Resourcing costs – how many people do you need to complete the upgrade?</a:t>
            </a:r>
          </a:p>
          <a:p>
            <a:pPr lvl="0"/>
            <a:endParaRPr lang="en-GB" dirty="0"/>
          </a:p>
          <a:p>
            <a:r>
              <a:rPr lang="en-GB" dirty="0" smtClean="0"/>
              <a:t>The business case </a:t>
            </a:r>
            <a:r>
              <a:rPr lang="en-GB" u="sng" dirty="0" smtClean="0"/>
              <a:t>should outline the </a:t>
            </a:r>
            <a:r>
              <a:rPr lang="en-GB" u="sng" dirty="0"/>
              <a:t>project scope, time and </a:t>
            </a:r>
            <a:r>
              <a:rPr lang="en-GB" u="sng" dirty="0" smtClean="0"/>
              <a:t>cost;</a:t>
            </a:r>
          </a:p>
          <a:p>
            <a:pPr marL="742950" lvl="1" indent="-285750">
              <a:buFont typeface="Arial" panose="020B0604020202020204" pitchFamily="34" charset="0"/>
              <a:buChar char="•"/>
            </a:pPr>
            <a:r>
              <a:rPr lang="en-GB" dirty="0" smtClean="0"/>
              <a:t>Include a project plan outlining</a:t>
            </a:r>
          </a:p>
          <a:p>
            <a:pPr marL="742950" lvl="1" indent="-285750">
              <a:buFont typeface="Arial" panose="020B0604020202020204" pitchFamily="34" charset="0"/>
              <a:buChar char="•"/>
            </a:pPr>
            <a:r>
              <a:rPr lang="en-GB" dirty="0" smtClean="0"/>
              <a:t>The project methodology used &amp; why</a:t>
            </a:r>
          </a:p>
          <a:p>
            <a:pPr marL="742950" lvl="1" indent="-285750">
              <a:buFont typeface="Arial" panose="020B0604020202020204" pitchFamily="34" charset="0"/>
              <a:buChar char="•"/>
            </a:pPr>
            <a:r>
              <a:rPr lang="en-GB" dirty="0" smtClean="0"/>
              <a:t>A high level timeline </a:t>
            </a:r>
          </a:p>
          <a:p>
            <a:pPr marL="742950" lvl="1" indent="-285750">
              <a:buFont typeface="Arial" panose="020B0604020202020204" pitchFamily="34" charset="0"/>
              <a:buChar char="•"/>
            </a:pPr>
            <a:r>
              <a:rPr lang="en-GB" dirty="0" smtClean="0"/>
              <a:t>Budget required</a:t>
            </a:r>
          </a:p>
          <a:p>
            <a:pPr marL="742950" lvl="1" indent="-285750">
              <a:buFont typeface="Arial" panose="020B0604020202020204" pitchFamily="34" charset="0"/>
              <a:buChar char="•"/>
            </a:pPr>
            <a:r>
              <a:rPr lang="en-GB" dirty="0" smtClean="0"/>
              <a:t>Resources required</a:t>
            </a:r>
            <a:r>
              <a:rPr lang="en-GB" dirty="0"/>
              <a:t> </a:t>
            </a:r>
            <a:endParaRPr lang="en-GB" dirty="0" smtClean="0"/>
          </a:p>
          <a:p>
            <a:pPr marL="742950" lvl="1" indent="-285750">
              <a:buFont typeface="Arial" panose="020B0604020202020204" pitchFamily="34" charset="0"/>
              <a:buChar char="•"/>
            </a:pPr>
            <a:r>
              <a:rPr lang="en-GB" dirty="0" smtClean="0"/>
              <a:t>Format: Cover page, Table </a:t>
            </a:r>
            <a:r>
              <a:rPr lang="en-GB" dirty="0"/>
              <a:t>of </a:t>
            </a:r>
            <a:r>
              <a:rPr lang="en-GB" dirty="0" smtClean="0"/>
              <a:t>Contents, Introduction, Conclusion, Bibliography </a:t>
            </a:r>
            <a:r>
              <a:rPr lang="en-GB" dirty="0"/>
              <a:t>&amp; References   </a:t>
            </a:r>
          </a:p>
          <a:p>
            <a:pPr marL="742950" lvl="1" indent="-285750">
              <a:buFont typeface="Arial" panose="020B0604020202020204" pitchFamily="34" charset="0"/>
              <a:buChar char="•"/>
            </a:pPr>
            <a:endParaRPr lang="en-GB" dirty="0"/>
          </a:p>
          <a:p>
            <a:pPr lvl="0"/>
            <a:endParaRPr lang="en-GB" u="none" strike="noStrike" dirty="0">
              <a:effectLst/>
            </a:endParaRPr>
          </a:p>
        </p:txBody>
      </p:sp>
    </p:spTree>
    <p:extLst>
      <p:ext uri="{BB962C8B-B14F-4D97-AF65-F5344CB8AC3E}">
        <p14:creationId xmlns:p14="http://schemas.microsoft.com/office/powerpoint/2010/main" val="252076988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2: Assignment 1</a:t>
            </a:r>
            <a:endParaRPr lang="en-GB" dirty="0"/>
          </a:p>
        </p:txBody>
      </p:sp>
      <p:sp>
        <p:nvSpPr>
          <p:cNvPr id="3" name="Rectangle 2"/>
          <p:cNvSpPr/>
          <p:nvPr/>
        </p:nvSpPr>
        <p:spPr>
          <a:xfrm>
            <a:off x="959555" y="1039968"/>
            <a:ext cx="10182578" cy="3693319"/>
          </a:xfrm>
          <a:prstGeom prst="rect">
            <a:avLst/>
          </a:prstGeom>
        </p:spPr>
        <p:txBody>
          <a:bodyPr wrap="square">
            <a:spAutoFit/>
          </a:bodyPr>
          <a:lstStyle/>
          <a:p>
            <a:pPr lvl="0"/>
            <a:r>
              <a:rPr lang="en-GB" b="1" dirty="0" smtClean="0"/>
              <a:t>Supporting information provided in outline document.</a:t>
            </a:r>
          </a:p>
          <a:p>
            <a:pPr lvl="0"/>
            <a:endParaRPr lang="en-GB" b="1" dirty="0"/>
          </a:p>
          <a:p>
            <a:pPr lvl="0"/>
            <a:r>
              <a:rPr lang="en-GB" b="1" dirty="0" smtClean="0"/>
              <a:t>Use the resources available to you</a:t>
            </a:r>
          </a:p>
          <a:p>
            <a:pPr lvl="0"/>
            <a:endParaRPr lang="en-GB" b="1" dirty="0"/>
          </a:p>
          <a:p>
            <a:pPr lvl="0"/>
            <a:r>
              <a:rPr lang="en-GB" b="1" dirty="0" smtClean="0"/>
              <a:t>If you where a user what would OS would you want to use?</a:t>
            </a:r>
          </a:p>
          <a:p>
            <a:pPr lvl="0"/>
            <a:endParaRPr lang="en-GB" b="1" dirty="0"/>
          </a:p>
          <a:p>
            <a:pPr lvl="0"/>
            <a:r>
              <a:rPr lang="en-GB" b="1" dirty="0" smtClean="0"/>
              <a:t>If you where on the review board, what would you want to see if you were responsible for signing off? </a:t>
            </a:r>
          </a:p>
          <a:p>
            <a:pPr lvl="0"/>
            <a:endParaRPr lang="en-GB" b="1" dirty="0"/>
          </a:p>
          <a:p>
            <a:pPr lvl="0"/>
            <a:r>
              <a:rPr lang="en-GB" b="1" dirty="0" smtClean="0"/>
              <a:t>If you were the Chief Financial Officer (CFO) why would you spend your money on this?</a:t>
            </a:r>
          </a:p>
          <a:p>
            <a:pPr lvl="0"/>
            <a:endParaRPr lang="en-GB" b="1" dirty="0"/>
          </a:p>
          <a:p>
            <a:pPr lvl="0"/>
            <a:r>
              <a:rPr lang="en-GB" b="1" dirty="0" smtClean="0"/>
              <a:t>Think of a standard organisation structure with typical users and business functions relevant to Telco businesses</a:t>
            </a:r>
          </a:p>
        </p:txBody>
      </p:sp>
    </p:spTree>
    <p:extLst>
      <p:ext uri="{BB962C8B-B14F-4D97-AF65-F5344CB8AC3E}">
        <p14:creationId xmlns:p14="http://schemas.microsoft.com/office/powerpoint/2010/main" val="3582367057"/>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2: Assignment 1 - Considerations</a:t>
            </a:r>
            <a:endParaRPr lang="en-GB" dirty="0"/>
          </a:p>
        </p:txBody>
      </p:sp>
      <p:sp>
        <p:nvSpPr>
          <p:cNvPr id="3" name="Rectangle 2"/>
          <p:cNvSpPr/>
          <p:nvPr/>
        </p:nvSpPr>
        <p:spPr>
          <a:xfrm>
            <a:off x="286603" y="1039968"/>
            <a:ext cx="11409528" cy="5139869"/>
          </a:xfrm>
          <a:prstGeom prst="rect">
            <a:avLst/>
          </a:prstGeom>
        </p:spPr>
        <p:txBody>
          <a:bodyPr wrap="square">
            <a:spAutoFit/>
          </a:bodyPr>
          <a:lstStyle/>
          <a:p>
            <a:r>
              <a:rPr lang="en-GB" b="1" dirty="0" smtClean="0"/>
              <a:t>OS analysis </a:t>
            </a:r>
            <a:r>
              <a:rPr lang="en-GB" dirty="0"/>
              <a:t>you must ensure the business case includes;</a:t>
            </a:r>
          </a:p>
          <a:p>
            <a:pPr marL="285750" lvl="0" indent="-285750">
              <a:buFont typeface="Arial" panose="020B0604020202020204" pitchFamily="34" charset="0"/>
              <a:buChar char="•"/>
            </a:pPr>
            <a:r>
              <a:rPr lang="en-GB" dirty="0"/>
              <a:t>What an operating system is, including technical information such as what services and functions are provided by the OS in a </a:t>
            </a:r>
            <a:r>
              <a:rPr lang="en-GB" dirty="0" smtClean="0"/>
              <a:t>Telecomm </a:t>
            </a:r>
            <a:r>
              <a:rPr lang="en-GB" dirty="0"/>
              <a:t>environment, what features they have and what device drivers are and why they are important.</a:t>
            </a:r>
          </a:p>
          <a:p>
            <a:pPr marL="285750" indent="-285750">
              <a:buFont typeface="Arial" panose="020B0604020202020204" pitchFamily="34" charset="0"/>
              <a:buChar char="•"/>
            </a:pPr>
            <a:r>
              <a:rPr lang="en-GB" dirty="0"/>
              <a:t>Due to large variety of operating system in the market, ensure you compare the features and functions of two different operating systems that would be suitable for individual </a:t>
            </a:r>
            <a:r>
              <a:rPr lang="en-GB" dirty="0" smtClean="0"/>
              <a:t>needs</a:t>
            </a:r>
          </a:p>
          <a:p>
            <a:pPr marL="285750" indent="-285750">
              <a:buFont typeface="Arial" panose="020B0604020202020204" pitchFamily="34" charset="0"/>
              <a:buChar char="•"/>
            </a:pPr>
            <a:endParaRPr lang="en-GB" b="1" dirty="0"/>
          </a:p>
          <a:p>
            <a:r>
              <a:rPr lang="en-GB" b="1" dirty="0" smtClean="0"/>
              <a:t>Choosing Utilities</a:t>
            </a:r>
          </a:p>
          <a:p>
            <a:pPr marL="285750" lvl="0" indent="-285750">
              <a:buFont typeface="Arial" panose="020B0604020202020204" pitchFamily="34" charset="0"/>
              <a:buChar char="•"/>
            </a:pPr>
            <a:r>
              <a:rPr lang="en-GB" dirty="0" smtClean="0"/>
              <a:t>You </a:t>
            </a:r>
            <a:r>
              <a:rPr lang="en-GB" dirty="0"/>
              <a:t>need to explain the purpose of different software utilities by giving at least on example from each category of software utilities. Refer to security tools, clean up tools, and drive formatting</a:t>
            </a:r>
          </a:p>
          <a:p>
            <a:pPr marL="285750" lvl="0" indent="-285750">
              <a:buFont typeface="Arial" panose="020B0604020202020204" pitchFamily="34" charset="0"/>
              <a:buChar char="•"/>
            </a:pPr>
            <a:r>
              <a:rPr lang="en-GB" dirty="0"/>
              <a:t>Consider the benefits of computer performance created by using software utilities. You should give reasons for possible improvements from using a specific </a:t>
            </a:r>
            <a:r>
              <a:rPr lang="en-GB" dirty="0" smtClean="0"/>
              <a:t>utility</a:t>
            </a:r>
          </a:p>
          <a:p>
            <a:pPr marL="285750" lvl="0" indent="-285750">
              <a:buFont typeface="Arial" panose="020B0604020202020204" pitchFamily="34" charset="0"/>
              <a:buChar char="•"/>
            </a:pPr>
            <a:endParaRPr lang="en-GB" dirty="0" smtClean="0"/>
          </a:p>
          <a:p>
            <a:pPr lvl="0"/>
            <a:endParaRPr lang="en-GB" dirty="0"/>
          </a:p>
          <a:p>
            <a:pPr lvl="0" algn="ctr"/>
            <a:r>
              <a:rPr lang="en-GB" sz="2000" b="1" dirty="0" smtClean="0"/>
              <a:t>Be creative, research, research, research…..the information unique to this scenario is all out there!</a:t>
            </a:r>
            <a:endParaRPr lang="en-GB" sz="2000" b="1" dirty="0"/>
          </a:p>
          <a:p>
            <a:pPr marL="285750" lvl="0" indent="-285750">
              <a:buFont typeface="Arial" panose="020B0604020202020204" pitchFamily="34" charset="0"/>
              <a:buChar char="•"/>
            </a:pPr>
            <a:endParaRPr lang="en-GB" dirty="0" smtClean="0"/>
          </a:p>
          <a:p>
            <a:pPr marL="285750" lvl="0" indent="-285750">
              <a:buFont typeface="Arial" panose="020B0604020202020204" pitchFamily="34" charset="0"/>
              <a:buChar char="•"/>
            </a:pPr>
            <a:endParaRPr lang="en-GB" dirty="0"/>
          </a:p>
        </p:txBody>
      </p:sp>
    </p:spTree>
    <p:extLst>
      <p:ext uri="{BB962C8B-B14F-4D97-AF65-F5344CB8AC3E}">
        <p14:creationId xmlns:p14="http://schemas.microsoft.com/office/powerpoint/2010/main" val="283177020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Rectangle 2"/>
          <p:cNvSpPr/>
          <p:nvPr/>
        </p:nvSpPr>
        <p:spPr>
          <a:xfrm>
            <a:off x="286603" y="1039968"/>
            <a:ext cx="11409528" cy="3970318"/>
          </a:xfrm>
          <a:prstGeom prst="rect">
            <a:avLst/>
          </a:prstGeom>
        </p:spPr>
        <p:txBody>
          <a:bodyPr wrap="square">
            <a:spAutoFit/>
          </a:bodyPr>
          <a:lstStyle/>
          <a:p>
            <a:pPr algn="ctr"/>
            <a:r>
              <a:rPr lang="en-GB" b="1" dirty="0" smtClean="0"/>
              <a:t>Any Questions?</a:t>
            </a:r>
          </a:p>
          <a:p>
            <a:pPr algn="ctr"/>
            <a:endParaRPr lang="en-GB" b="1" dirty="0"/>
          </a:p>
          <a:p>
            <a:pPr algn="ctr"/>
            <a:endParaRPr lang="en-GB" b="1" dirty="0" smtClean="0"/>
          </a:p>
          <a:p>
            <a:pPr algn="ctr"/>
            <a:endParaRPr lang="en-GB" b="1" dirty="0"/>
          </a:p>
          <a:p>
            <a:pPr algn="ctr"/>
            <a:endParaRPr lang="en-GB" b="1" dirty="0" smtClean="0"/>
          </a:p>
          <a:p>
            <a:pPr algn="ctr"/>
            <a:r>
              <a:rPr lang="en-GB" b="1" dirty="0" smtClean="0"/>
              <a:t>Contact details;</a:t>
            </a:r>
          </a:p>
          <a:p>
            <a:pPr algn="ctr"/>
            <a:endParaRPr lang="en-GB" b="1" dirty="0"/>
          </a:p>
          <a:p>
            <a:pPr algn="ctr"/>
            <a:r>
              <a:rPr lang="en-GB" b="1" dirty="0" smtClean="0">
                <a:hlinkClick r:id="rId3"/>
              </a:rPr>
              <a:t>m.conner@replyltd.co.uk</a:t>
            </a:r>
            <a:endParaRPr lang="en-GB" b="1" dirty="0" smtClean="0"/>
          </a:p>
          <a:p>
            <a:pPr algn="ctr"/>
            <a:endParaRPr lang="en-GB" b="1" dirty="0"/>
          </a:p>
          <a:p>
            <a:pPr algn="ctr"/>
            <a:r>
              <a:rPr lang="en-GB" b="1" dirty="0" smtClean="0">
                <a:hlinkClick r:id="rId4"/>
              </a:rPr>
              <a:t>UTCproject.support@replyltd.co.uk</a:t>
            </a:r>
            <a:endParaRPr lang="en-GB" b="1" dirty="0" smtClean="0"/>
          </a:p>
          <a:p>
            <a:pPr algn="ctr"/>
            <a:endParaRPr lang="en-GB" dirty="0" smtClean="0"/>
          </a:p>
          <a:p>
            <a:pPr marL="285750" lvl="0" indent="-285750" algn="ctr">
              <a:buFont typeface="Arial" panose="020B0604020202020204" pitchFamily="34" charset="0"/>
              <a:buChar char="•"/>
            </a:pPr>
            <a:endParaRPr lang="en-GB" dirty="0"/>
          </a:p>
          <a:p>
            <a:pPr marL="285750" lvl="0" indent="-285750" algn="ctr">
              <a:buFont typeface="Arial" panose="020B0604020202020204" pitchFamily="34" charset="0"/>
              <a:buChar char="•"/>
            </a:pPr>
            <a:endParaRPr lang="en-GB" dirty="0" smtClean="0"/>
          </a:p>
          <a:p>
            <a:pPr marL="285750" lvl="0" indent="-285750" algn="ctr">
              <a:buFont typeface="Arial" panose="020B0604020202020204" pitchFamily="34" charset="0"/>
              <a:buChar char="•"/>
            </a:pPr>
            <a:endParaRPr lang="en-GB" dirty="0"/>
          </a:p>
        </p:txBody>
      </p:sp>
    </p:spTree>
    <p:extLst>
      <p:ext uri="{BB962C8B-B14F-4D97-AF65-F5344CB8AC3E}">
        <p14:creationId xmlns:p14="http://schemas.microsoft.com/office/powerpoint/2010/main" val="1734986252"/>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4_PPT Technology">
  <a:themeElements>
    <a:clrScheme name="">
      <a:dk1>
        <a:srgbClr val="06313E"/>
      </a:dk1>
      <a:lt1>
        <a:srgbClr val="FFFFFF"/>
      </a:lt1>
      <a:dk2>
        <a:srgbClr val="660033"/>
      </a:dk2>
      <a:lt2>
        <a:srgbClr val="EAEAEA"/>
      </a:lt2>
      <a:accent1>
        <a:srgbClr val="88A5AB"/>
      </a:accent1>
      <a:accent2>
        <a:srgbClr val="990033"/>
      </a:accent2>
      <a:accent3>
        <a:srgbClr val="FFFFFF"/>
      </a:accent3>
      <a:accent4>
        <a:srgbClr val="042834"/>
      </a:accent4>
      <a:accent5>
        <a:srgbClr val="C3CFD2"/>
      </a:accent5>
      <a:accent6>
        <a:srgbClr val="8A002D"/>
      </a:accent6>
      <a:hlink>
        <a:srgbClr val="41B436"/>
      </a:hlink>
      <a:folHlink>
        <a:srgbClr val="3FB335"/>
      </a:folHlink>
    </a:clrScheme>
    <a:fontScheme name="PPT Technolo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it-IT"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it-IT" sz="2000" b="0" i="0" u="none" strike="noStrike" cap="none" normalizeH="0" baseline="0">
            <a:ln>
              <a:noFill/>
            </a:ln>
            <a:solidFill>
              <a:schemeClr val="tx1"/>
            </a:solidFill>
            <a:effectLst/>
            <a:latin typeface="Arial" charset="0"/>
          </a:defRPr>
        </a:defPPr>
      </a:lstStyle>
    </a:lnDef>
  </a:objectDefaults>
  <a:extraClrSchemeLst>
    <a:extraClrScheme>
      <a:clrScheme name="PPT Technolog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 Technolog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 Technolog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 Technolog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 Technolog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 Technolog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 Technolog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 Technolog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 Technolog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 Technolog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 Technolog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 Technolog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 Technology 13">
        <a:dk1>
          <a:srgbClr val="004A54"/>
        </a:dk1>
        <a:lt1>
          <a:srgbClr val="FFFFFF"/>
        </a:lt1>
        <a:dk2>
          <a:srgbClr val="E8B402"/>
        </a:dk2>
        <a:lt2>
          <a:srgbClr val="808080"/>
        </a:lt2>
        <a:accent1>
          <a:srgbClr val="AAC9CE"/>
        </a:accent1>
        <a:accent2>
          <a:srgbClr val="30BF5B"/>
        </a:accent2>
        <a:accent3>
          <a:srgbClr val="FFFFFF"/>
        </a:accent3>
        <a:accent4>
          <a:srgbClr val="003E46"/>
        </a:accent4>
        <a:accent5>
          <a:srgbClr val="D2E1E3"/>
        </a:accent5>
        <a:accent6>
          <a:srgbClr val="2AAD52"/>
        </a:accent6>
        <a:hlink>
          <a:srgbClr val="0090A4"/>
        </a:hlink>
        <a:folHlink>
          <a:srgbClr val="F6E62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3976</TotalTime>
  <Words>453</Words>
  <Application>Microsoft Office PowerPoint</Application>
  <PresentationFormat>Widescreen</PresentationFormat>
  <Paragraphs>81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Geneva</vt:lpstr>
      <vt:lpstr>ＭＳ Ｐゴシック</vt:lpstr>
      <vt:lpstr>ＭＳ Ｐゴシック</vt:lpstr>
      <vt:lpstr>Times New Roman</vt:lpstr>
      <vt:lpstr>4_PPT Technology</vt:lpstr>
      <vt:lpstr>PowerPoint Presentation</vt:lpstr>
      <vt:lpstr>Unit 2: Scenario</vt:lpstr>
      <vt:lpstr>Unit 2: Assignment 1</vt:lpstr>
      <vt:lpstr>Unit 2: Assignment 1</vt:lpstr>
      <vt:lpstr>Unit 2: Assignment 1 - Considerations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Conner Matthew</dc:creator>
  <cp:lastModifiedBy>Nathan Windisch</cp:lastModifiedBy>
  <cp:revision>48</cp:revision>
  <cp:lastPrinted>2016-01-11T17:25:53Z</cp:lastPrinted>
  <dcterms:created xsi:type="dcterms:W3CDTF">2014-02-12T14:59:09Z</dcterms:created>
  <dcterms:modified xsi:type="dcterms:W3CDTF">2016-01-18T09:07:25Z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SIProp12DataClass+ac703b72-41a9-431d-8b65-b3fdb0750b88">
    <vt:lpwstr>v=1.2&gt;I=ac703b72-41a9-431d-8b65-b3fdb0750b88&amp;N=C2+-+VODAFONE+RESTRICTED&amp;V=1.2&amp;U=VF-ROOT%5cconnerm3&amp;A=Associated&amp;H=False</vt:lpwstr>
  </property>
  <property fmtid="{D5CDD505-2E9C-101B-9397-08002B2CF9AE}" pid="3" name="Classification">
    <vt:lpwstr>C2 - VODAFONE RESTRICTED</vt:lpwstr>
  </property>
  <property fmtid="{D5CDD505-2E9C-101B-9397-08002B2CF9AE}" pid="4" name="_AdHocReviewCycleID">
    <vt:i4>1384003129</vt:i4>
  </property>
  <property fmtid="{D5CDD505-2E9C-101B-9397-08002B2CF9AE}" pid="5" name="_NewReviewCycle">
    <vt:lpwstr/>
  </property>
  <property fmtid="{D5CDD505-2E9C-101B-9397-08002B2CF9AE}" pid="6" name="_EmailSubject">
    <vt:lpwstr>Material for tomorrow</vt:lpwstr>
  </property>
  <property fmtid="{D5CDD505-2E9C-101B-9397-08002B2CF9AE}" pid="7" name="_AuthorEmail">
    <vt:lpwstr>matthew.conner2@vodafone.com</vt:lpwstr>
  </property>
  <property fmtid="{D5CDD505-2E9C-101B-9397-08002B2CF9AE}" pid="8" name="_AuthorEmailDisplayName">
    <vt:lpwstr>Conner, Matthew, Vodafone Group</vt:lpwstr>
  </property>
</Properties>
</file>