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344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Inter" panose="020B0604020202020204" charset="0"/>
      <p:regular r:id="rId11"/>
      <p:bold r:id="rId12"/>
      <p:italic r:id="rId13"/>
      <p:boldItalic r:id="rId14"/>
    </p:embeddedFont>
    <p:embeddedFont>
      <p:font typeface="Inter Medium" panose="020B0604020202020204" charset="0"/>
      <p:regular r:id="rId15"/>
      <p:bold r:id="rId16"/>
    </p:embeddedFont>
    <p:embeddedFont>
      <p:font typeface="Inter SemiBold" panose="020B0604020202020204" charset="0"/>
      <p:regular r:id="rId17"/>
      <p:bold r:id="rId18"/>
      <p:italic r:id="rId19"/>
      <p:boldItalic r:id="rId20"/>
    </p:embeddedFont>
    <p:embeddedFont>
      <p:font typeface="Libre Baskerville" panose="02000000000000000000" pitchFamily="2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89" autoAdjust="0"/>
  </p:normalViewPr>
  <p:slideViewPr>
    <p:cSldViewPr snapToGrid="0">
      <p:cViewPr varScale="1">
        <p:scale>
          <a:sx n="114" d="100"/>
          <a:sy n="114" d="100"/>
        </p:scale>
        <p:origin x="1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7af7a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7af7a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Kayak est un moteur de recherche de voyages qui a été racheté par </a:t>
            </a:r>
            <a:r>
              <a:rPr lang="fr-FR" dirty="0" err="1"/>
              <a:t>Booking</a:t>
            </a:r>
            <a:r>
              <a:rPr lang="fr-FR" dirty="0"/>
              <a:t> Holdings. Kayak aide ses utilisateurs à planifier leurs voyages partout dans le monde.</a:t>
            </a:r>
            <a:br>
              <a:rPr lang="fr-FR" dirty="0"/>
            </a:br>
            <a:r>
              <a:rPr lang="fr-FR" dirty="0"/>
              <a:t>70 % des utilisateurs souhaitent plus d’informations sur leurs destinations et se méfient des sources inconnues.</a:t>
            </a:r>
            <a:br>
              <a:rPr lang="fr-FR" dirty="0"/>
            </a:br>
            <a:r>
              <a:rPr lang="fr-FR" dirty="0"/>
              <a:t>Le projet vise donc à créer une application qui recommande des </a:t>
            </a:r>
            <a:r>
              <a:rPr lang="fr-FR" b="1" dirty="0"/>
              <a:t>destinations et hôtels</a:t>
            </a:r>
            <a:r>
              <a:rPr lang="fr-FR" dirty="0"/>
              <a:t>, en se basant sur la </a:t>
            </a:r>
            <a:r>
              <a:rPr lang="fr-FR" b="1" dirty="0"/>
              <a:t>météo</a:t>
            </a:r>
            <a:r>
              <a:rPr lang="fr-FR" dirty="0"/>
              <a:t> et les </a:t>
            </a:r>
            <a:r>
              <a:rPr lang="fr-FR" b="1" dirty="0"/>
              <a:t>informations hôtelières</a:t>
            </a:r>
            <a:r>
              <a:rPr lang="fr-FR" dirty="0"/>
              <a:t>, avec les données stockées dans un </a:t>
            </a:r>
            <a:r>
              <a:rPr lang="fr-FR" b="1" dirty="0"/>
              <a:t>Data Lake</a:t>
            </a:r>
            <a:r>
              <a:rPr lang="fr-FR" dirty="0"/>
              <a:t> et un </a:t>
            </a:r>
            <a:r>
              <a:rPr lang="fr-FR" b="1" dirty="0"/>
              <a:t>entrepôt SQL</a:t>
            </a:r>
            <a:r>
              <a:rPr lang="fr-FR" dirty="0"/>
              <a:t> pour analyses et visualisations.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99EC3-C616-F543-B7C8-069D0D650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AB04ABC-891C-B788-AFF5-B51C07FF9C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D8E37C-33E5-52CB-92A5-51C14C758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fr-FR" sz="11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fr-FR" sz="1100" dirty="0">
              <a:solidFill>
                <a:srgbClr val="00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2732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4f11f95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f4f11f95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4f11f959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f4f11f959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4f11f959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f4f11f959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ed9f117a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ed9f117a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80224" y="1710025"/>
            <a:ext cx="8321697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-FR" sz="3200" b="1" dirty="0" err="1"/>
              <a:t>Fullstack</a:t>
            </a:r>
            <a:r>
              <a:rPr lang="fr-FR" sz="3200" b="1" dirty="0"/>
              <a:t> - Concepteur développeur en science des données</a:t>
            </a:r>
            <a:endParaRPr sz="2000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550" y="2595750"/>
            <a:ext cx="3818450" cy="254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776" y="458454"/>
            <a:ext cx="973275" cy="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480224" y="2395146"/>
            <a:ext cx="8321697" cy="53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" sz="1800" dirty="0">
                <a:sym typeface="Inter Medium"/>
              </a:rPr>
              <a:t>Bloc 1 - </a:t>
            </a:r>
            <a:r>
              <a:rPr lang="fr-FR" sz="1800" dirty="0"/>
              <a:t>Construction et alimentation d'une infrastructure de gestion de données</a:t>
            </a:r>
            <a:endParaRPr sz="1000" dirty="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967D5D8-F924-15FC-CEE1-21A5129D1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04" y="3454420"/>
            <a:ext cx="4236325" cy="8514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 idx="4294967295"/>
          </p:nvPr>
        </p:nvSpPr>
        <p:spPr>
          <a:xfrm>
            <a:off x="2529027" y="287147"/>
            <a:ext cx="5315100" cy="777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Contexte </a:t>
            </a: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E0DBA77-6C38-7632-BDD8-917F7FC1C349}"/>
              </a:ext>
            </a:extLst>
          </p:cNvPr>
          <p:cNvSpPr txBox="1"/>
          <p:nvPr/>
        </p:nvSpPr>
        <p:spPr>
          <a:xfrm>
            <a:off x="638736" y="1467643"/>
            <a:ext cx="764349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Kayak :</a:t>
            </a:r>
            <a:endParaRPr lang="fr-FR" sz="1600" dirty="0"/>
          </a:p>
          <a:p>
            <a:r>
              <a:rPr lang="fr-FR" sz="1600" dirty="0"/>
              <a:t>Moteur de recherche de voyages, fondé en 2004</a:t>
            </a:r>
          </a:p>
          <a:p>
            <a:r>
              <a:rPr lang="fr-FR" sz="1600" dirty="0"/>
              <a:t>Racheté par </a:t>
            </a:r>
            <a:r>
              <a:rPr lang="fr-FR" sz="1600" dirty="0" err="1"/>
              <a:t>Booking</a:t>
            </a:r>
            <a:r>
              <a:rPr lang="fr-FR" sz="1600" dirty="0"/>
              <a:t> Holdings (Booking.com, </a:t>
            </a:r>
            <a:r>
              <a:rPr lang="fr-FR" sz="1600" dirty="0" err="1"/>
              <a:t>Priceline</a:t>
            </a:r>
            <a:r>
              <a:rPr lang="fr-FR" sz="1600" dirty="0"/>
              <a:t>…)</a:t>
            </a:r>
          </a:p>
          <a:p>
            <a:r>
              <a:rPr lang="fr-FR" sz="1600" dirty="0"/>
              <a:t>Plus de 300 M$ de revenus/an</a:t>
            </a:r>
          </a:p>
          <a:p>
            <a:endParaRPr lang="fr-FR" sz="1600" dirty="0"/>
          </a:p>
          <a:p>
            <a:r>
              <a:rPr lang="fr-FR" sz="1600" b="1" dirty="0"/>
              <a:t>Problématique :</a:t>
            </a:r>
            <a:endParaRPr lang="fr-FR" sz="1600" dirty="0"/>
          </a:p>
          <a:p>
            <a:r>
              <a:rPr lang="fr-FR" sz="1600" dirty="0"/>
              <a:t>70 % des utilisateurs veulent plus d’infos sur leur destination</a:t>
            </a:r>
          </a:p>
          <a:p>
            <a:r>
              <a:rPr lang="fr-FR" sz="1600" dirty="0"/>
              <a:t>Méfiance vis-à-vis des sources inconnues</a:t>
            </a:r>
          </a:p>
          <a:p>
            <a:endParaRPr lang="fr-FR" sz="1600" dirty="0"/>
          </a:p>
          <a:p>
            <a:r>
              <a:rPr lang="fr-FR" sz="1600" b="1" dirty="0"/>
              <a:t>Solution :</a:t>
            </a:r>
            <a:endParaRPr lang="fr-FR" sz="1600" dirty="0"/>
          </a:p>
          <a:p>
            <a:r>
              <a:rPr lang="fr-FR" sz="1600" dirty="0"/>
              <a:t>Application de recommandations de </a:t>
            </a:r>
            <a:r>
              <a:rPr lang="fr-FR" sz="1600" b="1" dirty="0"/>
              <a:t>destinations et hôtels</a:t>
            </a:r>
            <a:endParaRPr lang="fr-FR" sz="1600" dirty="0"/>
          </a:p>
          <a:p>
            <a:r>
              <a:rPr lang="fr-FR" sz="1600" dirty="0"/>
              <a:t>Basée sur </a:t>
            </a:r>
            <a:r>
              <a:rPr lang="fr-FR" sz="1600" b="1" dirty="0"/>
              <a:t>météo</a:t>
            </a:r>
            <a:r>
              <a:rPr lang="fr-FR" sz="1600" dirty="0"/>
              <a:t> et </a:t>
            </a:r>
            <a:r>
              <a:rPr lang="fr-FR" sz="1600" b="1" dirty="0"/>
              <a:t>informations hôtelières</a:t>
            </a:r>
            <a:endParaRPr lang="fr-FR" sz="1600" dirty="0"/>
          </a:p>
          <a:p>
            <a:endParaRPr lang="fr-FR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A0E33-25D0-5BD7-ABA0-8513B81F0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397C0-1DE6-3309-DD35-58861AF7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147" y="491074"/>
            <a:ext cx="8520600" cy="572700"/>
          </a:xfrm>
        </p:spPr>
        <p:txBody>
          <a:bodyPr/>
          <a:lstStyle/>
          <a:p>
            <a:pPr algn="ctr"/>
            <a:r>
              <a:rPr lang="fr-FR" b="1" dirty="0"/>
              <a:t>Présentation du déroulé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EA80FD-135A-3744-9D55-CAFA54E5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3610" y="1757689"/>
            <a:ext cx="5516780" cy="1840706"/>
          </a:xfrm>
        </p:spPr>
        <p:txBody>
          <a:bodyPr/>
          <a:lstStyle/>
          <a:p>
            <a:pPr marL="114300" indent="0">
              <a:buNone/>
            </a:pPr>
            <a:r>
              <a:rPr lang="fr-FR" b="1" dirty="0"/>
              <a:t>→ </a:t>
            </a:r>
            <a:r>
              <a:rPr lang="fr-FR" b="1" dirty="0" err="1">
                <a:solidFill>
                  <a:srgbClr val="0E3449"/>
                </a:solidFill>
                <a:latin typeface="Inter"/>
                <a:ea typeface="Inter"/>
                <a:sym typeface="Inter"/>
              </a:rPr>
              <a:t>Eda</a:t>
            </a:r>
            <a:r>
              <a:rPr lang="fr-FR" b="1" dirty="0">
                <a:solidFill>
                  <a:srgbClr val="0E3449"/>
                </a:solidFill>
                <a:latin typeface="Inter"/>
                <a:ea typeface="Inter"/>
                <a:sym typeface="Inter"/>
              </a:rPr>
              <a:t> et nettoyage des données</a:t>
            </a:r>
          </a:p>
          <a:p>
            <a:pPr marL="114300" indent="0">
              <a:buNone/>
            </a:pPr>
            <a:r>
              <a:rPr lang="fr-FR" b="1" dirty="0"/>
              <a:t>→ </a:t>
            </a:r>
            <a:r>
              <a:rPr lang="fr-FR" b="1" dirty="0">
                <a:solidFill>
                  <a:srgbClr val="0E3449"/>
                </a:solidFill>
                <a:latin typeface="Inter"/>
                <a:ea typeface="Inter"/>
                <a:sym typeface="Inter"/>
              </a:rPr>
              <a:t>Tokenisation et préparation pour </a:t>
            </a:r>
            <a:r>
              <a:rPr lang="fr-FR" b="1" dirty="0" err="1">
                <a:solidFill>
                  <a:srgbClr val="0E3449"/>
                </a:solidFill>
                <a:latin typeface="Inter"/>
                <a:ea typeface="Inter"/>
                <a:sym typeface="Inter"/>
              </a:rPr>
              <a:t>Pytorch</a:t>
            </a:r>
            <a:endParaRPr lang="fr-FR" b="1" dirty="0">
              <a:solidFill>
                <a:srgbClr val="0E3449"/>
              </a:solidFill>
              <a:latin typeface="Inter"/>
              <a:ea typeface="Inter"/>
              <a:sym typeface="Inter"/>
            </a:endParaRPr>
          </a:p>
          <a:p>
            <a:pPr marL="114300" indent="0">
              <a:buNone/>
            </a:pPr>
            <a:r>
              <a:rPr lang="fr-FR" b="1" dirty="0"/>
              <a:t>→ </a:t>
            </a:r>
            <a:r>
              <a:rPr lang="fr-FR" b="1" dirty="0">
                <a:solidFill>
                  <a:srgbClr val="0E3449"/>
                </a:solidFill>
                <a:latin typeface="Inter"/>
                <a:ea typeface="Inter"/>
                <a:sym typeface="Inter"/>
              </a:rPr>
              <a:t>Conception du Modèle </a:t>
            </a:r>
          </a:p>
          <a:p>
            <a:pPr marL="114300" indent="0">
              <a:buNone/>
            </a:pPr>
            <a:r>
              <a:rPr lang="fr-FR" b="1" dirty="0"/>
              <a:t>→ </a:t>
            </a:r>
            <a:r>
              <a:rPr lang="fr-FR" b="1" dirty="0">
                <a:solidFill>
                  <a:srgbClr val="0E3449"/>
                </a:solidFill>
                <a:latin typeface="Inter"/>
                <a:ea typeface="Inter"/>
                <a:sym typeface="Inter"/>
              </a:rPr>
              <a:t>Evaluation des performances</a:t>
            </a:r>
          </a:p>
          <a:p>
            <a:pPr>
              <a:buFontTx/>
              <a:buChar char="-"/>
            </a:pPr>
            <a:endParaRPr lang="fr-FR" sz="1600" dirty="0">
              <a:solidFill>
                <a:srgbClr val="0E3449"/>
              </a:solidFill>
              <a:latin typeface="Inter"/>
              <a:ea typeface="Inter"/>
            </a:endParaRPr>
          </a:p>
          <a:p>
            <a:pPr>
              <a:buFontTx/>
              <a:buChar char="-"/>
            </a:pPr>
            <a:endParaRPr lang="fr-FR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14300" indent="0">
              <a:buNone/>
            </a:pPr>
            <a:br>
              <a:rPr lang="fr-FR" dirty="0">
                <a:solidFill>
                  <a:srgbClr val="000000"/>
                </a:solidFill>
              </a:rPr>
            </a:br>
            <a:endParaRPr lang="fr-FR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fr-FR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fr-FR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814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Title</a:t>
            </a:r>
            <a:endParaRPr sz="25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 idx="4294967295"/>
          </p:nvPr>
        </p:nvSpPr>
        <p:spPr>
          <a:xfrm>
            <a:off x="897364" y="19964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1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0" name="Google Shape;70;p15"/>
          <p:cNvSpPr/>
          <p:nvPr/>
        </p:nvSpPr>
        <p:spPr>
          <a:xfrm rot="-355994">
            <a:off x="559852" y="22396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897364" y="25295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2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2" name="Google Shape;72;p15"/>
          <p:cNvSpPr/>
          <p:nvPr/>
        </p:nvSpPr>
        <p:spPr>
          <a:xfrm rot="-355994">
            <a:off x="559852" y="27727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ctrTitle" idx="4294967295"/>
          </p:nvPr>
        </p:nvSpPr>
        <p:spPr>
          <a:xfrm>
            <a:off x="897364" y="30626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3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/>
          <p:nvPr/>
        </p:nvSpPr>
        <p:spPr>
          <a:xfrm rot="-355994">
            <a:off x="559852" y="33058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Text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4541264" y="11386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6"/>
          <p:cNvSpPr/>
          <p:nvPr/>
        </p:nvSpPr>
        <p:spPr>
          <a:xfrm rot="-355994">
            <a:off x="4203736" y="13818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ctrTitle" idx="4294967295"/>
          </p:nvPr>
        </p:nvSpPr>
        <p:spPr>
          <a:xfrm>
            <a:off x="4541264" y="16717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6"/>
          <p:cNvSpPr/>
          <p:nvPr/>
        </p:nvSpPr>
        <p:spPr>
          <a:xfrm rot="-355994">
            <a:off x="4203736" y="19149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ctrTitle" idx="4294967295"/>
          </p:nvPr>
        </p:nvSpPr>
        <p:spPr>
          <a:xfrm>
            <a:off x="4541264" y="22048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89;p16"/>
          <p:cNvSpPr/>
          <p:nvPr/>
        </p:nvSpPr>
        <p:spPr>
          <a:xfrm rot="-355994">
            <a:off x="4203736" y="24480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ctrTitle" idx="4294967295"/>
          </p:nvPr>
        </p:nvSpPr>
        <p:spPr>
          <a:xfrm>
            <a:off x="1878325" y="327102"/>
            <a:ext cx="53151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Title or Graph</a:t>
            </a:r>
            <a:endParaRPr sz="1600" b="0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 idx="4294967295"/>
          </p:nvPr>
        </p:nvSpPr>
        <p:spPr>
          <a:xfrm>
            <a:off x="649380" y="4468336"/>
            <a:ext cx="77730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Legend</a:t>
            </a:r>
            <a:endParaRPr sz="1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4394" y="821887"/>
            <a:ext cx="5411825" cy="360789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77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ctrTitle" idx="4294967295"/>
          </p:nvPr>
        </p:nvSpPr>
        <p:spPr>
          <a:xfrm>
            <a:off x="1390625" y="1039500"/>
            <a:ext cx="63627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3200" b="0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“Citation ou mise en exergue”</a:t>
            </a:r>
            <a:endParaRPr sz="3200" b="0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463375" y="4530825"/>
            <a:ext cx="81450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0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Nom de l’auteur / légende</a:t>
            </a:r>
            <a:endParaRPr sz="10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0"/>
            <a:ext cx="576900" cy="39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1235600" y="1742168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600" b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Thanks! </a:t>
            </a:r>
            <a:endParaRPr sz="5600" b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>
            <a:spLocks noGrp="1"/>
          </p:cNvSpPr>
          <p:nvPr>
            <p:ph type="ctrTitle" idx="4294967295"/>
          </p:nvPr>
        </p:nvSpPr>
        <p:spPr>
          <a:xfrm>
            <a:off x="1274764" y="2606043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See you in the next course</a:t>
            </a:r>
            <a:endParaRPr sz="24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240</Words>
  <Application>Microsoft Office PowerPoint</Application>
  <PresentationFormat>Affichage à l'écran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Inter Medium</vt:lpstr>
      <vt:lpstr>Libre Baskerville</vt:lpstr>
      <vt:lpstr>Inter</vt:lpstr>
      <vt:lpstr>Arial</vt:lpstr>
      <vt:lpstr>Inter SemiBold</vt:lpstr>
      <vt:lpstr>Simple Light</vt:lpstr>
      <vt:lpstr>Fullstack - Concepteur développeur en science des données</vt:lpstr>
      <vt:lpstr>Contexte  </vt:lpstr>
      <vt:lpstr>Présentation du déroulé</vt:lpstr>
      <vt:lpstr>Title</vt:lpstr>
      <vt:lpstr>Text</vt:lpstr>
      <vt:lpstr>Title or Graph</vt:lpstr>
      <vt:lpstr>“Citation ou mise en exergue”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Nathalie DEVOGELAERE</cp:lastModifiedBy>
  <cp:revision>2</cp:revision>
  <dcterms:modified xsi:type="dcterms:W3CDTF">2025-09-24T08:50:46Z</dcterms:modified>
</cp:coreProperties>
</file>