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58" r:id="rId4"/>
    <p:sldId id="353" r:id="rId5"/>
    <p:sldId id="350" r:id="rId6"/>
    <p:sldId id="351" r:id="rId7"/>
    <p:sldId id="352" r:id="rId8"/>
    <p:sldId id="260" r:id="rId9"/>
    <p:sldId id="354" r:id="rId10"/>
    <p:sldId id="262" r:id="rId11"/>
    <p:sldId id="349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  <p:italic r:id="rId16"/>
      <p:boldItalic r:id="rId17"/>
    </p:embeddedFont>
    <p:embeddedFont>
      <p:font typeface="Inter Medium" panose="020B0604020202020204" charset="0"/>
      <p:regular r:id="rId18"/>
      <p:bold r:id="rId19"/>
    </p:embeddedFont>
    <p:embeddedFont>
      <p:font typeface="Inter SemiBold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89" autoAdjust="0"/>
  </p:normalViewPr>
  <p:slideViewPr>
    <p:cSldViewPr snapToGrid="0">
      <p:cViewPr varScale="1">
        <p:scale>
          <a:sx n="111" d="100"/>
          <a:sy n="111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f11f95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f4f11f95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E31C119E-0DB6-8C3F-3CA2-A2966D6C5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>
            <a:extLst>
              <a:ext uri="{FF2B5EF4-FFF2-40B4-BE49-F238E27FC236}">
                <a16:creationId xmlns:a16="http://schemas.microsoft.com/office/drawing/2014/main" id="{9328F9EF-20A3-75E2-BF73-2B8E7DDFA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>
            <a:extLst>
              <a:ext uri="{FF2B5EF4-FFF2-40B4-BE49-F238E27FC236}">
                <a16:creationId xmlns:a16="http://schemas.microsoft.com/office/drawing/2014/main" id="{42AC3328-B427-BA8D-4070-3CA2FA971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ce projet, j’ai d’abord collecté les données via plusieurs sources : l’API </a:t>
            </a:r>
            <a:r>
              <a:rPr lang="fr-FR" dirty="0" err="1"/>
              <a:t>Nominatim</a:t>
            </a:r>
            <a:r>
              <a:rPr lang="fr-FR" dirty="0"/>
              <a:t> pour les coordonnées GPS, l’API </a:t>
            </a:r>
            <a:r>
              <a:rPr lang="fr-FR" dirty="0" err="1"/>
              <a:t>OpenWeatherMap</a:t>
            </a:r>
            <a:r>
              <a:rPr lang="fr-FR" dirty="0"/>
              <a:t> pour la météo, et un </a:t>
            </a:r>
            <a:r>
              <a:rPr lang="fr-FR" dirty="0" err="1"/>
              <a:t>scraping</a:t>
            </a:r>
            <a:r>
              <a:rPr lang="fr-FR" dirty="0"/>
              <a:t> du site Booking.com pour des informations sur les hôtels.</a:t>
            </a:r>
            <a:br>
              <a:rPr lang="fr-FR" dirty="0"/>
            </a:br>
            <a:r>
              <a:rPr lang="fr-FR" dirty="0"/>
              <a:t>Après un nettoyage pour garantir la qualité des données, je les ai stockées dans S3, puis j’ai crée 3 tables dans </a:t>
            </a:r>
            <a:r>
              <a:rPr lang="fr-FR" dirty="0" err="1"/>
              <a:t>Neon</a:t>
            </a:r>
            <a:r>
              <a:rPr lang="fr-FR" dirty="0"/>
              <a:t> ,</a:t>
            </a:r>
            <a:br>
              <a:rPr lang="fr-FR" dirty="0"/>
            </a:br>
            <a:r>
              <a:rPr lang="fr-FR" dirty="0"/>
              <a:t>Enfin, j’ai réalisé une visualisation interactive avec </a:t>
            </a:r>
            <a:r>
              <a:rPr lang="fr-FR" dirty="0" err="1"/>
              <a:t>Plotly</a:t>
            </a:r>
            <a:r>
              <a:rPr lang="fr-FR" dirty="0"/>
              <a:t>, ce qui permet d’explorer les informations directement sur une carte.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527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maintenant l’architecture et le flux de mon projet.</a:t>
            </a:r>
          </a:p>
          <a:p>
            <a:r>
              <a:rPr lang="fr-FR" dirty="0"/>
              <a:t>J’ai mis en place un processus </a:t>
            </a:r>
            <a:r>
              <a:rPr lang="fr-FR" b="1" dirty="0"/>
              <a:t>ETL</a:t>
            </a:r>
            <a:r>
              <a:rPr lang="fr-FR" dirty="0"/>
              <a:t>. Dans un premier temps, les données sont extraites depuis différentes sources : les APIs </a:t>
            </a:r>
            <a:r>
              <a:rPr lang="fr-FR" dirty="0" err="1"/>
              <a:t>Nominatim</a:t>
            </a:r>
            <a:r>
              <a:rPr lang="fr-FR" dirty="0"/>
              <a:t> et </a:t>
            </a:r>
            <a:r>
              <a:rPr lang="fr-FR" dirty="0" err="1"/>
              <a:t>OpenWeatherMap</a:t>
            </a:r>
            <a:r>
              <a:rPr lang="fr-FR" dirty="0"/>
              <a:t> ainsi que le </a:t>
            </a:r>
            <a:r>
              <a:rPr lang="fr-FR" dirty="0" err="1"/>
              <a:t>scraping</a:t>
            </a:r>
            <a:r>
              <a:rPr lang="fr-FR" dirty="0"/>
              <a:t> de Booking.com.</a:t>
            </a:r>
            <a:br>
              <a:rPr lang="fr-FR" dirty="0"/>
            </a:br>
            <a:r>
              <a:rPr lang="fr-FR" dirty="0"/>
              <a:t>Elles passent ensuite par une étape de </a:t>
            </a:r>
            <a:r>
              <a:rPr lang="fr-FR" b="1" dirty="0"/>
              <a:t>transformation et de nettoyage</a:t>
            </a:r>
            <a:r>
              <a:rPr lang="fr-FR" dirty="0"/>
              <a:t>, afin d’assurer leur cohérence et leur qualité.</a:t>
            </a:r>
            <a:br>
              <a:rPr lang="fr-FR" dirty="0"/>
            </a:br>
            <a:r>
              <a:rPr lang="fr-FR" dirty="0"/>
              <a:t>Puis elles sont </a:t>
            </a:r>
            <a:r>
              <a:rPr lang="fr-FR" b="1" dirty="0"/>
              <a:t>chargées dans un </a:t>
            </a:r>
            <a:r>
              <a:rPr lang="fr-FR" b="1" dirty="0" err="1"/>
              <a:t>bucket</a:t>
            </a:r>
            <a:r>
              <a:rPr lang="fr-FR" b="1" dirty="0"/>
              <a:t> S3</a:t>
            </a:r>
            <a:r>
              <a:rPr lang="fr-FR" dirty="0"/>
              <a:t>, qui sert de zone de stockage centralisée.</a:t>
            </a:r>
          </a:p>
          <a:p>
            <a:r>
              <a:rPr lang="fr-FR" dirty="0"/>
              <a:t>À partir de là, je crée et organise mes </a:t>
            </a:r>
            <a:r>
              <a:rPr lang="fr-FR" b="1" dirty="0"/>
              <a:t>tables dans </a:t>
            </a:r>
            <a:r>
              <a:rPr lang="fr-FR" b="1" dirty="0" err="1"/>
              <a:t>Neon</a:t>
            </a:r>
            <a:r>
              <a:rPr lang="fr-FR" dirty="0"/>
              <a:t>, avec une base structurée en trois tables principales : Villes, Météo et Hôtels. Cela me permet d’interroger directement les données avec SQL pour l’analyse.</a:t>
            </a:r>
          </a:p>
          <a:p>
            <a:r>
              <a:rPr lang="fr-FR" dirty="0"/>
              <a:t>Enfin, les résultats sont restitués via une </a:t>
            </a:r>
            <a:r>
              <a:rPr lang="fr-FR" b="1" dirty="0"/>
              <a:t>visualisation interactive avec </a:t>
            </a:r>
            <a:r>
              <a:rPr lang="fr-FR" b="1" dirty="0" err="1"/>
              <a:t>Plotly</a:t>
            </a:r>
            <a:r>
              <a:rPr lang="fr-FR" dirty="0"/>
              <a:t>, sous forme de carte dynamique, ce qui permet une exploration intuitive et rapide des données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24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Ici, je vous présente la partie </a:t>
            </a:r>
            <a:r>
              <a:rPr lang="fr-FR" b="1" dirty="0" err="1"/>
              <a:t>Database</a:t>
            </a:r>
            <a:r>
              <a:rPr lang="fr-FR" dirty="0"/>
              <a:t>.</a:t>
            </a:r>
          </a:p>
          <a:p>
            <a:r>
              <a:rPr lang="fr-FR" dirty="0"/>
              <a:t>J’ai utilisé </a:t>
            </a:r>
            <a:r>
              <a:rPr lang="fr-FR" b="1" dirty="0" err="1"/>
              <a:t>Neon</a:t>
            </a:r>
            <a:r>
              <a:rPr lang="fr-FR" dirty="0"/>
              <a:t>, une base de données PostgreSQL, pour stocker mes données transformées.</a:t>
            </a:r>
            <a:br>
              <a:rPr lang="fr-FR" dirty="0"/>
            </a:br>
            <a:r>
              <a:rPr lang="fr-FR" dirty="0"/>
              <a:t>Ici, je montre une </a:t>
            </a:r>
            <a:r>
              <a:rPr lang="fr-FR" b="1" dirty="0"/>
              <a:t>requête SQL</a:t>
            </a:r>
            <a:r>
              <a:rPr lang="fr-FR" dirty="0"/>
              <a:t> exécutée directement sur </a:t>
            </a:r>
            <a:r>
              <a:rPr lang="fr-FR" dirty="0" err="1"/>
              <a:t>Neon</a:t>
            </a:r>
            <a:r>
              <a:rPr lang="fr-FR" dirty="0"/>
              <a:t>. L’objectif est de récupérer le </a:t>
            </a:r>
            <a:r>
              <a:rPr lang="fr-FR" b="1" dirty="0"/>
              <a:t>Top 5 des villes les plus chaudes</a:t>
            </a:r>
            <a:r>
              <a:rPr lang="fr-FR" dirty="0"/>
              <a:t>, mais uniquement lorsque les conditions météo sont favorables, c’est-à-dire </a:t>
            </a:r>
            <a:r>
              <a:rPr lang="fr-FR" b="1" dirty="0"/>
              <a:t>ciel dégagé ou peu nuageux</a:t>
            </a:r>
            <a:r>
              <a:rPr lang="fr-FR" dirty="0"/>
              <a:t>.</a:t>
            </a:r>
          </a:p>
          <a:p>
            <a:r>
              <a:rPr lang="fr-FR" dirty="0"/>
              <a:t>Le résultat est visible dans le </a:t>
            </a:r>
            <a:r>
              <a:rPr lang="fr-FR" b="1" dirty="0" err="1"/>
              <a:t>DataFrame</a:t>
            </a:r>
            <a:r>
              <a:rPr lang="fr-FR" dirty="0"/>
              <a:t>. On y retrouve les villes concernées avec leur température et leur état du ciel.</a:t>
            </a:r>
            <a:br>
              <a:rPr lang="fr-FR" dirty="0"/>
            </a:br>
            <a:r>
              <a:rPr lang="fr-FR" dirty="0"/>
              <a:t>Cette étape illustre la valeur ajoutée d’une base de données relationnelle dans le projet : elle permet de faire des </a:t>
            </a:r>
            <a:r>
              <a:rPr lang="fr-FR" b="1" dirty="0"/>
              <a:t>jointures et des filtres efficaces</a:t>
            </a:r>
            <a:r>
              <a:rPr lang="fr-FR" dirty="0"/>
              <a:t> avant de passer à l’analyse et à la visualisation.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50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partie </a:t>
            </a:r>
            <a:r>
              <a:rPr lang="fr-FR" b="1" dirty="0"/>
              <a:t>visualisation interactive</a:t>
            </a:r>
            <a:r>
              <a:rPr lang="fr-FR" dirty="0"/>
              <a:t> de ce projet, a été réalisée avec </a:t>
            </a:r>
            <a:r>
              <a:rPr lang="fr-FR" b="1" dirty="0" err="1"/>
              <a:t>Plotly</a:t>
            </a:r>
            <a:r>
              <a:rPr lang="fr-FR" dirty="0"/>
              <a:t>.</a:t>
            </a:r>
          </a:p>
          <a:p>
            <a:r>
              <a:rPr lang="fr-FR" dirty="0"/>
              <a:t>J’ai construit deux cartes.</a:t>
            </a:r>
          </a:p>
          <a:p>
            <a:r>
              <a:rPr lang="fr-FR" dirty="0"/>
              <a:t>La première représente le </a:t>
            </a:r>
            <a:r>
              <a:rPr lang="fr-FR" b="1" dirty="0"/>
              <a:t>Top 20 des meilleurs hôtels</a:t>
            </a:r>
            <a:r>
              <a:rPr lang="fr-FR" dirty="0"/>
              <a:t>, sélectionnés en fonction de leur note et affichés directement sur la carte avec leurs coordonnées GPS. Cela permet d’identifier rapidement l’établissements le mieux notés des 20 villes.</a:t>
            </a:r>
          </a:p>
          <a:p>
            <a:r>
              <a:rPr lang="fr-FR" dirty="0"/>
              <a:t>La seconde met en avant le </a:t>
            </a:r>
            <a:r>
              <a:rPr lang="fr-FR" b="1" dirty="0"/>
              <a:t>Top 5 des destinations les plus chaudes</a:t>
            </a:r>
            <a:r>
              <a:rPr lang="fr-FR" dirty="0"/>
              <a:t>, filtrées uniquement sur des conditions météo favorables comme un ciel dégagé ou peu nuageux.</a:t>
            </a:r>
          </a:p>
          <a:p>
            <a:r>
              <a:rPr lang="fr-FR" dirty="0"/>
              <a:t>Ces visualisations permettent de </a:t>
            </a:r>
            <a:r>
              <a:rPr lang="fr-FR" b="1" dirty="0"/>
              <a:t>croiser données météo et données hôtelières</a:t>
            </a:r>
            <a:r>
              <a:rPr lang="fr-FR" dirty="0"/>
              <a:t> et offrent une exploration intuitive des résultats.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4209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4f11f95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dirty="0"/>
              <a:t>En résumé, ce projet illustre comment transformer des données brutes issues d’API et de collectes en informations utiles. Grâce à un processus complet d’extraction, de nettoyage, de stockage et de structuration dans une base de données, puis à une visualisation interactive sur carte,. C’est un exemple concret de la façon dont la science des données permet de transformer l’information en véritable outil d’aide à la décision.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62859DF7-0232-FFF0-7FBF-C0A142B1E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>
            <a:extLst>
              <a:ext uri="{FF2B5EF4-FFF2-40B4-BE49-F238E27FC236}">
                <a16:creationId xmlns:a16="http://schemas.microsoft.com/office/drawing/2014/main" id="{B0DE554F-C1E4-DB3E-B529-A56CA6DBA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4f11f959e_0_29:notes">
            <a:extLst>
              <a:ext uri="{FF2B5EF4-FFF2-40B4-BE49-F238E27FC236}">
                <a16:creationId xmlns:a16="http://schemas.microsoft.com/office/drawing/2014/main" id="{B9AF2C65-4E1F-E938-9191-9EA663D49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Pour aller plus loin et améliorer ce projet, plusieurs axes sont envisageables.</a:t>
            </a:r>
          </a:p>
          <a:p>
            <a:r>
              <a:rPr lang="fr-FR" dirty="0"/>
              <a:t>Premièrement, il serait intéressant d’</a:t>
            </a:r>
            <a:r>
              <a:rPr lang="fr-FR" b="1" dirty="0"/>
              <a:t>ajouter d’autres sources de données</a:t>
            </a:r>
            <a:r>
              <a:rPr lang="fr-FR" dirty="0"/>
              <a:t>, par exemple sur la programmation culturelle ou les animations locales, afin d’enrichir l’analyse touristique.</a:t>
            </a:r>
          </a:p>
          <a:p>
            <a:r>
              <a:rPr lang="fr-FR" dirty="0"/>
              <a:t>Deuxièmement, on pourrait </a:t>
            </a:r>
            <a:r>
              <a:rPr lang="fr-FR" b="1" dirty="0"/>
              <a:t>intégrer un modèle de prédiction</a:t>
            </a:r>
            <a:r>
              <a:rPr lang="fr-FR" dirty="0"/>
              <a:t>, par exemple pour estimer la météo future et ainsi proposer des recommandations plus précises aux utilisateurs.</a:t>
            </a:r>
          </a:p>
          <a:p>
            <a:r>
              <a:rPr lang="fr-FR" dirty="0"/>
              <a:t>Enfin, développer un </a:t>
            </a:r>
            <a:r>
              <a:rPr lang="fr-FR" b="1" dirty="0"/>
              <a:t>tableau de bord accessible aux utilisateurs</a:t>
            </a:r>
            <a:r>
              <a:rPr lang="fr-FR" dirty="0"/>
              <a:t>, par exemple avec </a:t>
            </a:r>
            <a:r>
              <a:rPr lang="fr-FR" dirty="0" err="1"/>
              <a:t>Streamlit</a:t>
            </a:r>
            <a:r>
              <a:rPr lang="fr-FR" dirty="0"/>
              <a:t>, permettrait de rendre l’exploration des données interactive et intuitive, facilitant la prise de décision pour tout type d’utilisateur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288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29453" y="1074594"/>
            <a:ext cx="8650617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2800" b="1" dirty="0"/>
              <a:t>Concepteur développeur en science des données</a:t>
            </a:r>
            <a:endParaRPr sz="18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53" y="491804"/>
            <a:ext cx="762439" cy="53800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11151" y="1933264"/>
            <a:ext cx="8321697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" sz="1800" dirty="0">
                <a:sym typeface="Inter Medium"/>
              </a:rPr>
              <a:t>Bloc 1 - </a:t>
            </a:r>
            <a:r>
              <a:rPr lang="fr-FR" sz="1800" dirty="0"/>
              <a:t>Construction et alimentation d'une infrastructure de gestion de données</a:t>
            </a:r>
            <a:endParaRPr sz="1000" dirty="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67D5D8-F924-15FC-CEE1-21A5129D1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04" y="3454420"/>
            <a:ext cx="4236325" cy="8514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463375" y="1311863"/>
            <a:ext cx="8661437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Merci pour votre attention </a:t>
            </a:r>
            <a:endParaRPr sz="56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858A0D-662E-2185-1FB2-AECAFA45B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459" y="4715993"/>
            <a:ext cx="1569866" cy="3155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C40CF7E-C1BA-8785-9E48-ACDA66C935A6}"/>
              </a:ext>
            </a:extLst>
          </p:cNvPr>
          <p:cNvSpPr txBox="1"/>
          <p:nvPr/>
        </p:nvSpPr>
        <p:spPr>
          <a:xfrm>
            <a:off x="665629" y="578996"/>
            <a:ext cx="62663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Pourquoi utiliser S3 et </a:t>
            </a:r>
            <a:r>
              <a:rPr lang="fr-FR" b="1" dirty="0" err="1"/>
              <a:t>Neon</a:t>
            </a:r>
            <a:r>
              <a:rPr lang="fr-FR" b="1" dirty="0"/>
              <a:t> ?</a:t>
            </a:r>
          </a:p>
          <a:p>
            <a:pPr>
              <a:buNone/>
            </a:pPr>
            <a:r>
              <a:rPr lang="fr-FR" b="1" dirty="0"/>
              <a:t>1️⃣ S3 : stockage centralisé et flexible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Idéal pour </a:t>
            </a:r>
            <a:r>
              <a:rPr lang="fr-FR" b="1" dirty="0"/>
              <a:t>stocker de gros volumes de fichiers CSV</a:t>
            </a:r>
            <a:r>
              <a:rPr lang="fr-FR" dirty="0"/>
              <a:t> ou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Facilement accessible depuis différents outils ou équipes.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Sécurité et sauvegarde</a:t>
            </a:r>
            <a:r>
              <a:rPr lang="fr-FR" dirty="0"/>
              <a:t> garanties par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C’est surtout un stockage brut, “</a:t>
            </a:r>
            <a:r>
              <a:rPr lang="fr-FR" dirty="0" err="1"/>
              <a:t>raw</a:t>
            </a:r>
            <a:r>
              <a:rPr lang="fr-FR" dirty="0"/>
              <a:t> data”, avant d’être nettoyé ou analysé.</a:t>
            </a:r>
          </a:p>
          <a:p>
            <a:pPr>
              <a:buNone/>
            </a:pPr>
            <a:r>
              <a:rPr lang="fr-FR" b="1" dirty="0"/>
              <a:t>2️⃣ </a:t>
            </a:r>
            <a:r>
              <a:rPr lang="fr-FR" b="1" dirty="0" err="1"/>
              <a:t>Neon</a:t>
            </a:r>
            <a:r>
              <a:rPr lang="fr-FR" b="1" dirty="0"/>
              <a:t> (base SQL) : stockage structuré pour analyses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Permet d’</a:t>
            </a:r>
            <a:r>
              <a:rPr lang="fr-FR" b="1" dirty="0"/>
              <a:t>interroger les données rapidement</a:t>
            </a:r>
            <a:r>
              <a:rPr lang="fr-FR" dirty="0"/>
              <a:t> avec 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Optimisé pour créer des tableaux, calculer des agrégats, générer des rapports.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Idéal pour des </a:t>
            </a:r>
            <a:r>
              <a:rPr lang="fr-FR" b="1" dirty="0"/>
              <a:t>requêtes complexes</a:t>
            </a:r>
            <a:r>
              <a:rPr lang="fr-FR" dirty="0"/>
              <a:t> sur les hôtels, villes, météo.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données sont donc </a:t>
            </a:r>
            <a:r>
              <a:rPr lang="fr-FR" b="1" dirty="0"/>
              <a:t>nettoyées, structurées et prêtes pour l’analyse</a:t>
            </a:r>
            <a:r>
              <a:rPr lang="fr-FR" dirty="0"/>
              <a:t>.</a:t>
            </a:r>
          </a:p>
          <a:p>
            <a:pPr>
              <a:buNone/>
            </a:pPr>
            <a:r>
              <a:rPr lang="fr-FR" b="1" dirty="0"/>
              <a:t>Résumé / métaphore 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S3 = “entrepôt de stockage brut” (tout est là, même le superflu).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Neon</a:t>
            </a:r>
            <a:r>
              <a:rPr lang="fr-FR" dirty="0"/>
              <a:t> = “bibliothèque organisée” où tu peux retrouver exactement ce qu’il te faut pour ton analyse.</a:t>
            </a:r>
          </a:p>
        </p:txBody>
      </p:sp>
    </p:spTree>
    <p:extLst>
      <p:ext uri="{BB962C8B-B14F-4D97-AF65-F5344CB8AC3E}">
        <p14:creationId xmlns:p14="http://schemas.microsoft.com/office/powerpoint/2010/main" val="33630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 dirty="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Sommaire</a:t>
            </a:r>
            <a:endParaRPr sz="2400" dirty="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 b="0" i="0" u="none" strike="noStrike" cap="none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Contexte</a:t>
            </a:r>
            <a:endParaRPr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671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 b="0" i="0" u="none" strike="noStrike" cap="none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Méthodologie</a:t>
            </a:r>
            <a:endParaRPr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22048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 b="0" i="0" u="none" strike="noStrike" cap="none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Application</a:t>
            </a:r>
            <a:endParaRPr sz="2000" b="0" i="0" u="none" strike="noStrike" cap="none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6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8;p16">
            <a:extLst>
              <a:ext uri="{FF2B5EF4-FFF2-40B4-BE49-F238E27FC236}">
                <a16:creationId xmlns:a16="http://schemas.microsoft.com/office/drawing/2014/main" id="{9A371171-D980-9BEB-62C9-77AA60C611E2}"/>
              </a:ext>
            </a:extLst>
          </p:cNvPr>
          <p:cNvSpPr txBox="1">
            <a:spLocks/>
          </p:cNvSpPr>
          <p:nvPr/>
        </p:nvSpPr>
        <p:spPr>
          <a:xfrm>
            <a:off x="4541264" y="27379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</a:p>
        </p:txBody>
      </p:sp>
      <p:sp>
        <p:nvSpPr>
          <p:cNvPr id="3" name="Google Shape;89;p16">
            <a:extLst>
              <a:ext uri="{FF2B5EF4-FFF2-40B4-BE49-F238E27FC236}">
                <a16:creationId xmlns:a16="http://schemas.microsoft.com/office/drawing/2014/main" id="{AB9EBE8E-496A-8736-584F-7D797FB0FF7B}"/>
              </a:ext>
            </a:extLst>
          </p:cNvPr>
          <p:cNvSpPr/>
          <p:nvPr/>
        </p:nvSpPr>
        <p:spPr>
          <a:xfrm rot="21244006">
            <a:off x="4203736" y="293313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8;p16">
            <a:extLst>
              <a:ext uri="{FF2B5EF4-FFF2-40B4-BE49-F238E27FC236}">
                <a16:creationId xmlns:a16="http://schemas.microsoft.com/office/drawing/2014/main" id="{7DEA9C36-35DB-24E9-128E-89F374E85C5C}"/>
              </a:ext>
            </a:extLst>
          </p:cNvPr>
          <p:cNvSpPr txBox="1">
            <a:spLocks/>
          </p:cNvSpPr>
          <p:nvPr/>
        </p:nvSpPr>
        <p:spPr>
          <a:xfrm>
            <a:off x="4572000" y="32710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000" dirty="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Axe Amélioration</a:t>
            </a:r>
          </a:p>
          <a:p>
            <a:endParaRPr lang="fr-FR" sz="2000" dirty="0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Google Shape;89;p16">
            <a:extLst>
              <a:ext uri="{FF2B5EF4-FFF2-40B4-BE49-F238E27FC236}">
                <a16:creationId xmlns:a16="http://schemas.microsoft.com/office/drawing/2014/main" id="{68EA1335-3BC1-ECF0-F6B1-90972BB5E8BD}"/>
              </a:ext>
            </a:extLst>
          </p:cNvPr>
          <p:cNvSpPr/>
          <p:nvPr/>
        </p:nvSpPr>
        <p:spPr>
          <a:xfrm rot="21244006">
            <a:off x="4207377" y="3477513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DA2158-ED05-E196-F676-618C3F7E0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59" y="4715993"/>
            <a:ext cx="1569866" cy="3155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Contexte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969755" y="1199859"/>
            <a:ext cx="7204489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b="1" dirty="0"/>
              <a:t>Kayak : </a:t>
            </a:r>
            <a:r>
              <a:rPr lang="fr-FR" sz="2000" dirty="0"/>
              <a:t>Moteur de recherche de voyages, fondé en 2004 pour aider les utilisateurs à planifier leur séjour</a:t>
            </a: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1" y="147978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969754" y="2165072"/>
            <a:ext cx="7520495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b="1" dirty="0"/>
              <a:t>Problématique :</a:t>
            </a:r>
            <a:r>
              <a:rPr lang="fr-FR" sz="2000" dirty="0"/>
              <a:t>70 % des utilisateurs veulent plus d’informations fiables sur leur destination</a:t>
            </a:r>
            <a:br>
              <a:rPr lang="fr-FR" sz="2000" dirty="0"/>
            </a:br>
            <a:br>
              <a:rPr lang="fr-FR" sz="2000" dirty="0"/>
            </a:b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1" y="2334728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969754" y="3216155"/>
            <a:ext cx="797254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b="1" dirty="0"/>
              <a:t>Objectif : </a:t>
            </a:r>
            <a:r>
              <a:rPr lang="fr-FR" sz="2000" dirty="0"/>
              <a:t>Créer une application de recommandations de destinations et hôtels, basée sur la météo et informations hôtelières.</a:t>
            </a:r>
            <a:br>
              <a:rPr lang="fr-FR" sz="2000" dirty="0"/>
            </a:b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3543472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D1E0E41-08AA-6301-FEDB-EE0AD800B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59" y="4715993"/>
            <a:ext cx="1569866" cy="3155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8AE5705E-1B32-7D17-3AD5-D1A9C4A0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4A822ED6-6291-2464-F617-BAF93892D0BE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Méthodologie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53805724-E802-9B95-189A-30215ADE1A5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979980" y="1199860"/>
            <a:ext cx="7204489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fr-FR" sz="2000" b="1" dirty="0"/>
              <a:t>Démarche</a:t>
            </a:r>
            <a:br>
              <a:rPr lang="fr-FR" sz="2000" b="1" dirty="0"/>
            </a:br>
            <a:br>
              <a:rPr lang="fr-FR" sz="2000" b="1" dirty="0"/>
            </a:br>
            <a:br>
              <a:rPr lang="fr-FR" altLang="fr-FR" sz="20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fr-FR" altLang="fr-FR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fr-FR" sz="2000" b="1" dirty="0"/>
            </a:br>
            <a:br>
              <a:rPr lang="fr-FR" sz="2000" dirty="0"/>
            </a:br>
            <a:br>
              <a:rPr lang="fr-FR" sz="2000" dirty="0"/>
            </a:br>
            <a:br>
              <a:rPr lang="fr-FR" sz="2000" dirty="0"/>
            </a:br>
            <a:endParaRPr sz="2000" dirty="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F8EE5B18-D855-15A2-23AD-F0E7B6C4B5F3}"/>
              </a:ext>
            </a:extLst>
          </p:cNvPr>
          <p:cNvSpPr/>
          <p:nvPr/>
        </p:nvSpPr>
        <p:spPr>
          <a:xfrm rot="-355994">
            <a:off x="559851" y="1479785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AC72C483-E3A9-D614-D448-CEC0E7406C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7B5D649D-E628-F99F-2468-6360DBDD0F63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EEE0F52-F5D7-AF6C-540C-27E27E5D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59" y="4715993"/>
            <a:ext cx="1569866" cy="31552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4D8D4C-D8B2-65DD-8343-9139C29DE742}"/>
              </a:ext>
            </a:extLst>
          </p:cNvPr>
          <p:cNvSpPr txBox="1"/>
          <p:nvPr/>
        </p:nvSpPr>
        <p:spPr>
          <a:xfrm>
            <a:off x="1116469" y="1757006"/>
            <a:ext cx="54674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Collecte de données</a:t>
            </a:r>
            <a:br>
              <a:rPr lang="fr-FR" b="1" dirty="0"/>
            </a:b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API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Nominatim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pour les coordonnées GPS</a:t>
            </a:r>
            <a:br>
              <a:rPr lang="fr-FR" sz="1800" b="1" dirty="0"/>
            </a:b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API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OpenWeatherMap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pour météo</a:t>
            </a:r>
            <a:b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Scraping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Booking.com pour hôtels : nom, note, coordonnées, description.</a:t>
            </a:r>
            <a:endParaRPr lang="fr-FR" altLang="fr-F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Nettoyage des données</a:t>
            </a:r>
            <a:endParaRPr lang="fr-FR" altLang="fr-FR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Stockage des données dans S3</a:t>
            </a:r>
            <a:endParaRPr lang="fr-FR" altLang="fr-FR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Création des tables dans </a:t>
            </a:r>
            <a:r>
              <a:rPr lang="fr-FR" altLang="fr-FR" b="1" dirty="0" err="1">
                <a:solidFill>
                  <a:schemeClr val="tx1"/>
                </a:solidFill>
                <a:latin typeface="Arial" panose="020B0604020202020204" pitchFamily="34" charset="0"/>
              </a:rPr>
              <a:t>Neon</a:t>
            </a:r>
            <a:br>
              <a:rPr lang="fr-FR" altLang="fr-FR" sz="18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Tables villes –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Meteo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– Hotels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Visualisation sur Carte interactive avec </a:t>
            </a:r>
            <a:r>
              <a:rPr lang="fr-FR" altLang="fr-FR" b="1" dirty="0" err="1">
                <a:solidFill>
                  <a:schemeClr val="tx1"/>
                </a:solidFill>
                <a:latin typeface="Arial" panose="020B0604020202020204" pitchFamily="34" charset="0"/>
              </a:rPr>
              <a:t>plotly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0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922C2D3-B182-690D-322E-CEA2CA670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832072"/>
            <a:ext cx="5701554" cy="3964205"/>
          </a:xfrm>
          <a:prstGeom prst="rect">
            <a:avLst/>
          </a:prstGeom>
        </p:spPr>
      </p:pic>
      <p:pic>
        <p:nvPicPr>
          <p:cNvPr id="13" name="Google Shape;63;p14">
            <a:extLst>
              <a:ext uri="{FF2B5EF4-FFF2-40B4-BE49-F238E27FC236}">
                <a16:creationId xmlns:a16="http://schemas.microsoft.com/office/drawing/2014/main" id="{513D5FFE-A854-ED3E-A1C5-776D38AD536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47" y="27290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8;p15">
            <a:extLst>
              <a:ext uri="{FF2B5EF4-FFF2-40B4-BE49-F238E27FC236}">
                <a16:creationId xmlns:a16="http://schemas.microsoft.com/office/drawing/2014/main" id="{B1D719C8-19B6-42BB-6D3B-A0ADDFE12DBE}"/>
              </a:ext>
            </a:extLst>
          </p:cNvPr>
          <p:cNvSpPr txBox="1">
            <a:spLocks/>
          </p:cNvSpPr>
          <p:nvPr/>
        </p:nvSpPr>
        <p:spPr>
          <a:xfrm>
            <a:off x="1173106" y="19930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Application</a:t>
            </a:r>
          </a:p>
        </p:txBody>
      </p:sp>
      <p:sp>
        <p:nvSpPr>
          <p:cNvPr id="15" name="Google Shape;76;p15">
            <a:extLst>
              <a:ext uri="{FF2B5EF4-FFF2-40B4-BE49-F238E27FC236}">
                <a16:creationId xmlns:a16="http://schemas.microsoft.com/office/drawing/2014/main" id="{714A9EA1-2556-C3FF-82EA-B2E03F207543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95BF6E4-3548-0824-2783-26177ED56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3459" y="4715993"/>
            <a:ext cx="1569866" cy="3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5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C2CC4A16-4638-5026-B519-4C89BCEB2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46" y="316004"/>
            <a:ext cx="6504275" cy="37113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DDEFF75-753E-233E-60F0-56EA297F2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9" y="3240741"/>
            <a:ext cx="4608449" cy="15832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F76081-E50E-1118-BAA5-69B7884694E8}"/>
              </a:ext>
            </a:extLst>
          </p:cNvPr>
          <p:cNvSpPr/>
          <p:nvPr/>
        </p:nvSpPr>
        <p:spPr>
          <a:xfrm>
            <a:off x="144379" y="981635"/>
            <a:ext cx="2195409" cy="11900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  <a:p>
            <a:r>
              <a:rPr lang="fr-FR" b="1" dirty="0"/>
              <a:t>Top 5 des villes ou il fait le plus chaud, avec un ciel dégagé ou peu nuageux</a:t>
            </a:r>
          </a:p>
          <a:p>
            <a:pPr algn="ctr"/>
            <a:endParaRPr lang="fr-FR" dirty="0"/>
          </a:p>
        </p:txBody>
      </p:sp>
      <p:pic>
        <p:nvPicPr>
          <p:cNvPr id="16" name="Google Shape;63;p14">
            <a:extLst>
              <a:ext uri="{FF2B5EF4-FFF2-40B4-BE49-F238E27FC236}">
                <a16:creationId xmlns:a16="http://schemas.microsoft.com/office/drawing/2014/main" id="{48C821B7-23F3-233F-2DFE-5A954BAA27B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28" y="25416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76;p15">
            <a:extLst>
              <a:ext uri="{FF2B5EF4-FFF2-40B4-BE49-F238E27FC236}">
                <a16:creationId xmlns:a16="http://schemas.microsoft.com/office/drawing/2014/main" id="{EE0E6FB5-F5F1-45D9-8DC9-513636AC6C1C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09F944D-B79B-D098-4ED7-5250CF597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729" y="4684789"/>
            <a:ext cx="1818892" cy="3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F83E303-7FC0-1946-CC1E-328E850A8524}"/>
              </a:ext>
            </a:extLst>
          </p:cNvPr>
          <p:cNvSpPr/>
          <p:nvPr/>
        </p:nvSpPr>
        <p:spPr>
          <a:xfrm>
            <a:off x="1028699" y="554691"/>
            <a:ext cx="2373406" cy="5446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A1BF56-A51B-ACCE-20AF-9DA62DCBD6EF}"/>
              </a:ext>
            </a:extLst>
          </p:cNvPr>
          <p:cNvSpPr txBox="1"/>
          <p:nvPr/>
        </p:nvSpPr>
        <p:spPr>
          <a:xfrm>
            <a:off x="1182604" y="651898"/>
            <a:ext cx="2041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Cartes Interactives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04E7F6-9A5B-D58F-50FE-F11AAD34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337" y="0"/>
            <a:ext cx="5136469" cy="2300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C68E6A-80BF-3E23-E9D6-EF46EDF2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02" y="2198594"/>
            <a:ext cx="4525872" cy="266467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8BDA27-8267-6B95-5889-ADFE60F35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708" y="2282007"/>
            <a:ext cx="1242531" cy="258125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94AD756-9D1C-22DC-DB2B-EA9367F03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833" y="1756679"/>
            <a:ext cx="2041485" cy="297304"/>
          </a:xfrm>
          <a:prstGeom prst="rect">
            <a:avLst/>
          </a:prstGeom>
        </p:spPr>
      </p:pic>
      <p:pic>
        <p:nvPicPr>
          <p:cNvPr id="17" name="Google Shape;63;p14">
            <a:extLst>
              <a:ext uri="{FF2B5EF4-FFF2-40B4-BE49-F238E27FC236}">
                <a16:creationId xmlns:a16="http://schemas.microsoft.com/office/drawing/2014/main" id="{995A8493-BC40-769B-045A-97B1E7FCDC0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685" y="280236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76;p15">
            <a:extLst>
              <a:ext uri="{FF2B5EF4-FFF2-40B4-BE49-F238E27FC236}">
                <a16:creationId xmlns:a16="http://schemas.microsoft.com/office/drawing/2014/main" id="{D488DAF3-2C0F-3308-A5B4-DECCEF6E56A2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DC742C1-E5A1-71A1-5DE1-8A1B7EE3CD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5712" y="4739133"/>
            <a:ext cx="1627094" cy="32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3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ctrTitle" idx="4294967295"/>
          </p:nvPr>
        </p:nvSpPr>
        <p:spPr>
          <a:xfrm>
            <a:off x="1629555" y="482956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sym typeface="Inter"/>
              </a:rPr>
              <a:t>Conclusion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sym typeface="Inter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E47F2F-4203-0E07-04CC-D94A787EE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59" y="4715993"/>
            <a:ext cx="1569866" cy="31552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788F1C5-B201-D8B5-C39B-81245896327D}"/>
              </a:ext>
            </a:extLst>
          </p:cNvPr>
          <p:cNvSpPr txBox="1"/>
          <p:nvPr/>
        </p:nvSpPr>
        <p:spPr>
          <a:xfrm>
            <a:off x="1040274" y="1714500"/>
            <a:ext cx="7222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Transformation de données brutes (API, </a:t>
            </a:r>
            <a:r>
              <a:rPr lang="fr-FR" alt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scraping</a:t>
            </a: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) en informations exploitables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Pipeline complet : extraction → nettoyage → stockage → base de données → visualisation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Résultats : top 5 des destinations les plus chaudes, top 20 des meilleurs hôtels sur carte interactive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Valeur ajoutée : outil visuel et intuitif pour l’aide à la décision touristique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4202351C-524C-6D2F-4500-8760EE13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4773B2D2-E2BF-B147-BD3F-2C6161B191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>
            <a:extLst>
              <a:ext uri="{FF2B5EF4-FFF2-40B4-BE49-F238E27FC236}">
                <a16:creationId xmlns:a16="http://schemas.microsoft.com/office/drawing/2014/main" id="{C9CE5213-666A-928A-45A3-9D8F934C6432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629555" y="468163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sym typeface="Inter"/>
              </a:rPr>
              <a:t>Axe Améliroation</a:t>
            </a:r>
            <a:endParaRPr sz="2500" dirty="0">
              <a:solidFill>
                <a:srgbClr val="0E3449"/>
              </a:solidFill>
              <a:latin typeface="Inter SemiBold"/>
              <a:ea typeface="Inter SemiBold"/>
              <a:sym typeface="Inter"/>
            </a:endParaRPr>
          </a:p>
        </p:txBody>
      </p:sp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241375C0-B31F-1C15-7BC1-B5DACD27A110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577111-627A-05B3-1865-5DCFA030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459" y="4715993"/>
            <a:ext cx="1569866" cy="31552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A52672-9551-0BD9-A0DF-64E828CD05FE}"/>
              </a:ext>
            </a:extLst>
          </p:cNvPr>
          <p:cNvSpPr txBox="1"/>
          <p:nvPr/>
        </p:nvSpPr>
        <p:spPr>
          <a:xfrm>
            <a:off x="1040274" y="1714500"/>
            <a:ext cx="7222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/>
              <a:t>Ajouter d’autres sources de données (par ex. programmation animation)</a:t>
            </a: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Intégrer un modèle de prédiction pour estimer la météo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dirty="0"/>
              <a:t>Développer un tableau de bord accessible aux utilisateurs (par ex. avec </a:t>
            </a:r>
            <a:r>
              <a:rPr lang="fr-FR" dirty="0" err="1"/>
              <a:t>Streamlit</a:t>
            </a:r>
            <a:r>
              <a:rPr lang="fr-FR" dirty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989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1083</Words>
  <Application>Microsoft Office PowerPoint</Application>
  <PresentationFormat>Affichage à l'écran (16:9)</PresentationFormat>
  <Paragraphs>71</Paragraphs>
  <Slides>11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Inter</vt:lpstr>
      <vt:lpstr>Inter Medium</vt:lpstr>
      <vt:lpstr>Arial</vt:lpstr>
      <vt:lpstr>Inter SemiBold</vt:lpstr>
      <vt:lpstr>Simple Light</vt:lpstr>
      <vt:lpstr>Concepteur développeur en science des données</vt:lpstr>
      <vt:lpstr>Sommaire</vt:lpstr>
      <vt:lpstr>Contexte</vt:lpstr>
      <vt:lpstr>Méthodologie</vt:lpstr>
      <vt:lpstr>Présentation PowerPoint</vt:lpstr>
      <vt:lpstr>Présentation PowerPoint</vt:lpstr>
      <vt:lpstr>Présentation PowerPoint</vt:lpstr>
      <vt:lpstr>Conclusion</vt:lpstr>
      <vt:lpstr>Axe Améliroation</vt:lpstr>
      <vt:lpstr>Merci pour votre attention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Nathalie DEVOGELAERE</cp:lastModifiedBy>
  <cp:revision>4</cp:revision>
  <dcterms:modified xsi:type="dcterms:W3CDTF">2025-10-02T15:12:33Z</dcterms:modified>
</cp:coreProperties>
</file>