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63" r:id="rId4"/>
    <p:sldId id="265" r:id="rId5"/>
    <p:sldId id="264" r:id="rId6"/>
    <p:sldId id="266" r:id="rId7"/>
    <p:sldId id="267" r:id="rId8"/>
    <p:sldId id="268" r:id="rId9"/>
    <p:sldId id="276" r:id="rId10"/>
    <p:sldId id="278" r:id="rId11"/>
    <p:sldId id="262" r:id="rId12"/>
    <p:sldId id="269" r:id="rId13"/>
    <p:sldId id="270" r:id="rId14"/>
    <p:sldId id="271" r:id="rId15"/>
    <p:sldId id="272" r:id="rId16"/>
    <p:sldId id="273" r:id="rId17"/>
    <p:sldId id="274" r:id="rId18"/>
  </p:sldIdLst>
  <p:sldSz cx="9144000" cy="5143500" type="screen16x9"/>
  <p:notesSz cx="6858000" cy="9144000"/>
  <p:embeddedFontLst>
    <p:embeddedFont>
      <p:font typeface="Cambria Math" panose="02040503050406030204" pitchFamily="18" charset="0"/>
      <p:regular r:id="rId20"/>
    </p:embeddedFont>
    <p:embeddedFont>
      <p:font typeface="Inter" panose="020B0604020202020204" charset="0"/>
      <p:regular r:id="rId21"/>
      <p:bold r:id="rId22"/>
      <p:italic r:id="rId23"/>
      <p:boldItalic r:id="rId24"/>
    </p:embeddedFont>
    <p:embeddedFont>
      <p:font typeface="Inter Medium" panose="020B0604020202020204" charset="0"/>
      <p:regular r:id="rId25"/>
      <p:bold r:id="rId26"/>
    </p:embeddedFont>
    <p:embeddedFont>
      <p:font typeface="Inter SemiBold"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11" autoAdjust="0"/>
  </p:normalViewPr>
  <p:slideViewPr>
    <p:cSldViewPr snapToGrid="0">
      <p:cViewPr varScale="1">
        <p:scale>
          <a:sx n="116" d="100"/>
          <a:sy n="116" d="100"/>
        </p:scale>
        <p:origin x="8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77af7a6a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77af7a6a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7ed9f117a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7ed9f117a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F36E2417-0D74-744A-7CF1-8869532C9B39}"/>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DECA5997-9FDB-BA3B-C609-22AFB34F1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75C524D6-15E8-4405-9CBE-6353F2E84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249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 Nous avons analysé le jeu de données </a:t>
            </a:r>
            <a:r>
              <a:rPr lang="fr-FR" dirty="0" err="1"/>
              <a:t>Getaround</a:t>
            </a:r>
            <a:r>
              <a:rPr lang="fr-FR" dirty="0"/>
              <a:t> qui contient un peu plus de 21000 locations et 7 colonnes dont quatre colonnes principales : le type de check-in, l’état de la location, le retard à la restitution et l’intervalle avec la location précédente.</a:t>
            </a:r>
            <a:br>
              <a:rPr lang="fr-FR" dirty="0"/>
            </a:br>
            <a:r>
              <a:rPr lang="fr-FR" dirty="0"/>
              <a:t>L’exploration montre que près de 80 % des enregistrements se font via mobile, avec un retard moyen d’environ une heure avec une très grande dispersion ; plus de la moitié des retards restent inférieurs à dix minutes.</a:t>
            </a:r>
            <a:br>
              <a:rPr lang="fr-FR" dirty="0"/>
            </a:br>
            <a:r>
              <a:rPr lang="fr-FR" dirty="0"/>
              <a:t>L’intervalle entre deux locations est en moyenne d’environ quatre heures et demie, mais avec de fortes variations.</a:t>
            </a:r>
            <a:br>
              <a:rPr lang="fr-FR" dirty="0"/>
            </a:br>
            <a:r>
              <a:rPr lang="fr-FR" dirty="0"/>
              <a:t>Avant l’analyse, nous avons filtré les locations terminées et limité l’influence des valeurs extrêmes en supprimant les </a:t>
            </a:r>
            <a:r>
              <a:rPr lang="fr-FR" dirty="0" err="1"/>
              <a:t>outliers</a:t>
            </a:r>
            <a:r>
              <a:rPr lang="fr-FR" dirty="0"/>
              <a:t>. »</a:t>
            </a:r>
          </a:p>
        </p:txBody>
      </p:sp>
    </p:spTree>
    <p:extLst>
      <p:ext uri="{BB962C8B-B14F-4D97-AF65-F5344CB8AC3E}">
        <p14:creationId xmlns:p14="http://schemas.microsoft.com/office/powerpoint/2010/main" val="109752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90F3164E-4BAD-2130-2858-D7DE83BC95E1}"/>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DFE729BF-4F4E-0E8C-631D-D5A8665397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354014F2-8AFC-38C3-D5D6-07245B975F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89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Pour choisir le délai minimal entre deux locations, nous avons testé plusieurs seuils et comparé deux indicateurs : le pourcentage de retards réels couverts et le pourcentage de locations bloquées.</a:t>
            </a:r>
            <a:br>
              <a:rPr lang="fr-FR" dirty="0"/>
            </a:br>
            <a:r>
              <a:rPr lang="fr-FR" dirty="0"/>
              <a:t>Nous avons ensuite calculé un ratio Gain sur Coût, qui correspond à l’augmentation des retards évités divisée par l’augmentation des locations bloquées pour chaque seuil.</a:t>
            </a:r>
            <a:br>
              <a:rPr lang="fr-FR" dirty="0"/>
            </a:br>
            <a:r>
              <a:rPr lang="fr-FR" dirty="0"/>
              <a:t>Le seuil de </a:t>
            </a:r>
            <a:r>
              <a:rPr lang="fr-FR" b="1" dirty="0"/>
              <a:t>60 minutes</a:t>
            </a:r>
            <a:r>
              <a:rPr lang="fr-FR" dirty="0"/>
              <a:t> ressort comme optimal, car le ratio est maximal : il permet de réduire un maximum de retards tout en limitant l’impact sur la disponibilité des voitures. »</a:t>
            </a:r>
          </a:p>
        </p:txBody>
      </p:sp>
    </p:spTree>
    <p:extLst>
      <p:ext uri="{BB962C8B-B14F-4D97-AF65-F5344CB8AC3E}">
        <p14:creationId xmlns:p14="http://schemas.microsoft.com/office/powerpoint/2010/main" val="417238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A1E9DBDD-85B4-E854-898B-F3C2916F3387}"/>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A3B4B8F1-E061-0651-CF94-90003CFDF3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624D0F3C-B108-E6BC-126A-37D9A400F5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98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L’interface de ce tableau de bord </a:t>
            </a:r>
            <a:r>
              <a:rPr lang="fr-FR" dirty="0" err="1"/>
              <a:t>Streamlit</a:t>
            </a:r>
            <a:r>
              <a:rPr lang="fr-FR" dirty="0"/>
              <a:t>, hébergé sur </a:t>
            </a:r>
            <a:r>
              <a:rPr lang="fr-FR" dirty="0" err="1"/>
              <a:t>HuggingFace</a:t>
            </a:r>
            <a:r>
              <a:rPr lang="fr-FR" dirty="0"/>
              <a:t>, est entièrement interactive. Elle permet de visualiser rapidement les locations grâce à différents indicateurs clés, comme le total des locations, le retard moyen et médian, le taux d’annulation, et le type de check-in (Mobile </a:t>
            </a:r>
            <a:r>
              <a:rPr lang="fr-FR" dirty="0" err="1"/>
              <a:t>Connect</a:t>
            </a:r>
            <a:r>
              <a:rPr lang="fr-FR" dirty="0"/>
              <a:t>).</a:t>
            </a:r>
          </a:p>
          <a:p>
            <a:r>
              <a:rPr lang="fr-FR" dirty="0"/>
              <a:t>On peut tester différents seuils de sécurité pour voir combien de retards seraient couverts et combien de locations seraient bloquées.</a:t>
            </a:r>
          </a:p>
          <a:p>
            <a:r>
              <a:rPr lang="fr-FR" dirty="0"/>
              <a:t>Par ailleurs, grâce à un modèle </a:t>
            </a:r>
            <a:r>
              <a:rPr lang="fr-FR" dirty="0" err="1"/>
              <a:t>XGBoost</a:t>
            </a:r>
            <a:r>
              <a:rPr lang="fr-FR" dirty="0"/>
              <a:t>, l’utilisateur peut estimer en temps réel le prix journalier d’une voiture en fonction de ses caractéristiques.</a:t>
            </a:r>
            <a:br>
              <a:rPr lang="fr-FR" dirty="0"/>
            </a:br>
            <a:r>
              <a:rPr lang="fr-FR" dirty="0"/>
              <a:t>Enfin, pour rendre ces prédictions réutilisables dans d’autres systèmes ou applications, nous avons mis en place une </a:t>
            </a:r>
            <a:r>
              <a:rPr lang="fr-FR" b="1" dirty="0"/>
              <a:t>API </a:t>
            </a:r>
            <a:r>
              <a:rPr lang="fr-FR" b="1" dirty="0" err="1"/>
              <a:t>FastAPI</a:t>
            </a:r>
            <a:r>
              <a:rPr lang="fr-FR" dirty="0"/>
              <a:t>. Cela permet d’automatiser les estimations et d’intégrer le modèle dans différents contextes, sans passer par le tableau de bord.</a:t>
            </a:r>
          </a:p>
          <a:p>
            <a:endParaRPr lang="fr-FR" dirty="0"/>
          </a:p>
        </p:txBody>
      </p:sp>
    </p:spTree>
    <p:extLst>
      <p:ext uri="{BB962C8B-B14F-4D97-AF65-F5344CB8AC3E}">
        <p14:creationId xmlns:p14="http://schemas.microsoft.com/office/powerpoint/2010/main" val="102682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E3F80896-5FD7-A523-3D12-63CE9E73EE66}"/>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083A42C6-10AC-19E8-F292-BD115D118B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B70AE74A-AE27-E926-63B5-586C732523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dirty="0"/>
              <a:t>Pour conclure, ce projet permet à </a:t>
            </a:r>
            <a:r>
              <a:rPr lang="fr-FR" dirty="0" err="1"/>
              <a:t>Getaround</a:t>
            </a:r>
            <a:r>
              <a:rPr lang="fr-FR" dirty="0"/>
              <a:t> de mieux anticiper et réduire les retards entre les locations grâce à un tableau de bord interactif </a:t>
            </a:r>
            <a:r>
              <a:rPr lang="fr-FR" b="1" dirty="0" err="1"/>
              <a:t>Streamlit</a:t>
            </a:r>
            <a:r>
              <a:rPr lang="fr-FR" b="1" dirty="0"/>
              <a:t> hébergé sur </a:t>
            </a:r>
            <a:r>
              <a:rPr lang="fr-FR" b="1" dirty="0" err="1"/>
              <a:t>HuggingFace</a:t>
            </a:r>
            <a:r>
              <a:rPr lang="fr-FR" dirty="0"/>
              <a:t>, qui visualise les indicateurs clés et les retards.</a:t>
            </a:r>
            <a:br>
              <a:rPr lang="fr-FR" dirty="0"/>
            </a:br>
            <a:r>
              <a:rPr lang="fr-FR" dirty="0"/>
              <a:t>Le modèle </a:t>
            </a:r>
            <a:r>
              <a:rPr lang="fr-FR" b="1" dirty="0" err="1"/>
              <a:t>XGBoost</a:t>
            </a:r>
            <a:r>
              <a:rPr lang="fr-FR" dirty="0"/>
              <a:t>, accessible via l’interface et l’</a:t>
            </a:r>
            <a:r>
              <a:rPr lang="fr-FR" b="1" dirty="0"/>
              <a:t>API </a:t>
            </a:r>
            <a:r>
              <a:rPr lang="fr-FR" b="1" dirty="0" err="1"/>
              <a:t>FastAPI</a:t>
            </a:r>
            <a:r>
              <a:rPr lang="fr-FR" dirty="0"/>
              <a:t>, permet d’estimer rapidement le prix journalier des véhicules et rend ces prédictions réutilisables dans d’autres systèmes.</a:t>
            </a:r>
            <a:br>
              <a:rPr lang="fr-FR" dirty="0"/>
            </a:br>
            <a:r>
              <a:rPr lang="fr-FR" dirty="0"/>
              <a:t>À l’avenir, en mettant l’API en ligne pour automatiser les prédictions et en adaptant dynamiquement les prix et le temps entre les locations, </a:t>
            </a:r>
            <a:r>
              <a:rPr lang="fr-FR" dirty="0" err="1"/>
              <a:t>Getaround</a:t>
            </a:r>
            <a:r>
              <a:rPr lang="fr-FR" dirty="0"/>
              <a:t> pourra encore améliorer la satisfaction client et optimiser ses revenus.</a:t>
            </a:r>
            <a:br>
              <a:rPr lang="fr-FR" dirty="0"/>
            </a:br>
            <a:r>
              <a:rPr lang="fr-FR" b="1" dirty="0"/>
              <a:t>Comprendre les causes des retards</a:t>
            </a:r>
            <a:r>
              <a:rPr lang="fr-FR" dirty="0"/>
              <a:t> : analyser les facteurs les plus fréquents (type de véhicule, localisation, check-in mobile…) pour améliorer les processus.</a:t>
            </a:r>
          </a:p>
          <a:p>
            <a:r>
              <a:rPr lang="fr-FR" b="1" dirty="0"/>
              <a:t>Prendre en compte les retours clients</a:t>
            </a:r>
            <a:r>
              <a:rPr lang="fr-FR" dirty="0"/>
              <a:t> : ajuster les seuils et les recommandations en fonction des avis et expériences des utilisateurs.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30661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DAD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80224" y="1710025"/>
            <a:ext cx="8321697" cy="617700"/>
          </a:xfrm>
          <a:prstGeom prst="rect">
            <a:avLst/>
          </a:prstGeom>
        </p:spPr>
        <p:txBody>
          <a:bodyPr spcFirstLastPara="1" wrap="square" lIns="91425" tIns="91425" rIns="91425" bIns="91425" anchor="b" anchorCtr="0">
            <a:noAutofit/>
          </a:bodyPr>
          <a:lstStyle/>
          <a:p>
            <a:pPr lvl="0" algn="l"/>
            <a:r>
              <a:rPr lang="fr-FR" sz="3200" b="1" dirty="0" err="1"/>
              <a:t>Fullstack</a:t>
            </a:r>
            <a:r>
              <a:rPr lang="fr-FR" sz="3200" b="1" dirty="0"/>
              <a:t> - Concepteur développeur en science des données</a:t>
            </a:r>
            <a:endParaRPr sz="2000" dirty="0">
              <a:solidFill>
                <a:srgbClr val="0E3449"/>
              </a:solidFill>
              <a:latin typeface="Inter SemiBold"/>
              <a:ea typeface="Inter SemiBold"/>
              <a:cs typeface="Inter SemiBold"/>
              <a:sym typeface="Inter SemiBold"/>
            </a:endParaRPr>
          </a:p>
        </p:txBody>
      </p:sp>
      <p:pic>
        <p:nvPicPr>
          <p:cNvPr id="55" name="Google Shape;55;p13"/>
          <p:cNvPicPr preferRelativeResize="0"/>
          <p:nvPr/>
        </p:nvPicPr>
        <p:blipFill>
          <a:blip r:embed="rId3">
            <a:alphaModFix/>
          </a:blip>
          <a:stretch>
            <a:fillRect/>
          </a:stretch>
        </p:blipFill>
        <p:spPr>
          <a:xfrm>
            <a:off x="4685550" y="2595750"/>
            <a:ext cx="3818450" cy="2547749"/>
          </a:xfrm>
          <a:prstGeom prst="rect">
            <a:avLst/>
          </a:prstGeom>
          <a:noFill/>
          <a:ln>
            <a:noFill/>
          </a:ln>
        </p:spPr>
      </p:pic>
      <p:pic>
        <p:nvPicPr>
          <p:cNvPr id="56" name="Google Shape;56;p13"/>
          <p:cNvPicPr preferRelativeResize="0"/>
          <p:nvPr/>
        </p:nvPicPr>
        <p:blipFill>
          <a:blip r:embed="rId4">
            <a:alphaModFix/>
          </a:blip>
          <a:stretch>
            <a:fillRect/>
          </a:stretch>
        </p:blipFill>
        <p:spPr>
          <a:xfrm>
            <a:off x="649776" y="458454"/>
            <a:ext cx="973275" cy="651050"/>
          </a:xfrm>
          <a:prstGeom prst="rect">
            <a:avLst/>
          </a:prstGeom>
          <a:noFill/>
          <a:ln>
            <a:noFill/>
          </a:ln>
        </p:spPr>
      </p:pic>
      <p:sp>
        <p:nvSpPr>
          <p:cNvPr id="57" name="Google Shape;57;p13"/>
          <p:cNvSpPr txBox="1">
            <a:spLocks noGrp="1"/>
          </p:cNvSpPr>
          <p:nvPr>
            <p:ph type="ctrTitle"/>
          </p:nvPr>
        </p:nvSpPr>
        <p:spPr>
          <a:xfrm>
            <a:off x="480224" y="2395146"/>
            <a:ext cx="8321697" cy="533100"/>
          </a:xfrm>
          <a:prstGeom prst="rect">
            <a:avLst/>
          </a:prstGeom>
        </p:spPr>
        <p:txBody>
          <a:bodyPr spcFirstLastPara="1" wrap="square" lIns="91425" tIns="91425" rIns="91425" bIns="91425" anchor="b" anchorCtr="0">
            <a:noAutofit/>
          </a:bodyPr>
          <a:lstStyle/>
          <a:p>
            <a:pPr lvl="0" algn="l"/>
            <a:r>
              <a:rPr lang="fr-FR" sz="1800" dirty="0"/>
              <a:t>Bloc 5 - Industrialisation d'un algorithme d'apprentissage automatique et automatisation des processus de décision</a:t>
            </a:r>
            <a:endParaRPr sz="1800" dirty="0">
              <a:sym typeface="Inter Medium"/>
            </a:endParaRPr>
          </a:p>
        </p:txBody>
      </p:sp>
      <p:pic>
        <p:nvPicPr>
          <p:cNvPr id="3" name="Image 2">
            <a:extLst>
              <a:ext uri="{FF2B5EF4-FFF2-40B4-BE49-F238E27FC236}">
                <a16:creationId xmlns:a16="http://schemas.microsoft.com/office/drawing/2014/main" id="{A47722B9-B76E-DB8B-DE28-14A1AA1B5E21}"/>
              </a:ext>
            </a:extLst>
          </p:cNvPr>
          <p:cNvPicPr>
            <a:picLocks noChangeAspect="1"/>
          </p:cNvPicPr>
          <p:nvPr/>
        </p:nvPicPr>
        <p:blipFill>
          <a:blip r:embed="rId5"/>
          <a:stretch>
            <a:fillRect/>
          </a:stretch>
        </p:blipFill>
        <p:spPr>
          <a:xfrm>
            <a:off x="480224" y="3439646"/>
            <a:ext cx="4003068" cy="910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D738088F-9C18-6EF7-DB93-1A55729BBB5E}"/>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37B19020-0DEF-8F56-FE02-43B87A45D856}"/>
              </a:ext>
            </a:extLst>
          </p:cNvPr>
          <p:cNvSpPr txBox="1">
            <a:spLocks noGrp="1"/>
          </p:cNvSpPr>
          <p:nvPr>
            <p:ph type="ctrTitle" idx="4294967295"/>
          </p:nvPr>
        </p:nvSpPr>
        <p:spPr>
          <a:xfrm>
            <a:off x="223666" y="313460"/>
            <a:ext cx="9005853" cy="724687"/>
          </a:xfrm>
          <a:prstGeom prst="rect">
            <a:avLst/>
          </a:prstGeom>
        </p:spPr>
        <p:txBody>
          <a:bodyPr spcFirstLastPara="1" wrap="square" lIns="91425" tIns="91425" rIns="91425" bIns="91425" anchor="t" anchorCtr="0">
            <a:noAutofit/>
          </a:bodyPr>
          <a:lstStyle/>
          <a:p>
            <a:pPr algn="ctr"/>
            <a:r>
              <a:rPr lang="fr-FR" sz="3200" b="1" dirty="0">
                <a:solidFill>
                  <a:srgbClr val="0E3449"/>
                </a:solidFill>
                <a:latin typeface="Inter"/>
                <a:ea typeface="Inter"/>
              </a:rPr>
              <a:t>Conclusion</a:t>
            </a:r>
            <a:br>
              <a:rPr lang="fr-FR" sz="3200" b="1" dirty="0">
                <a:solidFill>
                  <a:srgbClr val="0E3449"/>
                </a:solidFill>
                <a:latin typeface="Inter"/>
                <a:ea typeface="Inter"/>
              </a:rPr>
            </a:br>
            <a:br>
              <a:rPr lang="fr-FR" sz="4800" b="1" dirty="0">
                <a:solidFill>
                  <a:srgbClr val="0E3449"/>
                </a:solidFill>
                <a:latin typeface="Inter"/>
                <a:ea typeface="Inter"/>
              </a:rPr>
            </a:br>
            <a:endParaRPr sz="4500" b="1" dirty="0">
              <a:solidFill>
                <a:srgbClr val="0E3449"/>
              </a:solidFill>
              <a:latin typeface="Inter"/>
              <a:ea typeface="Inter"/>
              <a:cs typeface="Inter"/>
              <a:sym typeface="Inter"/>
            </a:endParaRPr>
          </a:p>
        </p:txBody>
      </p:sp>
      <p:pic>
        <p:nvPicPr>
          <p:cNvPr id="63" name="Google Shape;63;p14">
            <a:extLst>
              <a:ext uri="{FF2B5EF4-FFF2-40B4-BE49-F238E27FC236}">
                <a16:creationId xmlns:a16="http://schemas.microsoft.com/office/drawing/2014/main" id="{782E2017-4C20-BF30-CF67-52DF3B9923F2}"/>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
        <p:nvSpPr>
          <p:cNvPr id="2" name="ZoneTexte 1">
            <a:extLst>
              <a:ext uri="{FF2B5EF4-FFF2-40B4-BE49-F238E27FC236}">
                <a16:creationId xmlns:a16="http://schemas.microsoft.com/office/drawing/2014/main" id="{26D721CC-0C43-764E-879B-CAAA07E51985}"/>
              </a:ext>
            </a:extLst>
          </p:cNvPr>
          <p:cNvSpPr txBox="1"/>
          <p:nvPr/>
        </p:nvSpPr>
        <p:spPr>
          <a:xfrm>
            <a:off x="269715" y="1460409"/>
            <a:ext cx="8755873" cy="2893100"/>
          </a:xfrm>
          <a:prstGeom prst="rect">
            <a:avLst/>
          </a:prstGeom>
          <a:noFill/>
        </p:spPr>
        <p:txBody>
          <a:bodyPr wrap="square" rtlCol="0">
            <a:spAutoFit/>
          </a:bodyPr>
          <a:lstStyle/>
          <a:p>
            <a:r>
              <a:rPr lang="fr-FR" dirty="0"/>
              <a:t>→ </a:t>
            </a:r>
            <a:r>
              <a:rPr lang="fr-FR" b="1" dirty="0"/>
              <a:t>Résultats  :</a:t>
            </a:r>
          </a:p>
          <a:p>
            <a:br>
              <a:rPr lang="fr-FR" dirty="0"/>
            </a:br>
            <a:r>
              <a:rPr lang="fr-FR" dirty="0"/>
              <a:t>- Tableau de bord interactif </a:t>
            </a:r>
            <a:r>
              <a:rPr lang="fr-FR" dirty="0" err="1"/>
              <a:t>Streamlit</a:t>
            </a:r>
            <a:r>
              <a:rPr lang="fr-FR" dirty="0"/>
              <a:t> hébergé sur </a:t>
            </a:r>
            <a:r>
              <a:rPr lang="fr-FR" dirty="0" err="1"/>
              <a:t>HuggingFace</a:t>
            </a:r>
            <a:r>
              <a:rPr lang="fr-FR" dirty="0"/>
              <a:t> : visualisation des locations et retards</a:t>
            </a:r>
            <a:br>
              <a:rPr lang="fr-FR" dirty="0"/>
            </a:br>
            <a:r>
              <a:rPr lang="fr-FR" dirty="0"/>
              <a:t>- Estimation dynamique des prix avec le modèle </a:t>
            </a:r>
            <a:r>
              <a:rPr lang="fr-FR" b="1" dirty="0" err="1"/>
              <a:t>XGBoost</a:t>
            </a:r>
            <a:br>
              <a:rPr lang="fr-FR" dirty="0"/>
            </a:br>
            <a:r>
              <a:rPr lang="fr-FR" dirty="0"/>
              <a:t>- Prédictions réutilisables via </a:t>
            </a:r>
            <a:r>
              <a:rPr lang="fr-FR" b="1" dirty="0"/>
              <a:t>API </a:t>
            </a:r>
            <a:r>
              <a:rPr lang="fr-FR" b="1" dirty="0" err="1"/>
              <a:t>FastAPI</a:t>
            </a:r>
            <a:endParaRPr lang="fr-FR" b="1" dirty="0"/>
          </a:p>
          <a:p>
            <a:br>
              <a:rPr lang="fr-FR" dirty="0"/>
            </a:br>
            <a:r>
              <a:rPr lang="fr-FR" dirty="0"/>
              <a:t>→ </a:t>
            </a:r>
            <a:r>
              <a:rPr lang="fr-FR" b="1" dirty="0"/>
              <a:t>Perspectives / Améliorations :</a:t>
            </a:r>
          </a:p>
          <a:p>
            <a:br>
              <a:rPr lang="fr-FR" dirty="0"/>
            </a:br>
            <a:r>
              <a:rPr lang="fr-FR" dirty="0"/>
              <a:t>- Mettre l’API en ligne pour que les prédictions se fassent automatiquement, sans intervention manuelle.</a:t>
            </a:r>
          </a:p>
          <a:p>
            <a:r>
              <a:rPr lang="fr-FR" dirty="0"/>
              <a:t>- Adapter les prix et le temps entre les locations en fonction de la situation pour limiter les retards et augmenter les revenus.</a:t>
            </a:r>
          </a:p>
          <a:p>
            <a:br>
              <a:rPr lang="fr-FR" dirty="0"/>
            </a:br>
            <a:endParaRPr lang="fr-FR" dirty="0"/>
          </a:p>
        </p:txBody>
      </p:sp>
    </p:spTree>
    <p:extLst>
      <p:ext uri="{BB962C8B-B14F-4D97-AF65-F5344CB8AC3E}">
        <p14:creationId xmlns:p14="http://schemas.microsoft.com/office/powerpoint/2010/main" val="5132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DBD0"/>
        </a:solid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ctrTitle" idx="4294967295"/>
          </p:nvPr>
        </p:nvSpPr>
        <p:spPr>
          <a:xfrm>
            <a:off x="230245" y="1742168"/>
            <a:ext cx="7249415" cy="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5600" b="1" dirty="0">
                <a:solidFill>
                  <a:srgbClr val="0E3449"/>
                </a:solidFill>
                <a:latin typeface="Inter"/>
                <a:ea typeface="Inter"/>
                <a:cs typeface="Inter"/>
                <a:sym typeface="Inter"/>
              </a:rPr>
              <a:t>Merci pour votre attention</a:t>
            </a:r>
            <a:endParaRPr sz="5600" b="1" dirty="0">
              <a:solidFill>
                <a:srgbClr val="0E3449"/>
              </a:solidFill>
              <a:latin typeface="Inter"/>
              <a:ea typeface="Inter"/>
              <a:cs typeface="Inter"/>
              <a:sym typeface="Inter"/>
            </a:endParaRPr>
          </a:p>
        </p:txBody>
      </p:sp>
      <p:pic>
        <p:nvPicPr>
          <p:cNvPr id="111" name="Google Shape;111;p19"/>
          <p:cNvPicPr preferRelativeResize="0"/>
          <p:nvPr/>
        </p:nvPicPr>
        <p:blipFill>
          <a:blip r:embed="rId3">
            <a:alphaModFix/>
          </a:blip>
          <a:stretch>
            <a:fillRect/>
          </a:stretch>
        </p:blipFill>
        <p:spPr>
          <a:xfrm>
            <a:off x="3918625" y="3006625"/>
            <a:ext cx="4599299" cy="2136876"/>
          </a:xfrm>
          <a:prstGeom prst="rect">
            <a:avLst/>
          </a:prstGeom>
          <a:noFill/>
          <a:ln>
            <a:noFill/>
          </a:ln>
        </p:spPr>
      </p:pic>
      <p:pic>
        <p:nvPicPr>
          <p:cNvPr id="113" name="Google Shape;113;p19"/>
          <p:cNvPicPr preferRelativeResize="0"/>
          <p:nvPr/>
        </p:nvPicPr>
        <p:blipFill>
          <a:blip r:embed="rId4">
            <a:alphaModFix/>
          </a:blip>
          <a:stretch>
            <a:fillRect/>
          </a:stretch>
        </p:blipFill>
        <p:spPr>
          <a:xfrm>
            <a:off x="463375" y="482852"/>
            <a:ext cx="576900" cy="3859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FACD00-6642-563F-59AE-C5B15661E910}"/>
              </a:ext>
            </a:extLst>
          </p:cNvPr>
          <p:cNvSpPr>
            <a:spLocks noGrp="1"/>
          </p:cNvSpPr>
          <p:nvPr>
            <p:ph type="title"/>
          </p:nvPr>
        </p:nvSpPr>
        <p:spPr>
          <a:xfrm>
            <a:off x="5407458" y="445024"/>
            <a:ext cx="3424841" cy="4225651"/>
          </a:xfrm>
        </p:spPr>
        <p:txBody>
          <a:bodyPr/>
          <a:lstStyle/>
          <a:p>
            <a:r>
              <a:rPr lang="fr-FR" sz="1400" b="1" dirty="0"/>
              <a:t>Flux de fonctionnement</a:t>
            </a:r>
            <a:br>
              <a:rPr lang="fr-FR" sz="1400" b="1" dirty="0"/>
            </a:br>
            <a:r>
              <a:rPr lang="fr-FR" sz="1400" b="1" dirty="0"/>
              <a:t>EDA &amp; Prétraitement</a:t>
            </a:r>
            <a:br>
              <a:rPr lang="fr-FR" sz="1400" dirty="0"/>
            </a:br>
            <a:r>
              <a:rPr lang="fr-FR" sz="1400" dirty="0" err="1"/>
              <a:t>eda.ipynb</a:t>
            </a:r>
            <a:r>
              <a:rPr lang="fr-FR" sz="1400" dirty="0"/>
              <a:t> → exploration des données, nettoyage et analyses rapides.</a:t>
            </a:r>
            <a:br>
              <a:rPr lang="fr-FR" sz="1400" dirty="0"/>
            </a:br>
            <a:r>
              <a:rPr lang="fr-FR" sz="1400" b="1" dirty="0"/>
              <a:t>Entraînement ML</a:t>
            </a:r>
            <a:br>
              <a:rPr lang="fr-FR" sz="1400" dirty="0"/>
            </a:br>
            <a:r>
              <a:rPr lang="fr-FR" sz="1400" dirty="0"/>
              <a:t>train_model.py → crée </a:t>
            </a:r>
            <a:r>
              <a:rPr lang="fr-FR" sz="1400" dirty="0" err="1"/>
              <a:t>app_fastapi</a:t>
            </a:r>
            <a:r>
              <a:rPr lang="fr-FR" sz="1400" dirty="0"/>
              <a:t>/</a:t>
            </a:r>
            <a:r>
              <a:rPr lang="fr-FR" sz="1400" dirty="0" err="1"/>
              <a:t>model.joblib</a:t>
            </a:r>
            <a:r>
              <a:rPr lang="fr-FR" sz="1400" dirty="0"/>
              <a:t> depuis get_around_price_analysis.csv.</a:t>
            </a:r>
            <a:br>
              <a:rPr lang="fr-FR" sz="1400" dirty="0"/>
            </a:br>
            <a:r>
              <a:rPr lang="fr-FR" sz="1400" b="1" dirty="0"/>
              <a:t>API </a:t>
            </a:r>
            <a:r>
              <a:rPr lang="fr-FR" sz="1400" b="1" dirty="0" err="1"/>
              <a:t>FastAPI</a:t>
            </a:r>
            <a:br>
              <a:rPr lang="fr-FR" sz="1400" dirty="0"/>
            </a:br>
            <a:r>
              <a:rPr lang="fr-FR" sz="1400" dirty="0"/>
              <a:t>main.py → charge </a:t>
            </a:r>
            <a:r>
              <a:rPr lang="fr-FR" sz="1400" dirty="0" err="1"/>
              <a:t>model.joblib</a:t>
            </a:r>
            <a:r>
              <a:rPr lang="fr-FR" sz="1400" dirty="0"/>
              <a:t> et sert le </a:t>
            </a:r>
            <a:r>
              <a:rPr lang="fr-FR" sz="1400" dirty="0" err="1"/>
              <a:t>endpoint</a:t>
            </a:r>
            <a:r>
              <a:rPr lang="fr-FR" sz="1400" dirty="0"/>
              <a:t> /</a:t>
            </a:r>
            <a:r>
              <a:rPr lang="fr-FR" sz="1400" dirty="0" err="1"/>
              <a:t>predict</a:t>
            </a:r>
            <a:r>
              <a:rPr lang="fr-FR" sz="1400" dirty="0"/>
              <a:t>.</a:t>
            </a:r>
            <a:br>
              <a:rPr lang="fr-FR" sz="1400" dirty="0"/>
            </a:br>
            <a:r>
              <a:rPr lang="fr-FR" sz="1400" b="1" dirty="0"/>
              <a:t>Dashboard </a:t>
            </a:r>
            <a:r>
              <a:rPr lang="fr-FR" sz="1400" b="1" dirty="0" err="1"/>
              <a:t>Streamlit</a:t>
            </a:r>
            <a:br>
              <a:rPr lang="fr-FR" sz="1400" dirty="0"/>
            </a:br>
            <a:r>
              <a:rPr lang="fr-FR" sz="1400" dirty="0"/>
              <a:t>streamlit_app.py → affiche l’EDA, la simulation de seuil, et interagit avec l’API /</a:t>
            </a:r>
            <a:r>
              <a:rPr lang="fr-FR" sz="1400" dirty="0" err="1"/>
              <a:t>predict</a:t>
            </a:r>
            <a:r>
              <a:rPr lang="fr-FR" sz="1400" dirty="0"/>
              <a:t>.</a:t>
            </a:r>
            <a:br>
              <a:rPr lang="fr-FR" sz="1400" dirty="0"/>
            </a:br>
            <a:r>
              <a:rPr lang="fr-FR" sz="1400" b="1" dirty="0"/>
              <a:t>Déploiement</a:t>
            </a:r>
            <a:br>
              <a:rPr lang="fr-FR" dirty="0"/>
            </a:br>
            <a:endParaRPr lang="fr-FR" dirty="0"/>
          </a:p>
        </p:txBody>
      </p:sp>
      <p:sp>
        <p:nvSpPr>
          <p:cNvPr id="5" name="ZoneTexte 4">
            <a:extLst>
              <a:ext uri="{FF2B5EF4-FFF2-40B4-BE49-F238E27FC236}">
                <a16:creationId xmlns:a16="http://schemas.microsoft.com/office/drawing/2014/main" id="{BF101632-5396-A4AB-BE50-7B7527BEA811}"/>
              </a:ext>
            </a:extLst>
          </p:cNvPr>
          <p:cNvSpPr txBox="1"/>
          <p:nvPr/>
        </p:nvSpPr>
        <p:spPr>
          <a:xfrm>
            <a:off x="529562" y="574625"/>
            <a:ext cx="4572000" cy="3808735"/>
          </a:xfrm>
          <a:prstGeom prst="rect">
            <a:avLst/>
          </a:prstGeom>
          <a:noFill/>
        </p:spPr>
        <p:txBody>
          <a:bodyPr wrap="square">
            <a:spAutoFit/>
          </a:bodyPr>
          <a:lstStyle/>
          <a:p>
            <a:r>
              <a:rPr lang="fr-FR" sz="1050" dirty="0" err="1"/>
              <a:t>getaround_project</a:t>
            </a:r>
            <a:r>
              <a:rPr lang="fr-FR" sz="1050" dirty="0"/>
              <a:t>/</a:t>
            </a:r>
          </a:p>
          <a:p>
            <a:r>
              <a:rPr lang="fr-FR" sz="1050" dirty="0"/>
              <a:t>│</a:t>
            </a:r>
          </a:p>
          <a:p>
            <a:r>
              <a:rPr lang="fr-FR" sz="1050" dirty="0"/>
              <a:t>├─ data/</a:t>
            </a:r>
          </a:p>
          <a:p>
            <a:r>
              <a:rPr lang="fr-FR" sz="1050" dirty="0"/>
              <a:t>│   ├─ get_around_delay_analysis.csv   # Données pour l’EDA &amp; simulation de seuil</a:t>
            </a:r>
          </a:p>
          <a:p>
            <a:r>
              <a:rPr lang="fr-FR" sz="1050" dirty="0"/>
              <a:t>│   └─ get_around_price_analysis.csv   # Données pour le modèle ML</a:t>
            </a:r>
          </a:p>
          <a:p>
            <a:r>
              <a:rPr lang="fr-FR" sz="1050" dirty="0"/>
              <a:t>│</a:t>
            </a:r>
          </a:p>
          <a:p>
            <a:r>
              <a:rPr lang="fr-FR" sz="1050" dirty="0"/>
              <a:t>├─ </a:t>
            </a:r>
            <a:r>
              <a:rPr lang="fr-FR" sz="1050" dirty="0" err="1"/>
              <a:t>eda.ipynb</a:t>
            </a:r>
            <a:r>
              <a:rPr lang="fr-FR" sz="1050" dirty="0"/>
              <a:t>                           # Notebook pour EDA et prétraitement</a:t>
            </a:r>
          </a:p>
          <a:p>
            <a:r>
              <a:rPr lang="fr-FR" sz="1050" dirty="0"/>
              <a:t>│</a:t>
            </a:r>
          </a:p>
          <a:p>
            <a:r>
              <a:rPr lang="fr-FR" sz="1050" dirty="0"/>
              <a:t>├─ train_model.py                      # Script pour entraîner le modèle ML</a:t>
            </a:r>
          </a:p>
          <a:p>
            <a:r>
              <a:rPr lang="fr-FR" sz="1050" dirty="0"/>
              <a:t>│</a:t>
            </a:r>
          </a:p>
          <a:p>
            <a:r>
              <a:rPr lang="fr-FR" sz="1050" dirty="0"/>
              <a:t>├─ </a:t>
            </a:r>
            <a:r>
              <a:rPr lang="fr-FR" sz="1050" dirty="0" err="1"/>
              <a:t>app_fastapi</a:t>
            </a:r>
            <a:r>
              <a:rPr lang="fr-FR" sz="1050" dirty="0"/>
              <a:t>/                        # API pour les prédictions</a:t>
            </a:r>
          </a:p>
          <a:p>
            <a:r>
              <a:rPr lang="fr-FR" sz="1050" dirty="0"/>
              <a:t>│   ├─ main.py                         # </a:t>
            </a:r>
            <a:r>
              <a:rPr lang="fr-FR" sz="1050" dirty="0" err="1"/>
              <a:t>FastAPI</a:t>
            </a:r>
            <a:r>
              <a:rPr lang="fr-FR" sz="1050" dirty="0"/>
              <a:t> </a:t>
            </a:r>
            <a:r>
              <a:rPr lang="fr-FR" sz="1050" dirty="0" err="1"/>
              <a:t>endpoint</a:t>
            </a:r>
            <a:r>
              <a:rPr lang="fr-FR" sz="1050" dirty="0"/>
              <a:t> /</a:t>
            </a:r>
            <a:r>
              <a:rPr lang="fr-FR" sz="1050" dirty="0" err="1"/>
              <a:t>predict</a:t>
            </a:r>
            <a:endParaRPr lang="fr-FR" sz="1050" dirty="0"/>
          </a:p>
          <a:p>
            <a:r>
              <a:rPr lang="fr-FR" sz="1050" dirty="0"/>
              <a:t>│   └─ </a:t>
            </a:r>
            <a:r>
              <a:rPr lang="fr-FR" sz="1050" dirty="0" err="1"/>
              <a:t>model.joblib</a:t>
            </a:r>
            <a:r>
              <a:rPr lang="fr-FR" sz="1050" dirty="0"/>
              <a:t>                     # Modèle ML sauvegardé par train_model.py</a:t>
            </a:r>
          </a:p>
          <a:p>
            <a:r>
              <a:rPr lang="fr-FR" sz="1050" dirty="0"/>
              <a:t>│</a:t>
            </a:r>
          </a:p>
          <a:p>
            <a:r>
              <a:rPr lang="fr-FR" sz="1050" dirty="0"/>
              <a:t>├─ </a:t>
            </a:r>
            <a:r>
              <a:rPr lang="fr-FR" sz="1050" dirty="0" err="1"/>
              <a:t>dashboard_streamlit</a:t>
            </a:r>
            <a:r>
              <a:rPr lang="fr-FR" sz="1050" dirty="0"/>
              <a:t>/                 # Dashboard interactif</a:t>
            </a:r>
          </a:p>
          <a:p>
            <a:r>
              <a:rPr lang="fr-FR" sz="1050" dirty="0"/>
              <a:t>│   └─ streamlit_app.py                # </a:t>
            </a:r>
            <a:r>
              <a:rPr lang="fr-FR" sz="1050" dirty="0" err="1"/>
              <a:t>Streamlit</a:t>
            </a:r>
            <a:r>
              <a:rPr lang="fr-FR" sz="1050" dirty="0"/>
              <a:t> + simulation de seuil + bouton /</a:t>
            </a:r>
            <a:r>
              <a:rPr lang="fr-FR" sz="1050" dirty="0" err="1"/>
              <a:t>predict</a:t>
            </a:r>
            <a:endParaRPr lang="fr-FR" sz="1050" dirty="0"/>
          </a:p>
          <a:p>
            <a:r>
              <a:rPr lang="fr-FR" sz="1050" dirty="0"/>
              <a:t>│</a:t>
            </a:r>
          </a:p>
          <a:p>
            <a:r>
              <a:rPr lang="fr-FR" sz="1050" dirty="0"/>
              <a:t>├─ </a:t>
            </a:r>
            <a:r>
              <a:rPr lang="fr-FR" sz="1050" dirty="0" err="1"/>
              <a:t>Dockerfile</a:t>
            </a:r>
            <a:r>
              <a:rPr lang="fr-FR" sz="1050" dirty="0"/>
              <a:t>                           # Pour packager </a:t>
            </a:r>
            <a:r>
              <a:rPr lang="fr-FR" sz="1050" dirty="0" err="1"/>
              <a:t>FastAPI</a:t>
            </a:r>
            <a:r>
              <a:rPr lang="fr-FR" sz="1050" dirty="0"/>
              <a:t> + </a:t>
            </a:r>
            <a:r>
              <a:rPr lang="fr-FR" sz="1050" dirty="0" err="1"/>
              <a:t>Streamlit</a:t>
            </a:r>
            <a:endParaRPr lang="fr-FR" sz="1050" dirty="0"/>
          </a:p>
          <a:p>
            <a:r>
              <a:rPr lang="fr-FR" sz="1050" dirty="0"/>
              <a:t>├─ requirements.txt                     # Librairies Python nécessaires</a:t>
            </a:r>
          </a:p>
          <a:p>
            <a:r>
              <a:rPr lang="fr-FR" sz="1050" dirty="0"/>
              <a:t>└─ README.md                            # Instructions du projet</a:t>
            </a:r>
          </a:p>
        </p:txBody>
      </p:sp>
    </p:spTree>
    <p:extLst>
      <p:ext uri="{BB962C8B-B14F-4D97-AF65-F5344CB8AC3E}">
        <p14:creationId xmlns:p14="http://schemas.microsoft.com/office/powerpoint/2010/main" val="1097401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1B4315E-FD81-59E0-B04F-1C806C4E17A8}"/>
              </a:ext>
            </a:extLst>
          </p:cNvPr>
          <p:cNvSpPr txBox="1"/>
          <p:nvPr/>
        </p:nvSpPr>
        <p:spPr>
          <a:xfrm>
            <a:off x="335499" y="374970"/>
            <a:ext cx="8453266" cy="4185761"/>
          </a:xfrm>
          <a:prstGeom prst="rect">
            <a:avLst/>
          </a:prstGeom>
          <a:noFill/>
        </p:spPr>
        <p:txBody>
          <a:bodyPr wrap="square" rtlCol="0">
            <a:spAutoFit/>
          </a:bodyPr>
          <a:lstStyle/>
          <a:p>
            <a:r>
              <a:rPr lang="fr-FR" dirty="0"/>
              <a:t>Docker La containerisation consiste à emballer une application avec toutes ses dépendances bibliothèque outils systèmes configuration dans une unité isolée appelée conteneur.</a:t>
            </a:r>
          </a:p>
          <a:p>
            <a:r>
              <a:rPr lang="fr-FR" dirty="0"/>
              <a:t>Déployer une application avec streaming le but est d’aller simplifier la vie du développeur avec du Python pour faire une interface L’avantage de mettre docker dans un streaming partagé en ligne parler avec plusieurs applications avec des versions particulières des librairies On met dans une image tout ce que l’on a besoin pour utiliser cette appli dans le conteneur on installe toutes les dépendances dans le container .</a:t>
            </a:r>
          </a:p>
          <a:p>
            <a:r>
              <a:rPr lang="fr-FR" dirty="0"/>
              <a:t>Comment on déploie des images:</a:t>
            </a:r>
          </a:p>
          <a:p>
            <a:r>
              <a:rPr lang="fr-FR" dirty="0"/>
              <a:t> Image ce sont des schémas on va hériter d’une image préfète dans docker run et on construit notre image dessus </a:t>
            </a:r>
          </a:p>
          <a:p>
            <a:r>
              <a:rPr lang="fr-FR" dirty="0"/>
              <a:t>Container on le construit Après notre image</a:t>
            </a:r>
          </a:p>
          <a:p>
            <a:r>
              <a:rPr lang="fr-FR" dirty="0"/>
              <a:t>Port relation entre une entité et une autre entité on ouvre les portes entre elles</a:t>
            </a:r>
          </a:p>
          <a:p>
            <a:r>
              <a:rPr lang="fr-FR" dirty="0"/>
              <a:t>Volume -v C’est un dossier partagé, C’est quelque chose qui me permet d’accéder à mon fichier local avec docker</a:t>
            </a:r>
          </a:p>
          <a:p>
            <a:r>
              <a:rPr lang="fr-FR" dirty="0"/>
              <a:t>Registre endroit où sont stockées les images</a:t>
            </a:r>
          </a:p>
          <a:p>
            <a:r>
              <a:rPr lang="fr-FR" dirty="0"/>
              <a:t>$ Sors tous les éléments de la variable $(…)</a:t>
            </a:r>
          </a:p>
          <a:p>
            <a:r>
              <a:rPr lang="fr-FR" dirty="0"/>
              <a:t>Variable d’environnement disponible uniquement dans notre système égal informations sur mes clés d’accès secrètes pour qu’elles ne soient pas piratées dans un docker run ou pour mettre une clé d’accès</a:t>
            </a:r>
          </a:p>
          <a:p>
            <a:endParaRPr lang="fr-FR" dirty="0"/>
          </a:p>
        </p:txBody>
      </p:sp>
    </p:spTree>
    <p:extLst>
      <p:ext uri="{BB962C8B-B14F-4D97-AF65-F5344CB8AC3E}">
        <p14:creationId xmlns:p14="http://schemas.microsoft.com/office/powerpoint/2010/main" val="429062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91E98422-B46A-F207-1F4E-ACA5B30A7C8C}"/>
              </a:ext>
            </a:extLst>
          </p:cNvPr>
          <p:cNvSpPr>
            <a:spLocks noGrp="1"/>
          </p:cNvSpPr>
          <p:nvPr>
            <p:ph type="body" idx="1"/>
          </p:nvPr>
        </p:nvSpPr>
        <p:spPr>
          <a:xfrm>
            <a:off x="134082" y="126242"/>
            <a:ext cx="8520600" cy="3416400"/>
          </a:xfrm>
        </p:spPr>
        <p:txBody>
          <a:bodyPr/>
          <a:lstStyle/>
          <a:p>
            <a:r>
              <a:rPr lang="fr-FR" sz="1100" b="1" dirty="0"/>
              <a:t>Résumé des étapes pour créer et lancer une appli </a:t>
            </a:r>
            <a:r>
              <a:rPr lang="fr-FR" sz="1100" b="1" dirty="0" err="1"/>
              <a:t>Streamlit</a:t>
            </a:r>
            <a:r>
              <a:rPr lang="fr-FR" sz="1100" b="1" dirty="0"/>
              <a:t> localement</a:t>
            </a:r>
            <a:endParaRPr lang="fr-FR" sz="1100" dirty="0"/>
          </a:p>
          <a:p>
            <a:r>
              <a:rPr lang="fr-FR" sz="1100" b="1" dirty="0"/>
              <a:t>1️⃣ Préparer l’environnement</a:t>
            </a:r>
          </a:p>
          <a:p>
            <a:r>
              <a:rPr lang="fr-FR" sz="1100" dirty="0"/>
              <a:t>Installer Anaconda/</a:t>
            </a:r>
            <a:r>
              <a:rPr lang="fr-FR" sz="1100" dirty="0" err="1"/>
              <a:t>Miniconda</a:t>
            </a:r>
            <a:r>
              <a:rPr lang="fr-FR" sz="1100" dirty="0"/>
              <a:t>, VS Code, Docker Desktop.</a:t>
            </a:r>
          </a:p>
          <a:p>
            <a:r>
              <a:rPr lang="fr-FR" sz="1100" dirty="0"/>
              <a:t>Créer un environnement </a:t>
            </a:r>
            <a:r>
              <a:rPr lang="fr-FR" sz="1100" dirty="0" err="1"/>
              <a:t>conda</a:t>
            </a:r>
            <a:r>
              <a:rPr lang="fr-FR" sz="1100" dirty="0"/>
              <a:t> dédié au projet :</a:t>
            </a:r>
          </a:p>
          <a:p>
            <a:r>
              <a:rPr lang="fr-FR" sz="1100" dirty="0" err="1"/>
              <a:t>conda</a:t>
            </a:r>
            <a:r>
              <a:rPr lang="fr-FR" sz="1100" dirty="0"/>
              <a:t> </a:t>
            </a:r>
            <a:r>
              <a:rPr lang="fr-FR" sz="1100" dirty="0" err="1"/>
              <a:t>create</a:t>
            </a:r>
            <a:r>
              <a:rPr lang="fr-FR" sz="1100" dirty="0"/>
              <a:t> -n </a:t>
            </a:r>
            <a:r>
              <a:rPr lang="fr-FR" sz="1100" dirty="0" err="1"/>
              <a:t>ml_deployment</a:t>
            </a:r>
            <a:r>
              <a:rPr lang="fr-FR" sz="1100" dirty="0"/>
              <a:t> python=3.11</a:t>
            </a:r>
          </a:p>
          <a:p>
            <a:r>
              <a:rPr lang="fr-FR" sz="1100" dirty="0" err="1"/>
              <a:t>conda</a:t>
            </a:r>
            <a:r>
              <a:rPr lang="fr-FR" sz="1100" dirty="0"/>
              <a:t> </a:t>
            </a:r>
            <a:r>
              <a:rPr lang="fr-FR" sz="1100" dirty="0" err="1"/>
              <a:t>activate</a:t>
            </a:r>
            <a:r>
              <a:rPr lang="fr-FR" sz="1100" dirty="0"/>
              <a:t> </a:t>
            </a:r>
            <a:r>
              <a:rPr lang="fr-FR" sz="1100" dirty="0" err="1"/>
              <a:t>ml_deployment</a:t>
            </a:r>
            <a:endParaRPr lang="fr-FR" sz="1100" dirty="0"/>
          </a:p>
          <a:p>
            <a:r>
              <a:rPr lang="fr-FR" sz="1100" dirty="0"/>
              <a:t>Installer les packages nécessaires :</a:t>
            </a:r>
          </a:p>
          <a:p>
            <a:r>
              <a:rPr lang="fr-FR" sz="1100" dirty="0" err="1"/>
              <a:t>conda</a:t>
            </a:r>
            <a:r>
              <a:rPr lang="fr-FR" sz="1100" dirty="0"/>
              <a:t> </a:t>
            </a:r>
            <a:r>
              <a:rPr lang="fr-FR" sz="1100" dirty="0" err="1"/>
              <a:t>install</a:t>
            </a:r>
            <a:r>
              <a:rPr lang="fr-FR" sz="1100" dirty="0"/>
              <a:t> pandas </a:t>
            </a:r>
            <a:r>
              <a:rPr lang="fr-FR" sz="1100" dirty="0" err="1"/>
              <a:t>scikit-learn</a:t>
            </a:r>
            <a:r>
              <a:rPr lang="fr-FR" sz="1100" dirty="0"/>
              <a:t> </a:t>
            </a:r>
            <a:r>
              <a:rPr lang="fr-FR" sz="1100" dirty="0" err="1"/>
              <a:t>matplotlib</a:t>
            </a:r>
            <a:r>
              <a:rPr lang="fr-FR" sz="1100" dirty="0"/>
              <a:t> </a:t>
            </a:r>
            <a:r>
              <a:rPr lang="fr-FR" sz="1100" dirty="0" err="1"/>
              <a:t>seaborn</a:t>
            </a:r>
            <a:r>
              <a:rPr lang="fr-FR" sz="1100" dirty="0"/>
              <a:t> </a:t>
            </a:r>
            <a:r>
              <a:rPr lang="fr-FR" sz="1100" dirty="0" err="1"/>
              <a:t>plotly</a:t>
            </a:r>
            <a:r>
              <a:rPr lang="fr-FR" sz="1100" dirty="0"/>
              <a:t> </a:t>
            </a:r>
            <a:r>
              <a:rPr lang="fr-FR" sz="1100" dirty="0" err="1"/>
              <a:t>joblib</a:t>
            </a:r>
            <a:r>
              <a:rPr lang="fr-FR" sz="1100" dirty="0"/>
              <a:t> -y</a:t>
            </a:r>
          </a:p>
          <a:p>
            <a:r>
              <a:rPr lang="fr-FR" sz="1100" dirty="0" err="1"/>
              <a:t>pip</a:t>
            </a:r>
            <a:r>
              <a:rPr lang="fr-FR" sz="1100" dirty="0"/>
              <a:t> </a:t>
            </a:r>
            <a:r>
              <a:rPr lang="fr-FR" sz="1100" dirty="0" err="1"/>
              <a:t>install</a:t>
            </a:r>
            <a:r>
              <a:rPr lang="fr-FR" sz="1100" dirty="0"/>
              <a:t> </a:t>
            </a:r>
            <a:r>
              <a:rPr lang="fr-FR" sz="1100" dirty="0" err="1"/>
              <a:t>streamlit</a:t>
            </a:r>
            <a:r>
              <a:rPr lang="fr-FR" sz="1100" dirty="0"/>
              <a:t> </a:t>
            </a:r>
            <a:r>
              <a:rPr lang="fr-FR" sz="1100" dirty="0" err="1"/>
              <a:t>fastapi</a:t>
            </a:r>
            <a:r>
              <a:rPr lang="fr-FR" sz="1100" dirty="0"/>
              <a:t> </a:t>
            </a:r>
            <a:r>
              <a:rPr lang="fr-FR" sz="1100" dirty="0" err="1"/>
              <a:t>uvicorn</a:t>
            </a:r>
            <a:r>
              <a:rPr lang="fr-FR" sz="1100" dirty="0"/>
              <a:t> python-</a:t>
            </a:r>
            <a:r>
              <a:rPr lang="fr-FR" sz="1100" dirty="0" err="1"/>
              <a:t>dotenv</a:t>
            </a:r>
            <a:endParaRPr lang="fr-FR" sz="1100" dirty="0"/>
          </a:p>
          <a:p>
            <a:r>
              <a:rPr lang="fr-FR" sz="1100" b="1" dirty="0"/>
              <a:t>2️⃣ Créer le projet dans VS Code</a:t>
            </a:r>
          </a:p>
          <a:p>
            <a:r>
              <a:rPr lang="fr-FR" sz="1100" dirty="0"/>
              <a:t>Ouvrir le dossier projet dans VS Code :</a:t>
            </a:r>
          </a:p>
          <a:p>
            <a:r>
              <a:rPr lang="fr-FR" sz="1100" dirty="0"/>
              <a:t>cd chemin\vers\bloc5</a:t>
            </a:r>
          </a:p>
          <a:p>
            <a:r>
              <a:rPr lang="fr-FR" sz="1100" dirty="0"/>
              <a:t>code .</a:t>
            </a:r>
          </a:p>
          <a:p>
            <a:r>
              <a:rPr lang="fr-FR" sz="1100" dirty="0"/>
              <a:t>Sélectionner l’interpréteur Python : </a:t>
            </a:r>
            <a:r>
              <a:rPr lang="fr-FR" sz="1100" dirty="0" err="1"/>
              <a:t>ml_deployment</a:t>
            </a:r>
            <a:r>
              <a:rPr lang="fr-FR" sz="1100" dirty="0"/>
              <a:t> (</a:t>
            </a:r>
            <a:r>
              <a:rPr lang="fr-FR" sz="1100" dirty="0" err="1"/>
              <a:t>Ctrl+Shift+P</a:t>
            </a:r>
            <a:r>
              <a:rPr lang="fr-FR" sz="1100" dirty="0"/>
              <a:t> → Python: Select </a:t>
            </a:r>
            <a:r>
              <a:rPr lang="fr-FR" sz="1100" dirty="0" err="1"/>
              <a:t>Interpreter</a:t>
            </a:r>
            <a:r>
              <a:rPr lang="fr-FR" sz="1100" dirty="0"/>
              <a:t>)</a:t>
            </a:r>
          </a:p>
          <a:p>
            <a:r>
              <a:rPr lang="fr-FR" sz="1100" b="1" dirty="0"/>
              <a:t>3️⃣ Créer le fichier </a:t>
            </a:r>
            <a:r>
              <a:rPr lang="fr-FR" sz="1100" b="1" dirty="0" err="1"/>
              <a:t>Streamlit</a:t>
            </a:r>
            <a:endParaRPr lang="fr-FR" sz="1100" b="1" dirty="0"/>
          </a:p>
          <a:p>
            <a:r>
              <a:rPr lang="fr-FR" sz="1100" dirty="0"/>
              <a:t>Fichier app.py avec exemple minimal :</a:t>
            </a:r>
          </a:p>
          <a:p>
            <a:r>
              <a:rPr lang="fr-FR" sz="1100" dirty="0"/>
              <a:t>import </a:t>
            </a:r>
            <a:r>
              <a:rPr lang="fr-FR" sz="1100" dirty="0" err="1"/>
              <a:t>streamlit</a:t>
            </a:r>
            <a:r>
              <a:rPr lang="fr-FR" sz="1100" dirty="0"/>
              <a:t> as st</a:t>
            </a:r>
          </a:p>
          <a:p>
            <a:r>
              <a:rPr lang="fr-FR" sz="1100" dirty="0"/>
              <a:t>import pandas as </a:t>
            </a:r>
            <a:r>
              <a:rPr lang="fr-FR" sz="1100" dirty="0" err="1"/>
              <a:t>pd</a:t>
            </a:r>
            <a:endParaRPr lang="fr-FR" sz="1100" dirty="0"/>
          </a:p>
          <a:p>
            <a:r>
              <a:rPr lang="fr-FR" sz="1100" dirty="0"/>
              <a:t>import </a:t>
            </a:r>
            <a:r>
              <a:rPr lang="fr-FR" sz="1100" dirty="0" err="1"/>
              <a:t>numpy</a:t>
            </a:r>
            <a:r>
              <a:rPr lang="fr-FR" sz="1100" dirty="0"/>
              <a:t> as </a:t>
            </a:r>
            <a:r>
              <a:rPr lang="fr-FR" sz="1100" dirty="0" err="1"/>
              <a:t>np</a:t>
            </a:r>
            <a:endParaRPr lang="fr-FR" sz="1100" dirty="0"/>
          </a:p>
          <a:p>
            <a:r>
              <a:rPr lang="fr-FR" sz="1100" dirty="0" err="1"/>
              <a:t>st.title</a:t>
            </a:r>
            <a:r>
              <a:rPr lang="fr-FR" sz="1100" dirty="0"/>
              <a:t>("Mon Application </a:t>
            </a:r>
            <a:r>
              <a:rPr lang="fr-FR" sz="1100" dirty="0" err="1"/>
              <a:t>Getaround</a:t>
            </a:r>
            <a:r>
              <a:rPr lang="fr-FR" sz="1100" dirty="0"/>
              <a:t>")</a:t>
            </a:r>
          </a:p>
          <a:p>
            <a:r>
              <a:rPr lang="fr-FR" sz="1100" dirty="0" err="1"/>
              <a:t>df</a:t>
            </a:r>
            <a:r>
              <a:rPr lang="fr-FR" sz="1100" dirty="0"/>
              <a:t> = </a:t>
            </a:r>
            <a:r>
              <a:rPr lang="fr-FR" sz="1100" dirty="0" err="1"/>
              <a:t>pd.DataFrame</a:t>
            </a:r>
            <a:r>
              <a:rPr lang="fr-FR" sz="1100" dirty="0"/>
              <a:t>(</a:t>
            </a:r>
            <a:r>
              <a:rPr lang="fr-FR" sz="1100" dirty="0" err="1"/>
              <a:t>np.random.randn</a:t>
            </a:r>
            <a:r>
              <a:rPr lang="fr-FR" sz="1100" dirty="0"/>
              <a:t>(10, 3), </a:t>
            </a:r>
            <a:r>
              <a:rPr lang="fr-FR" sz="1100" dirty="0" err="1"/>
              <a:t>columns</a:t>
            </a:r>
            <a:r>
              <a:rPr lang="fr-FR" sz="1100" dirty="0"/>
              <a:t>=['A','B','C'])</a:t>
            </a:r>
          </a:p>
          <a:p>
            <a:r>
              <a:rPr lang="fr-FR" sz="1100" dirty="0" err="1"/>
              <a:t>st.dataframe</a:t>
            </a:r>
            <a:r>
              <a:rPr lang="fr-FR" sz="1100" dirty="0"/>
              <a:t>(</a:t>
            </a:r>
            <a:r>
              <a:rPr lang="fr-FR" sz="1100" dirty="0" err="1"/>
              <a:t>df</a:t>
            </a:r>
            <a:r>
              <a:rPr lang="fr-FR" sz="1100" dirty="0"/>
              <a:t>)</a:t>
            </a:r>
          </a:p>
          <a:p>
            <a:r>
              <a:rPr lang="fr-FR" sz="1100" b="1" dirty="0"/>
              <a:t>4️⃣ Lancer </a:t>
            </a:r>
            <a:r>
              <a:rPr lang="fr-FR" sz="1100" b="1" dirty="0" err="1"/>
              <a:t>Streamlit</a:t>
            </a:r>
            <a:r>
              <a:rPr lang="fr-FR" sz="1100" b="1" dirty="0"/>
              <a:t> localement</a:t>
            </a:r>
          </a:p>
          <a:p>
            <a:r>
              <a:rPr lang="fr-FR" sz="1100" dirty="0"/>
              <a:t>Dans le terminal VS Code ou PowerShell, avec l’environnement actif :</a:t>
            </a:r>
          </a:p>
          <a:p>
            <a:r>
              <a:rPr lang="fr-FR" sz="1100" dirty="0" err="1"/>
              <a:t>conda</a:t>
            </a:r>
            <a:r>
              <a:rPr lang="fr-FR" sz="1100" dirty="0"/>
              <a:t> </a:t>
            </a:r>
            <a:r>
              <a:rPr lang="fr-FR" sz="1100" dirty="0" err="1"/>
              <a:t>activate</a:t>
            </a:r>
            <a:r>
              <a:rPr lang="fr-FR" sz="1100" dirty="0"/>
              <a:t> </a:t>
            </a:r>
            <a:r>
              <a:rPr lang="fr-FR" sz="1100" dirty="0" err="1"/>
              <a:t>ml_deployment</a:t>
            </a:r>
            <a:endParaRPr lang="fr-FR" sz="1100" dirty="0"/>
          </a:p>
          <a:p>
            <a:r>
              <a:rPr lang="fr-FR" sz="1100" dirty="0" err="1"/>
              <a:t>streamlit</a:t>
            </a:r>
            <a:r>
              <a:rPr lang="fr-FR" sz="1100" dirty="0"/>
              <a:t> run app.py</a:t>
            </a:r>
          </a:p>
          <a:p>
            <a:r>
              <a:rPr lang="fr-FR" sz="1100" dirty="0"/>
              <a:t>L’appli s’ouvre dans le navigateur automatiquement (http://localhost:8501)</a:t>
            </a:r>
          </a:p>
          <a:p>
            <a:r>
              <a:rPr lang="fr-FR" sz="1100" dirty="0" err="1"/>
              <a:t>Streamlit</a:t>
            </a:r>
            <a:r>
              <a:rPr lang="fr-FR" sz="1100" dirty="0"/>
              <a:t> recharge automatiquement les modifications du fichier.</a:t>
            </a:r>
          </a:p>
          <a:p>
            <a:r>
              <a:rPr lang="fr-FR" sz="1100" b="1" dirty="0"/>
              <a:t>5️⃣ Optionnel : </a:t>
            </a:r>
            <a:r>
              <a:rPr lang="fr-FR" sz="1100" b="1" dirty="0" err="1"/>
              <a:t>Dockeriser</a:t>
            </a:r>
            <a:r>
              <a:rPr lang="fr-FR" sz="1100" b="1" dirty="0"/>
              <a:t> l’application</a:t>
            </a:r>
          </a:p>
          <a:p>
            <a:r>
              <a:rPr lang="fr-FR" sz="1100" dirty="0"/>
              <a:t>Créer un </a:t>
            </a:r>
            <a:r>
              <a:rPr lang="fr-FR" sz="1100" dirty="0" err="1"/>
              <a:t>Dockerfile</a:t>
            </a:r>
            <a:r>
              <a:rPr lang="fr-FR" sz="1100" dirty="0"/>
              <a:t> :</a:t>
            </a:r>
          </a:p>
          <a:p>
            <a:r>
              <a:rPr lang="fr-FR" sz="1100" dirty="0"/>
              <a:t>FROM python:3.11-slim</a:t>
            </a:r>
          </a:p>
          <a:p>
            <a:r>
              <a:rPr lang="fr-FR" sz="1100" dirty="0"/>
              <a:t>WORKDIR /app</a:t>
            </a:r>
          </a:p>
          <a:p>
            <a:r>
              <a:rPr lang="fr-FR" sz="1100" dirty="0"/>
              <a:t>COPY . /app</a:t>
            </a:r>
          </a:p>
          <a:p>
            <a:r>
              <a:rPr lang="fr-FR" sz="1100" dirty="0"/>
              <a:t>RUN </a:t>
            </a:r>
            <a:r>
              <a:rPr lang="fr-FR" sz="1100" dirty="0" err="1"/>
              <a:t>pip</a:t>
            </a:r>
            <a:r>
              <a:rPr lang="fr-FR" sz="1100" dirty="0"/>
              <a:t> </a:t>
            </a:r>
            <a:r>
              <a:rPr lang="fr-FR" sz="1100" dirty="0" err="1"/>
              <a:t>install</a:t>
            </a:r>
            <a:r>
              <a:rPr lang="fr-FR" sz="1100" dirty="0"/>
              <a:t> pandas </a:t>
            </a:r>
            <a:r>
              <a:rPr lang="fr-FR" sz="1100" dirty="0" err="1"/>
              <a:t>scikit-learn</a:t>
            </a:r>
            <a:r>
              <a:rPr lang="fr-FR" sz="1100" dirty="0"/>
              <a:t> </a:t>
            </a:r>
            <a:r>
              <a:rPr lang="fr-FR" sz="1100" dirty="0" err="1"/>
              <a:t>matplotlib</a:t>
            </a:r>
            <a:r>
              <a:rPr lang="fr-FR" sz="1100" dirty="0"/>
              <a:t> </a:t>
            </a:r>
            <a:r>
              <a:rPr lang="fr-FR" sz="1100" dirty="0" err="1"/>
              <a:t>seaborn</a:t>
            </a:r>
            <a:r>
              <a:rPr lang="fr-FR" sz="1100" dirty="0"/>
              <a:t> </a:t>
            </a:r>
            <a:r>
              <a:rPr lang="fr-FR" sz="1100" dirty="0" err="1"/>
              <a:t>plotly</a:t>
            </a:r>
            <a:r>
              <a:rPr lang="fr-FR" sz="1100" dirty="0"/>
              <a:t> </a:t>
            </a:r>
            <a:r>
              <a:rPr lang="fr-FR" sz="1100" dirty="0" err="1"/>
              <a:t>joblib</a:t>
            </a:r>
            <a:r>
              <a:rPr lang="fr-FR" sz="1100" dirty="0"/>
              <a:t> </a:t>
            </a:r>
            <a:r>
              <a:rPr lang="fr-FR" sz="1100" dirty="0" err="1"/>
              <a:t>streamlit</a:t>
            </a:r>
            <a:endParaRPr lang="fr-FR" sz="1100" dirty="0"/>
          </a:p>
          <a:p>
            <a:r>
              <a:rPr lang="fr-FR" sz="1100" dirty="0"/>
              <a:t>EXPOSE 8501</a:t>
            </a:r>
          </a:p>
          <a:p>
            <a:r>
              <a:rPr lang="fr-FR" sz="1100" dirty="0"/>
              <a:t>CMD ["</a:t>
            </a:r>
            <a:r>
              <a:rPr lang="fr-FR" sz="1100" dirty="0" err="1"/>
              <a:t>streamlit</a:t>
            </a:r>
            <a:r>
              <a:rPr lang="fr-FR" sz="1100" dirty="0"/>
              <a:t>", "run", "app.py", "--</a:t>
            </a:r>
            <a:r>
              <a:rPr lang="fr-FR" sz="1100" dirty="0" err="1"/>
              <a:t>server.port</a:t>
            </a:r>
            <a:r>
              <a:rPr lang="fr-FR" sz="1100" dirty="0"/>
              <a:t>=8501", "--</a:t>
            </a:r>
            <a:r>
              <a:rPr lang="fr-FR" sz="1100" dirty="0" err="1"/>
              <a:t>server.address</a:t>
            </a:r>
            <a:r>
              <a:rPr lang="fr-FR" sz="1100" dirty="0"/>
              <a:t>=0.0.0.0"]</a:t>
            </a:r>
          </a:p>
          <a:p>
            <a:r>
              <a:rPr lang="fr-FR" sz="1100" dirty="0"/>
              <a:t>Construire l’image :</a:t>
            </a:r>
          </a:p>
          <a:p>
            <a:r>
              <a:rPr lang="fr-FR" sz="1100" dirty="0"/>
              <a:t>docker </a:t>
            </a:r>
            <a:r>
              <a:rPr lang="fr-FR" sz="1100" dirty="0" err="1"/>
              <a:t>build</a:t>
            </a:r>
            <a:r>
              <a:rPr lang="fr-FR" sz="1100" dirty="0"/>
              <a:t> -t </a:t>
            </a:r>
            <a:r>
              <a:rPr lang="fr-FR" sz="1100" dirty="0" err="1"/>
              <a:t>getaround-streamlit</a:t>
            </a:r>
            <a:r>
              <a:rPr lang="fr-FR" sz="1100" dirty="0"/>
              <a:t> .</a:t>
            </a:r>
          </a:p>
          <a:p>
            <a:r>
              <a:rPr lang="fr-FR" sz="1100" dirty="0"/>
              <a:t>Lancer le container :</a:t>
            </a:r>
          </a:p>
          <a:p>
            <a:r>
              <a:rPr lang="fr-FR" sz="1100" dirty="0"/>
              <a:t>docker run -p 8501:8501 </a:t>
            </a:r>
            <a:r>
              <a:rPr lang="fr-FR" sz="1100" dirty="0" err="1"/>
              <a:t>getaround-streamlit</a:t>
            </a:r>
            <a:endParaRPr lang="fr-FR" sz="1100" dirty="0"/>
          </a:p>
          <a:p>
            <a:r>
              <a:rPr lang="fr-FR" sz="1100" dirty="0"/>
              <a:t>Accéder à l’appli via http://localhost:8501</a:t>
            </a:r>
          </a:p>
          <a:p>
            <a:br>
              <a:rPr lang="fr-FR" sz="1100" dirty="0"/>
            </a:br>
            <a:endParaRPr lang="fr-FR" sz="1100" dirty="0"/>
          </a:p>
          <a:p>
            <a:r>
              <a:rPr lang="fr-FR" sz="1100" b="1" dirty="0"/>
              <a:t>6️⃣ Bonnes pratiques</a:t>
            </a:r>
          </a:p>
          <a:p>
            <a:r>
              <a:rPr lang="fr-FR" sz="1100" dirty="0"/>
              <a:t>Toujours travailler dans l’environnement </a:t>
            </a:r>
            <a:r>
              <a:rPr lang="fr-FR" sz="1100" dirty="0" err="1"/>
              <a:t>conda</a:t>
            </a:r>
            <a:r>
              <a:rPr lang="fr-FR" sz="1100" dirty="0"/>
              <a:t> dédié.</a:t>
            </a:r>
          </a:p>
          <a:p>
            <a:r>
              <a:rPr lang="fr-FR" sz="1100" dirty="0"/>
              <a:t>Sauvegarder l’environnement :</a:t>
            </a:r>
          </a:p>
          <a:p>
            <a:r>
              <a:rPr lang="fr-FR" sz="1100" dirty="0" err="1"/>
              <a:t>conda</a:t>
            </a:r>
            <a:r>
              <a:rPr lang="fr-FR" sz="1100" dirty="0"/>
              <a:t> </a:t>
            </a:r>
            <a:r>
              <a:rPr lang="fr-FR" sz="1100" dirty="0" err="1"/>
              <a:t>env</a:t>
            </a:r>
            <a:r>
              <a:rPr lang="fr-FR" sz="1100" dirty="0"/>
              <a:t> export &gt; </a:t>
            </a:r>
            <a:r>
              <a:rPr lang="fr-FR" sz="1100" dirty="0" err="1"/>
              <a:t>environment.yml</a:t>
            </a:r>
            <a:endParaRPr lang="fr-FR" sz="1100" dirty="0"/>
          </a:p>
          <a:p>
            <a:r>
              <a:rPr lang="fr-FR" sz="1100" dirty="0"/>
              <a:t>Versionner ton code avec Git.</a:t>
            </a:r>
          </a:p>
          <a:p>
            <a:r>
              <a:rPr lang="fr-FR" sz="1100" dirty="0"/>
              <a:t>Tester l’appli avant de </a:t>
            </a:r>
            <a:r>
              <a:rPr lang="fr-FR" sz="1100" dirty="0" err="1"/>
              <a:t>dockeriser</a:t>
            </a:r>
            <a:r>
              <a:rPr lang="fr-FR" sz="1100" dirty="0"/>
              <a:t> pour éviter les erreurs.</a:t>
            </a:r>
          </a:p>
          <a:p>
            <a:br>
              <a:rPr lang="fr-FR" sz="1100" dirty="0"/>
            </a:br>
            <a:endParaRPr lang="fr-FR" sz="1100" dirty="0"/>
          </a:p>
          <a:p>
            <a:r>
              <a:rPr lang="fr-FR" sz="1100" dirty="0"/>
              <a:t>✅ Avec ce résumé, tu peux expliquer </a:t>
            </a:r>
            <a:r>
              <a:rPr lang="fr-FR" sz="1100" b="1" dirty="0"/>
              <a:t>de mémoire</a:t>
            </a:r>
            <a:r>
              <a:rPr lang="fr-FR" sz="1100" dirty="0"/>
              <a:t> : préparation de l’environnement, création du projet, développement </a:t>
            </a:r>
            <a:r>
              <a:rPr lang="fr-FR" sz="1100" dirty="0" err="1"/>
              <a:t>Streamlit</a:t>
            </a:r>
            <a:r>
              <a:rPr lang="fr-FR" sz="1100" dirty="0"/>
              <a:t>, test local, et option Docker pour déploiement.</a:t>
            </a:r>
          </a:p>
          <a:p>
            <a:endParaRPr lang="fr-FR" dirty="0"/>
          </a:p>
        </p:txBody>
      </p:sp>
    </p:spTree>
    <p:extLst>
      <p:ext uri="{BB962C8B-B14F-4D97-AF65-F5344CB8AC3E}">
        <p14:creationId xmlns:p14="http://schemas.microsoft.com/office/powerpoint/2010/main" val="2412573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5BB4297C-2714-B916-6E6E-34F70919CB2F}"/>
              </a:ext>
            </a:extLst>
          </p:cNvPr>
          <p:cNvSpPr>
            <a:spLocks noGrp="1"/>
          </p:cNvSpPr>
          <p:nvPr>
            <p:ph type="body" idx="1"/>
          </p:nvPr>
        </p:nvSpPr>
        <p:spPr>
          <a:xfrm>
            <a:off x="311700" y="78941"/>
            <a:ext cx="5168122" cy="4489934"/>
          </a:xfrm>
        </p:spPr>
        <p:txBody>
          <a:bodyPr/>
          <a:lstStyle/>
          <a:p>
            <a:r>
              <a:rPr lang="fr-FR" sz="1400" b="1" dirty="0"/>
              <a:t>Slide : Déploiement local – Application </a:t>
            </a:r>
            <a:r>
              <a:rPr lang="fr-FR" sz="1400" b="1" dirty="0" err="1"/>
              <a:t>Getaround</a:t>
            </a:r>
            <a:endParaRPr lang="fr-FR" sz="1400" b="1" dirty="0"/>
          </a:p>
          <a:p>
            <a:r>
              <a:rPr lang="fr-FR" sz="1400" b="1" dirty="0"/>
              <a:t>Workflow </a:t>
            </a:r>
            <a:r>
              <a:rPr lang="fr-FR" sz="1400" b="1" dirty="0" err="1"/>
              <a:t>Streamlit</a:t>
            </a:r>
            <a:r>
              <a:rPr lang="fr-FR" sz="1400" b="1" dirty="0"/>
              <a:t> + ML + Docker</a:t>
            </a:r>
          </a:p>
          <a:p>
            <a:r>
              <a:rPr lang="fr-FR" sz="1400" b="1" dirty="0"/>
              <a:t>1️⃣ Préparer l’environnement</a:t>
            </a:r>
            <a:endParaRPr lang="fr-FR" sz="1400" dirty="0"/>
          </a:p>
          <a:p>
            <a:r>
              <a:rPr lang="fr-FR" sz="1400" dirty="0" err="1"/>
              <a:t>Conda</a:t>
            </a:r>
            <a:r>
              <a:rPr lang="fr-FR" sz="1400" dirty="0"/>
              <a:t> : </a:t>
            </a:r>
            <a:r>
              <a:rPr lang="fr-FR" sz="1400" dirty="0" err="1"/>
              <a:t>ml_deployment</a:t>
            </a:r>
            <a:endParaRPr lang="fr-FR" sz="1400" dirty="0"/>
          </a:p>
          <a:p>
            <a:r>
              <a:rPr lang="fr-FR" sz="1400" dirty="0"/>
              <a:t>Packages : pandas, </a:t>
            </a:r>
            <a:r>
              <a:rPr lang="fr-FR" sz="1400" dirty="0" err="1"/>
              <a:t>scikit-learn</a:t>
            </a:r>
            <a:r>
              <a:rPr lang="fr-FR" sz="1400" dirty="0"/>
              <a:t>, </a:t>
            </a:r>
            <a:r>
              <a:rPr lang="fr-FR" sz="1400" dirty="0" err="1"/>
              <a:t>joblib</a:t>
            </a:r>
            <a:r>
              <a:rPr lang="fr-FR" sz="1400" dirty="0"/>
              <a:t>, </a:t>
            </a:r>
            <a:r>
              <a:rPr lang="fr-FR" sz="1400" dirty="0" err="1"/>
              <a:t>Streamlit</a:t>
            </a:r>
            <a:endParaRPr lang="fr-FR" sz="1400" dirty="0"/>
          </a:p>
          <a:p>
            <a:r>
              <a:rPr lang="fr-FR" sz="1400" b="1" dirty="0"/>
              <a:t>2️⃣ Développement</a:t>
            </a:r>
            <a:endParaRPr lang="fr-FR" sz="1400" dirty="0"/>
          </a:p>
          <a:p>
            <a:r>
              <a:rPr lang="fr-FR" sz="1400" dirty="0"/>
              <a:t>VS Code → app.py</a:t>
            </a:r>
          </a:p>
          <a:p>
            <a:r>
              <a:rPr lang="fr-FR" sz="1400" dirty="0"/>
              <a:t>Dashboard interactif avec </a:t>
            </a:r>
            <a:r>
              <a:rPr lang="fr-FR" sz="1400" dirty="0" err="1"/>
              <a:t>Streamlit</a:t>
            </a:r>
            <a:endParaRPr lang="fr-FR" sz="1400" dirty="0"/>
          </a:p>
          <a:p>
            <a:r>
              <a:rPr lang="fr-FR" sz="1400" b="1" dirty="0"/>
              <a:t>3️⃣ Test local</a:t>
            </a:r>
            <a:endParaRPr lang="fr-FR" sz="1400" dirty="0"/>
          </a:p>
          <a:p>
            <a:r>
              <a:rPr lang="fr-FR" sz="1400" dirty="0"/>
              <a:t>Lancer : </a:t>
            </a:r>
            <a:r>
              <a:rPr lang="fr-FR" sz="1400" dirty="0" err="1"/>
              <a:t>streamlit</a:t>
            </a:r>
            <a:r>
              <a:rPr lang="fr-FR" sz="1400" dirty="0"/>
              <a:t> run app.py</a:t>
            </a:r>
          </a:p>
          <a:p>
            <a:r>
              <a:rPr lang="fr-FR" sz="1400" dirty="0"/>
              <a:t>Visualiser dans le navigateur (auto-</a:t>
            </a:r>
            <a:r>
              <a:rPr lang="fr-FR" sz="1400" dirty="0" err="1"/>
              <a:t>reload</a:t>
            </a:r>
            <a:r>
              <a:rPr lang="fr-FR" sz="1400" dirty="0"/>
              <a:t>)</a:t>
            </a:r>
          </a:p>
          <a:p>
            <a:r>
              <a:rPr lang="fr-FR" sz="1400" b="1" dirty="0"/>
              <a:t>4️⃣ Conteneurisation (optionnelle)</a:t>
            </a:r>
            <a:endParaRPr lang="fr-FR" sz="1400" dirty="0"/>
          </a:p>
          <a:p>
            <a:r>
              <a:rPr lang="fr-FR" sz="1400" dirty="0" err="1"/>
              <a:t>Dockerfile</a:t>
            </a:r>
            <a:r>
              <a:rPr lang="fr-FR" sz="1400" dirty="0"/>
              <a:t> → </a:t>
            </a:r>
            <a:r>
              <a:rPr lang="fr-FR" sz="1400" dirty="0" err="1"/>
              <a:t>build</a:t>
            </a:r>
            <a:r>
              <a:rPr lang="fr-FR" sz="1400" dirty="0"/>
              <a:t> &amp; run</a:t>
            </a:r>
          </a:p>
          <a:p>
            <a:r>
              <a:rPr lang="fr-FR" sz="1400" dirty="0"/>
              <a:t>Appli accessible sur http://localhost:8501</a:t>
            </a:r>
          </a:p>
          <a:p>
            <a:r>
              <a:rPr lang="fr-FR" sz="1400" b="1" dirty="0"/>
              <a:t>5️⃣ Bonnes pratiques</a:t>
            </a:r>
            <a:endParaRPr lang="fr-FR" sz="1400" dirty="0"/>
          </a:p>
          <a:p>
            <a:r>
              <a:rPr lang="fr-FR" sz="1400" dirty="0"/>
              <a:t>Toujours utiliser l’environnement </a:t>
            </a:r>
            <a:r>
              <a:rPr lang="fr-FR" sz="1400" dirty="0" err="1"/>
              <a:t>conda</a:t>
            </a:r>
            <a:endParaRPr lang="fr-FR" sz="1400" dirty="0"/>
          </a:p>
          <a:p>
            <a:r>
              <a:rPr lang="fr-FR" sz="1400" dirty="0"/>
              <a:t>Sauvegarder : </a:t>
            </a:r>
            <a:r>
              <a:rPr lang="fr-FR" sz="1400" dirty="0" err="1"/>
              <a:t>environment.yml</a:t>
            </a:r>
            <a:endParaRPr lang="fr-FR" sz="1400" dirty="0"/>
          </a:p>
          <a:p>
            <a:r>
              <a:rPr lang="fr-FR" sz="1400" dirty="0"/>
              <a:t>Versionner avec Git</a:t>
            </a:r>
          </a:p>
          <a:p>
            <a:endParaRPr lang="fr-FR" dirty="0"/>
          </a:p>
        </p:txBody>
      </p:sp>
      <p:sp>
        <p:nvSpPr>
          <p:cNvPr id="4" name="ZoneTexte 3">
            <a:extLst>
              <a:ext uri="{FF2B5EF4-FFF2-40B4-BE49-F238E27FC236}">
                <a16:creationId xmlns:a16="http://schemas.microsoft.com/office/drawing/2014/main" id="{7CFEB729-786D-00D7-0026-B83E15916C91}"/>
              </a:ext>
            </a:extLst>
          </p:cNvPr>
          <p:cNvSpPr txBox="1"/>
          <p:nvPr/>
        </p:nvSpPr>
        <p:spPr>
          <a:xfrm>
            <a:off x="5532449" y="210509"/>
            <a:ext cx="3453669" cy="1169551"/>
          </a:xfrm>
          <a:prstGeom prst="rect">
            <a:avLst/>
          </a:prstGeom>
          <a:noFill/>
        </p:spPr>
        <p:txBody>
          <a:bodyPr wrap="square" rtlCol="0">
            <a:spAutoFit/>
          </a:bodyPr>
          <a:lstStyle/>
          <a:p>
            <a:r>
              <a:rPr lang="fr-FR" dirty="0"/>
              <a:t>[</a:t>
            </a:r>
            <a:r>
              <a:rPr lang="fr-FR" dirty="0" err="1"/>
              <a:t>Conda</a:t>
            </a:r>
            <a:r>
              <a:rPr lang="fr-FR" dirty="0"/>
              <a:t> </a:t>
            </a:r>
            <a:r>
              <a:rPr lang="fr-FR" dirty="0" err="1"/>
              <a:t>env</a:t>
            </a:r>
            <a:r>
              <a:rPr lang="fr-FR" dirty="0"/>
              <a:t>] → [VS Code / app.py] → [</a:t>
            </a:r>
            <a:r>
              <a:rPr lang="fr-FR" dirty="0" err="1"/>
              <a:t>Streamlit</a:t>
            </a:r>
            <a:r>
              <a:rPr lang="fr-FR" dirty="0"/>
              <a:t>] → [Test local]</a:t>
            </a:r>
          </a:p>
          <a:p>
            <a:r>
              <a:rPr lang="fr-FR" dirty="0"/>
              <a:t>                                       ↘ [Docker container] (optionnel)</a:t>
            </a:r>
          </a:p>
          <a:p>
            <a:endParaRPr lang="fr-FR" dirty="0"/>
          </a:p>
        </p:txBody>
      </p:sp>
    </p:spTree>
    <p:extLst>
      <p:ext uri="{BB962C8B-B14F-4D97-AF65-F5344CB8AC3E}">
        <p14:creationId xmlns:p14="http://schemas.microsoft.com/office/powerpoint/2010/main" val="16131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6A042E1C-D4D9-68E9-39FF-106D8A375ADD}"/>
                  </a:ext>
                </a:extLst>
              </p:cNvPr>
              <p:cNvSpPr txBox="1"/>
              <p:nvPr/>
            </p:nvSpPr>
            <p:spPr>
              <a:xfrm>
                <a:off x="302607" y="-187176"/>
                <a:ext cx="7617807" cy="4780539"/>
              </a:xfrm>
              <a:prstGeom prst="rect">
                <a:avLst/>
              </a:prstGeom>
              <a:noFill/>
            </p:spPr>
            <p:txBody>
              <a:bodyPr wrap="square">
                <a:spAutoFit/>
              </a:bodyPr>
              <a:lstStyle/>
              <a:p>
                <a:pPr>
                  <a:buNone/>
                </a:pPr>
                <a:endParaRPr lang="fr-FR" sz="1200" b="1" dirty="0"/>
              </a:p>
              <a:p>
                <a:pPr>
                  <a:buNone/>
                </a:pPr>
                <a:endParaRPr lang="fr-FR" sz="1200" b="1" dirty="0"/>
              </a:p>
              <a:p>
                <a:pPr>
                  <a:buNone/>
                </a:pPr>
                <a:endParaRPr lang="fr-FR" sz="1200" b="1" dirty="0"/>
              </a:p>
              <a:p>
                <a:pPr>
                  <a:buNone/>
                </a:pPr>
                <a:endParaRPr lang="fr-FR" sz="1200" b="1" dirty="0"/>
              </a:p>
              <a:p>
                <a:pPr>
                  <a:buNone/>
                </a:pPr>
                <a:r>
                  <a:rPr lang="fr-FR" sz="1100" b="1" dirty="0"/>
                  <a:t>RMSE (Root </a:t>
                </a:r>
                <a:r>
                  <a:rPr lang="fr-FR" sz="1100" b="1" dirty="0" err="1"/>
                  <a:t>Mean</a:t>
                </a:r>
                <a:r>
                  <a:rPr lang="fr-FR" sz="1100" b="1" dirty="0"/>
                  <a:t> </a:t>
                </a:r>
                <a:r>
                  <a:rPr lang="fr-FR" sz="1100" b="1" dirty="0" err="1"/>
                  <a:t>Squared</a:t>
                </a:r>
                <a:r>
                  <a:rPr lang="fr-FR" sz="1100" b="1" dirty="0"/>
                  <a:t> </a:t>
                </a:r>
                <a:r>
                  <a:rPr lang="fr-FR" sz="1100" b="1" dirty="0" err="1"/>
                  <a:t>Error</a:t>
                </a:r>
                <a:r>
                  <a:rPr lang="fr-FR" sz="1100" b="1" dirty="0"/>
                  <a:t>)</a:t>
                </a:r>
              </a:p>
              <a:p>
                <a:pPr>
                  <a:buNone/>
                </a:pPr>
                <a:r>
                  <a:rPr lang="fr-FR" sz="1100" dirty="0"/>
                  <a:t>Formule :</a:t>
                </a:r>
              </a:p>
              <a:p>
                <a:pPr>
                  <a:buNone/>
                </a:pPr>
                <a:r>
                  <a:rPr lang="fr-FR" sz="1100" b="1" dirty="0"/>
                  <a:t>Explication simple</a:t>
                </a:r>
                <a:r>
                  <a:rPr lang="fr-FR" sz="1100" dirty="0"/>
                  <a:t> :</a:t>
                </a:r>
              </a:p>
              <a:p>
                <a:pPr>
                  <a:buFont typeface="Arial" panose="020B0604020202020204" pitchFamily="34" charset="0"/>
                  <a:buChar char="•"/>
                </a:pPr>
                <a:r>
                  <a:rPr lang="fr-FR" sz="1100" dirty="0"/>
                  <a:t>On prend </a:t>
                </a:r>
                <a:r>
                  <a:rPr lang="fr-FR" sz="1100" b="1" dirty="0"/>
                  <a:t>la différence entre le prix réel et le prix prédit</a:t>
                </a:r>
                <a:r>
                  <a:rPr lang="fr-FR" sz="1100" dirty="0"/>
                  <a:t> pour chaque voiture.</a:t>
                </a:r>
              </a:p>
              <a:p>
                <a:pPr>
                  <a:buFont typeface="Arial" panose="020B0604020202020204" pitchFamily="34" charset="0"/>
                  <a:buChar char="•"/>
                </a:pPr>
                <a:r>
                  <a:rPr lang="fr-FR" sz="1100" dirty="0"/>
                  <a:t>On </a:t>
                </a:r>
                <a:r>
                  <a:rPr lang="fr-FR" sz="1100" b="1" dirty="0"/>
                  <a:t>met cette différence au carré</a:t>
                </a:r>
                <a:r>
                  <a:rPr lang="fr-FR" sz="1100" dirty="0"/>
                  <a:t> pour que les grosses erreurs comptent plus.</a:t>
                </a:r>
              </a:p>
              <a:p>
                <a:pPr>
                  <a:buFont typeface="Arial" panose="020B0604020202020204" pitchFamily="34" charset="0"/>
                  <a:buChar char="•"/>
                </a:pPr>
                <a:r>
                  <a:rPr lang="fr-FR" sz="1100" dirty="0"/>
                  <a:t>On fait la </a:t>
                </a:r>
                <a:r>
                  <a:rPr lang="fr-FR" sz="1100" b="1" dirty="0"/>
                  <a:t>moyenne de toutes ces erreurs</a:t>
                </a:r>
                <a:r>
                  <a:rPr lang="fr-FR" sz="1100" dirty="0"/>
                  <a:t>.</a:t>
                </a:r>
              </a:p>
              <a:p>
                <a:pPr>
                  <a:buFont typeface="Arial" panose="020B0604020202020204" pitchFamily="34" charset="0"/>
                  <a:buChar char="•"/>
                </a:pPr>
                <a:r>
                  <a:rPr lang="fr-FR" sz="1100" dirty="0"/>
                  <a:t>Enfin, on prend la </a:t>
                </a:r>
                <a:r>
                  <a:rPr lang="fr-FR" sz="1100" b="1" dirty="0"/>
                  <a:t>racine carrée</a:t>
                </a:r>
                <a:r>
                  <a:rPr lang="fr-FR" sz="1100" dirty="0"/>
                  <a:t> pour revenir à la même unité que le prix.</a:t>
                </a:r>
              </a:p>
              <a:p>
                <a:pPr>
                  <a:buNone/>
                </a:pPr>
                <a:r>
                  <a:rPr lang="fr-FR" sz="1100" dirty="0"/>
                  <a:t>➡ Le RMSE nous dit donc l’</a:t>
                </a:r>
                <a:r>
                  <a:rPr lang="fr-FR" sz="1100" b="1" dirty="0"/>
                  <a:t>erreur moyenne pondérée par les grosses différences</a:t>
                </a:r>
                <a:r>
                  <a:rPr lang="fr-FR" sz="1100" dirty="0"/>
                  <a:t>.</a:t>
                </a:r>
              </a:p>
              <a:p>
                <a:pPr>
                  <a:buNone/>
                </a:pPr>
                <a:br>
                  <a:rPr lang="fr-FR" sz="1100" dirty="0"/>
                </a:br>
                <a:endParaRPr lang="fr-FR" sz="1100" dirty="0"/>
              </a:p>
              <a:p>
                <a:pPr>
                  <a:buNone/>
                </a:pPr>
                <a:r>
                  <a:rPr lang="fr-FR" sz="1100" b="1" dirty="0"/>
                  <a:t>2️⃣ </a:t>
                </a:r>
                <a:r>
                  <a:rPr lang="fr-FR" sz="1100" b="1" dirty="0" err="1"/>
                  <a:t>Median</a:t>
                </a:r>
                <a:r>
                  <a:rPr lang="fr-FR" sz="1100" b="1" dirty="0"/>
                  <a:t> </a:t>
                </a:r>
                <a:r>
                  <a:rPr lang="fr-FR" sz="1100" b="1" dirty="0" err="1"/>
                  <a:t>Absolute</a:t>
                </a:r>
                <a:r>
                  <a:rPr lang="fr-FR" sz="1100" b="1" dirty="0"/>
                  <a:t> </a:t>
                </a:r>
                <a:r>
                  <a:rPr lang="fr-FR" sz="1100" b="1" dirty="0" err="1"/>
                  <a:t>Error</a:t>
                </a:r>
                <a:r>
                  <a:rPr lang="fr-FR" sz="1100" b="1" dirty="0"/>
                  <a:t> (</a:t>
                </a:r>
                <a:r>
                  <a:rPr lang="fr-FR" sz="1100" b="1" dirty="0" err="1"/>
                  <a:t>MedAE</a:t>
                </a:r>
                <a:r>
                  <a:rPr lang="fr-FR" sz="1100" b="1" dirty="0"/>
                  <a:t>)</a:t>
                </a:r>
              </a:p>
              <a:p>
                <a:pPr>
                  <a:buNone/>
                </a:pPr>
                <a:r>
                  <a:rPr lang="fr-FR" sz="1100" dirty="0"/>
                  <a:t>Formule :</a:t>
                </a:r>
              </a:p>
              <a:p>
                <a:pPr>
                  <a:buNone/>
                </a:pPr>
                <a14:m>
                  <m:oMathPara xmlns:m="http://schemas.openxmlformats.org/officeDocument/2006/math">
                    <m:oMathParaPr>
                      <m:jc m:val="centerGroup"/>
                    </m:oMathParaPr>
                    <m:oMath xmlns:m="http://schemas.openxmlformats.org/officeDocument/2006/math">
                      <m:r>
                        <m:rPr>
                          <m:nor/>
                        </m:rPr>
                        <a:rPr lang="fr-FR" sz="1100" b="0"/>
                        <m:t>MedAE</m:t>
                      </m:r>
                      <m:r>
                        <a:rPr lang="fr-FR" sz="1100" b="0" i="0">
                          <a:latin typeface="Cambria Math" panose="02040503050406030204" pitchFamily="18" charset="0"/>
                        </a:rPr>
                        <m:t>=</m:t>
                      </m:r>
                      <m:r>
                        <m:rPr>
                          <m:nor/>
                        </m:rPr>
                        <a:rPr lang="fr-FR" sz="1100" b="0" i="1">
                          <a:latin typeface="Cambria Math" panose="02040503050406030204" pitchFamily="18" charset="0"/>
                        </a:rPr>
                        <m:t>m</m:t>
                      </m:r>
                      <m:limUpp>
                        <m:limUppPr>
                          <m:ctrlPr>
                            <a:rPr lang="ar-AE" sz="1100" b="0" i="1">
                              <a:latin typeface="Cambria Math" panose="02040503050406030204" pitchFamily="18" charset="0"/>
                            </a:rPr>
                          </m:ctrlPr>
                        </m:limUppPr>
                        <m:e>
                          <m:r>
                            <m:rPr>
                              <m:nor/>
                            </m:rPr>
                            <a:rPr lang="fr-FR" sz="1100" b="0" i="1">
                              <a:latin typeface="Cambria Math" panose="02040503050406030204" pitchFamily="18" charset="0"/>
                            </a:rPr>
                            <m:t>e</m:t>
                          </m:r>
                        </m:e>
                        <m:lim>
                          <m:r>
                            <a:rPr lang="ar-AE" sz="1100" b="0" i="0">
                              <a:latin typeface="Cambria Math" panose="02040503050406030204" pitchFamily="18" charset="0"/>
                            </a:rPr>
                            <m:t>ˊ</m:t>
                          </m:r>
                        </m:lim>
                      </m:limUpp>
                      <m:r>
                        <m:rPr>
                          <m:nor/>
                        </m:rPr>
                        <a:rPr lang="fr-FR" sz="1100" b="0" i="1">
                          <a:latin typeface="Cambria Math" panose="02040503050406030204" pitchFamily="18" charset="0"/>
                        </a:rPr>
                        <m:t>diane</m:t>
                      </m:r>
                      <m:d>
                        <m:dPr>
                          <m:ctrlPr>
                            <a:rPr lang="ar-AE" sz="1100" b="0" i="1">
                              <a:latin typeface="Cambria Math" panose="02040503050406030204" pitchFamily="18" charset="0"/>
                            </a:rPr>
                          </m:ctrlPr>
                        </m:dPr>
                        <m:e>
                          <m:r>
                            <a:rPr lang="ar-AE" sz="1100" b="0" i="0">
                              <a:latin typeface="Cambria Math" panose="02040503050406030204" pitchFamily="18" charset="0"/>
                            </a:rPr>
                            <m:t>∣</m:t>
                          </m:r>
                          <m:sSub>
                            <m:sSubPr>
                              <m:ctrlPr>
                                <a:rPr lang="ar-AE" sz="1100" b="0" i="1">
                                  <a:latin typeface="Cambria Math" panose="02040503050406030204" pitchFamily="18" charset="0"/>
                                </a:rPr>
                              </m:ctrlPr>
                            </m:sSubPr>
                            <m:e>
                              <m:r>
                                <a:rPr lang="ar-AE" sz="1100" b="0" i="1">
                                  <a:latin typeface="Cambria Math" panose="02040503050406030204" pitchFamily="18" charset="0"/>
                                </a:rPr>
                                <m:t>𝑦</m:t>
                              </m:r>
                            </m:e>
                            <m:sub>
                              <m:r>
                                <a:rPr lang="ar-AE" sz="1100" b="0" i="1">
                                  <a:latin typeface="Cambria Math" panose="02040503050406030204" pitchFamily="18" charset="0"/>
                                </a:rPr>
                                <m:t>𝑖</m:t>
                              </m:r>
                            </m:sub>
                          </m:sSub>
                          <m:r>
                            <a:rPr lang="ar-AE" sz="1100" b="0" i="0">
                              <a:latin typeface="Cambria Math" panose="02040503050406030204" pitchFamily="18" charset="0"/>
                            </a:rPr>
                            <m:t>−</m:t>
                          </m:r>
                          <m:sSub>
                            <m:sSubPr>
                              <m:ctrlPr>
                                <a:rPr lang="ar-AE" sz="1100" b="0" i="1">
                                  <a:latin typeface="Cambria Math" panose="02040503050406030204" pitchFamily="18" charset="0"/>
                                </a:rPr>
                              </m:ctrlPr>
                            </m:sSubPr>
                            <m:e>
                              <m:acc>
                                <m:accPr>
                                  <m:chr m:val="̂"/>
                                  <m:ctrlPr>
                                    <a:rPr lang="ar-AE" sz="1100" b="0" i="1">
                                      <a:latin typeface="Cambria Math" panose="02040503050406030204" pitchFamily="18" charset="0"/>
                                    </a:rPr>
                                  </m:ctrlPr>
                                </m:accPr>
                                <m:e>
                                  <m:r>
                                    <a:rPr lang="ar-AE" sz="1100" b="0" i="1">
                                      <a:latin typeface="Cambria Math" panose="02040503050406030204" pitchFamily="18" charset="0"/>
                                    </a:rPr>
                                    <m:t>𝑦</m:t>
                                  </m:r>
                                </m:e>
                              </m:acc>
                            </m:e>
                            <m:sub>
                              <m:r>
                                <a:rPr lang="ar-AE" sz="1100" b="0" i="1">
                                  <a:latin typeface="Cambria Math" panose="02040503050406030204" pitchFamily="18" charset="0"/>
                                </a:rPr>
                                <m:t>𝑖</m:t>
                              </m:r>
                            </m:sub>
                          </m:sSub>
                          <m:r>
                            <a:rPr lang="ar-AE" sz="1100" b="0" i="0">
                              <a:latin typeface="Cambria Math" panose="02040503050406030204" pitchFamily="18" charset="0"/>
                            </a:rPr>
                            <m:t>∣</m:t>
                          </m:r>
                        </m:e>
                      </m:d>
                    </m:oMath>
                  </m:oMathPara>
                </a14:m>
                <a:endParaRPr lang="ar-AE" sz="1100" b="0" dirty="0"/>
              </a:p>
              <a:p>
                <a:pPr>
                  <a:buNone/>
                </a:pPr>
                <a:r>
                  <a:rPr lang="fr-FR" sz="1100" b="1" dirty="0"/>
                  <a:t>Explication simple</a:t>
                </a:r>
                <a:r>
                  <a:rPr lang="fr-FR" sz="1100" dirty="0"/>
                  <a:t> :</a:t>
                </a:r>
              </a:p>
              <a:p>
                <a:pPr>
                  <a:buFont typeface="Arial" panose="020B0604020202020204" pitchFamily="34" charset="0"/>
                  <a:buChar char="•"/>
                </a:pPr>
                <a:r>
                  <a:rPr lang="fr-FR" sz="1100" dirty="0"/>
                  <a:t>On prend </a:t>
                </a:r>
                <a:r>
                  <a:rPr lang="fr-FR" sz="1100" b="1" dirty="0"/>
                  <a:t>la différence absolue entre le prix réel et le prix prédit</a:t>
                </a:r>
                <a:r>
                  <a:rPr lang="fr-FR" sz="1100" dirty="0"/>
                  <a:t> pour chaque voiture.</a:t>
                </a:r>
              </a:p>
              <a:p>
                <a:pPr>
                  <a:buFont typeface="Arial" panose="020B0604020202020204" pitchFamily="34" charset="0"/>
                  <a:buChar char="•"/>
                </a:pPr>
                <a:r>
                  <a:rPr lang="fr-FR" sz="1100" dirty="0"/>
                  <a:t>Puis on prend la </a:t>
                </a:r>
                <a:r>
                  <a:rPr lang="fr-FR" sz="1100" b="1" dirty="0"/>
                  <a:t>valeur médiane</a:t>
                </a:r>
                <a:r>
                  <a:rPr lang="fr-FR" sz="1100" dirty="0"/>
                  <a:t> de toutes ces erreurs (la valeur du milieu).</a:t>
                </a:r>
              </a:p>
              <a:p>
                <a:pPr>
                  <a:buNone/>
                </a:pPr>
                <a:r>
                  <a:rPr lang="fr-FR" sz="1100" dirty="0"/>
                  <a:t>➡ La </a:t>
                </a:r>
                <a:r>
                  <a:rPr lang="fr-FR" sz="1100" dirty="0" err="1"/>
                  <a:t>MedAE</a:t>
                </a:r>
                <a:r>
                  <a:rPr lang="fr-FR" sz="1100" dirty="0"/>
                  <a:t> nous dit l’</a:t>
                </a:r>
                <a:r>
                  <a:rPr lang="fr-FR" sz="1100" b="1" dirty="0"/>
                  <a:t>erreur « typique »</a:t>
                </a:r>
                <a:r>
                  <a:rPr lang="fr-FR" sz="1100" dirty="0"/>
                  <a:t>, celle pour laquelle la moitié des voitures sont mieux prédites et l’autre moitié moins bien.</a:t>
                </a:r>
              </a:p>
              <a:p>
                <a:pPr>
                  <a:buNone/>
                </a:pPr>
                <a:br>
                  <a:rPr lang="fr-FR" sz="1100" dirty="0"/>
                </a:br>
                <a:endParaRPr lang="fr-FR" sz="1100" dirty="0"/>
              </a:p>
              <a:p>
                <a:pPr>
                  <a:buNone/>
                </a:pPr>
                <a:r>
                  <a:rPr lang="fr-FR" sz="1100" dirty="0"/>
                  <a:t>💡 </a:t>
                </a:r>
                <a:r>
                  <a:rPr lang="fr-FR" sz="1100" b="1" dirty="0"/>
                  <a:t>Astuce pour l’oral</a:t>
                </a:r>
                <a:r>
                  <a:rPr lang="fr-FR" sz="1100" dirty="0"/>
                  <a:t> :</a:t>
                </a:r>
              </a:p>
              <a:p>
                <a:pPr>
                  <a:buFont typeface="Arial" panose="020B0604020202020204" pitchFamily="34" charset="0"/>
                  <a:buChar char="•"/>
                </a:pPr>
                <a:r>
                  <a:rPr lang="fr-FR" sz="1100" dirty="0"/>
                  <a:t>RMSE → moyenne pondérée par les grosses erreurs → sensible aux voitures très chères.</a:t>
                </a:r>
              </a:p>
              <a:p>
                <a:pPr>
                  <a:buFont typeface="Arial" panose="020B0604020202020204" pitchFamily="34" charset="0"/>
                  <a:buChar char="•"/>
                </a:pPr>
                <a:r>
                  <a:rPr lang="fr-FR" sz="1100" dirty="0" err="1"/>
                  <a:t>MedAE</a:t>
                </a:r>
                <a:r>
                  <a:rPr lang="fr-FR" sz="1100" dirty="0"/>
                  <a:t> → erreur typique → reflète la précision pour la majorité des voitures.</a:t>
                </a:r>
                <a:endParaRPr lang="fr-FR" dirty="0"/>
              </a:p>
            </p:txBody>
          </p:sp>
        </mc:Choice>
        <mc:Fallback xmlns="">
          <p:sp>
            <p:nvSpPr>
              <p:cNvPr id="5" name="ZoneTexte 4">
                <a:extLst>
                  <a:ext uri="{FF2B5EF4-FFF2-40B4-BE49-F238E27FC236}">
                    <a16:creationId xmlns:a16="http://schemas.microsoft.com/office/drawing/2014/main" id="{6A042E1C-D4D9-68E9-39FF-106D8A375ADD}"/>
                  </a:ext>
                </a:extLst>
              </p:cNvPr>
              <p:cNvSpPr txBox="1">
                <a:spLocks noRot="1" noChangeAspect="1" noMove="1" noResize="1" noEditPoints="1" noAdjustHandles="1" noChangeArrowheads="1" noChangeShapeType="1" noTextEdit="1"/>
              </p:cNvSpPr>
              <p:nvPr/>
            </p:nvSpPr>
            <p:spPr>
              <a:xfrm>
                <a:off x="302607" y="-187176"/>
                <a:ext cx="7617807" cy="4780539"/>
              </a:xfrm>
              <a:prstGeom prst="rect">
                <a:avLst/>
              </a:prstGeom>
              <a:blipFill>
                <a:blip r:embed="rId2"/>
                <a:stretch>
                  <a:fillRect r="-240"/>
                </a:stretch>
              </a:blipFill>
            </p:spPr>
            <p:txBody>
              <a:bodyPr/>
              <a:lstStyle/>
              <a:p>
                <a:r>
                  <a:rPr lang="fr-FR">
                    <a:noFill/>
                  </a:rPr>
                  <a:t> </a:t>
                </a:r>
              </a:p>
            </p:txBody>
          </p:sp>
        </mc:Fallback>
      </mc:AlternateContent>
    </p:spTree>
    <p:extLst>
      <p:ext uri="{BB962C8B-B14F-4D97-AF65-F5344CB8AC3E}">
        <p14:creationId xmlns:p14="http://schemas.microsoft.com/office/powerpoint/2010/main" val="402943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79D19-0645-3025-D1E2-18B392494E4B}"/>
              </a:ext>
            </a:extLst>
          </p:cNvPr>
          <p:cNvSpPr>
            <a:spLocks noGrp="1"/>
          </p:cNvSpPr>
          <p:nvPr>
            <p:ph type="title"/>
          </p:nvPr>
        </p:nvSpPr>
        <p:spPr>
          <a:xfrm>
            <a:off x="311700" y="1925"/>
            <a:ext cx="8520600" cy="572700"/>
          </a:xfrm>
        </p:spPr>
        <p:txBody>
          <a:bodyPr/>
          <a:lstStyle/>
          <a:p>
            <a:r>
              <a:rPr lang="fr-FR" dirty="0" err="1"/>
              <a:t>modéle</a:t>
            </a:r>
            <a:endParaRPr lang="fr-FR" dirty="0"/>
          </a:p>
        </p:txBody>
      </p:sp>
      <p:sp>
        <p:nvSpPr>
          <p:cNvPr id="3" name="Espace réservé du texte 2">
            <a:extLst>
              <a:ext uri="{FF2B5EF4-FFF2-40B4-BE49-F238E27FC236}">
                <a16:creationId xmlns:a16="http://schemas.microsoft.com/office/drawing/2014/main" id="{88B1CDC7-DF23-8AD4-55B6-4E7A13EBFD04}"/>
              </a:ext>
            </a:extLst>
          </p:cNvPr>
          <p:cNvSpPr>
            <a:spLocks noGrp="1"/>
          </p:cNvSpPr>
          <p:nvPr>
            <p:ph type="body" idx="1"/>
          </p:nvPr>
        </p:nvSpPr>
        <p:spPr>
          <a:xfrm>
            <a:off x="166975" y="659094"/>
            <a:ext cx="8520600" cy="3416400"/>
          </a:xfrm>
        </p:spPr>
        <p:txBody>
          <a:bodyPr/>
          <a:lstStyle/>
          <a:p>
            <a:r>
              <a:rPr lang="fr-FR" sz="900" b="1" dirty="0"/>
              <a:t>1) Séparation des données</a:t>
            </a:r>
          </a:p>
          <a:p>
            <a:r>
              <a:rPr lang="fr-FR" sz="900" dirty="0"/>
              <a:t>Code :</a:t>
            </a:r>
          </a:p>
          <a:p>
            <a:r>
              <a:rPr lang="fr-FR" sz="900" dirty="0" err="1"/>
              <a:t>target</a:t>
            </a:r>
            <a:r>
              <a:rPr lang="fr-FR" sz="900" dirty="0"/>
              <a:t> = "</a:t>
            </a:r>
            <a:r>
              <a:rPr lang="fr-FR" sz="900" dirty="0" err="1"/>
              <a:t>rental_price_per_day</a:t>
            </a:r>
            <a:r>
              <a:rPr lang="fr-FR" sz="900" dirty="0"/>
              <a:t>"</a:t>
            </a:r>
          </a:p>
          <a:p>
            <a:r>
              <a:rPr lang="fr-FR" sz="900" dirty="0"/>
              <a:t>X = </a:t>
            </a:r>
            <a:r>
              <a:rPr lang="fr-FR" sz="900" dirty="0" err="1"/>
              <a:t>df.drop</a:t>
            </a:r>
            <a:r>
              <a:rPr lang="fr-FR" sz="900" dirty="0"/>
              <a:t>(</a:t>
            </a:r>
            <a:r>
              <a:rPr lang="fr-FR" sz="900" dirty="0" err="1"/>
              <a:t>columns</a:t>
            </a:r>
            <a:r>
              <a:rPr lang="fr-FR" sz="900" dirty="0"/>
              <a:t>=</a:t>
            </a:r>
            <a:r>
              <a:rPr lang="fr-FR" sz="900" dirty="0" err="1"/>
              <a:t>target</a:t>
            </a:r>
            <a:r>
              <a:rPr lang="fr-FR" sz="900" dirty="0"/>
              <a:t>)</a:t>
            </a:r>
          </a:p>
          <a:p>
            <a:r>
              <a:rPr lang="fr-FR" sz="900" dirty="0"/>
              <a:t>y = </a:t>
            </a:r>
            <a:r>
              <a:rPr lang="fr-FR" sz="900" dirty="0" err="1"/>
              <a:t>df</a:t>
            </a:r>
            <a:r>
              <a:rPr lang="fr-FR" sz="900" dirty="0"/>
              <a:t>[</a:t>
            </a:r>
            <a:r>
              <a:rPr lang="fr-FR" sz="900" dirty="0" err="1"/>
              <a:t>target</a:t>
            </a:r>
            <a:r>
              <a:rPr lang="fr-FR" sz="900" dirty="0"/>
              <a:t>]</a:t>
            </a:r>
          </a:p>
          <a:p>
            <a:r>
              <a:rPr lang="fr-FR" sz="900" b="1" dirty="0"/>
              <a:t>Ce que ça fait</a:t>
            </a:r>
            <a:r>
              <a:rPr lang="fr-FR" sz="900" dirty="0"/>
              <a:t> : on sépare les </a:t>
            </a:r>
            <a:r>
              <a:rPr lang="fr-FR" sz="900" dirty="0" err="1"/>
              <a:t>features</a:t>
            </a:r>
            <a:r>
              <a:rPr lang="fr-FR" sz="900" dirty="0"/>
              <a:t> (X) de la variable cible (y).</a:t>
            </a:r>
            <a:br>
              <a:rPr lang="fr-FR" sz="900" dirty="0"/>
            </a:br>
            <a:r>
              <a:rPr lang="fr-FR" sz="900" b="1" dirty="0"/>
              <a:t>Pourquoi</a:t>
            </a:r>
            <a:r>
              <a:rPr lang="fr-FR" sz="900" dirty="0"/>
              <a:t> : le modèle apprend à partir des </a:t>
            </a:r>
            <a:r>
              <a:rPr lang="fr-FR" sz="900" dirty="0" err="1"/>
              <a:t>features</a:t>
            </a:r>
            <a:r>
              <a:rPr lang="fr-FR" sz="900" dirty="0"/>
              <a:t> pour prédire y. Il faut garder la cible à part pour l’entraînement et l’évaluation.</a:t>
            </a:r>
            <a:br>
              <a:rPr lang="fr-FR" sz="900" dirty="0"/>
            </a:br>
            <a:r>
              <a:rPr lang="fr-FR" sz="900" b="1" dirty="0"/>
              <a:t>À dire à l’oral</a:t>
            </a:r>
            <a:r>
              <a:rPr lang="fr-FR" sz="900" dirty="0"/>
              <a:t> : </a:t>
            </a:r>
            <a:r>
              <a:rPr lang="fr-FR" sz="900" i="1" dirty="0"/>
              <a:t>« Je sépare les entrées (X) de la variable cible (y = prix par jour) pour entraîner le modèle. »</a:t>
            </a:r>
            <a:br>
              <a:rPr lang="fr-FR" sz="900" dirty="0"/>
            </a:br>
            <a:r>
              <a:rPr lang="fr-FR" sz="900" b="1" dirty="0"/>
              <a:t>Astuce</a:t>
            </a:r>
            <a:r>
              <a:rPr lang="fr-FR" sz="900" dirty="0"/>
              <a:t> : vérifie qu’il n’y a pas de colonnes qui fuient la cible (</a:t>
            </a:r>
            <a:r>
              <a:rPr lang="fr-FR" sz="900" dirty="0" err="1"/>
              <a:t>features</a:t>
            </a:r>
            <a:r>
              <a:rPr lang="fr-FR" sz="900" dirty="0"/>
              <a:t> qui contiennent directement le prix).</a:t>
            </a:r>
          </a:p>
          <a:p>
            <a:br>
              <a:rPr lang="fr-FR" sz="900" dirty="0"/>
            </a:br>
            <a:endParaRPr lang="fr-FR" sz="900" dirty="0"/>
          </a:p>
          <a:p>
            <a:r>
              <a:rPr lang="fr-FR" sz="900" b="1" dirty="0"/>
              <a:t>2) Split train / test</a:t>
            </a:r>
          </a:p>
          <a:p>
            <a:r>
              <a:rPr lang="fr-FR" sz="900" dirty="0"/>
              <a:t>Code :</a:t>
            </a:r>
          </a:p>
          <a:p>
            <a:r>
              <a:rPr lang="fr-FR" sz="900" dirty="0" err="1"/>
              <a:t>X_train</a:t>
            </a:r>
            <a:r>
              <a:rPr lang="fr-FR" sz="900" dirty="0"/>
              <a:t>, </a:t>
            </a:r>
            <a:r>
              <a:rPr lang="fr-FR" sz="900" dirty="0" err="1"/>
              <a:t>X_test</a:t>
            </a:r>
            <a:r>
              <a:rPr lang="fr-FR" sz="900" dirty="0"/>
              <a:t>, </a:t>
            </a:r>
            <a:r>
              <a:rPr lang="fr-FR" sz="900" dirty="0" err="1"/>
              <a:t>y_train</a:t>
            </a:r>
            <a:r>
              <a:rPr lang="fr-FR" sz="900" dirty="0"/>
              <a:t>, </a:t>
            </a:r>
            <a:r>
              <a:rPr lang="fr-FR" sz="900" dirty="0" err="1"/>
              <a:t>y_test</a:t>
            </a:r>
            <a:r>
              <a:rPr lang="fr-FR" sz="900" dirty="0"/>
              <a:t> = </a:t>
            </a:r>
            <a:r>
              <a:rPr lang="fr-FR" sz="900" dirty="0" err="1"/>
              <a:t>train_test_split</a:t>
            </a:r>
            <a:r>
              <a:rPr lang="fr-FR" sz="900" dirty="0"/>
              <a:t>(X, y, </a:t>
            </a:r>
            <a:r>
              <a:rPr lang="fr-FR" sz="900" dirty="0" err="1"/>
              <a:t>test_size</a:t>
            </a:r>
            <a:r>
              <a:rPr lang="fr-FR" sz="900" dirty="0"/>
              <a:t>=0.2, </a:t>
            </a:r>
            <a:r>
              <a:rPr lang="fr-FR" sz="900" dirty="0" err="1"/>
              <a:t>random_state</a:t>
            </a:r>
            <a:r>
              <a:rPr lang="fr-FR" sz="900" dirty="0"/>
              <a:t>=42)</a:t>
            </a:r>
          </a:p>
          <a:p>
            <a:r>
              <a:rPr lang="fr-FR" sz="900" b="1" dirty="0"/>
              <a:t>Ce que ça fait</a:t>
            </a:r>
            <a:r>
              <a:rPr lang="fr-FR" sz="900" dirty="0"/>
              <a:t> : on retient 20% des données pour tester le modèle (jeu test) et on entraîne sur les 80% restants (train). </a:t>
            </a:r>
            <a:r>
              <a:rPr lang="fr-FR" sz="900" dirty="0" err="1"/>
              <a:t>random_state</a:t>
            </a:r>
            <a:r>
              <a:rPr lang="fr-FR" sz="900" dirty="0"/>
              <a:t> rend le split reproductible.</a:t>
            </a:r>
            <a:br>
              <a:rPr lang="fr-FR" sz="900" dirty="0"/>
            </a:br>
            <a:r>
              <a:rPr lang="fr-FR" sz="900" b="1" dirty="0"/>
              <a:t>Pourquoi</a:t>
            </a:r>
            <a:r>
              <a:rPr lang="fr-FR" sz="900" dirty="0"/>
              <a:t> : évaluer la </a:t>
            </a:r>
            <a:r>
              <a:rPr lang="fr-FR" sz="900" b="1" dirty="0"/>
              <a:t>généralisation</a:t>
            </a:r>
            <a:r>
              <a:rPr lang="fr-FR" sz="900" dirty="0"/>
              <a:t> du modèle sur des données jamais vues pendant l’apprentissage.</a:t>
            </a:r>
            <a:br>
              <a:rPr lang="fr-FR" sz="900" dirty="0"/>
            </a:br>
            <a:r>
              <a:rPr lang="fr-FR" sz="900" b="1" dirty="0"/>
              <a:t>À dire à l’oral</a:t>
            </a:r>
            <a:r>
              <a:rPr lang="fr-FR" sz="900" dirty="0"/>
              <a:t> : </a:t>
            </a:r>
            <a:r>
              <a:rPr lang="fr-FR" sz="900" i="1" dirty="0"/>
              <a:t>« J’utilise un split train/test 80/20 (avec </a:t>
            </a:r>
            <a:r>
              <a:rPr lang="fr-FR" sz="900" i="1" dirty="0" err="1"/>
              <a:t>seed</a:t>
            </a:r>
            <a:r>
              <a:rPr lang="fr-FR" sz="900" i="1" dirty="0"/>
              <a:t>) pour garder un jeu de test qui n’est pas utilisé lors de l’entraînement. »</a:t>
            </a:r>
            <a:br>
              <a:rPr lang="fr-FR" sz="900" dirty="0"/>
            </a:br>
            <a:r>
              <a:rPr lang="fr-FR" sz="900" b="1" dirty="0"/>
              <a:t>Remarque</a:t>
            </a:r>
            <a:r>
              <a:rPr lang="fr-FR" sz="900" dirty="0"/>
              <a:t> : pour des séries temporelles on n’utilise pas </a:t>
            </a:r>
            <a:r>
              <a:rPr lang="fr-FR" sz="900" dirty="0" err="1"/>
              <a:t>train_test_split</a:t>
            </a:r>
            <a:r>
              <a:rPr lang="fr-FR" sz="900" dirty="0"/>
              <a:t> aléatoire mais un split chronologique.</a:t>
            </a:r>
          </a:p>
          <a:p>
            <a:br>
              <a:rPr lang="fr-FR" sz="900" dirty="0"/>
            </a:br>
            <a:endParaRPr lang="fr-FR" sz="900" dirty="0"/>
          </a:p>
          <a:p>
            <a:r>
              <a:rPr lang="fr-FR" sz="900" b="1" dirty="0"/>
              <a:t>3) Pipeline de pré-traitement</a:t>
            </a:r>
          </a:p>
          <a:p>
            <a:r>
              <a:rPr lang="fr-FR" sz="900" b="1" dirty="0"/>
              <a:t>listes de colonnes</a:t>
            </a:r>
          </a:p>
          <a:p>
            <a:r>
              <a:rPr lang="fr-FR" sz="900" dirty="0" err="1"/>
              <a:t>numerical_columns</a:t>
            </a:r>
            <a:r>
              <a:rPr lang="fr-FR" sz="900" dirty="0"/>
              <a:t> = ['</a:t>
            </a:r>
            <a:r>
              <a:rPr lang="fr-FR" sz="900" dirty="0" err="1"/>
              <a:t>mileage</a:t>
            </a:r>
            <a:r>
              <a:rPr lang="fr-FR" sz="900" dirty="0"/>
              <a:t>', '</a:t>
            </a:r>
            <a:r>
              <a:rPr lang="fr-FR" sz="900" dirty="0" err="1"/>
              <a:t>engine_power</a:t>
            </a:r>
            <a:r>
              <a:rPr lang="fr-FR" sz="900" dirty="0"/>
              <a:t>']</a:t>
            </a:r>
          </a:p>
          <a:p>
            <a:r>
              <a:rPr lang="fr-FR" sz="900" dirty="0" err="1"/>
              <a:t>categorical_columns</a:t>
            </a:r>
            <a:r>
              <a:rPr lang="fr-FR" sz="900" dirty="0"/>
              <a:t> = [... liste ...]</a:t>
            </a:r>
          </a:p>
          <a:p>
            <a:r>
              <a:rPr lang="fr-FR" sz="900" b="1" dirty="0"/>
              <a:t>Ce que ça fait</a:t>
            </a:r>
            <a:r>
              <a:rPr lang="fr-FR" sz="900" dirty="0"/>
              <a:t> : on identifie quelles colonnes sont numériques vs catégorielles (important car on les prétraite différemment).</a:t>
            </a:r>
            <a:br>
              <a:rPr lang="fr-FR" sz="900" dirty="0"/>
            </a:br>
            <a:r>
              <a:rPr lang="fr-FR" sz="900" b="1" dirty="0"/>
              <a:t>À dire</a:t>
            </a:r>
            <a:r>
              <a:rPr lang="fr-FR" sz="900" dirty="0"/>
              <a:t> : </a:t>
            </a:r>
            <a:r>
              <a:rPr lang="fr-FR" sz="900" i="1" dirty="0"/>
              <a:t>« Je sépare numériques et catégorielles pour appliquer des traitements ciblés. »</a:t>
            </a:r>
            <a:endParaRPr lang="fr-FR" sz="900" dirty="0"/>
          </a:p>
          <a:p>
            <a:r>
              <a:rPr lang="fr-FR" sz="900" b="1" dirty="0"/>
              <a:t>pipeline numérique</a:t>
            </a:r>
          </a:p>
          <a:p>
            <a:r>
              <a:rPr lang="fr-FR" sz="900" dirty="0" err="1"/>
              <a:t>numerical_pipeline</a:t>
            </a:r>
            <a:r>
              <a:rPr lang="fr-FR" sz="900" dirty="0"/>
              <a:t> = Pipeline(</a:t>
            </a:r>
            <a:r>
              <a:rPr lang="fr-FR" sz="900" dirty="0" err="1"/>
              <a:t>steps</a:t>
            </a:r>
            <a:r>
              <a:rPr lang="fr-FR" sz="900" dirty="0"/>
              <a:t>=[</a:t>
            </a:r>
          </a:p>
          <a:p>
            <a:r>
              <a:rPr lang="fr-FR" sz="900" dirty="0"/>
              <a:t>    ("imputer", </a:t>
            </a:r>
            <a:r>
              <a:rPr lang="fr-FR" sz="900" dirty="0" err="1"/>
              <a:t>SimpleImputer</a:t>
            </a:r>
            <a:r>
              <a:rPr lang="fr-FR" sz="900" dirty="0"/>
              <a:t>(</a:t>
            </a:r>
            <a:r>
              <a:rPr lang="fr-FR" sz="900" dirty="0" err="1"/>
              <a:t>strategy</a:t>
            </a:r>
            <a:r>
              <a:rPr lang="fr-FR" sz="900" dirty="0"/>
              <a:t>="</a:t>
            </a:r>
            <a:r>
              <a:rPr lang="fr-FR" sz="900" dirty="0" err="1"/>
              <a:t>median</a:t>
            </a:r>
            <a:r>
              <a:rPr lang="fr-FR" sz="900" dirty="0"/>
              <a:t>")),</a:t>
            </a:r>
          </a:p>
          <a:p>
            <a:r>
              <a:rPr lang="fr-FR" sz="900" dirty="0"/>
              <a:t>    ("</a:t>
            </a:r>
            <a:r>
              <a:rPr lang="fr-FR" sz="900" dirty="0" err="1"/>
              <a:t>standardization</a:t>
            </a:r>
            <a:r>
              <a:rPr lang="fr-FR" sz="900" dirty="0"/>
              <a:t>", </a:t>
            </a:r>
            <a:r>
              <a:rPr lang="fr-FR" sz="900" dirty="0" err="1"/>
              <a:t>StandardScaler</a:t>
            </a:r>
            <a:r>
              <a:rPr lang="fr-FR" sz="900" dirty="0"/>
              <a:t>())</a:t>
            </a:r>
          </a:p>
          <a:p>
            <a:r>
              <a:rPr lang="fr-FR" sz="900" dirty="0"/>
              <a:t>])</a:t>
            </a:r>
          </a:p>
          <a:p>
            <a:r>
              <a:rPr lang="fr-FR" sz="900" b="1" dirty="0"/>
              <a:t>Ce que ça fait</a:t>
            </a:r>
            <a:r>
              <a:rPr lang="fr-FR" sz="900" dirty="0"/>
              <a:t> :</a:t>
            </a:r>
          </a:p>
          <a:p>
            <a:r>
              <a:rPr lang="fr-FR" sz="900" dirty="0" err="1"/>
              <a:t>SimpleImputer</a:t>
            </a:r>
            <a:r>
              <a:rPr lang="fr-FR" sz="900" dirty="0"/>
              <a:t>(</a:t>
            </a:r>
            <a:r>
              <a:rPr lang="fr-FR" sz="900" dirty="0" err="1"/>
              <a:t>strategy</a:t>
            </a:r>
            <a:r>
              <a:rPr lang="fr-FR" sz="900" dirty="0"/>
              <a:t>="</a:t>
            </a:r>
            <a:r>
              <a:rPr lang="fr-FR" sz="900" dirty="0" err="1"/>
              <a:t>median</a:t>
            </a:r>
            <a:r>
              <a:rPr lang="fr-FR" sz="900" dirty="0"/>
              <a:t>") remplace les valeurs manquantes par la médiane ;</a:t>
            </a:r>
          </a:p>
          <a:p>
            <a:r>
              <a:rPr lang="fr-FR" sz="900" dirty="0" err="1"/>
              <a:t>StandardScaler</a:t>
            </a:r>
            <a:r>
              <a:rPr lang="fr-FR" sz="900" dirty="0"/>
              <a:t>() recentre et met à l’échelle (moyenne 0, variance 1).</a:t>
            </a:r>
            <a:br>
              <a:rPr lang="fr-FR" sz="900" dirty="0"/>
            </a:br>
            <a:r>
              <a:rPr lang="fr-FR" sz="900" b="1" dirty="0"/>
              <a:t>Pourquoi</a:t>
            </a:r>
            <a:r>
              <a:rPr lang="fr-FR" sz="900" dirty="0"/>
              <a:t> : la médiane est robuste aux </a:t>
            </a:r>
            <a:r>
              <a:rPr lang="fr-FR" sz="900" dirty="0" err="1"/>
              <a:t>outliers</a:t>
            </a:r>
            <a:r>
              <a:rPr lang="fr-FR" sz="900" dirty="0"/>
              <a:t> ; la standardisation aide les modèles linéaires et les algos qui utilisent des distances.</a:t>
            </a:r>
            <a:br>
              <a:rPr lang="fr-FR" sz="900" dirty="0"/>
            </a:br>
            <a:r>
              <a:rPr lang="fr-FR" sz="900" b="1" dirty="0"/>
              <a:t>À dire</a:t>
            </a:r>
            <a:r>
              <a:rPr lang="fr-FR" sz="900" dirty="0"/>
              <a:t> : </a:t>
            </a:r>
            <a:r>
              <a:rPr lang="fr-FR" sz="900" i="1" dirty="0"/>
              <a:t>« J’impute les numériques par la médiane puis je standardise pour avoir des échelles comparables. »</a:t>
            </a:r>
            <a:endParaRPr lang="fr-FR" sz="900" dirty="0"/>
          </a:p>
          <a:p>
            <a:r>
              <a:rPr lang="fr-FR" sz="900" b="1" dirty="0"/>
              <a:t>pipeline catégoriel</a:t>
            </a:r>
          </a:p>
          <a:p>
            <a:r>
              <a:rPr lang="fr-FR" sz="900" dirty="0" err="1"/>
              <a:t>categorical_pipeline</a:t>
            </a:r>
            <a:r>
              <a:rPr lang="fr-FR" sz="900" dirty="0"/>
              <a:t> = Pipeline(</a:t>
            </a:r>
            <a:r>
              <a:rPr lang="fr-FR" sz="900" dirty="0" err="1"/>
              <a:t>steps</a:t>
            </a:r>
            <a:r>
              <a:rPr lang="fr-FR" sz="900" dirty="0"/>
              <a:t>=[</a:t>
            </a:r>
          </a:p>
          <a:p>
            <a:r>
              <a:rPr lang="fr-FR" sz="900" dirty="0"/>
              <a:t>    ("imputer", </a:t>
            </a:r>
            <a:r>
              <a:rPr lang="fr-FR" sz="900" dirty="0" err="1"/>
              <a:t>SimpleImputer</a:t>
            </a:r>
            <a:r>
              <a:rPr lang="fr-FR" sz="900" dirty="0"/>
              <a:t>(</a:t>
            </a:r>
            <a:r>
              <a:rPr lang="fr-FR" sz="900" dirty="0" err="1"/>
              <a:t>strategy</a:t>
            </a:r>
            <a:r>
              <a:rPr lang="fr-FR" sz="900" dirty="0"/>
              <a:t>="</a:t>
            </a:r>
            <a:r>
              <a:rPr lang="fr-FR" sz="900" dirty="0" err="1"/>
              <a:t>most_frequent</a:t>
            </a:r>
            <a:r>
              <a:rPr lang="fr-FR" sz="900" dirty="0"/>
              <a:t>")),</a:t>
            </a:r>
          </a:p>
          <a:p>
            <a:r>
              <a:rPr lang="fr-FR" sz="900" dirty="0"/>
              <a:t>    ("encoder", </a:t>
            </a:r>
            <a:r>
              <a:rPr lang="fr-FR" sz="900" dirty="0" err="1"/>
              <a:t>OneHotEncoder</a:t>
            </a:r>
            <a:r>
              <a:rPr lang="fr-FR" sz="900" dirty="0"/>
              <a:t>(drop="first"))</a:t>
            </a:r>
          </a:p>
          <a:p>
            <a:r>
              <a:rPr lang="fr-FR" sz="900" dirty="0"/>
              <a:t>])</a:t>
            </a:r>
          </a:p>
          <a:p>
            <a:r>
              <a:rPr lang="fr-FR" sz="900" b="1" dirty="0"/>
              <a:t>Ce que ça fait</a:t>
            </a:r>
            <a:r>
              <a:rPr lang="fr-FR" sz="900" dirty="0"/>
              <a:t> : remplace les catégories manquantes par la modalité la plus fréquente, puis convertit chaque catégorie en colonnes binaires (</a:t>
            </a:r>
            <a:r>
              <a:rPr lang="fr-FR" sz="900" dirty="0" err="1"/>
              <a:t>One-Hot</a:t>
            </a:r>
            <a:r>
              <a:rPr lang="fr-FR" sz="900" dirty="0"/>
              <a:t>). drop="first" supprime une colonne pour éviter la </a:t>
            </a:r>
            <a:r>
              <a:rPr lang="fr-FR" sz="900" dirty="0" err="1"/>
              <a:t>multicolinéarité</a:t>
            </a:r>
            <a:r>
              <a:rPr lang="fr-FR" sz="900" dirty="0"/>
              <a:t> dans les modèles linéaires.</a:t>
            </a:r>
            <a:br>
              <a:rPr lang="fr-FR" sz="900" dirty="0"/>
            </a:br>
            <a:r>
              <a:rPr lang="fr-FR" sz="900" b="1" dirty="0"/>
              <a:t>Pourquoi</a:t>
            </a:r>
            <a:r>
              <a:rPr lang="fr-FR" sz="900" dirty="0"/>
              <a:t> : les modèles ne comprennent pas les chaînes ; l’encodage numérique est nécessaire. drop="first" utile pour la régression linéaire.</a:t>
            </a:r>
            <a:br>
              <a:rPr lang="fr-FR" sz="900" dirty="0"/>
            </a:br>
            <a:r>
              <a:rPr lang="fr-FR" sz="900" b="1" dirty="0"/>
              <a:t>À dire</a:t>
            </a:r>
            <a:r>
              <a:rPr lang="fr-FR" sz="900" dirty="0"/>
              <a:t> : </a:t>
            </a:r>
            <a:r>
              <a:rPr lang="fr-FR" sz="900" i="1" dirty="0"/>
              <a:t>« J’impute les catégories par la modalité la plus fréquente puis j’encode en variables indicatrices (</a:t>
            </a:r>
            <a:r>
              <a:rPr lang="fr-FR" sz="900" i="1" dirty="0" err="1"/>
              <a:t>One-Hot</a:t>
            </a:r>
            <a:r>
              <a:rPr lang="fr-FR" sz="900" i="1" dirty="0"/>
              <a:t>). »</a:t>
            </a:r>
            <a:br>
              <a:rPr lang="fr-FR" sz="900" dirty="0"/>
            </a:br>
            <a:r>
              <a:rPr lang="fr-FR" sz="900" b="1" dirty="0"/>
              <a:t>Remarque pratique</a:t>
            </a:r>
            <a:r>
              <a:rPr lang="fr-FR" sz="900" dirty="0"/>
              <a:t> : pour des colonnes à </a:t>
            </a:r>
            <a:r>
              <a:rPr lang="fr-FR" sz="900" b="1" dirty="0"/>
              <a:t>très nombreuses modalités</a:t>
            </a:r>
            <a:r>
              <a:rPr lang="fr-FR" sz="900" dirty="0"/>
              <a:t> (</a:t>
            </a:r>
            <a:r>
              <a:rPr lang="fr-FR" sz="900" dirty="0" err="1"/>
              <a:t>model_key</a:t>
            </a:r>
            <a:r>
              <a:rPr lang="fr-FR" sz="900" dirty="0"/>
              <a:t>) on peut préférer un encodage par fréquence ou un </a:t>
            </a:r>
            <a:r>
              <a:rPr lang="fr-FR" sz="900" dirty="0" err="1"/>
              <a:t>target-encoding</a:t>
            </a:r>
            <a:r>
              <a:rPr lang="fr-FR" sz="900" dirty="0"/>
              <a:t>.</a:t>
            </a:r>
          </a:p>
          <a:p>
            <a:r>
              <a:rPr lang="fr-FR" sz="900" b="1" dirty="0" err="1"/>
              <a:t>ColumnTransformer</a:t>
            </a:r>
            <a:r>
              <a:rPr lang="fr-FR" sz="900" b="1" dirty="0"/>
              <a:t> et application</a:t>
            </a:r>
          </a:p>
          <a:p>
            <a:r>
              <a:rPr lang="fr-FR" sz="900" dirty="0" err="1"/>
              <a:t>feature_encoder</a:t>
            </a:r>
            <a:r>
              <a:rPr lang="fr-FR" sz="900" dirty="0"/>
              <a:t> = </a:t>
            </a:r>
            <a:r>
              <a:rPr lang="fr-FR" sz="900" dirty="0" err="1"/>
              <a:t>ColumnTransformer</a:t>
            </a:r>
            <a:r>
              <a:rPr lang="fr-FR" sz="900" dirty="0"/>
              <a:t>(</a:t>
            </a:r>
            <a:r>
              <a:rPr lang="fr-FR" sz="900" dirty="0" err="1"/>
              <a:t>transformers</a:t>
            </a:r>
            <a:r>
              <a:rPr lang="fr-FR" sz="900" dirty="0"/>
              <a:t>=[</a:t>
            </a:r>
          </a:p>
          <a:p>
            <a:r>
              <a:rPr lang="fr-FR" sz="900" dirty="0"/>
              <a:t>    ("</a:t>
            </a:r>
            <a:r>
              <a:rPr lang="fr-FR" sz="900" dirty="0" err="1"/>
              <a:t>num</a:t>
            </a:r>
            <a:r>
              <a:rPr lang="fr-FR" sz="900" dirty="0"/>
              <a:t>", </a:t>
            </a:r>
            <a:r>
              <a:rPr lang="fr-FR" sz="900" dirty="0" err="1"/>
              <a:t>numerical_pipeline</a:t>
            </a:r>
            <a:r>
              <a:rPr lang="fr-FR" sz="900" dirty="0"/>
              <a:t>, </a:t>
            </a:r>
            <a:r>
              <a:rPr lang="fr-FR" sz="900" dirty="0" err="1"/>
              <a:t>numerical_columns</a:t>
            </a:r>
            <a:r>
              <a:rPr lang="fr-FR" sz="900" dirty="0"/>
              <a:t>),</a:t>
            </a:r>
          </a:p>
          <a:p>
            <a:r>
              <a:rPr lang="fr-FR" sz="900" dirty="0"/>
              <a:t>    ("cat", </a:t>
            </a:r>
            <a:r>
              <a:rPr lang="fr-FR" sz="900" dirty="0" err="1"/>
              <a:t>categorical_pipeline</a:t>
            </a:r>
            <a:r>
              <a:rPr lang="fr-FR" sz="900" dirty="0"/>
              <a:t>, </a:t>
            </a:r>
            <a:r>
              <a:rPr lang="fr-FR" sz="900" dirty="0" err="1"/>
              <a:t>categorical_columns</a:t>
            </a:r>
            <a:r>
              <a:rPr lang="fr-FR" sz="900" dirty="0"/>
              <a:t>)</a:t>
            </a:r>
          </a:p>
          <a:p>
            <a:r>
              <a:rPr lang="fr-FR" sz="900" dirty="0"/>
              <a:t>])</a:t>
            </a:r>
          </a:p>
          <a:p>
            <a:r>
              <a:rPr lang="fr-FR" sz="900" dirty="0" err="1"/>
              <a:t>X_train</a:t>
            </a:r>
            <a:r>
              <a:rPr lang="fr-FR" sz="900" dirty="0"/>
              <a:t> = </a:t>
            </a:r>
            <a:r>
              <a:rPr lang="fr-FR" sz="900" dirty="0" err="1"/>
              <a:t>feature_encoder.fit_transform</a:t>
            </a:r>
            <a:r>
              <a:rPr lang="fr-FR" sz="900" dirty="0"/>
              <a:t>(</a:t>
            </a:r>
            <a:r>
              <a:rPr lang="fr-FR" sz="900" dirty="0" err="1"/>
              <a:t>X_train</a:t>
            </a:r>
            <a:r>
              <a:rPr lang="fr-FR" sz="900" dirty="0"/>
              <a:t>)</a:t>
            </a:r>
          </a:p>
          <a:p>
            <a:r>
              <a:rPr lang="fr-FR" sz="900" dirty="0" err="1"/>
              <a:t>X_test</a:t>
            </a:r>
            <a:r>
              <a:rPr lang="fr-FR" sz="900" dirty="0"/>
              <a:t> = </a:t>
            </a:r>
            <a:r>
              <a:rPr lang="fr-FR" sz="900" dirty="0" err="1"/>
              <a:t>feature_encoder.transform</a:t>
            </a:r>
            <a:r>
              <a:rPr lang="fr-FR" sz="900" dirty="0"/>
              <a:t>(</a:t>
            </a:r>
            <a:r>
              <a:rPr lang="fr-FR" sz="900" dirty="0" err="1"/>
              <a:t>X_test</a:t>
            </a:r>
            <a:r>
              <a:rPr lang="fr-FR" sz="900" dirty="0"/>
              <a:t>)</a:t>
            </a:r>
          </a:p>
          <a:p>
            <a:r>
              <a:rPr lang="fr-FR" sz="900" b="1" dirty="0"/>
              <a:t>Ce que ça fait</a:t>
            </a:r>
            <a:r>
              <a:rPr lang="fr-FR" sz="900" dirty="0"/>
              <a:t> : applique les pipelines respectifs aux colonnes correspondantes ; </a:t>
            </a:r>
            <a:r>
              <a:rPr lang="fr-FR" sz="900" dirty="0" err="1"/>
              <a:t>fit_transform</a:t>
            </a:r>
            <a:r>
              <a:rPr lang="fr-FR" sz="900" dirty="0"/>
              <a:t> sur le train puis </a:t>
            </a:r>
            <a:r>
              <a:rPr lang="fr-FR" sz="900" dirty="0" err="1"/>
              <a:t>transform</a:t>
            </a:r>
            <a:r>
              <a:rPr lang="fr-FR" sz="900" dirty="0"/>
              <a:t> sur le test (important).</a:t>
            </a:r>
            <a:br>
              <a:rPr lang="fr-FR" sz="900" dirty="0"/>
            </a:br>
            <a:r>
              <a:rPr lang="fr-FR" sz="900" b="1" dirty="0"/>
              <a:t>Pourquoi</a:t>
            </a:r>
            <a:r>
              <a:rPr lang="fr-FR" sz="900" dirty="0"/>
              <a:t> : fit seulement sur le train évite la </a:t>
            </a:r>
            <a:r>
              <a:rPr lang="fr-FR" sz="900" i="1" dirty="0"/>
              <a:t>data </a:t>
            </a:r>
            <a:r>
              <a:rPr lang="fr-FR" sz="900" i="1" dirty="0" err="1"/>
              <a:t>leakage</a:t>
            </a:r>
            <a:r>
              <a:rPr lang="fr-FR" sz="900" dirty="0"/>
              <a:t> (la transformation ne « voit » pas le test).</a:t>
            </a:r>
            <a:br>
              <a:rPr lang="fr-FR" sz="900" dirty="0"/>
            </a:br>
            <a:r>
              <a:rPr lang="fr-FR" sz="900" b="1" dirty="0"/>
              <a:t>À dire</a:t>
            </a:r>
            <a:r>
              <a:rPr lang="fr-FR" sz="900" dirty="0"/>
              <a:t> : </a:t>
            </a:r>
            <a:r>
              <a:rPr lang="fr-FR" sz="900" i="1" dirty="0"/>
              <a:t>« Le </a:t>
            </a:r>
            <a:r>
              <a:rPr lang="fr-FR" sz="900" i="1" dirty="0" err="1"/>
              <a:t>preprocessing</a:t>
            </a:r>
            <a:r>
              <a:rPr lang="fr-FR" sz="900" i="1" dirty="0"/>
              <a:t> est appris sur le train et appliqué au test pour éviter toute fuite d’information. »</a:t>
            </a:r>
            <a:br>
              <a:rPr lang="fr-FR" sz="900" dirty="0"/>
            </a:br>
            <a:r>
              <a:rPr lang="fr-FR" sz="900" b="1" dirty="0"/>
              <a:t>Astuce pratique</a:t>
            </a:r>
            <a:r>
              <a:rPr lang="fr-FR" sz="900" dirty="0"/>
              <a:t> : après transformation tu as un </a:t>
            </a:r>
            <a:r>
              <a:rPr lang="fr-FR" sz="900" b="1" dirty="0" err="1"/>
              <a:t>numpy</a:t>
            </a:r>
            <a:r>
              <a:rPr lang="fr-FR" sz="900" b="1" dirty="0"/>
              <a:t> </a:t>
            </a:r>
            <a:r>
              <a:rPr lang="fr-FR" sz="900" b="1" dirty="0" err="1"/>
              <a:t>array</a:t>
            </a:r>
            <a:r>
              <a:rPr lang="fr-FR" sz="900" dirty="0"/>
              <a:t> (perte des noms de colonnes). Pour interpréter les </a:t>
            </a:r>
            <a:r>
              <a:rPr lang="fr-FR" sz="900" dirty="0" err="1"/>
              <a:t>features</a:t>
            </a:r>
            <a:r>
              <a:rPr lang="fr-FR" sz="900" dirty="0"/>
              <a:t> après encodage, utilise </a:t>
            </a:r>
            <a:r>
              <a:rPr lang="fr-FR" sz="900" dirty="0" err="1"/>
              <a:t>feature_encoder.get_feature_names_out</a:t>
            </a:r>
            <a:r>
              <a:rPr lang="fr-FR" sz="900" dirty="0"/>
              <a:t>() ou garde le pipeline complet (voir plus bas).</a:t>
            </a:r>
          </a:p>
          <a:p>
            <a:br>
              <a:rPr lang="fr-FR" sz="900" dirty="0"/>
            </a:br>
            <a:endParaRPr lang="fr-FR" sz="900" dirty="0"/>
          </a:p>
          <a:p>
            <a:r>
              <a:rPr lang="fr-FR" sz="900" b="1" dirty="0"/>
              <a:t>4) Entraînement du modèle</a:t>
            </a:r>
          </a:p>
          <a:p>
            <a:r>
              <a:rPr lang="fr-FR" sz="900" dirty="0"/>
              <a:t>Code :</a:t>
            </a:r>
          </a:p>
          <a:p>
            <a:r>
              <a:rPr lang="fr-FR" sz="900" dirty="0" err="1"/>
              <a:t>lin_reg</a:t>
            </a:r>
            <a:r>
              <a:rPr lang="fr-FR" sz="900" dirty="0"/>
              <a:t> = </a:t>
            </a:r>
            <a:r>
              <a:rPr lang="fr-FR" sz="900" dirty="0" err="1"/>
              <a:t>LinearRegression</a:t>
            </a:r>
            <a:r>
              <a:rPr lang="fr-FR" sz="900" dirty="0"/>
              <a:t>()</a:t>
            </a:r>
          </a:p>
          <a:p>
            <a:r>
              <a:rPr lang="fr-FR" sz="900" dirty="0" err="1"/>
              <a:t>lin_reg.fit</a:t>
            </a:r>
            <a:r>
              <a:rPr lang="fr-FR" sz="900" dirty="0"/>
              <a:t>(</a:t>
            </a:r>
            <a:r>
              <a:rPr lang="fr-FR" sz="900" dirty="0" err="1"/>
              <a:t>X_train</a:t>
            </a:r>
            <a:r>
              <a:rPr lang="fr-FR" sz="900" dirty="0"/>
              <a:t>, </a:t>
            </a:r>
            <a:r>
              <a:rPr lang="fr-FR" sz="900" dirty="0" err="1"/>
              <a:t>y_train</a:t>
            </a:r>
            <a:r>
              <a:rPr lang="fr-FR" sz="900" dirty="0"/>
              <a:t>)</a:t>
            </a:r>
          </a:p>
          <a:p>
            <a:r>
              <a:rPr lang="fr-FR" sz="900" b="1" dirty="0"/>
              <a:t>Ce que ça fait</a:t>
            </a:r>
            <a:r>
              <a:rPr lang="fr-FR" sz="900" dirty="0"/>
              <a:t> : ajuste un modèle de régression linéaire (moindres carrés) aux données transformées.</a:t>
            </a:r>
            <a:br>
              <a:rPr lang="fr-FR" sz="900" dirty="0"/>
            </a:br>
            <a:r>
              <a:rPr lang="fr-FR" sz="900" b="1" dirty="0"/>
              <a:t>Pourquoi commencer par une </a:t>
            </a:r>
            <a:r>
              <a:rPr lang="fr-FR" sz="900" b="1" dirty="0" err="1"/>
              <a:t>baseline</a:t>
            </a:r>
            <a:r>
              <a:rPr lang="fr-FR" sz="900" b="1" dirty="0"/>
              <a:t> linéaire</a:t>
            </a:r>
            <a:r>
              <a:rPr lang="fr-FR" sz="900" dirty="0"/>
              <a:t> : simple, rapide, donne un référentiel de performance.</a:t>
            </a:r>
            <a:br>
              <a:rPr lang="fr-FR" sz="900" dirty="0"/>
            </a:br>
            <a:r>
              <a:rPr lang="fr-FR" sz="900" b="1" dirty="0"/>
              <a:t>À dire</a:t>
            </a:r>
            <a:r>
              <a:rPr lang="fr-FR" sz="900" dirty="0"/>
              <a:t> : </a:t>
            </a:r>
            <a:r>
              <a:rPr lang="fr-FR" sz="900" i="1" dirty="0"/>
              <a:t>« Je commence par une régression linéaire comme </a:t>
            </a:r>
            <a:r>
              <a:rPr lang="fr-FR" sz="900" i="1" dirty="0" err="1"/>
              <a:t>baseline</a:t>
            </a:r>
            <a:r>
              <a:rPr lang="fr-FR" sz="900" i="1" dirty="0"/>
              <a:t> pour comparer avec des modèles plus complexes. »</a:t>
            </a:r>
            <a:br>
              <a:rPr lang="fr-FR" sz="900" dirty="0"/>
            </a:br>
            <a:r>
              <a:rPr lang="fr-FR" sz="900" b="1" dirty="0"/>
              <a:t>Remarque technique</a:t>
            </a:r>
            <a:r>
              <a:rPr lang="fr-FR" sz="900" dirty="0"/>
              <a:t> : la régression linéaire a des hypothèses (linéarité, résidus homoscédastiques, peu de </a:t>
            </a:r>
            <a:r>
              <a:rPr lang="fr-FR" sz="900" dirty="0" err="1"/>
              <a:t>multicolinéarité</a:t>
            </a:r>
            <a:r>
              <a:rPr lang="fr-FR" sz="900" dirty="0"/>
              <a:t>) — utiles à mentionner si on t’interroge.</a:t>
            </a:r>
          </a:p>
          <a:p>
            <a:br>
              <a:rPr lang="fr-FR" sz="900" dirty="0"/>
            </a:br>
            <a:endParaRPr lang="fr-FR" sz="900" dirty="0"/>
          </a:p>
          <a:p>
            <a:r>
              <a:rPr lang="fr-FR" sz="900" b="1" dirty="0"/>
              <a:t>5) Prédictions</a:t>
            </a:r>
          </a:p>
          <a:p>
            <a:r>
              <a:rPr lang="fr-FR" sz="900" dirty="0" err="1"/>
              <a:t>y_train_pred</a:t>
            </a:r>
            <a:r>
              <a:rPr lang="fr-FR" sz="900" dirty="0"/>
              <a:t> = </a:t>
            </a:r>
            <a:r>
              <a:rPr lang="fr-FR" sz="900" dirty="0" err="1"/>
              <a:t>lin_reg.predict</a:t>
            </a:r>
            <a:r>
              <a:rPr lang="fr-FR" sz="900" dirty="0"/>
              <a:t>(</a:t>
            </a:r>
            <a:r>
              <a:rPr lang="fr-FR" sz="900" dirty="0" err="1"/>
              <a:t>X_train</a:t>
            </a:r>
            <a:r>
              <a:rPr lang="fr-FR" sz="900" dirty="0"/>
              <a:t>)</a:t>
            </a:r>
          </a:p>
          <a:p>
            <a:r>
              <a:rPr lang="fr-FR" sz="900" dirty="0" err="1"/>
              <a:t>y_test_pred</a:t>
            </a:r>
            <a:r>
              <a:rPr lang="fr-FR" sz="900" dirty="0"/>
              <a:t> = </a:t>
            </a:r>
            <a:r>
              <a:rPr lang="fr-FR" sz="900" dirty="0" err="1"/>
              <a:t>lin_reg.predict</a:t>
            </a:r>
            <a:r>
              <a:rPr lang="fr-FR" sz="900" dirty="0"/>
              <a:t>(</a:t>
            </a:r>
            <a:r>
              <a:rPr lang="fr-FR" sz="900" dirty="0" err="1"/>
              <a:t>X_test</a:t>
            </a:r>
            <a:r>
              <a:rPr lang="fr-FR" sz="900" dirty="0"/>
              <a:t>)</a:t>
            </a:r>
          </a:p>
          <a:p>
            <a:r>
              <a:rPr lang="fr-FR" sz="900" b="1" dirty="0"/>
              <a:t>Ce que ça fait</a:t>
            </a:r>
            <a:r>
              <a:rPr lang="fr-FR" sz="900" dirty="0"/>
              <a:t> : génère des prédictions sur le train (diagnostic) et sur le test (généralisation).</a:t>
            </a:r>
            <a:br>
              <a:rPr lang="fr-FR" sz="900" dirty="0"/>
            </a:br>
            <a:r>
              <a:rPr lang="fr-FR" sz="900" b="1" dirty="0"/>
              <a:t>Pourquoi</a:t>
            </a:r>
            <a:r>
              <a:rPr lang="fr-FR" sz="900" dirty="0"/>
              <a:t> : comparer perf train vs test permet de détecter l’</a:t>
            </a:r>
            <a:r>
              <a:rPr lang="fr-FR" sz="900" dirty="0" err="1"/>
              <a:t>overfitting</a:t>
            </a:r>
            <a:r>
              <a:rPr lang="fr-FR" sz="900" dirty="0"/>
              <a:t>/</a:t>
            </a:r>
            <a:r>
              <a:rPr lang="fr-FR" sz="900" dirty="0" err="1"/>
              <a:t>underfitting</a:t>
            </a:r>
            <a:r>
              <a:rPr lang="fr-FR" sz="900" dirty="0"/>
              <a:t>.</a:t>
            </a:r>
            <a:br>
              <a:rPr lang="fr-FR" sz="900" dirty="0"/>
            </a:br>
            <a:r>
              <a:rPr lang="fr-FR" sz="900" b="1" dirty="0"/>
              <a:t>À dire</a:t>
            </a:r>
            <a:r>
              <a:rPr lang="fr-FR" sz="900" dirty="0"/>
              <a:t> : </a:t>
            </a:r>
            <a:r>
              <a:rPr lang="fr-FR" sz="900" i="1" dirty="0"/>
              <a:t>« Je prédis sur le train pour diagnostiquer et sur le test pour mesurer la généralisation. »</a:t>
            </a:r>
            <a:endParaRPr lang="fr-FR" sz="900" dirty="0"/>
          </a:p>
          <a:p>
            <a:br>
              <a:rPr lang="fr-FR" sz="900" dirty="0"/>
            </a:br>
            <a:endParaRPr lang="fr-FR" sz="900" dirty="0"/>
          </a:p>
          <a:p>
            <a:r>
              <a:rPr lang="fr-FR" sz="900" b="1" dirty="0"/>
              <a:t>6) Évaluation des performances</a:t>
            </a:r>
          </a:p>
          <a:p>
            <a:r>
              <a:rPr lang="fr-FR" sz="900" dirty="0" err="1"/>
              <a:t>print</a:t>
            </a:r>
            <a:r>
              <a:rPr lang="fr-FR" sz="900" dirty="0"/>
              <a:t>(f"R2 Score (Train): {r2_score(</a:t>
            </a:r>
            <a:r>
              <a:rPr lang="fr-FR" sz="900" dirty="0" err="1"/>
              <a:t>y_train</a:t>
            </a:r>
            <a:r>
              <a:rPr lang="fr-FR" sz="900" dirty="0"/>
              <a:t>, </a:t>
            </a:r>
            <a:r>
              <a:rPr lang="fr-FR" sz="900" dirty="0" err="1"/>
              <a:t>y_train_pred</a:t>
            </a:r>
            <a:r>
              <a:rPr lang="fr-FR" sz="900" dirty="0"/>
              <a:t>):.4f}")</a:t>
            </a:r>
          </a:p>
          <a:p>
            <a:r>
              <a:rPr lang="fr-FR" sz="900" dirty="0" err="1"/>
              <a:t>print</a:t>
            </a:r>
            <a:r>
              <a:rPr lang="fr-FR" sz="900" dirty="0"/>
              <a:t>(f"R2 Score (Test) : {r2_score(</a:t>
            </a:r>
            <a:r>
              <a:rPr lang="fr-FR" sz="900" dirty="0" err="1"/>
              <a:t>y_test</a:t>
            </a:r>
            <a:r>
              <a:rPr lang="fr-FR" sz="900" dirty="0"/>
              <a:t>, </a:t>
            </a:r>
            <a:r>
              <a:rPr lang="fr-FR" sz="900" dirty="0" err="1"/>
              <a:t>y_test_pred</a:t>
            </a:r>
            <a:r>
              <a:rPr lang="fr-FR" sz="900" dirty="0"/>
              <a:t>):.4f}\n")</a:t>
            </a:r>
          </a:p>
          <a:p>
            <a:endParaRPr lang="fr-FR" sz="900" dirty="0"/>
          </a:p>
          <a:p>
            <a:r>
              <a:rPr lang="fr-FR" sz="900" dirty="0" err="1"/>
              <a:t>rmse</a:t>
            </a:r>
            <a:r>
              <a:rPr lang="fr-FR" sz="900" dirty="0"/>
              <a:t> = </a:t>
            </a:r>
            <a:r>
              <a:rPr lang="fr-FR" sz="900" dirty="0" err="1"/>
              <a:t>mean_squared_error</a:t>
            </a:r>
            <a:r>
              <a:rPr lang="fr-FR" sz="900" dirty="0"/>
              <a:t>(</a:t>
            </a:r>
            <a:r>
              <a:rPr lang="fr-FR" sz="900" dirty="0" err="1"/>
              <a:t>y_test</a:t>
            </a:r>
            <a:r>
              <a:rPr lang="fr-FR" sz="900" dirty="0"/>
              <a:t>, </a:t>
            </a:r>
            <a:r>
              <a:rPr lang="fr-FR" sz="900" dirty="0" err="1"/>
              <a:t>y_test_pred</a:t>
            </a:r>
            <a:r>
              <a:rPr lang="fr-FR" sz="900" dirty="0"/>
              <a:t>)</a:t>
            </a:r>
          </a:p>
          <a:p>
            <a:r>
              <a:rPr lang="fr-FR" sz="900" dirty="0" err="1"/>
              <a:t>print</a:t>
            </a:r>
            <a:r>
              <a:rPr lang="fr-FR" sz="900" dirty="0"/>
              <a:t>(</a:t>
            </a:r>
            <a:r>
              <a:rPr lang="fr-FR" sz="900" dirty="0" err="1"/>
              <a:t>f"RMSE</a:t>
            </a:r>
            <a:r>
              <a:rPr lang="fr-FR" sz="900" dirty="0"/>
              <a:t> : {rmse:.2f}")</a:t>
            </a:r>
          </a:p>
          <a:p>
            <a:endParaRPr lang="fr-FR" sz="900" dirty="0"/>
          </a:p>
          <a:p>
            <a:r>
              <a:rPr lang="fr-FR" sz="900" dirty="0" err="1"/>
              <a:t>medae</a:t>
            </a:r>
            <a:r>
              <a:rPr lang="fr-FR" sz="900" dirty="0"/>
              <a:t> = </a:t>
            </a:r>
            <a:r>
              <a:rPr lang="fr-FR" sz="900" dirty="0" err="1"/>
              <a:t>median_absolute_error</a:t>
            </a:r>
            <a:r>
              <a:rPr lang="fr-FR" sz="900" dirty="0"/>
              <a:t>(</a:t>
            </a:r>
            <a:r>
              <a:rPr lang="fr-FR" sz="900" dirty="0" err="1"/>
              <a:t>y_test</a:t>
            </a:r>
            <a:r>
              <a:rPr lang="fr-FR" sz="900" dirty="0"/>
              <a:t>, </a:t>
            </a:r>
            <a:r>
              <a:rPr lang="fr-FR" sz="900" dirty="0" err="1"/>
              <a:t>y_test_pred</a:t>
            </a:r>
            <a:r>
              <a:rPr lang="fr-FR" sz="900" dirty="0"/>
              <a:t>)</a:t>
            </a:r>
          </a:p>
          <a:p>
            <a:r>
              <a:rPr lang="fr-FR" sz="900" dirty="0" err="1"/>
              <a:t>print</a:t>
            </a:r>
            <a:r>
              <a:rPr lang="fr-FR" sz="900" dirty="0"/>
              <a:t>(</a:t>
            </a:r>
            <a:r>
              <a:rPr lang="fr-FR" sz="900" dirty="0" err="1"/>
              <a:t>f"Median</a:t>
            </a:r>
            <a:r>
              <a:rPr lang="fr-FR" sz="900" dirty="0"/>
              <a:t> AE : {medae:.2f} €")</a:t>
            </a:r>
          </a:p>
          <a:p>
            <a:r>
              <a:rPr lang="fr-FR" sz="900" b="1" dirty="0"/>
              <a:t>Ce que ça fait / attention à un bug</a:t>
            </a:r>
            <a:r>
              <a:rPr lang="fr-FR" sz="900" dirty="0"/>
              <a:t> : </a:t>
            </a:r>
            <a:r>
              <a:rPr lang="fr-FR" sz="900" dirty="0" err="1"/>
              <a:t>mean_squared_error</a:t>
            </a:r>
            <a:r>
              <a:rPr lang="fr-FR" sz="900" dirty="0"/>
              <a:t> </a:t>
            </a:r>
            <a:r>
              <a:rPr lang="fr-FR" sz="900" b="1" dirty="0"/>
              <a:t>retourne MSE</a:t>
            </a:r>
            <a:r>
              <a:rPr lang="fr-FR" sz="900" dirty="0"/>
              <a:t> par défaut. Si tu veux </a:t>
            </a:r>
            <a:r>
              <a:rPr lang="fr-FR" sz="900" b="1" dirty="0"/>
              <a:t>RMSE</a:t>
            </a:r>
            <a:r>
              <a:rPr lang="fr-FR" sz="900" dirty="0"/>
              <a:t>, il faut soit </a:t>
            </a:r>
            <a:r>
              <a:rPr lang="fr-FR" sz="900" dirty="0" err="1"/>
              <a:t>mean_squared_error</a:t>
            </a:r>
            <a:r>
              <a:rPr lang="fr-FR" sz="900" dirty="0"/>
              <a:t>(..., </a:t>
            </a:r>
            <a:r>
              <a:rPr lang="fr-FR" sz="900" dirty="0" err="1"/>
              <a:t>squared</a:t>
            </a:r>
            <a:r>
              <a:rPr lang="fr-FR" sz="900" dirty="0"/>
              <a:t>=False) soit </a:t>
            </a:r>
            <a:r>
              <a:rPr lang="fr-FR" sz="900" dirty="0" err="1"/>
              <a:t>np.sqrt</a:t>
            </a:r>
            <a:r>
              <a:rPr lang="fr-FR" sz="900" dirty="0"/>
              <a:t>(</a:t>
            </a:r>
            <a:r>
              <a:rPr lang="fr-FR" sz="900" dirty="0" err="1"/>
              <a:t>mean_squared_error</a:t>
            </a:r>
            <a:r>
              <a:rPr lang="fr-FR" sz="900" dirty="0"/>
              <a:t>(...)).</a:t>
            </a:r>
            <a:br>
              <a:rPr lang="fr-FR" sz="900" dirty="0"/>
            </a:br>
            <a:r>
              <a:rPr lang="fr-FR" sz="900" b="1" dirty="0"/>
              <a:t>Pourquoi ces métriques</a:t>
            </a:r>
            <a:r>
              <a:rPr lang="fr-FR" sz="900" dirty="0"/>
              <a:t> :</a:t>
            </a:r>
          </a:p>
          <a:p>
            <a:r>
              <a:rPr lang="fr-FR" sz="900" dirty="0"/>
              <a:t>R² = part de variance expliquée ;</a:t>
            </a:r>
          </a:p>
          <a:p>
            <a:r>
              <a:rPr lang="fr-FR" sz="900" dirty="0"/>
              <a:t>RMSE = erreur moyenne en euros (sensibilité aux </a:t>
            </a:r>
            <a:r>
              <a:rPr lang="fr-FR" sz="900" dirty="0" err="1"/>
              <a:t>outliers</a:t>
            </a:r>
            <a:r>
              <a:rPr lang="fr-FR" sz="900" dirty="0"/>
              <a:t>) ;</a:t>
            </a:r>
          </a:p>
          <a:p>
            <a:r>
              <a:rPr lang="fr-FR" sz="900" dirty="0" err="1"/>
              <a:t>Median</a:t>
            </a:r>
            <a:r>
              <a:rPr lang="fr-FR" sz="900" dirty="0"/>
              <a:t> AE = erreur médiane, robuste aux </a:t>
            </a:r>
            <a:r>
              <a:rPr lang="fr-FR" sz="900" dirty="0" err="1"/>
              <a:t>outliers</a:t>
            </a:r>
            <a:r>
              <a:rPr lang="fr-FR" sz="900" dirty="0"/>
              <a:t>.</a:t>
            </a:r>
            <a:br>
              <a:rPr lang="fr-FR" sz="900" dirty="0"/>
            </a:br>
            <a:r>
              <a:rPr lang="fr-FR" sz="900" b="1" dirty="0"/>
              <a:t>À dire</a:t>
            </a:r>
            <a:r>
              <a:rPr lang="fr-FR" sz="900" dirty="0"/>
              <a:t> : </a:t>
            </a:r>
            <a:r>
              <a:rPr lang="fr-FR" sz="900" i="1" dirty="0"/>
              <a:t>« J’évalue avec R² (variance expliquée), RMSE (erreur moyenne en euros) et </a:t>
            </a:r>
            <a:r>
              <a:rPr lang="fr-FR" sz="900" i="1" dirty="0" err="1"/>
              <a:t>median</a:t>
            </a:r>
            <a:r>
              <a:rPr lang="fr-FR" sz="900" i="1" dirty="0"/>
              <a:t> AE (robuste aux </a:t>
            </a:r>
            <a:r>
              <a:rPr lang="fr-FR" sz="900" i="1" dirty="0" err="1"/>
              <a:t>outliers</a:t>
            </a:r>
            <a:r>
              <a:rPr lang="fr-FR" sz="900" i="1" dirty="0"/>
              <a:t>). RMSE est la racine de la MSE. »</a:t>
            </a:r>
            <a:br>
              <a:rPr lang="fr-FR" sz="900" dirty="0"/>
            </a:br>
            <a:r>
              <a:rPr lang="fr-FR" sz="900" b="1" dirty="0"/>
              <a:t>Remarque utile</a:t>
            </a:r>
            <a:r>
              <a:rPr lang="fr-FR" sz="900" dirty="0"/>
              <a:t> : compare RMSE à la moyenne du prix (impression de l’échelle) — si RMSE ≈ moyenne, le modèle est mauvais.</a:t>
            </a:r>
          </a:p>
          <a:p>
            <a:br>
              <a:rPr lang="fr-FR" sz="900" dirty="0"/>
            </a:br>
            <a:endParaRPr lang="fr-FR" sz="900" dirty="0"/>
          </a:p>
          <a:p>
            <a:r>
              <a:rPr lang="fr-FR" sz="900" b="1" dirty="0"/>
              <a:t>Conseils pratiques et bonnes réponses aux questions orales</a:t>
            </a:r>
          </a:p>
          <a:p>
            <a:r>
              <a:rPr lang="fr-FR" sz="900" b="1" dirty="0"/>
              <a:t>Pourquoi on standardise ?</a:t>
            </a:r>
          </a:p>
          <a:p>
            <a:r>
              <a:rPr lang="fr-FR" sz="900" i="1" dirty="0"/>
              <a:t>Réponse courte</a:t>
            </a:r>
            <a:r>
              <a:rPr lang="fr-FR" sz="900" dirty="0"/>
              <a:t> : </a:t>
            </a:r>
            <a:r>
              <a:rPr lang="fr-FR" sz="900" i="1" dirty="0"/>
              <a:t>« Pour les modèles linéaires et les modèles </a:t>
            </a:r>
            <a:r>
              <a:rPr lang="fr-FR" sz="900" i="1" dirty="0" err="1"/>
              <a:t>réguliarisés</a:t>
            </a:r>
            <a:r>
              <a:rPr lang="fr-FR" sz="900" i="1" dirty="0"/>
              <a:t> (Ridge/Lasso) : rendre les </a:t>
            </a:r>
            <a:r>
              <a:rPr lang="fr-FR" sz="900" i="1" dirty="0" err="1"/>
              <a:t>features</a:t>
            </a:r>
            <a:r>
              <a:rPr lang="fr-FR" sz="900" i="1" dirty="0"/>
              <a:t> comparables et stabiliser l’apprentissage. »</a:t>
            </a:r>
            <a:br>
              <a:rPr lang="fr-FR" sz="900" dirty="0"/>
            </a:br>
            <a:r>
              <a:rPr lang="fr-FR" sz="900" dirty="0"/>
              <a:t>(PS : pour les arbres — </a:t>
            </a:r>
            <a:r>
              <a:rPr lang="fr-FR" sz="900" dirty="0" err="1"/>
              <a:t>RandomForest</a:t>
            </a:r>
            <a:r>
              <a:rPr lang="fr-FR" sz="900" dirty="0"/>
              <a:t>/</a:t>
            </a:r>
            <a:r>
              <a:rPr lang="fr-FR" sz="900" dirty="0" err="1"/>
              <a:t>XGBoost</a:t>
            </a:r>
            <a:r>
              <a:rPr lang="fr-FR" sz="900" dirty="0"/>
              <a:t> — la standardisation n’est pas nécessaire.)</a:t>
            </a:r>
          </a:p>
          <a:p>
            <a:r>
              <a:rPr lang="fr-FR" sz="900" b="1" dirty="0"/>
              <a:t>Pourquoi drop="first" sur </a:t>
            </a:r>
            <a:r>
              <a:rPr lang="fr-FR" sz="900" b="1" dirty="0" err="1"/>
              <a:t>OneHot</a:t>
            </a:r>
            <a:r>
              <a:rPr lang="fr-FR" sz="900" b="1" dirty="0"/>
              <a:t> ?</a:t>
            </a:r>
          </a:p>
          <a:p>
            <a:r>
              <a:rPr lang="fr-FR" sz="900" i="1" dirty="0"/>
              <a:t>Réponse courte</a:t>
            </a:r>
            <a:r>
              <a:rPr lang="fr-FR" sz="900" dirty="0"/>
              <a:t> : </a:t>
            </a:r>
            <a:r>
              <a:rPr lang="fr-FR" sz="900" i="1" dirty="0"/>
              <a:t>« Pour éviter la </a:t>
            </a:r>
            <a:r>
              <a:rPr lang="fr-FR" sz="900" i="1" dirty="0" err="1"/>
              <a:t>multicolinéarité</a:t>
            </a:r>
            <a:r>
              <a:rPr lang="fr-FR" sz="900" i="1" dirty="0"/>
              <a:t> dans une régression linéaire (on supprime une modalité redondante). »</a:t>
            </a:r>
            <a:endParaRPr lang="fr-FR" sz="900" dirty="0"/>
          </a:p>
          <a:p>
            <a:r>
              <a:rPr lang="fr-FR" sz="900" b="1" dirty="0"/>
              <a:t>Pourquoi </a:t>
            </a:r>
            <a:r>
              <a:rPr lang="fr-FR" sz="900" b="1" dirty="0" err="1"/>
              <a:t>SimpleImputer</a:t>
            </a:r>
            <a:r>
              <a:rPr lang="fr-FR" sz="900" b="1" dirty="0"/>
              <a:t>(</a:t>
            </a:r>
            <a:r>
              <a:rPr lang="fr-FR" sz="900" b="1" dirty="0" err="1"/>
              <a:t>strategy</a:t>
            </a:r>
            <a:r>
              <a:rPr lang="fr-FR" sz="900" b="1" dirty="0"/>
              <a:t>="</a:t>
            </a:r>
            <a:r>
              <a:rPr lang="fr-FR" sz="900" b="1" dirty="0" err="1"/>
              <a:t>median</a:t>
            </a:r>
            <a:r>
              <a:rPr lang="fr-FR" sz="900" b="1" dirty="0"/>
              <a:t>") ?</a:t>
            </a:r>
          </a:p>
          <a:p>
            <a:r>
              <a:rPr lang="fr-FR" sz="900" i="1" dirty="0"/>
              <a:t>Réponse courte</a:t>
            </a:r>
            <a:r>
              <a:rPr lang="fr-FR" sz="900" dirty="0"/>
              <a:t> : </a:t>
            </a:r>
            <a:r>
              <a:rPr lang="fr-FR" sz="900" i="1" dirty="0"/>
              <a:t>« La médiane est robuste aux valeurs extrêmes — utile quand la distribution est asymétrique. »</a:t>
            </a:r>
            <a:endParaRPr lang="fr-FR" sz="900" dirty="0"/>
          </a:p>
          <a:p>
            <a:r>
              <a:rPr lang="fr-FR" sz="900" b="1" dirty="0"/>
              <a:t>Data </a:t>
            </a:r>
            <a:r>
              <a:rPr lang="fr-FR" sz="900" b="1" dirty="0" err="1"/>
              <a:t>leakage</a:t>
            </a:r>
            <a:r>
              <a:rPr lang="fr-FR" sz="900" b="1" dirty="0"/>
              <a:t> — comment l’expliquer ?</a:t>
            </a:r>
          </a:p>
          <a:p>
            <a:r>
              <a:rPr lang="fr-FR" sz="900" i="1" dirty="0"/>
              <a:t>Réponse courte</a:t>
            </a:r>
            <a:r>
              <a:rPr lang="fr-FR" sz="900" dirty="0"/>
              <a:t> : </a:t>
            </a:r>
            <a:r>
              <a:rPr lang="fr-FR" sz="900" i="1" dirty="0"/>
              <a:t>« Fuite = utiliser des infos du test lors de l’entraînement ; on l’évite en apprenant le </a:t>
            </a:r>
            <a:r>
              <a:rPr lang="fr-FR" sz="900" i="1" dirty="0" err="1"/>
              <a:t>preprocessing</a:t>
            </a:r>
            <a:r>
              <a:rPr lang="fr-FR" sz="900" i="1" dirty="0"/>
              <a:t> uniquement sur le train (fit sur train, </a:t>
            </a:r>
            <a:r>
              <a:rPr lang="fr-FR" sz="900" i="1" dirty="0" err="1"/>
              <a:t>transform</a:t>
            </a:r>
            <a:r>
              <a:rPr lang="fr-FR" sz="900" i="1" dirty="0"/>
              <a:t> sur test). »</a:t>
            </a:r>
            <a:endParaRPr lang="fr-FR" sz="900" dirty="0"/>
          </a:p>
          <a:p>
            <a:r>
              <a:rPr lang="fr-FR" sz="900" b="1" dirty="0"/>
              <a:t>Comment comparer plusieurs modèles proprement ?</a:t>
            </a:r>
          </a:p>
          <a:p>
            <a:r>
              <a:rPr lang="fr-FR" sz="900" i="1" dirty="0"/>
              <a:t>Réponse courte</a:t>
            </a:r>
            <a:r>
              <a:rPr lang="fr-FR" sz="900" dirty="0"/>
              <a:t> : </a:t>
            </a:r>
            <a:r>
              <a:rPr lang="fr-FR" sz="900" i="1" dirty="0"/>
              <a:t>« On garde le même </a:t>
            </a:r>
            <a:r>
              <a:rPr lang="fr-FR" sz="900" i="1" dirty="0" err="1"/>
              <a:t>preprocessing</a:t>
            </a:r>
            <a:r>
              <a:rPr lang="fr-FR" sz="900" i="1" dirty="0"/>
              <a:t> et le même split. On entraîne chaque modèle (ou mieux : on met le </a:t>
            </a:r>
            <a:r>
              <a:rPr lang="fr-FR" sz="900" i="1" dirty="0" err="1"/>
              <a:t>preprocessing</a:t>
            </a:r>
            <a:r>
              <a:rPr lang="fr-FR" sz="900" i="1" dirty="0"/>
              <a:t> + modèle dans un Pipeline) et on compare les mêmes métriques sur le test ou via CV. »</a:t>
            </a:r>
            <a:endParaRPr lang="fr-FR" sz="900" dirty="0"/>
          </a:p>
          <a:p>
            <a:r>
              <a:rPr lang="fr-FR" sz="900" b="1" dirty="0"/>
              <a:t>Que dire si on te demande d’optimiser un modèle ?</a:t>
            </a:r>
          </a:p>
          <a:p>
            <a:r>
              <a:rPr lang="fr-FR" sz="900" i="1" dirty="0"/>
              <a:t>Réponse courte</a:t>
            </a:r>
            <a:r>
              <a:rPr lang="fr-FR" sz="900" dirty="0"/>
              <a:t> : </a:t>
            </a:r>
            <a:r>
              <a:rPr lang="fr-FR" sz="900" i="1" dirty="0"/>
              <a:t>« J’optimise les hyperparamètres via </a:t>
            </a:r>
            <a:r>
              <a:rPr lang="fr-FR" sz="900" i="1" dirty="0" err="1"/>
              <a:t>GridSearchCV</a:t>
            </a:r>
            <a:r>
              <a:rPr lang="fr-FR" sz="900" i="1" dirty="0"/>
              <a:t> ou </a:t>
            </a:r>
            <a:r>
              <a:rPr lang="fr-FR" sz="900" i="1" dirty="0" err="1"/>
              <a:t>RandomizedSearchCV</a:t>
            </a:r>
            <a:r>
              <a:rPr lang="fr-FR" sz="900" i="1" dirty="0"/>
              <a:t> avec cross-validation, puis j’évalue sur le test final. »</a:t>
            </a:r>
            <a:endParaRPr lang="fr-FR" sz="900" dirty="0"/>
          </a:p>
          <a:p>
            <a:r>
              <a:rPr lang="fr-FR" sz="900" b="1" dirty="0"/>
              <a:t>Comment détecter et corriger l’</a:t>
            </a:r>
            <a:r>
              <a:rPr lang="fr-FR" sz="900" b="1" dirty="0" err="1"/>
              <a:t>overfitting</a:t>
            </a:r>
            <a:r>
              <a:rPr lang="fr-FR" sz="900" b="1" dirty="0"/>
              <a:t> ?</a:t>
            </a:r>
          </a:p>
          <a:p>
            <a:r>
              <a:rPr lang="fr-FR" sz="900" i="1" dirty="0"/>
              <a:t>Réponse courte</a:t>
            </a:r>
            <a:r>
              <a:rPr lang="fr-FR" sz="900" dirty="0"/>
              <a:t> : </a:t>
            </a:r>
            <a:r>
              <a:rPr lang="fr-FR" sz="900" i="1" dirty="0"/>
              <a:t>« </a:t>
            </a:r>
            <a:r>
              <a:rPr lang="fr-FR" sz="900" i="1" dirty="0" err="1"/>
              <a:t>Overfitting</a:t>
            </a:r>
            <a:r>
              <a:rPr lang="fr-FR" sz="900" i="1" dirty="0"/>
              <a:t> = R² train ≫ R² test ; corriger par régularisation, réduire la complexité, ajouter plus de données, ou effectuer un meilleur </a:t>
            </a:r>
            <a:r>
              <a:rPr lang="fr-FR" sz="900" i="1" dirty="0" err="1"/>
              <a:t>feature</a:t>
            </a:r>
            <a:r>
              <a:rPr lang="fr-FR" sz="900" i="1" dirty="0"/>
              <a:t> engineering. »</a:t>
            </a:r>
            <a:endParaRPr lang="fr-FR" sz="900" dirty="0"/>
          </a:p>
          <a:p>
            <a:r>
              <a:rPr lang="fr-FR" sz="900" b="1" dirty="0"/>
              <a:t>Interprétabilité</a:t>
            </a:r>
          </a:p>
          <a:p>
            <a:r>
              <a:rPr lang="fr-FR" sz="900" b="1" dirty="0"/>
              <a:t>Régression linéaire</a:t>
            </a:r>
            <a:r>
              <a:rPr lang="fr-FR" sz="900" dirty="0"/>
              <a:t> : coefficients → sens + amplitude (si </a:t>
            </a:r>
            <a:r>
              <a:rPr lang="fr-FR" sz="900" dirty="0" err="1"/>
              <a:t>features</a:t>
            </a:r>
            <a:r>
              <a:rPr lang="fr-FR" sz="900" dirty="0"/>
              <a:t> standardisées).</a:t>
            </a:r>
          </a:p>
          <a:p>
            <a:r>
              <a:rPr lang="fr-FR" sz="900" b="1" dirty="0"/>
              <a:t>Arbres/</a:t>
            </a:r>
            <a:r>
              <a:rPr lang="fr-FR" sz="900" b="1" dirty="0" err="1"/>
              <a:t>Forests</a:t>
            </a:r>
            <a:r>
              <a:rPr lang="fr-FR" sz="900" b="1" dirty="0"/>
              <a:t>/</a:t>
            </a:r>
            <a:r>
              <a:rPr lang="fr-FR" sz="900" b="1" dirty="0" err="1"/>
              <a:t>XGBoost</a:t>
            </a:r>
            <a:r>
              <a:rPr lang="fr-FR" sz="900" dirty="0"/>
              <a:t> : importance des </a:t>
            </a:r>
            <a:r>
              <a:rPr lang="fr-FR" sz="900" dirty="0" err="1"/>
              <a:t>features</a:t>
            </a:r>
            <a:r>
              <a:rPr lang="fr-FR" sz="900" dirty="0"/>
              <a:t> (</a:t>
            </a:r>
            <a:r>
              <a:rPr lang="fr-FR" sz="900" dirty="0" err="1"/>
              <a:t>feature_importances</a:t>
            </a:r>
            <a:r>
              <a:rPr lang="fr-FR" sz="900" dirty="0"/>
              <a:t>_) ou SHAP pour explications locales/globales.</a:t>
            </a:r>
            <a:br>
              <a:rPr lang="fr-FR" sz="900" dirty="0"/>
            </a:br>
            <a:r>
              <a:rPr lang="fr-FR" sz="900" i="1" dirty="0"/>
              <a:t>Phrase orale</a:t>
            </a:r>
            <a:r>
              <a:rPr lang="fr-FR" sz="900" dirty="0"/>
              <a:t> : </a:t>
            </a:r>
            <a:r>
              <a:rPr lang="fr-FR" sz="900" i="1" dirty="0"/>
              <a:t>« Pour expliquer les prédictions j’utilise soit les coefficients (linéaire) soit SHAP pour </a:t>
            </a:r>
            <a:r>
              <a:rPr lang="fr-FR" sz="900" i="1" dirty="0" err="1"/>
              <a:t>XGBoost</a:t>
            </a:r>
            <a:r>
              <a:rPr lang="fr-FR" sz="900" i="1" dirty="0"/>
              <a:t>. »</a:t>
            </a:r>
            <a:endParaRPr lang="fr-FR" sz="900" dirty="0"/>
          </a:p>
          <a:p>
            <a:br>
              <a:rPr lang="fr-FR" sz="900" dirty="0"/>
            </a:br>
            <a:endParaRPr lang="fr-FR" sz="900" dirty="0"/>
          </a:p>
          <a:p>
            <a:r>
              <a:rPr lang="fr-FR" sz="900" b="1" dirty="0"/>
              <a:t>Erreurs fréquentes dans ce code et améliorations possibles</a:t>
            </a:r>
          </a:p>
          <a:p>
            <a:r>
              <a:rPr lang="fr-FR" sz="900" b="1" dirty="0"/>
              <a:t>Bug RMSE</a:t>
            </a:r>
            <a:r>
              <a:rPr lang="fr-FR" sz="900" dirty="0"/>
              <a:t> : utiliser </a:t>
            </a:r>
            <a:r>
              <a:rPr lang="fr-FR" sz="900" dirty="0" err="1"/>
              <a:t>squared</a:t>
            </a:r>
            <a:r>
              <a:rPr lang="fr-FR" sz="900" dirty="0"/>
              <a:t>=False.</a:t>
            </a:r>
          </a:p>
          <a:p>
            <a:r>
              <a:rPr lang="fr-FR" sz="900" b="1" dirty="0"/>
              <a:t>Perte des noms de colonnes</a:t>
            </a:r>
            <a:r>
              <a:rPr lang="fr-FR" sz="900" dirty="0"/>
              <a:t> après </a:t>
            </a:r>
            <a:r>
              <a:rPr lang="fr-FR" sz="900" dirty="0" err="1"/>
              <a:t>fit_transform</a:t>
            </a:r>
            <a:r>
              <a:rPr lang="fr-FR" sz="900" dirty="0"/>
              <a:t> → pour expliquer les </a:t>
            </a:r>
            <a:r>
              <a:rPr lang="fr-FR" sz="900" dirty="0" err="1"/>
              <a:t>features</a:t>
            </a:r>
            <a:r>
              <a:rPr lang="fr-FR" sz="900" dirty="0"/>
              <a:t> il faudra reconstruire les noms : </a:t>
            </a:r>
            <a:r>
              <a:rPr lang="fr-FR" sz="900" dirty="0" err="1"/>
              <a:t>feature_encoder.get_feature_names_out</a:t>
            </a:r>
            <a:r>
              <a:rPr lang="fr-FR" sz="900" dirty="0"/>
              <a:t>() (</a:t>
            </a:r>
            <a:r>
              <a:rPr lang="fr-FR" sz="900" dirty="0" err="1"/>
              <a:t>sklearn</a:t>
            </a:r>
            <a:r>
              <a:rPr lang="fr-FR" sz="900" dirty="0"/>
              <a:t> récent).</a:t>
            </a:r>
          </a:p>
          <a:p>
            <a:r>
              <a:rPr lang="fr-FR" sz="900" b="1" dirty="0" err="1"/>
              <a:t>OneHotEncoder</a:t>
            </a:r>
            <a:r>
              <a:rPr lang="fr-FR" sz="900" b="1" dirty="0"/>
              <a:t> sans </a:t>
            </a:r>
            <a:r>
              <a:rPr lang="fr-FR" sz="900" b="1" dirty="0" err="1"/>
              <a:t>handle_unknown</a:t>
            </a:r>
            <a:r>
              <a:rPr lang="fr-FR" sz="900" b="1" dirty="0"/>
              <a:t>='ignore'</a:t>
            </a:r>
            <a:r>
              <a:rPr lang="fr-FR" sz="900" dirty="0"/>
              <a:t> peut planter si des catégories nouvelles apparaissent dans le test ; mieux : </a:t>
            </a:r>
            <a:r>
              <a:rPr lang="fr-FR" sz="900" dirty="0" err="1"/>
              <a:t>OneHotEncoder</a:t>
            </a:r>
            <a:r>
              <a:rPr lang="fr-FR" sz="900" dirty="0"/>
              <a:t>(</a:t>
            </a:r>
            <a:r>
              <a:rPr lang="fr-FR" sz="900" dirty="0" err="1"/>
              <a:t>handle_unknown</a:t>
            </a:r>
            <a:r>
              <a:rPr lang="fr-FR" sz="900" dirty="0"/>
              <a:t>='ignore').</a:t>
            </a:r>
          </a:p>
          <a:p>
            <a:r>
              <a:rPr lang="fr-FR" sz="900" b="1" dirty="0"/>
              <a:t>Pour </a:t>
            </a:r>
            <a:r>
              <a:rPr lang="fr-FR" sz="900" b="1" dirty="0" err="1"/>
              <a:t>GridSearch</a:t>
            </a:r>
            <a:r>
              <a:rPr lang="fr-FR" sz="900" b="1" dirty="0"/>
              <a:t> / CV</a:t>
            </a:r>
            <a:r>
              <a:rPr lang="fr-FR" sz="900" dirty="0"/>
              <a:t> il est préférable d’imbriquer le </a:t>
            </a:r>
            <a:r>
              <a:rPr lang="fr-FR" sz="900" dirty="0" err="1"/>
              <a:t>feature_encoder</a:t>
            </a:r>
            <a:r>
              <a:rPr lang="fr-FR" sz="900" dirty="0"/>
              <a:t> dans une Pipeline avec le modèle (Pipeline([('</a:t>
            </a:r>
            <a:r>
              <a:rPr lang="fr-FR" sz="900" dirty="0" err="1"/>
              <a:t>preprocessor</a:t>
            </a:r>
            <a:r>
              <a:rPr lang="fr-FR" sz="900" dirty="0"/>
              <a:t>', </a:t>
            </a:r>
            <a:r>
              <a:rPr lang="fr-FR" sz="900" dirty="0" err="1"/>
              <a:t>feature_encoder</a:t>
            </a:r>
            <a:r>
              <a:rPr lang="fr-FR" sz="900" dirty="0"/>
              <a:t>), ('</a:t>
            </a:r>
            <a:r>
              <a:rPr lang="fr-FR" sz="900" dirty="0" err="1"/>
              <a:t>regressor</a:t>
            </a:r>
            <a:r>
              <a:rPr lang="fr-FR" sz="900" dirty="0"/>
              <a:t>', model)])) pour éviter toute fuite pendant la CV.</a:t>
            </a:r>
          </a:p>
          <a:p>
            <a:br>
              <a:rPr lang="fr-FR" sz="900" dirty="0"/>
            </a:br>
            <a:endParaRPr lang="fr-FR" sz="900" dirty="0"/>
          </a:p>
          <a:p>
            <a:r>
              <a:rPr lang="fr-FR" sz="900" b="1" dirty="0"/>
              <a:t>Mini-exemple corrigé (bonne pratique : pipeline complet)</a:t>
            </a:r>
          </a:p>
          <a:p>
            <a:r>
              <a:rPr lang="fr-FR" sz="900" dirty="0"/>
              <a:t>Tu peux montrer ce </a:t>
            </a:r>
            <a:r>
              <a:rPr lang="fr-FR" sz="900" dirty="0" err="1"/>
              <a:t>snippet</a:t>
            </a:r>
            <a:r>
              <a:rPr lang="fr-FR" sz="900" dirty="0"/>
              <a:t> à l’oral si on te demande « comment je pipeline tout » :</a:t>
            </a:r>
          </a:p>
          <a:p>
            <a:r>
              <a:rPr lang="fr-FR" sz="900" dirty="0" err="1"/>
              <a:t>from</a:t>
            </a:r>
            <a:r>
              <a:rPr lang="fr-FR" sz="900" dirty="0"/>
              <a:t> </a:t>
            </a:r>
            <a:r>
              <a:rPr lang="fr-FR" sz="900" dirty="0" err="1"/>
              <a:t>sklearn.pipeline</a:t>
            </a:r>
            <a:r>
              <a:rPr lang="fr-FR" sz="900" dirty="0"/>
              <a:t> import Pipeline</a:t>
            </a:r>
          </a:p>
          <a:p>
            <a:r>
              <a:rPr lang="fr-FR" sz="900" dirty="0"/>
              <a:t>pipeline = Pipeline([</a:t>
            </a:r>
          </a:p>
          <a:p>
            <a:r>
              <a:rPr lang="fr-FR" sz="900" dirty="0"/>
              <a:t>    ("</a:t>
            </a:r>
            <a:r>
              <a:rPr lang="fr-FR" sz="900" dirty="0" err="1"/>
              <a:t>preprocessor</a:t>
            </a:r>
            <a:r>
              <a:rPr lang="fr-FR" sz="900" dirty="0"/>
              <a:t>", </a:t>
            </a:r>
            <a:r>
              <a:rPr lang="fr-FR" sz="900" dirty="0" err="1"/>
              <a:t>feature_encoder</a:t>
            </a:r>
            <a:r>
              <a:rPr lang="fr-FR" sz="900" dirty="0"/>
              <a:t>),         # </a:t>
            </a:r>
            <a:r>
              <a:rPr lang="fr-FR" sz="900" dirty="0" err="1"/>
              <a:t>ColumnTransformer</a:t>
            </a:r>
            <a:endParaRPr lang="fr-FR" sz="900" dirty="0"/>
          </a:p>
          <a:p>
            <a:r>
              <a:rPr lang="fr-FR" sz="900" dirty="0"/>
              <a:t>    ("</a:t>
            </a:r>
            <a:r>
              <a:rPr lang="fr-FR" sz="900" dirty="0" err="1"/>
              <a:t>regressor</a:t>
            </a:r>
            <a:r>
              <a:rPr lang="fr-FR" sz="900" dirty="0"/>
              <a:t>", </a:t>
            </a:r>
            <a:r>
              <a:rPr lang="fr-FR" sz="900" dirty="0" err="1"/>
              <a:t>LinearRegression</a:t>
            </a:r>
            <a:r>
              <a:rPr lang="fr-FR" sz="900" dirty="0"/>
              <a:t>())          # ou </a:t>
            </a:r>
            <a:r>
              <a:rPr lang="fr-FR" sz="900" dirty="0" err="1"/>
              <a:t>RandomForest</a:t>
            </a:r>
            <a:r>
              <a:rPr lang="fr-FR" sz="900" dirty="0"/>
              <a:t> / XGB</a:t>
            </a:r>
          </a:p>
          <a:p>
            <a:r>
              <a:rPr lang="fr-FR" sz="900" dirty="0"/>
              <a:t>])</a:t>
            </a:r>
          </a:p>
          <a:p>
            <a:endParaRPr lang="fr-FR" sz="900" dirty="0"/>
          </a:p>
          <a:p>
            <a:r>
              <a:rPr lang="fr-FR" sz="900" dirty="0" err="1"/>
              <a:t>pipeline.fit</a:t>
            </a:r>
            <a:r>
              <a:rPr lang="fr-FR" sz="900" dirty="0"/>
              <a:t>(</a:t>
            </a:r>
            <a:r>
              <a:rPr lang="fr-FR" sz="900" dirty="0" err="1"/>
              <a:t>X_train</a:t>
            </a:r>
            <a:r>
              <a:rPr lang="fr-FR" sz="900" dirty="0"/>
              <a:t>, </a:t>
            </a:r>
            <a:r>
              <a:rPr lang="fr-FR" sz="900" dirty="0" err="1"/>
              <a:t>y_train</a:t>
            </a:r>
            <a:r>
              <a:rPr lang="fr-FR" sz="900" dirty="0"/>
              <a:t>)</a:t>
            </a:r>
          </a:p>
          <a:p>
            <a:r>
              <a:rPr lang="fr-FR" sz="900" dirty="0" err="1"/>
              <a:t>y_test_pred</a:t>
            </a:r>
            <a:r>
              <a:rPr lang="fr-FR" sz="900" dirty="0"/>
              <a:t> = </a:t>
            </a:r>
            <a:r>
              <a:rPr lang="fr-FR" sz="900" dirty="0" err="1"/>
              <a:t>pipeline.predict</a:t>
            </a:r>
            <a:r>
              <a:rPr lang="fr-FR" sz="900" dirty="0"/>
              <a:t>(</a:t>
            </a:r>
            <a:r>
              <a:rPr lang="fr-FR" sz="900" dirty="0" err="1"/>
              <a:t>X_test</a:t>
            </a:r>
            <a:r>
              <a:rPr lang="fr-FR" sz="900" dirty="0"/>
              <a:t>)</a:t>
            </a:r>
          </a:p>
          <a:p>
            <a:r>
              <a:rPr lang="fr-FR" sz="900" dirty="0" err="1"/>
              <a:t>rmse</a:t>
            </a:r>
            <a:r>
              <a:rPr lang="fr-FR" sz="900" dirty="0"/>
              <a:t> = </a:t>
            </a:r>
            <a:r>
              <a:rPr lang="fr-FR" sz="900" dirty="0" err="1"/>
              <a:t>mean_squared_error</a:t>
            </a:r>
            <a:r>
              <a:rPr lang="fr-FR" sz="900" dirty="0"/>
              <a:t>(</a:t>
            </a:r>
            <a:r>
              <a:rPr lang="fr-FR" sz="900" dirty="0" err="1"/>
              <a:t>y_test</a:t>
            </a:r>
            <a:r>
              <a:rPr lang="fr-FR" sz="900" dirty="0"/>
              <a:t>, </a:t>
            </a:r>
            <a:r>
              <a:rPr lang="fr-FR" sz="900" dirty="0" err="1"/>
              <a:t>y_test_pred</a:t>
            </a:r>
            <a:r>
              <a:rPr lang="fr-FR" sz="900" dirty="0"/>
              <a:t>, </a:t>
            </a:r>
            <a:r>
              <a:rPr lang="fr-FR" sz="900" dirty="0" err="1"/>
              <a:t>squared</a:t>
            </a:r>
            <a:r>
              <a:rPr lang="fr-FR" sz="900" dirty="0"/>
              <a:t>=False)</a:t>
            </a:r>
          </a:p>
          <a:p>
            <a:r>
              <a:rPr lang="fr-FR" sz="900" i="1" dirty="0"/>
              <a:t>Phrase à dire</a:t>
            </a:r>
            <a:r>
              <a:rPr lang="fr-FR" sz="900" dirty="0"/>
              <a:t> : </a:t>
            </a:r>
            <a:r>
              <a:rPr lang="fr-FR" sz="900" i="1" dirty="0"/>
              <a:t>« J’enferme le </a:t>
            </a:r>
            <a:r>
              <a:rPr lang="fr-FR" sz="900" i="1" dirty="0" err="1"/>
              <a:t>preprocessing</a:t>
            </a:r>
            <a:r>
              <a:rPr lang="fr-FR" sz="900" i="1" dirty="0"/>
              <a:t> et le modèle dans un pipeline : ça garantit l’absence de fuite et facilite la CV ou le </a:t>
            </a:r>
            <a:r>
              <a:rPr lang="fr-FR" sz="900" i="1" dirty="0" err="1"/>
              <a:t>GridSearch</a:t>
            </a:r>
            <a:r>
              <a:rPr lang="fr-FR" sz="900" i="1" dirty="0"/>
              <a:t>. »</a:t>
            </a:r>
            <a:endParaRPr lang="fr-FR" sz="900" dirty="0"/>
          </a:p>
          <a:p>
            <a:br>
              <a:rPr lang="fr-FR" sz="900" dirty="0"/>
            </a:br>
            <a:endParaRPr lang="fr-FR" sz="900" dirty="0"/>
          </a:p>
          <a:p>
            <a:r>
              <a:rPr lang="fr-FR" sz="900" b="1" dirty="0"/>
              <a:t>Fiche-mémo (10 phrases courtes à apprendre pour l’oral)</a:t>
            </a:r>
          </a:p>
          <a:p>
            <a:r>
              <a:rPr lang="fr-FR" sz="900" i="1" dirty="0"/>
              <a:t>« Je sépare X et y, puis je réserve 20% pour le test (répétable avec </a:t>
            </a:r>
            <a:r>
              <a:rPr lang="fr-FR" sz="900" i="1" dirty="0" err="1"/>
              <a:t>random_state</a:t>
            </a:r>
            <a:r>
              <a:rPr lang="fr-FR" sz="900" i="1" dirty="0"/>
              <a:t>). »</a:t>
            </a:r>
            <a:endParaRPr lang="fr-FR" sz="900" dirty="0"/>
          </a:p>
          <a:p>
            <a:r>
              <a:rPr lang="fr-FR" sz="900" i="1" dirty="0"/>
              <a:t>« Tout le </a:t>
            </a:r>
            <a:r>
              <a:rPr lang="fr-FR" sz="900" i="1" dirty="0" err="1"/>
              <a:t>preprocessing</a:t>
            </a:r>
            <a:r>
              <a:rPr lang="fr-FR" sz="900" i="1" dirty="0"/>
              <a:t> est entraîné sur le train uniquement (fit sur train, </a:t>
            </a:r>
            <a:r>
              <a:rPr lang="fr-FR" sz="900" i="1" dirty="0" err="1"/>
              <a:t>transform</a:t>
            </a:r>
            <a:r>
              <a:rPr lang="fr-FR" sz="900" i="1" dirty="0"/>
              <a:t> sur test). »</a:t>
            </a:r>
            <a:endParaRPr lang="fr-FR" sz="900" dirty="0"/>
          </a:p>
          <a:p>
            <a:r>
              <a:rPr lang="fr-FR" sz="900" i="1" dirty="0"/>
              <a:t>« J’impute numériques par la médiane et j’encode les catégorielles en </a:t>
            </a:r>
            <a:r>
              <a:rPr lang="fr-FR" sz="900" i="1" dirty="0" err="1"/>
              <a:t>One-Hot</a:t>
            </a:r>
            <a:r>
              <a:rPr lang="fr-FR" sz="900" i="1" dirty="0"/>
              <a:t>. »</a:t>
            </a:r>
            <a:endParaRPr lang="fr-FR" sz="900" dirty="0"/>
          </a:p>
          <a:p>
            <a:r>
              <a:rPr lang="fr-FR" sz="900" i="1" dirty="0"/>
              <a:t>« J’utilise une régression linéaire comme </a:t>
            </a:r>
            <a:r>
              <a:rPr lang="fr-FR" sz="900" i="1" dirty="0" err="1"/>
              <a:t>baseline</a:t>
            </a:r>
            <a:r>
              <a:rPr lang="fr-FR" sz="900" i="1" dirty="0"/>
              <a:t> avant d’essayer des modèles complexes. »</a:t>
            </a:r>
            <a:endParaRPr lang="fr-FR" sz="900" dirty="0"/>
          </a:p>
          <a:p>
            <a:r>
              <a:rPr lang="fr-FR" sz="900" i="1" dirty="0"/>
              <a:t>« J’évalue avec R² (variance expliquée), RMSE (erreur en euros) et </a:t>
            </a:r>
            <a:r>
              <a:rPr lang="fr-FR" sz="900" i="1" dirty="0" err="1"/>
              <a:t>median</a:t>
            </a:r>
            <a:r>
              <a:rPr lang="fr-FR" sz="900" i="1" dirty="0"/>
              <a:t> AE (robuste). »</a:t>
            </a:r>
            <a:endParaRPr lang="fr-FR" sz="900" dirty="0"/>
          </a:p>
          <a:p>
            <a:r>
              <a:rPr lang="fr-FR" sz="900" i="1" dirty="0"/>
              <a:t>« Pour optimiser j’utilise </a:t>
            </a:r>
            <a:r>
              <a:rPr lang="fr-FR" sz="900" i="1" dirty="0" err="1"/>
              <a:t>GridSearch</a:t>
            </a:r>
            <a:r>
              <a:rPr lang="fr-FR" sz="900" i="1" dirty="0"/>
              <a:t>/</a:t>
            </a:r>
            <a:r>
              <a:rPr lang="fr-FR" sz="900" i="1" dirty="0" err="1"/>
              <a:t>RandomizedSearch</a:t>
            </a:r>
            <a:r>
              <a:rPr lang="fr-FR" sz="900" i="1" dirty="0"/>
              <a:t> avec CV. »</a:t>
            </a:r>
            <a:endParaRPr lang="fr-FR" sz="900" dirty="0"/>
          </a:p>
          <a:p>
            <a:r>
              <a:rPr lang="fr-FR" sz="900" i="1" dirty="0"/>
              <a:t>« Si R² train ≫ R² test, je réduis la complexité ou j’ajoute de la régularisation. »</a:t>
            </a:r>
            <a:endParaRPr lang="fr-FR" sz="900" dirty="0"/>
          </a:p>
          <a:p>
            <a:r>
              <a:rPr lang="fr-FR" sz="900" i="1" dirty="0"/>
              <a:t>« Pour l’interprétabilité j’utilise coefficients (linéaire) ou SHAP/</a:t>
            </a:r>
            <a:r>
              <a:rPr lang="fr-FR" sz="900" i="1" dirty="0" err="1"/>
              <a:t>feature_importances</a:t>
            </a:r>
            <a:r>
              <a:rPr lang="fr-FR" sz="900" i="1" dirty="0"/>
              <a:t> (arbres). »</a:t>
            </a:r>
            <a:endParaRPr lang="fr-FR" sz="900" dirty="0"/>
          </a:p>
          <a:p>
            <a:r>
              <a:rPr lang="fr-FR" sz="900" i="1" dirty="0"/>
              <a:t>« Je sauvegarde le pipeline complet (</a:t>
            </a:r>
            <a:r>
              <a:rPr lang="fr-FR" sz="900" i="1" dirty="0" err="1"/>
              <a:t>preprocessor</a:t>
            </a:r>
            <a:r>
              <a:rPr lang="fr-FR" sz="900" i="1" dirty="0"/>
              <a:t> + modèle) pour la production. »</a:t>
            </a:r>
            <a:endParaRPr lang="fr-FR" sz="900" dirty="0"/>
          </a:p>
          <a:p>
            <a:r>
              <a:rPr lang="fr-FR" sz="900" i="1" dirty="0"/>
              <a:t>« Je monitorerai les performances en production pour détecter la dérive. »</a:t>
            </a:r>
            <a:endParaRPr lang="fr-FR" sz="900" dirty="0"/>
          </a:p>
          <a:p>
            <a:br>
              <a:rPr lang="fr-FR" sz="900" dirty="0"/>
            </a:br>
            <a:endParaRPr lang="fr-FR" sz="900" dirty="0"/>
          </a:p>
          <a:p>
            <a:r>
              <a:rPr lang="fr-FR" sz="900" b="1" dirty="0"/>
              <a:t>2–3 questions rapides et réponses prêtes</a:t>
            </a:r>
          </a:p>
          <a:p>
            <a:r>
              <a:rPr lang="fr-FR" sz="900" dirty="0"/>
              <a:t>Q : </a:t>
            </a:r>
            <a:r>
              <a:rPr lang="fr-FR" sz="900" i="1" dirty="0"/>
              <a:t>« Pourquoi standardiser si j’utilise </a:t>
            </a:r>
            <a:r>
              <a:rPr lang="fr-FR" sz="900" i="1" dirty="0" err="1"/>
              <a:t>RandomForest</a:t>
            </a:r>
            <a:r>
              <a:rPr lang="fr-FR" sz="900" i="1" dirty="0"/>
              <a:t> ? »</a:t>
            </a:r>
            <a:br>
              <a:rPr lang="fr-FR" sz="900" dirty="0"/>
            </a:br>
            <a:r>
              <a:rPr lang="fr-FR" sz="900" dirty="0"/>
              <a:t>R : </a:t>
            </a:r>
            <a:r>
              <a:rPr lang="fr-FR" sz="900" i="1" dirty="0"/>
              <a:t>« Pour </a:t>
            </a:r>
            <a:r>
              <a:rPr lang="fr-FR" sz="900" i="1" dirty="0" err="1"/>
              <a:t>RandomForest</a:t>
            </a:r>
            <a:r>
              <a:rPr lang="fr-FR" sz="900" i="1" dirty="0"/>
              <a:t> ce n’est pas nécessaire ; je standardise parce que j’utilise la même pipeline pour comparer plusieurs modèles. »</a:t>
            </a:r>
            <a:endParaRPr lang="fr-FR" sz="900" dirty="0"/>
          </a:p>
          <a:p>
            <a:r>
              <a:rPr lang="fr-FR" sz="900" dirty="0"/>
              <a:t>Q : </a:t>
            </a:r>
            <a:r>
              <a:rPr lang="fr-FR" sz="900" i="1" dirty="0"/>
              <a:t>« Comment tu évites les catégories rares qui explosent le </a:t>
            </a:r>
            <a:r>
              <a:rPr lang="fr-FR" sz="900" i="1" dirty="0" err="1"/>
              <a:t>One-Hot</a:t>
            </a:r>
            <a:r>
              <a:rPr lang="fr-FR" sz="900" i="1" dirty="0"/>
              <a:t> ? »</a:t>
            </a:r>
            <a:br>
              <a:rPr lang="fr-FR" sz="900" dirty="0"/>
            </a:br>
            <a:r>
              <a:rPr lang="fr-FR" sz="900" dirty="0"/>
              <a:t>R : </a:t>
            </a:r>
            <a:r>
              <a:rPr lang="fr-FR" sz="900" i="1" dirty="0"/>
              <a:t>« Soit je regroupe les rares en '</a:t>
            </a:r>
            <a:r>
              <a:rPr lang="fr-FR" sz="900" i="1" dirty="0" err="1"/>
              <a:t>Other</a:t>
            </a:r>
            <a:r>
              <a:rPr lang="fr-FR" sz="900" i="1" dirty="0"/>
              <a:t>', soit j’utilise un encodage par fréquence ou </a:t>
            </a:r>
            <a:r>
              <a:rPr lang="fr-FR" sz="900" i="1" dirty="0" err="1"/>
              <a:t>target-encoding</a:t>
            </a:r>
            <a:r>
              <a:rPr lang="fr-FR" sz="900" i="1" dirty="0"/>
              <a:t>. »</a:t>
            </a:r>
            <a:endParaRPr lang="fr-FR" sz="900" dirty="0"/>
          </a:p>
          <a:p>
            <a:r>
              <a:rPr lang="fr-FR" sz="900" dirty="0"/>
              <a:t>Q : </a:t>
            </a:r>
            <a:r>
              <a:rPr lang="fr-FR" sz="900" i="1" dirty="0"/>
              <a:t>« Avec </a:t>
            </a:r>
            <a:r>
              <a:rPr lang="fr-FR" sz="900" i="1" dirty="0" err="1"/>
              <a:t>GridSearch</a:t>
            </a:r>
            <a:r>
              <a:rPr lang="fr-FR" sz="900" i="1" dirty="0"/>
              <a:t>, où mettre le </a:t>
            </a:r>
            <a:r>
              <a:rPr lang="fr-FR" sz="900" i="1" dirty="0" err="1"/>
              <a:t>preprocessing</a:t>
            </a:r>
            <a:r>
              <a:rPr lang="fr-FR" sz="900" i="1" dirty="0"/>
              <a:t> ? »</a:t>
            </a:r>
            <a:br>
              <a:rPr lang="fr-FR" sz="900" dirty="0"/>
            </a:br>
            <a:r>
              <a:rPr lang="fr-FR" sz="900" dirty="0"/>
              <a:t>R : </a:t>
            </a:r>
            <a:r>
              <a:rPr lang="fr-FR" sz="900" i="1" dirty="0"/>
              <a:t>« Dans le même pipeline que le modèle — ainsi </a:t>
            </a:r>
            <a:r>
              <a:rPr lang="fr-FR" sz="900" i="1" dirty="0" err="1"/>
              <a:t>GridSearch</a:t>
            </a:r>
            <a:r>
              <a:rPr lang="fr-FR" sz="900" i="1" dirty="0"/>
              <a:t> applique correctement le fit/</a:t>
            </a:r>
            <a:r>
              <a:rPr lang="fr-FR" sz="900" i="1" dirty="0" err="1"/>
              <a:t>transform</a:t>
            </a:r>
            <a:r>
              <a:rPr lang="fr-FR" sz="900" i="1" dirty="0"/>
              <a:t> dans chaque </a:t>
            </a:r>
            <a:r>
              <a:rPr lang="fr-FR" sz="900" i="1" dirty="0" err="1"/>
              <a:t>fold</a:t>
            </a:r>
            <a:r>
              <a:rPr lang="fr-FR" sz="900" i="1" dirty="0"/>
              <a:t>. »</a:t>
            </a:r>
            <a:endParaRPr lang="fr-FR" sz="900" dirty="0"/>
          </a:p>
          <a:p>
            <a:endParaRPr lang="fr-FR" dirty="0"/>
          </a:p>
        </p:txBody>
      </p:sp>
    </p:spTree>
    <p:extLst>
      <p:ext uri="{BB962C8B-B14F-4D97-AF65-F5344CB8AC3E}">
        <p14:creationId xmlns:p14="http://schemas.microsoft.com/office/powerpoint/2010/main" val="233361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idx="4294967295"/>
          </p:nvPr>
        </p:nvSpPr>
        <p:spPr>
          <a:xfrm>
            <a:off x="0" y="919917"/>
            <a:ext cx="9005853" cy="1398600"/>
          </a:xfrm>
          <a:prstGeom prst="rect">
            <a:avLst/>
          </a:prstGeom>
        </p:spPr>
        <p:txBody>
          <a:bodyPr spcFirstLastPara="1" wrap="square" lIns="91425" tIns="91425" rIns="91425" bIns="91425" anchor="t" anchorCtr="0">
            <a:noAutofit/>
          </a:bodyPr>
          <a:lstStyle/>
          <a:p>
            <a:pPr lvl="0" algn="ctr"/>
            <a:r>
              <a:rPr lang="fr-FR" sz="3200" b="1" dirty="0">
                <a:solidFill>
                  <a:srgbClr val="000000"/>
                </a:solidFill>
                <a:sym typeface="Inter"/>
              </a:rPr>
              <a:t>Contexte :</a:t>
            </a:r>
            <a:br>
              <a:rPr lang="fr-FR" sz="3200" b="1" dirty="0">
                <a:solidFill>
                  <a:srgbClr val="000000"/>
                </a:solidFill>
                <a:sym typeface="Inter"/>
              </a:rPr>
            </a:br>
            <a:br>
              <a:rPr lang="fr-FR" sz="4500" b="1" dirty="0">
                <a:solidFill>
                  <a:srgbClr val="0E3449"/>
                </a:solidFill>
                <a:latin typeface="Inter"/>
                <a:ea typeface="Inter"/>
                <a:cs typeface="Inter"/>
                <a:sym typeface="Inter"/>
              </a:rPr>
            </a:br>
            <a:r>
              <a:rPr lang="fr-FR" sz="1400" dirty="0" err="1"/>
              <a:t>Getaround</a:t>
            </a:r>
            <a:r>
              <a:rPr lang="fr-FR" sz="1400" dirty="0"/>
              <a:t>, est une plateforme de location de voitures entre particuliers de 2009.</a:t>
            </a:r>
            <a:br>
              <a:rPr lang="fr-FR" sz="1400" dirty="0"/>
            </a:br>
            <a:br>
              <a:rPr lang="fr-FR" sz="1400" dirty="0"/>
            </a:br>
            <a:r>
              <a:rPr lang="fr-FR" sz="1400" dirty="0"/>
              <a:t>Les retards de restitution bloquent la location suivante et génèrent pertes de revenus et insatisfaction client.</a:t>
            </a:r>
            <a:br>
              <a:rPr lang="fr-FR" sz="1600" dirty="0"/>
            </a:br>
            <a:br>
              <a:rPr lang="fr-FR" sz="1600" dirty="0"/>
            </a:br>
            <a:r>
              <a:rPr lang="fr-FR" sz="1400" dirty="0"/>
              <a:t>L’étude vise à analyser ces retards afin de définir un délai minimal optimal entre deux locations, garantissant disponibilité des véhicules et satisfaction client tout en limitant l’impact sur le chiffre d’affaires.</a:t>
            </a:r>
            <a:endParaRPr sz="1400" dirty="0">
              <a:solidFill>
                <a:srgbClr val="0E3449"/>
              </a:solidFill>
              <a:latin typeface="Inter"/>
              <a:ea typeface="Inter"/>
              <a:cs typeface="Inter"/>
              <a:sym typeface="Inter"/>
            </a:endParaRPr>
          </a:p>
          <a:p>
            <a:pPr marL="0" lvl="0" indent="0" algn="l" rtl="0">
              <a:spcBef>
                <a:spcPts val="0"/>
              </a:spcBef>
              <a:spcAft>
                <a:spcPts val="0"/>
              </a:spcAft>
              <a:buNone/>
            </a:pPr>
            <a:endParaRPr sz="4500" b="1" dirty="0">
              <a:solidFill>
                <a:srgbClr val="0E3449"/>
              </a:solidFill>
              <a:latin typeface="Inter"/>
              <a:ea typeface="Inter"/>
              <a:cs typeface="Inter"/>
              <a:sym typeface="Inter"/>
            </a:endParaRPr>
          </a:p>
        </p:txBody>
      </p:sp>
      <p:pic>
        <p:nvPicPr>
          <p:cNvPr id="63" name="Google Shape;63;p14"/>
          <p:cNvPicPr preferRelativeResize="0"/>
          <p:nvPr/>
        </p:nvPicPr>
        <p:blipFill>
          <a:blip r:embed="rId3">
            <a:alphaModFix/>
          </a:blip>
          <a:stretch>
            <a:fillRect/>
          </a:stretch>
        </p:blipFill>
        <p:spPr>
          <a:xfrm>
            <a:off x="463375" y="482852"/>
            <a:ext cx="576900" cy="3859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11698BC-0B96-6C17-35FB-D98C4C0AE22E}"/>
              </a:ext>
            </a:extLst>
          </p:cNvPr>
          <p:cNvSpPr txBox="1"/>
          <p:nvPr/>
        </p:nvSpPr>
        <p:spPr>
          <a:xfrm>
            <a:off x="2286000" y="740777"/>
            <a:ext cx="4572000" cy="523220"/>
          </a:xfrm>
          <a:prstGeom prst="rect">
            <a:avLst/>
          </a:prstGeom>
          <a:noFill/>
        </p:spPr>
        <p:txBody>
          <a:bodyPr wrap="square">
            <a:spAutoFit/>
          </a:bodyPr>
          <a:lstStyle/>
          <a:p>
            <a:r>
              <a:rPr lang="fr-FR" sz="2800" b="1" dirty="0"/>
              <a:t>Présentation du déroulé</a:t>
            </a:r>
            <a:endParaRPr lang="fr-FR" sz="2800" dirty="0"/>
          </a:p>
        </p:txBody>
      </p:sp>
      <p:sp>
        <p:nvSpPr>
          <p:cNvPr id="7" name="ZoneTexte 6">
            <a:extLst>
              <a:ext uri="{FF2B5EF4-FFF2-40B4-BE49-F238E27FC236}">
                <a16:creationId xmlns:a16="http://schemas.microsoft.com/office/drawing/2014/main" id="{0139AB4F-F12E-5698-EFC3-B03A8A7E3F55}"/>
              </a:ext>
            </a:extLst>
          </p:cNvPr>
          <p:cNvSpPr txBox="1"/>
          <p:nvPr/>
        </p:nvSpPr>
        <p:spPr>
          <a:xfrm>
            <a:off x="2200481" y="2154314"/>
            <a:ext cx="4572000" cy="1200329"/>
          </a:xfrm>
          <a:prstGeom prst="rect">
            <a:avLst/>
          </a:prstGeom>
          <a:noFill/>
        </p:spPr>
        <p:txBody>
          <a:bodyPr wrap="square">
            <a:spAutoFit/>
          </a:bodyPr>
          <a:lstStyle/>
          <a:p>
            <a:pPr marL="114300" indent="0">
              <a:buNone/>
            </a:pPr>
            <a:r>
              <a:rPr lang="fr-FR" sz="1800" b="1" dirty="0"/>
              <a:t>→ </a:t>
            </a:r>
            <a:r>
              <a:rPr lang="fr-FR" sz="1800" b="1" dirty="0" err="1">
                <a:solidFill>
                  <a:srgbClr val="0E3449"/>
                </a:solidFill>
                <a:latin typeface="Inter"/>
                <a:ea typeface="Inter"/>
                <a:sym typeface="Inter"/>
              </a:rPr>
              <a:t>Eda</a:t>
            </a:r>
            <a:r>
              <a:rPr lang="fr-FR" sz="1800" b="1" dirty="0">
                <a:solidFill>
                  <a:srgbClr val="0E3449"/>
                </a:solidFill>
                <a:latin typeface="Inter"/>
                <a:ea typeface="Inter"/>
                <a:sym typeface="Inter"/>
              </a:rPr>
              <a:t> et Analyse des données</a:t>
            </a:r>
          </a:p>
          <a:p>
            <a:pPr marL="114300" indent="0">
              <a:buNone/>
            </a:pPr>
            <a:r>
              <a:rPr lang="fr-FR" sz="1800" b="1" dirty="0"/>
              <a:t>→ </a:t>
            </a:r>
            <a:r>
              <a:rPr lang="fr-FR" sz="1800" b="1" dirty="0">
                <a:solidFill>
                  <a:srgbClr val="0E3449"/>
                </a:solidFill>
                <a:latin typeface="Inter"/>
                <a:ea typeface="Inter"/>
              </a:rPr>
              <a:t>Simulation du délai</a:t>
            </a:r>
          </a:p>
          <a:p>
            <a:pPr marL="114300" indent="0">
              <a:buNone/>
            </a:pPr>
            <a:r>
              <a:rPr lang="fr-FR" sz="1800" b="1" dirty="0"/>
              <a:t>→ </a:t>
            </a:r>
            <a:r>
              <a:rPr lang="fr-FR" sz="1800" b="1" dirty="0">
                <a:solidFill>
                  <a:srgbClr val="0E3449"/>
                </a:solidFill>
                <a:latin typeface="Inter"/>
                <a:ea typeface="Inter"/>
              </a:rPr>
              <a:t>Tableau de bord et API</a:t>
            </a:r>
          </a:p>
          <a:p>
            <a:pPr marL="114300" indent="0">
              <a:buNone/>
            </a:pPr>
            <a:r>
              <a:rPr lang="fr-FR" sz="1800" b="1" dirty="0"/>
              <a:t>→ </a:t>
            </a:r>
            <a:r>
              <a:rPr lang="fr-FR" sz="1800" b="1" dirty="0">
                <a:solidFill>
                  <a:srgbClr val="0E3449"/>
                </a:solidFill>
                <a:latin typeface="Inter"/>
                <a:ea typeface="Inter"/>
              </a:rPr>
              <a:t>Conclusion</a:t>
            </a:r>
            <a:endParaRPr lang="fr-FR" sz="1800" b="1" dirty="0">
              <a:solidFill>
                <a:srgbClr val="0E3449"/>
              </a:solidFill>
              <a:latin typeface="Inter"/>
              <a:ea typeface="Inter"/>
              <a:sym typeface="Inter"/>
            </a:endParaRPr>
          </a:p>
        </p:txBody>
      </p:sp>
    </p:spTree>
    <p:extLst>
      <p:ext uri="{BB962C8B-B14F-4D97-AF65-F5344CB8AC3E}">
        <p14:creationId xmlns:p14="http://schemas.microsoft.com/office/powerpoint/2010/main" val="12097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72BB8539-6EF2-C05C-0D97-E79679A5FD57}"/>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FFC4B3D6-4F16-A844-4D17-F16C2CD50787}"/>
              </a:ext>
            </a:extLst>
          </p:cNvPr>
          <p:cNvSpPr txBox="1">
            <a:spLocks noGrp="1"/>
          </p:cNvSpPr>
          <p:nvPr>
            <p:ph type="ctrTitle" idx="4294967295"/>
          </p:nvPr>
        </p:nvSpPr>
        <p:spPr>
          <a:xfrm>
            <a:off x="618371" y="1669857"/>
            <a:ext cx="9005853" cy="1398600"/>
          </a:xfrm>
          <a:prstGeom prst="rect">
            <a:avLst/>
          </a:prstGeom>
        </p:spPr>
        <p:txBody>
          <a:bodyPr spcFirstLastPara="1" wrap="square" lIns="91425" tIns="91425" rIns="91425" bIns="91425" anchor="t" anchorCtr="0">
            <a:noAutofit/>
          </a:bodyPr>
          <a:lstStyle/>
          <a:p>
            <a:pPr lvl="0" algn="ctr"/>
            <a:r>
              <a:rPr lang="fr-FR" sz="3200" b="1" dirty="0" err="1">
                <a:solidFill>
                  <a:srgbClr val="0E3449"/>
                </a:solidFill>
                <a:latin typeface="Inter"/>
                <a:ea typeface="Inter"/>
                <a:sym typeface="Inter"/>
              </a:rPr>
              <a:t>Eda</a:t>
            </a:r>
            <a:r>
              <a:rPr lang="fr-FR" sz="3200" b="1" dirty="0">
                <a:solidFill>
                  <a:srgbClr val="0E3449"/>
                </a:solidFill>
                <a:latin typeface="Inter"/>
                <a:ea typeface="Inter"/>
                <a:sym typeface="Inter"/>
              </a:rPr>
              <a:t> et Analyse des données</a:t>
            </a:r>
            <a:endParaRPr sz="4500" b="1" dirty="0">
              <a:solidFill>
                <a:srgbClr val="0E3449"/>
              </a:solidFill>
              <a:latin typeface="Inter"/>
              <a:ea typeface="Inter"/>
              <a:cs typeface="Inter"/>
              <a:sym typeface="Inter"/>
            </a:endParaRPr>
          </a:p>
        </p:txBody>
      </p:sp>
      <p:pic>
        <p:nvPicPr>
          <p:cNvPr id="63" name="Google Shape;63;p14">
            <a:extLst>
              <a:ext uri="{FF2B5EF4-FFF2-40B4-BE49-F238E27FC236}">
                <a16:creationId xmlns:a16="http://schemas.microsoft.com/office/drawing/2014/main" id="{CBE2997B-644E-BB1C-8095-620968AC58E3}"/>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Tree>
    <p:extLst>
      <p:ext uri="{BB962C8B-B14F-4D97-AF65-F5344CB8AC3E}">
        <p14:creationId xmlns:p14="http://schemas.microsoft.com/office/powerpoint/2010/main" val="360190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00D977A-B73B-99DE-0401-3DECBE328376}"/>
              </a:ext>
            </a:extLst>
          </p:cNvPr>
          <p:cNvPicPr>
            <a:picLocks noChangeAspect="1"/>
          </p:cNvPicPr>
          <p:nvPr/>
        </p:nvPicPr>
        <p:blipFill>
          <a:blip r:embed="rId3"/>
          <a:stretch>
            <a:fillRect/>
          </a:stretch>
        </p:blipFill>
        <p:spPr>
          <a:xfrm>
            <a:off x="170722" y="2284101"/>
            <a:ext cx="8690406" cy="2859399"/>
          </a:xfrm>
          <a:prstGeom prst="rect">
            <a:avLst/>
          </a:prstGeom>
        </p:spPr>
      </p:pic>
      <p:sp>
        <p:nvSpPr>
          <p:cNvPr id="10" name="Rectangle 9">
            <a:extLst>
              <a:ext uri="{FF2B5EF4-FFF2-40B4-BE49-F238E27FC236}">
                <a16:creationId xmlns:a16="http://schemas.microsoft.com/office/drawing/2014/main" id="{C4AF38E1-3123-1855-6A43-16312C0BBF35}"/>
              </a:ext>
            </a:extLst>
          </p:cNvPr>
          <p:cNvSpPr/>
          <p:nvPr/>
        </p:nvSpPr>
        <p:spPr>
          <a:xfrm>
            <a:off x="2861612" y="217088"/>
            <a:ext cx="5999516" cy="22099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pic>
        <p:nvPicPr>
          <p:cNvPr id="5" name="Image 4">
            <a:extLst>
              <a:ext uri="{FF2B5EF4-FFF2-40B4-BE49-F238E27FC236}">
                <a16:creationId xmlns:a16="http://schemas.microsoft.com/office/drawing/2014/main" id="{DA6A9E79-3F5A-6E86-0F7A-2E272A9A1E7F}"/>
              </a:ext>
            </a:extLst>
          </p:cNvPr>
          <p:cNvPicPr>
            <a:picLocks noChangeAspect="1"/>
          </p:cNvPicPr>
          <p:nvPr/>
        </p:nvPicPr>
        <p:blipFill>
          <a:blip r:embed="rId4"/>
          <a:stretch>
            <a:fillRect/>
          </a:stretch>
        </p:blipFill>
        <p:spPr>
          <a:xfrm>
            <a:off x="170722" y="74164"/>
            <a:ext cx="2409668" cy="2209937"/>
          </a:xfrm>
          <a:prstGeom prst="rect">
            <a:avLst/>
          </a:prstGeom>
        </p:spPr>
      </p:pic>
      <p:sp>
        <p:nvSpPr>
          <p:cNvPr id="9" name="ZoneTexte 8">
            <a:extLst>
              <a:ext uri="{FF2B5EF4-FFF2-40B4-BE49-F238E27FC236}">
                <a16:creationId xmlns:a16="http://schemas.microsoft.com/office/drawing/2014/main" id="{ACC4240E-3D5E-3725-905A-4F4E66499AB6}"/>
              </a:ext>
            </a:extLst>
          </p:cNvPr>
          <p:cNvSpPr txBox="1"/>
          <p:nvPr/>
        </p:nvSpPr>
        <p:spPr>
          <a:xfrm>
            <a:off x="3049096" y="252776"/>
            <a:ext cx="5871238" cy="2139047"/>
          </a:xfrm>
          <a:prstGeom prst="rect">
            <a:avLst/>
          </a:prstGeom>
          <a:noFill/>
        </p:spPr>
        <p:txBody>
          <a:bodyPr wrap="square">
            <a:spAutoFit/>
          </a:bodyPr>
          <a:lstStyle/>
          <a:p>
            <a:pPr marL="0" lvl="0" indent="0" eaLnBrk="0" fontAlgn="base" hangingPunct="0">
              <a:lnSpc>
                <a:spcPct val="100000"/>
              </a:lnSpc>
              <a:spcBef>
                <a:spcPct val="0"/>
              </a:spcBef>
              <a:spcAft>
                <a:spcPct val="0"/>
              </a:spcAft>
              <a:buClrTx/>
              <a:buSzTx/>
              <a:buNone/>
            </a:pPr>
            <a:r>
              <a:rPr lang="fr-FR" dirty="0"/>
              <a:t>→ </a:t>
            </a:r>
            <a:r>
              <a:rPr lang="fr-FR" altLang="fr-FR" b="1" dirty="0">
                <a:solidFill>
                  <a:schemeClr val="tx1"/>
                </a:solidFill>
                <a:latin typeface="Arial" panose="020B0604020202020204" pitchFamily="34" charset="0"/>
              </a:rPr>
              <a:t>Jeu de données </a:t>
            </a:r>
            <a:r>
              <a:rPr kumimoji="0" lang="fr-FR" altLang="fr-FR" sz="1400" b="1" i="0" u="none" strike="noStrike" cap="none" normalizeH="0" baseline="0" dirty="0">
                <a:ln>
                  <a:noFill/>
                </a:ln>
                <a:solidFill>
                  <a:schemeClr val="tx1"/>
                </a:solidFill>
                <a:effectLst/>
                <a:latin typeface="Arial" panose="020B0604020202020204" pitchFamily="34" charset="0"/>
              </a:rPr>
              <a:t>:</a:t>
            </a:r>
            <a:r>
              <a:rPr kumimoji="0" lang="fr-FR" altLang="fr-FR" sz="1400" b="0" i="0" u="none" strike="noStrike" cap="none" normalizeH="0" baseline="0" dirty="0">
                <a:ln>
                  <a:noFill/>
                </a:ln>
                <a:solidFill>
                  <a:schemeClr val="tx1"/>
                </a:solidFill>
                <a:effectLst/>
                <a:latin typeface="Arial" panose="020B0604020202020204" pitchFamily="34" charset="0"/>
              </a:rPr>
              <a:t> 21310</a:t>
            </a:r>
            <a:r>
              <a:rPr lang="fr-FR" altLang="fr-FR" dirty="0">
                <a:solidFill>
                  <a:schemeClr val="tx1"/>
                </a:solidFill>
                <a:latin typeface="Arial" panose="020B0604020202020204" pitchFamily="34" charset="0"/>
              </a:rPr>
              <a:t> lignes </a:t>
            </a:r>
            <a:r>
              <a:rPr kumimoji="0" lang="fr-FR" altLang="fr-FR" sz="1400" b="0" i="0" u="none" strike="noStrike" cap="none" normalizeH="0" baseline="0" dirty="0">
                <a:ln>
                  <a:noFill/>
                </a:ln>
                <a:solidFill>
                  <a:schemeClr val="tx1"/>
                </a:solidFill>
                <a:effectLst/>
                <a:latin typeface="Arial" panose="020B0604020202020204" pitchFamily="34" charset="0"/>
              </a:rPr>
              <a:t>et </a:t>
            </a:r>
            <a:r>
              <a:rPr lang="fr-FR" altLang="fr-FR" dirty="0">
                <a:solidFill>
                  <a:schemeClr val="tx1"/>
                </a:solidFill>
                <a:latin typeface="Arial" panose="020B0604020202020204" pitchFamily="34" charset="0"/>
              </a:rPr>
              <a:t>7</a:t>
            </a:r>
            <a:r>
              <a:rPr kumimoji="0" lang="fr-FR" altLang="fr-FR" sz="1400" b="0" i="0" u="none" strike="noStrike" cap="none" normalizeH="0" baseline="0" dirty="0">
                <a:ln>
                  <a:noFill/>
                </a:ln>
                <a:solidFill>
                  <a:schemeClr val="tx1"/>
                </a:solidFill>
                <a:effectLst/>
                <a:latin typeface="Arial" panose="020B0604020202020204" pitchFamily="34" charset="0"/>
              </a:rPr>
              <a:t> colonnes</a:t>
            </a:r>
          </a:p>
          <a:p>
            <a:pPr marL="0" lvl="0" indent="0" eaLnBrk="0" fontAlgn="base" hangingPunct="0">
              <a:lnSpc>
                <a:spcPct val="100000"/>
              </a:lnSpc>
              <a:spcBef>
                <a:spcPct val="0"/>
              </a:spcBef>
              <a:spcAft>
                <a:spcPct val="0"/>
              </a:spcAft>
              <a:buClrTx/>
              <a:buSzTx/>
              <a:buNone/>
            </a:pPr>
            <a:endParaRPr kumimoji="0" lang="fr-FR" altLang="fr-FR" sz="7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ClrTx/>
            </a:pPr>
            <a:r>
              <a:rPr lang="fr-FR" dirty="0"/>
              <a:t>→ </a:t>
            </a:r>
            <a:r>
              <a:rPr lang="fr-FR" altLang="fr-FR" b="1" dirty="0">
                <a:solidFill>
                  <a:schemeClr val="tx1"/>
                </a:solidFill>
                <a:latin typeface="Arial" panose="020B0604020202020204" pitchFamily="34" charset="0"/>
              </a:rPr>
              <a:t>Analyse rapide :</a:t>
            </a:r>
            <a:r>
              <a:rPr lang="fr-FR" altLang="fr-FR" dirty="0">
                <a:solidFill>
                  <a:schemeClr val="tx1"/>
                </a:solidFill>
                <a:latin typeface="Arial" panose="020B0604020202020204" pitchFamily="34" charset="0"/>
              </a:rPr>
              <a:t> </a:t>
            </a:r>
          </a:p>
          <a:p>
            <a:pPr lvl="0" eaLnBrk="0" fontAlgn="base" hangingPunct="0">
              <a:spcBef>
                <a:spcPct val="0"/>
              </a:spcBef>
              <a:spcAft>
                <a:spcPct val="0"/>
              </a:spcAft>
              <a:buClrTx/>
            </a:pPr>
            <a:r>
              <a:rPr lang="fr-FR" altLang="fr-FR" dirty="0">
                <a:solidFill>
                  <a:schemeClr val="tx1"/>
                </a:solidFill>
                <a:latin typeface="Arial" panose="020B0604020202020204" pitchFamily="34" charset="0"/>
              </a:rPr>
              <a:t>  </a:t>
            </a:r>
            <a:r>
              <a:rPr lang="fr-FR" dirty="0"/>
              <a:t>80 % des check-ins effectués via mobile </a:t>
            </a:r>
          </a:p>
          <a:p>
            <a:pPr lvl="0" eaLnBrk="0" fontAlgn="base" hangingPunct="0">
              <a:spcBef>
                <a:spcPct val="0"/>
              </a:spcBef>
              <a:spcAft>
                <a:spcPct val="0"/>
              </a:spcAft>
              <a:buClrTx/>
            </a:pPr>
            <a:r>
              <a:rPr lang="fr-FR" dirty="0"/>
              <a:t>  retard moyen ≈ 61 min, mais très dispersé (plus de 50 % &lt; 10 min)</a:t>
            </a:r>
            <a:br>
              <a:rPr lang="fr-FR" dirty="0"/>
            </a:br>
            <a:r>
              <a:rPr lang="fr-FR" dirty="0"/>
              <a:t>  Intervalle moyen entre 2 locations ≈ 4 h 30, grande variabilité</a:t>
            </a:r>
          </a:p>
          <a:p>
            <a:pPr lvl="0" eaLnBrk="0" fontAlgn="base" hangingPunct="0">
              <a:spcBef>
                <a:spcPct val="0"/>
              </a:spcBef>
              <a:spcAft>
                <a:spcPct val="0"/>
              </a:spcAft>
              <a:buClrTx/>
            </a:pPr>
            <a:br>
              <a:rPr lang="fr-FR" dirty="0"/>
            </a:br>
            <a:r>
              <a:rPr lang="fr-FR" dirty="0"/>
              <a:t>→ </a:t>
            </a:r>
            <a:r>
              <a:rPr lang="fr-FR" altLang="fr-FR" b="1" dirty="0">
                <a:solidFill>
                  <a:schemeClr val="tx1"/>
                </a:solidFill>
                <a:latin typeface="Arial" panose="020B0604020202020204" pitchFamily="34" charset="0"/>
              </a:rPr>
              <a:t>Prétraitement :</a:t>
            </a:r>
            <a:endParaRPr lang="fr-FR" altLang="fr-FR" dirty="0">
              <a:solidFill>
                <a:schemeClr val="tx1"/>
              </a:solidFill>
              <a:latin typeface="Arial" panose="020B0604020202020204" pitchFamily="34" charset="0"/>
            </a:endParaRPr>
          </a:p>
          <a:p>
            <a:pPr lvl="0" eaLnBrk="0" fontAlgn="base" hangingPunct="0">
              <a:spcBef>
                <a:spcPct val="0"/>
              </a:spcBef>
              <a:spcAft>
                <a:spcPct val="0"/>
              </a:spcAft>
              <a:buClrTx/>
            </a:pPr>
            <a:r>
              <a:rPr lang="fr-FR" altLang="fr-FR" dirty="0">
                <a:solidFill>
                  <a:schemeClr val="tx1"/>
                </a:solidFill>
                <a:latin typeface="Arial" panose="020B0604020202020204" pitchFamily="34" charset="0"/>
              </a:rPr>
              <a:t>  </a:t>
            </a:r>
            <a:r>
              <a:rPr lang="fr-FR" dirty="0"/>
              <a:t>Filtrage des locations state = "</a:t>
            </a:r>
            <a:r>
              <a:rPr lang="fr-FR" dirty="0" err="1"/>
              <a:t>ended</a:t>
            </a:r>
            <a:r>
              <a:rPr lang="fr-FR" dirty="0"/>
              <a:t>" uniquement</a:t>
            </a:r>
            <a:br>
              <a:rPr lang="fr-FR" dirty="0"/>
            </a:br>
            <a:r>
              <a:rPr lang="fr-FR" dirty="0"/>
              <a:t>  Retrait des retards au </a:t>
            </a:r>
            <a:r>
              <a:rPr lang="fr-FR" b="1" dirty="0"/>
              <a:t>95ᵉ percentile</a:t>
            </a:r>
            <a:r>
              <a:rPr lang="fr-FR" dirty="0"/>
              <a:t> pour limiter l’impact des </a:t>
            </a:r>
            <a:r>
              <a:rPr lang="fr-FR" dirty="0" err="1"/>
              <a:t>outliers</a:t>
            </a:r>
            <a:endParaRPr lang="fr-FR" altLang="fr-FR" dirty="0">
              <a:solidFill>
                <a:schemeClr val="tx1"/>
              </a:solidFill>
              <a:latin typeface="Arial" panose="020B0604020202020204" pitchFamily="34" charset="0"/>
            </a:endParaRPr>
          </a:p>
        </p:txBody>
      </p:sp>
      <p:pic>
        <p:nvPicPr>
          <p:cNvPr id="12" name="Image 11">
            <a:extLst>
              <a:ext uri="{FF2B5EF4-FFF2-40B4-BE49-F238E27FC236}">
                <a16:creationId xmlns:a16="http://schemas.microsoft.com/office/drawing/2014/main" id="{1F61F988-1432-3DE1-277B-3C5E1D73B4B6}"/>
              </a:ext>
            </a:extLst>
          </p:cNvPr>
          <p:cNvPicPr>
            <a:picLocks noChangeAspect="1"/>
          </p:cNvPicPr>
          <p:nvPr/>
        </p:nvPicPr>
        <p:blipFill>
          <a:blip r:embed="rId5"/>
          <a:stretch>
            <a:fillRect/>
          </a:stretch>
        </p:blipFill>
        <p:spPr>
          <a:xfrm>
            <a:off x="2785783" y="2716476"/>
            <a:ext cx="3019846" cy="362001"/>
          </a:xfrm>
          <a:prstGeom prst="rect">
            <a:avLst/>
          </a:prstGeom>
        </p:spPr>
      </p:pic>
    </p:spTree>
    <p:extLst>
      <p:ext uri="{BB962C8B-B14F-4D97-AF65-F5344CB8AC3E}">
        <p14:creationId xmlns:p14="http://schemas.microsoft.com/office/powerpoint/2010/main" val="410662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E648FDB1-75AB-DB40-8981-DCA2CF280538}"/>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B65615CD-96FF-362A-2817-08BBB26F2A2D}"/>
              </a:ext>
            </a:extLst>
          </p:cNvPr>
          <p:cNvSpPr txBox="1">
            <a:spLocks noGrp="1"/>
          </p:cNvSpPr>
          <p:nvPr>
            <p:ph type="ctrTitle" idx="4294967295"/>
          </p:nvPr>
        </p:nvSpPr>
        <p:spPr>
          <a:xfrm>
            <a:off x="69073" y="1669857"/>
            <a:ext cx="9005853" cy="1398600"/>
          </a:xfrm>
          <a:prstGeom prst="rect">
            <a:avLst/>
          </a:prstGeom>
        </p:spPr>
        <p:txBody>
          <a:bodyPr spcFirstLastPara="1" wrap="square" lIns="91425" tIns="91425" rIns="91425" bIns="91425" anchor="t" anchorCtr="0">
            <a:noAutofit/>
          </a:bodyPr>
          <a:lstStyle/>
          <a:p>
            <a:pPr algn="ctr"/>
            <a:r>
              <a:rPr lang="fr-FR" sz="3200" b="1" dirty="0">
                <a:solidFill>
                  <a:srgbClr val="0E3449"/>
                </a:solidFill>
                <a:latin typeface="Inter"/>
                <a:ea typeface="Inter"/>
              </a:rPr>
              <a:t>Simulation du délai</a:t>
            </a:r>
            <a:br>
              <a:rPr lang="fr-FR" sz="4800" b="1" dirty="0">
                <a:solidFill>
                  <a:srgbClr val="0E3449"/>
                </a:solidFill>
                <a:latin typeface="Inter"/>
                <a:ea typeface="Inter"/>
              </a:rPr>
            </a:br>
            <a:endParaRPr sz="4500" b="1" dirty="0">
              <a:solidFill>
                <a:srgbClr val="0E3449"/>
              </a:solidFill>
              <a:latin typeface="Inter"/>
              <a:ea typeface="Inter"/>
              <a:cs typeface="Inter"/>
              <a:sym typeface="Inter"/>
            </a:endParaRPr>
          </a:p>
        </p:txBody>
      </p:sp>
      <p:pic>
        <p:nvPicPr>
          <p:cNvPr id="63" name="Google Shape;63;p14">
            <a:extLst>
              <a:ext uri="{FF2B5EF4-FFF2-40B4-BE49-F238E27FC236}">
                <a16:creationId xmlns:a16="http://schemas.microsoft.com/office/drawing/2014/main" id="{F1765C4B-BC7D-0FDF-9701-3B89E512D8B9}"/>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Tree>
    <p:extLst>
      <p:ext uri="{BB962C8B-B14F-4D97-AF65-F5344CB8AC3E}">
        <p14:creationId xmlns:p14="http://schemas.microsoft.com/office/powerpoint/2010/main" val="226385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E372B64-3BF5-432F-D2ED-B718B0C2F94C}"/>
              </a:ext>
            </a:extLst>
          </p:cNvPr>
          <p:cNvPicPr>
            <a:picLocks noChangeAspect="1"/>
          </p:cNvPicPr>
          <p:nvPr/>
        </p:nvPicPr>
        <p:blipFill>
          <a:blip r:embed="rId3"/>
          <a:stretch>
            <a:fillRect/>
          </a:stretch>
        </p:blipFill>
        <p:spPr>
          <a:xfrm>
            <a:off x="-184196" y="2319701"/>
            <a:ext cx="8996487" cy="2842910"/>
          </a:xfrm>
          <a:prstGeom prst="rect">
            <a:avLst/>
          </a:prstGeom>
        </p:spPr>
      </p:pic>
      <p:pic>
        <p:nvPicPr>
          <p:cNvPr id="7" name="Image 6">
            <a:extLst>
              <a:ext uri="{FF2B5EF4-FFF2-40B4-BE49-F238E27FC236}">
                <a16:creationId xmlns:a16="http://schemas.microsoft.com/office/drawing/2014/main" id="{351ABB6C-D005-0C55-A262-076A5A4619E9}"/>
              </a:ext>
            </a:extLst>
          </p:cNvPr>
          <p:cNvPicPr>
            <a:picLocks noChangeAspect="1"/>
          </p:cNvPicPr>
          <p:nvPr/>
        </p:nvPicPr>
        <p:blipFill>
          <a:blip r:embed="rId4"/>
          <a:stretch>
            <a:fillRect/>
          </a:stretch>
        </p:blipFill>
        <p:spPr>
          <a:xfrm>
            <a:off x="3019494" y="2242205"/>
            <a:ext cx="4954553" cy="252049"/>
          </a:xfrm>
          <a:prstGeom prst="rect">
            <a:avLst/>
          </a:prstGeom>
        </p:spPr>
      </p:pic>
      <p:pic>
        <p:nvPicPr>
          <p:cNvPr id="9" name="Image 8">
            <a:extLst>
              <a:ext uri="{FF2B5EF4-FFF2-40B4-BE49-F238E27FC236}">
                <a16:creationId xmlns:a16="http://schemas.microsoft.com/office/drawing/2014/main" id="{A6DDD2EE-1584-8052-1C71-F51B0CB11DBF}"/>
              </a:ext>
            </a:extLst>
          </p:cNvPr>
          <p:cNvPicPr>
            <a:picLocks noChangeAspect="1"/>
          </p:cNvPicPr>
          <p:nvPr/>
        </p:nvPicPr>
        <p:blipFill>
          <a:blip r:embed="rId5"/>
          <a:stretch>
            <a:fillRect/>
          </a:stretch>
        </p:blipFill>
        <p:spPr>
          <a:xfrm>
            <a:off x="7262573" y="3915754"/>
            <a:ext cx="1666252" cy="495191"/>
          </a:xfrm>
          <a:prstGeom prst="rect">
            <a:avLst/>
          </a:prstGeom>
        </p:spPr>
      </p:pic>
      <p:pic>
        <p:nvPicPr>
          <p:cNvPr id="11" name="Image 10">
            <a:extLst>
              <a:ext uri="{FF2B5EF4-FFF2-40B4-BE49-F238E27FC236}">
                <a16:creationId xmlns:a16="http://schemas.microsoft.com/office/drawing/2014/main" id="{AC796D75-71E5-72A2-D04A-0B1735EF5D16}"/>
              </a:ext>
            </a:extLst>
          </p:cNvPr>
          <p:cNvPicPr>
            <a:picLocks noChangeAspect="1"/>
          </p:cNvPicPr>
          <p:nvPr/>
        </p:nvPicPr>
        <p:blipFill>
          <a:blip r:embed="rId6"/>
          <a:stretch>
            <a:fillRect/>
          </a:stretch>
        </p:blipFill>
        <p:spPr>
          <a:xfrm>
            <a:off x="693012" y="404991"/>
            <a:ext cx="8034270" cy="1713431"/>
          </a:xfrm>
          <a:prstGeom prst="rect">
            <a:avLst/>
          </a:prstGeom>
        </p:spPr>
      </p:pic>
      <p:sp>
        <p:nvSpPr>
          <p:cNvPr id="12" name="ZoneTexte 11">
            <a:extLst>
              <a:ext uri="{FF2B5EF4-FFF2-40B4-BE49-F238E27FC236}">
                <a16:creationId xmlns:a16="http://schemas.microsoft.com/office/drawing/2014/main" id="{862E8ED4-AABB-EC3E-9332-3300FFBC58CD}"/>
              </a:ext>
            </a:extLst>
          </p:cNvPr>
          <p:cNvSpPr txBox="1"/>
          <p:nvPr/>
        </p:nvSpPr>
        <p:spPr>
          <a:xfrm>
            <a:off x="605214" y="19735"/>
            <a:ext cx="4519373" cy="307777"/>
          </a:xfrm>
          <a:prstGeom prst="rect">
            <a:avLst/>
          </a:prstGeom>
          <a:noFill/>
        </p:spPr>
        <p:txBody>
          <a:bodyPr wrap="square" rtlCol="0">
            <a:spAutoFit/>
          </a:bodyPr>
          <a:lstStyle/>
          <a:p>
            <a:r>
              <a:rPr lang="fr-FR" dirty="0"/>
              <a:t>Recherche du seuil</a:t>
            </a:r>
          </a:p>
        </p:txBody>
      </p:sp>
    </p:spTree>
    <p:extLst>
      <p:ext uri="{BB962C8B-B14F-4D97-AF65-F5344CB8AC3E}">
        <p14:creationId xmlns:p14="http://schemas.microsoft.com/office/powerpoint/2010/main" val="355788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37DDFA39-D22F-8844-C46D-9C0AA6B4B854}"/>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B99BD858-61E2-0C0A-F684-FBE9FE239709}"/>
              </a:ext>
            </a:extLst>
          </p:cNvPr>
          <p:cNvSpPr txBox="1">
            <a:spLocks noGrp="1"/>
          </p:cNvSpPr>
          <p:nvPr>
            <p:ph type="ctrTitle" idx="4294967295"/>
          </p:nvPr>
        </p:nvSpPr>
        <p:spPr>
          <a:xfrm>
            <a:off x="69073" y="1669857"/>
            <a:ext cx="9005853" cy="1398600"/>
          </a:xfrm>
          <a:prstGeom prst="rect">
            <a:avLst/>
          </a:prstGeom>
        </p:spPr>
        <p:txBody>
          <a:bodyPr spcFirstLastPara="1" wrap="square" lIns="91425" tIns="91425" rIns="91425" bIns="91425" anchor="t" anchorCtr="0">
            <a:noAutofit/>
          </a:bodyPr>
          <a:lstStyle/>
          <a:p>
            <a:pPr algn="ctr"/>
            <a:r>
              <a:rPr lang="fr-FR" sz="3200" b="1" dirty="0">
                <a:solidFill>
                  <a:srgbClr val="0E3449"/>
                </a:solidFill>
                <a:latin typeface="Inter"/>
                <a:ea typeface="Inter"/>
              </a:rPr>
              <a:t>Tableau de bord et API</a:t>
            </a:r>
            <a:br>
              <a:rPr lang="fr-FR" sz="4800" b="1" dirty="0">
                <a:solidFill>
                  <a:srgbClr val="0E3449"/>
                </a:solidFill>
                <a:latin typeface="Inter"/>
                <a:ea typeface="Inter"/>
              </a:rPr>
            </a:br>
            <a:endParaRPr sz="4500" b="1" dirty="0">
              <a:solidFill>
                <a:srgbClr val="0E3449"/>
              </a:solidFill>
              <a:latin typeface="Inter"/>
              <a:ea typeface="Inter"/>
              <a:cs typeface="Inter"/>
              <a:sym typeface="Inter"/>
            </a:endParaRPr>
          </a:p>
        </p:txBody>
      </p:sp>
      <p:pic>
        <p:nvPicPr>
          <p:cNvPr id="63" name="Google Shape;63;p14">
            <a:extLst>
              <a:ext uri="{FF2B5EF4-FFF2-40B4-BE49-F238E27FC236}">
                <a16:creationId xmlns:a16="http://schemas.microsoft.com/office/drawing/2014/main" id="{FB0036A9-7B33-D1FE-5F95-9C313D2EA3DE}"/>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Tree>
    <p:extLst>
      <p:ext uri="{BB962C8B-B14F-4D97-AF65-F5344CB8AC3E}">
        <p14:creationId xmlns:p14="http://schemas.microsoft.com/office/powerpoint/2010/main" val="206265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91B3B5-7471-54C3-4548-1FC12001336A}"/>
              </a:ext>
            </a:extLst>
          </p:cNvPr>
          <p:cNvSpPr/>
          <p:nvPr/>
        </p:nvSpPr>
        <p:spPr>
          <a:xfrm>
            <a:off x="5729802" y="91685"/>
            <a:ext cx="3203689" cy="4931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endParaRPr lang="fr-FR" dirty="0"/>
          </a:p>
          <a:p>
            <a:r>
              <a:rPr lang="fr-FR" dirty="0"/>
              <a:t>→ </a:t>
            </a:r>
            <a:r>
              <a:rPr lang="fr-FR" b="1" dirty="0">
                <a:solidFill>
                  <a:schemeClr val="tx1"/>
                </a:solidFill>
                <a:latin typeface="Arial" panose="020B0604020202020204" pitchFamily="34" charset="0"/>
                <a:cs typeface="Arial"/>
              </a:rPr>
              <a:t>Objectif</a:t>
            </a:r>
            <a:r>
              <a:rPr lang="fr-FR" dirty="0">
                <a:solidFill>
                  <a:srgbClr val="000000"/>
                </a:solidFill>
                <a:latin typeface="Arial"/>
                <a:cs typeface="Arial"/>
              </a:rPr>
              <a:t> :</a:t>
            </a:r>
            <a:br>
              <a:rPr lang="fr-FR" dirty="0"/>
            </a:br>
            <a:r>
              <a:rPr lang="fr-FR" dirty="0"/>
              <a:t>Créer un outil interactif pour analyser les retards de location et estimer le prix journalier d’un véhicule.</a:t>
            </a:r>
          </a:p>
          <a:p>
            <a:endParaRPr lang="fr-FR" dirty="0"/>
          </a:p>
          <a:p>
            <a:r>
              <a:rPr lang="fr-FR" dirty="0"/>
              <a:t>→ </a:t>
            </a:r>
            <a:r>
              <a:rPr lang="fr-FR" b="1" dirty="0">
                <a:solidFill>
                  <a:schemeClr val="tx1"/>
                </a:solidFill>
                <a:latin typeface="Arial" panose="020B0604020202020204" pitchFamily="34" charset="0"/>
                <a:cs typeface="Arial"/>
              </a:rPr>
              <a:t>Données utilisées </a:t>
            </a:r>
            <a:r>
              <a:rPr lang="fr-FR" b="1" dirty="0"/>
              <a:t>:</a:t>
            </a:r>
            <a:endParaRPr lang="fr-FR" dirty="0"/>
          </a:p>
          <a:p>
            <a:r>
              <a:rPr lang="fr-FR" dirty="0"/>
              <a:t>Retards : historique des locations (terminées/annulées), temps entre locations, retards à la restitution.</a:t>
            </a:r>
          </a:p>
          <a:p>
            <a:r>
              <a:rPr lang="fr-FR" dirty="0"/>
              <a:t>Prix : caractéristiques des véhicules et prix de location par jour.</a:t>
            </a:r>
          </a:p>
          <a:p>
            <a:endParaRPr lang="fr-FR" dirty="0"/>
          </a:p>
          <a:p>
            <a:r>
              <a:rPr lang="fr-FR" dirty="0"/>
              <a:t>→ </a:t>
            </a:r>
            <a:r>
              <a:rPr lang="fr-FR" b="1" dirty="0">
                <a:solidFill>
                  <a:schemeClr val="tx1"/>
                </a:solidFill>
                <a:latin typeface="Arial" panose="020B0604020202020204" pitchFamily="34" charset="0"/>
                <a:cs typeface="Arial"/>
              </a:rPr>
              <a:t>Analyses Interactives </a:t>
            </a:r>
            <a:r>
              <a:rPr lang="fr-FR" b="1" dirty="0"/>
              <a:t>:</a:t>
            </a:r>
          </a:p>
          <a:p>
            <a:r>
              <a:rPr lang="fr-FR" dirty="0"/>
              <a:t>Indicateurs clés</a:t>
            </a:r>
          </a:p>
          <a:p>
            <a:r>
              <a:rPr lang="fr-FR" dirty="0"/>
              <a:t>Seuil de sécurité</a:t>
            </a:r>
          </a:p>
          <a:p>
            <a:endParaRPr lang="fr-FR" dirty="0"/>
          </a:p>
          <a:p>
            <a:r>
              <a:rPr lang="fr-FR" dirty="0"/>
              <a:t>→ </a:t>
            </a:r>
            <a:r>
              <a:rPr lang="fr-FR" b="1" dirty="0">
                <a:solidFill>
                  <a:schemeClr val="tx1"/>
                </a:solidFill>
                <a:latin typeface="Arial" panose="020B0604020202020204" pitchFamily="34" charset="0"/>
                <a:cs typeface="Arial"/>
              </a:rPr>
              <a:t>Prédiction du prix </a:t>
            </a:r>
            <a:r>
              <a:rPr lang="fr-FR" b="1" dirty="0"/>
              <a:t>:</a:t>
            </a:r>
          </a:p>
          <a:p>
            <a:r>
              <a:rPr lang="fr-FR" dirty="0"/>
              <a:t>Modèle </a:t>
            </a:r>
            <a:r>
              <a:rPr lang="fr-FR" dirty="0" err="1"/>
              <a:t>Xgbooxt</a:t>
            </a:r>
            <a:r>
              <a:rPr lang="fr-FR" dirty="0"/>
              <a:t> : Estimation en temps réel via le </a:t>
            </a:r>
            <a:r>
              <a:rPr lang="fr-FR" dirty="0" err="1"/>
              <a:t>dashboard</a:t>
            </a:r>
            <a:r>
              <a:rPr lang="fr-FR" dirty="0"/>
              <a:t> ou une API</a:t>
            </a:r>
          </a:p>
          <a:p>
            <a:endParaRPr lang="fr-FR" dirty="0"/>
          </a:p>
          <a:p>
            <a:endParaRPr lang="fr-FR" dirty="0"/>
          </a:p>
        </p:txBody>
      </p:sp>
      <p:pic>
        <p:nvPicPr>
          <p:cNvPr id="8" name="Image 7">
            <a:extLst>
              <a:ext uri="{FF2B5EF4-FFF2-40B4-BE49-F238E27FC236}">
                <a16:creationId xmlns:a16="http://schemas.microsoft.com/office/drawing/2014/main" id="{D7BFAA13-C285-1218-B1E6-1B40663257DC}"/>
              </a:ext>
            </a:extLst>
          </p:cNvPr>
          <p:cNvPicPr>
            <a:picLocks noChangeAspect="1"/>
          </p:cNvPicPr>
          <p:nvPr/>
        </p:nvPicPr>
        <p:blipFill>
          <a:blip r:embed="rId3"/>
          <a:stretch>
            <a:fillRect/>
          </a:stretch>
        </p:blipFill>
        <p:spPr>
          <a:xfrm>
            <a:off x="59330" y="91685"/>
            <a:ext cx="5367863" cy="3413899"/>
          </a:xfrm>
          <a:prstGeom prst="rect">
            <a:avLst/>
          </a:prstGeom>
        </p:spPr>
      </p:pic>
      <p:pic>
        <p:nvPicPr>
          <p:cNvPr id="10" name="Image 9">
            <a:extLst>
              <a:ext uri="{FF2B5EF4-FFF2-40B4-BE49-F238E27FC236}">
                <a16:creationId xmlns:a16="http://schemas.microsoft.com/office/drawing/2014/main" id="{8AC34745-5FE3-0C5A-859F-37AFAB8A596A}"/>
              </a:ext>
            </a:extLst>
          </p:cNvPr>
          <p:cNvPicPr>
            <a:picLocks noChangeAspect="1"/>
          </p:cNvPicPr>
          <p:nvPr/>
        </p:nvPicPr>
        <p:blipFill>
          <a:blip r:embed="rId4"/>
          <a:stretch>
            <a:fillRect/>
          </a:stretch>
        </p:blipFill>
        <p:spPr>
          <a:xfrm>
            <a:off x="59330" y="3505584"/>
            <a:ext cx="5367863" cy="1517338"/>
          </a:xfrm>
          <a:prstGeom prst="rect">
            <a:avLst/>
          </a:prstGeom>
        </p:spPr>
      </p:pic>
    </p:spTree>
    <p:extLst>
      <p:ext uri="{BB962C8B-B14F-4D97-AF65-F5344CB8AC3E}">
        <p14:creationId xmlns:p14="http://schemas.microsoft.com/office/powerpoint/2010/main" val="18324912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11847</TotalTime>
  <Words>4233</Words>
  <Application>Microsoft Office PowerPoint</Application>
  <PresentationFormat>Affichage à l'écran (16:9)</PresentationFormat>
  <Paragraphs>292</Paragraphs>
  <Slides>17</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Inter Medium</vt:lpstr>
      <vt:lpstr>Cambria Math</vt:lpstr>
      <vt:lpstr>Inter</vt:lpstr>
      <vt:lpstr>Inter SemiBold</vt:lpstr>
      <vt:lpstr>Simple Light</vt:lpstr>
      <vt:lpstr>Fullstack - Concepteur développeur en science des données</vt:lpstr>
      <vt:lpstr>Contexte :  Getaround, est une plateforme de location de voitures entre particuliers de 2009.  Les retards de restitution bloquent la location suivante et génèrent pertes de revenus et insatisfaction client.  L’étude vise à analyser ces retards afin de définir un délai minimal optimal entre deux locations, garantissant disponibilité des véhicules et satisfaction client tout en limitant l’impact sur le chiffre d’affaires. </vt:lpstr>
      <vt:lpstr>Présentation PowerPoint</vt:lpstr>
      <vt:lpstr>Eda et Analyse des données</vt:lpstr>
      <vt:lpstr>Présentation PowerPoint</vt:lpstr>
      <vt:lpstr>Simulation du délai </vt:lpstr>
      <vt:lpstr>Présentation PowerPoint</vt:lpstr>
      <vt:lpstr>Tableau de bord et API </vt:lpstr>
      <vt:lpstr>Présentation PowerPoint</vt:lpstr>
      <vt:lpstr>Conclusion  </vt:lpstr>
      <vt:lpstr>Merci pour votre attention</vt:lpstr>
      <vt:lpstr>Flux de fonctionnement EDA &amp; Prétraitement eda.ipynb → exploration des données, nettoyage et analyses rapides. Entraînement ML train_model.py → crée app_fastapi/model.joblib depuis get_around_price_analysis.csv. API FastAPI main.py → charge model.joblib et sert le endpoint /predict. Dashboard Streamlit streamlit_app.py → affiche l’EDA, la simulation de seuil, et interagit avec l’API /predict. Déploiement </vt:lpstr>
      <vt:lpstr>Présentation PowerPoint</vt:lpstr>
      <vt:lpstr>Présentation PowerPoint</vt:lpstr>
      <vt:lpstr>Présentation PowerPoint</vt:lpstr>
      <vt:lpstr>Présentation PowerPoint</vt:lpstr>
      <vt:lpstr>modéle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Nathalie DEVOGELAERE</dc:creator>
  <cp:lastModifiedBy>Nathalie DEVOGELAERE</cp:lastModifiedBy>
  <cp:revision>13</cp:revision>
  <dcterms:modified xsi:type="dcterms:W3CDTF">2025-09-24T08:36:50Z</dcterms:modified>
</cp:coreProperties>
</file>