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5143500" type="screen16x9"/>
  <p:notesSz cx="6858000" cy="9144000"/>
  <p:embeddedFontLst>
    <p:embeddedFont>
      <p:font typeface="Inter" panose="020B0604020202020204" charset="0"/>
      <p:regular r:id="rId10"/>
      <p:bold r:id="rId11"/>
    </p:embeddedFont>
    <p:embeddedFont>
      <p:font typeface="Inter Medium" panose="020B0604020202020204" charset="0"/>
      <p:regular r:id="rId12"/>
      <p:bold r:id="rId13"/>
    </p:embeddedFont>
    <p:embeddedFont>
      <p:font typeface="Inter SemiBold" panose="020B0604020202020204" charset="0"/>
      <p:regular r:id="rId14"/>
      <p:bold r:id="rId15"/>
    </p:embeddedFont>
    <p:embeddedFont>
      <p:font typeface="Libre Baskerville" panose="02000000000000000000" pitchFamily="2" charset="0"/>
      <p:regular r:id="rId16"/>
      <p:bold r:id="rId17"/>
      <p: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6" d="100"/>
          <a:sy n="116" d="100"/>
        </p:scale>
        <p:origin x="86" y="6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font" Target="fonts/font9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font" Target="fonts/font8.fntdata"/><Relationship Id="rId2" Type="http://schemas.openxmlformats.org/officeDocument/2006/relationships/slide" Target="slides/slide1.xml"/><Relationship Id="rId16" Type="http://schemas.openxmlformats.org/officeDocument/2006/relationships/font" Target="fonts/font7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font" Target="fonts/font6.fntdata"/><Relationship Id="rId10" Type="http://schemas.openxmlformats.org/officeDocument/2006/relationships/font" Target="fonts/font1.fntdata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77af7a6af_0_3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77af7a6af_0_3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g3bc3b886ea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0" name="Google Shape;60;g3bc3b886ea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g3bc3b886ea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" name="Google Shape;66;g3bc3b886ea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f4f11f959e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79" name="Google Shape;79;gf4f11f959e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f4f11f959e_0_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gf4f11f959e_0_2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gf4f11f959e_0_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01" name="Google Shape;101;gf4f11f959e_0_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77ed9f117a_2_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77ed9f117a_2_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3FDAD2"/>
        </a:solidFill>
        <a:effectLst/>
      </p:bgPr>
    </p:bg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480224" y="1710025"/>
            <a:ext cx="8321697" cy="61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-FR" sz="3200" b="1" dirty="0" err="1"/>
              <a:t>Fullstack</a:t>
            </a:r>
            <a:r>
              <a:rPr lang="fr-FR" sz="3200" b="1" dirty="0"/>
              <a:t> - Concepteur développeur en science des données</a:t>
            </a:r>
            <a:endParaRPr sz="2000" dirty="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pic>
        <p:nvPicPr>
          <p:cNvPr id="55" name="Google Shape;55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85550" y="2595750"/>
            <a:ext cx="3818450" cy="2547749"/>
          </a:xfrm>
          <a:prstGeom prst="rect">
            <a:avLst/>
          </a:prstGeom>
          <a:noFill/>
          <a:ln>
            <a:noFill/>
          </a:ln>
        </p:spPr>
      </p:pic>
      <p:pic>
        <p:nvPicPr>
          <p:cNvPr id="56" name="Google Shape;56;p1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49776" y="458454"/>
            <a:ext cx="973275" cy="65105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3"/>
          <p:cNvSpPr txBox="1">
            <a:spLocks noGrp="1"/>
          </p:cNvSpPr>
          <p:nvPr>
            <p:ph type="ctrTitle"/>
          </p:nvPr>
        </p:nvSpPr>
        <p:spPr>
          <a:xfrm>
            <a:off x="480224" y="2395146"/>
            <a:ext cx="8321697" cy="533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/>
            <a:r>
              <a:rPr lang="fr" sz="1800" dirty="0">
                <a:sym typeface="Inter Medium"/>
              </a:rPr>
              <a:t>Bloc 3 - </a:t>
            </a:r>
            <a:r>
              <a:rPr lang="fr-FR" sz="1800" dirty="0"/>
              <a:t>Analyse prédictive de données structurées par l'intelligence artificielle</a:t>
            </a:r>
            <a:r>
              <a:rPr lang="fr" sz="1800" dirty="0">
                <a:sym typeface="Inter Medium"/>
              </a:rPr>
              <a:t> </a:t>
            </a:r>
            <a:endParaRPr sz="1800" dirty="0">
              <a:sym typeface="Inter Medium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E8F4FF"/>
        </a:solidFill>
        <a:effectLst/>
      </p:bgPr>
    </p:bg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4"/>
          <p:cNvSpPr txBox="1">
            <a:spLocks noGrp="1"/>
          </p:cNvSpPr>
          <p:nvPr>
            <p:ph type="ctrTitle" idx="4294967295"/>
          </p:nvPr>
        </p:nvSpPr>
        <p:spPr>
          <a:xfrm>
            <a:off x="585478" y="1123849"/>
            <a:ext cx="8183551" cy="139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Projet Conversion rate challenge </a:t>
            </a:r>
            <a:br>
              <a:rPr lang="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</a:br>
            <a:r>
              <a:rPr lang="fr-FR" sz="4500" b="1" dirty="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Contexte :</a:t>
            </a: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4500" b="1" dirty="0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63" name="Google Shape;63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5"/>
          <p:cNvSpPr txBox="1">
            <a:spLocks noGrp="1"/>
          </p:cNvSpPr>
          <p:nvPr>
            <p:ph type="ctrTitle" idx="4294967295"/>
          </p:nvPr>
        </p:nvSpPr>
        <p:spPr>
          <a:xfrm>
            <a:off x="1192664" y="4033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500">
                <a:solidFill>
                  <a:srgbClr val="0E3449"/>
                </a:solidFill>
                <a:latin typeface="Inter SemiBold"/>
                <a:ea typeface="Inter SemiBold"/>
                <a:cs typeface="Inter SemiBold"/>
                <a:sym typeface="Inter SemiBold"/>
              </a:rPr>
              <a:t>Title</a:t>
            </a:r>
            <a:endParaRPr sz="2500">
              <a:solidFill>
                <a:srgbClr val="0E3449"/>
              </a:solidFill>
              <a:latin typeface="Inter SemiBold"/>
              <a:ea typeface="Inter SemiBold"/>
              <a:cs typeface="Inter SemiBold"/>
              <a:sym typeface="Inter SemiBold"/>
            </a:endParaRPr>
          </a:p>
        </p:txBody>
      </p:sp>
      <p:sp>
        <p:nvSpPr>
          <p:cNvPr id="69" name="Google Shape;69;p15"/>
          <p:cNvSpPr txBox="1">
            <a:spLocks noGrp="1"/>
          </p:cNvSpPr>
          <p:nvPr>
            <p:ph type="ctrTitle" idx="4294967295"/>
          </p:nvPr>
        </p:nvSpPr>
        <p:spPr>
          <a:xfrm>
            <a:off x="897364" y="19964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1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0" name="Google Shape;70;p15"/>
          <p:cNvSpPr/>
          <p:nvPr/>
        </p:nvSpPr>
        <p:spPr>
          <a:xfrm rot="-355994">
            <a:off x="559852" y="22396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1" name="Google Shape;71;p15"/>
          <p:cNvSpPr txBox="1">
            <a:spLocks noGrp="1"/>
          </p:cNvSpPr>
          <p:nvPr>
            <p:ph type="ctrTitle" idx="4294967295"/>
          </p:nvPr>
        </p:nvSpPr>
        <p:spPr>
          <a:xfrm>
            <a:off x="897364" y="25295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2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2" name="Google Shape;72;p15"/>
          <p:cNvSpPr/>
          <p:nvPr/>
        </p:nvSpPr>
        <p:spPr>
          <a:xfrm rot="-355994">
            <a:off x="559852" y="27727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 txBox="1">
            <a:spLocks noGrp="1"/>
          </p:cNvSpPr>
          <p:nvPr>
            <p:ph type="ctrTitle" idx="4294967295"/>
          </p:nvPr>
        </p:nvSpPr>
        <p:spPr>
          <a:xfrm>
            <a:off x="897364" y="3062609"/>
            <a:ext cx="5315100" cy="533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 Medium"/>
                <a:ea typeface="Inter Medium"/>
                <a:cs typeface="Inter Medium"/>
                <a:sym typeface="Inter Medium"/>
              </a:rPr>
              <a:t>Bullet point 3</a:t>
            </a:r>
            <a:endParaRPr sz="2000">
              <a:solidFill>
                <a:srgbClr val="4B5258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sp>
        <p:nvSpPr>
          <p:cNvPr id="74" name="Google Shape;74;p15"/>
          <p:cNvSpPr/>
          <p:nvPr/>
        </p:nvSpPr>
        <p:spPr>
          <a:xfrm rot="-355994">
            <a:off x="559852" y="3305809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75" name="Google Shape;7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76" name="Google Shape;76;p15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6"/>
          <p:cNvSpPr/>
          <p:nvPr/>
        </p:nvSpPr>
        <p:spPr>
          <a:xfrm>
            <a:off x="5500" y="-17775"/>
            <a:ext cx="3335400" cy="51612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2" name="Google Shape;82;p16"/>
          <p:cNvSpPr txBox="1">
            <a:spLocks noGrp="1"/>
          </p:cNvSpPr>
          <p:nvPr>
            <p:ph type="title"/>
          </p:nvPr>
        </p:nvSpPr>
        <p:spPr>
          <a:xfrm>
            <a:off x="390600" y="1138675"/>
            <a:ext cx="2513100" cy="3458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fr" sz="2400">
                <a:solidFill>
                  <a:srgbClr val="015955"/>
                </a:solidFill>
                <a:latin typeface="Inter"/>
                <a:ea typeface="Inter"/>
                <a:cs typeface="Inter"/>
                <a:sym typeface="Inter"/>
              </a:rPr>
              <a:t>Text</a:t>
            </a:r>
            <a:endParaRPr sz="2400">
              <a:solidFill>
                <a:srgbClr val="01595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83" name="Google Shape;83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84" name="Google Shape;84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1386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5" name="Google Shape;85;p16"/>
          <p:cNvSpPr/>
          <p:nvPr/>
        </p:nvSpPr>
        <p:spPr>
          <a:xfrm rot="-355994">
            <a:off x="4203736" y="13818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6" name="Google Shape;86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16717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7" name="Google Shape;87;p16"/>
          <p:cNvSpPr/>
          <p:nvPr/>
        </p:nvSpPr>
        <p:spPr>
          <a:xfrm rot="-355994">
            <a:off x="4203736" y="19149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8" name="Google Shape;88;p16"/>
          <p:cNvSpPr txBox="1">
            <a:spLocks noGrp="1"/>
          </p:cNvSpPr>
          <p:nvPr>
            <p:ph type="ctrTitle" idx="4294967295"/>
          </p:nvPr>
        </p:nvSpPr>
        <p:spPr>
          <a:xfrm>
            <a:off x="4541264" y="2204884"/>
            <a:ext cx="5315100" cy="53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2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bullet point</a:t>
            </a:r>
            <a:endParaRPr sz="2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9" name="Google Shape;89;p16"/>
          <p:cNvSpPr/>
          <p:nvPr/>
        </p:nvSpPr>
        <p:spPr>
          <a:xfrm rot="-355994">
            <a:off x="4203736" y="2448086"/>
            <a:ext cx="261199" cy="46747"/>
          </a:xfrm>
          <a:prstGeom prst="roundRect">
            <a:avLst>
              <a:gd name="adj" fmla="val 50000"/>
            </a:avLst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4" name="Google Shape;94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  <p:sp>
        <p:nvSpPr>
          <p:cNvPr id="95" name="Google Shape;95;p17"/>
          <p:cNvSpPr txBox="1">
            <a:spLocks noGrp="1"/>
          </p:cNvSpPr>
          <p:nvPr>
            <p:ph type="ctrTitle" idx="4294967295"/>
          </p:nvPr>
        </p:nvSpPr>
        <p:spPr>
          <a:xfrm>
            <a:off x="1878325" y="327102"/>
            <a:ext cx="5315100" cy="38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600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Title or Graph</a:t>
            </a:r>
            <a:endParaRPr sz="1600" b="0" i="0" u="none" strike="noStrike" cap="none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96" name="Google Shape;96;p17"/>
          <p:cNvSpPr txBox="1">
            <a:spLocks noGrp="1"/>
          </p:cNvSpPr>
          <p:nvPr>
            <p:ph type="ctrTitle" idx="4294967295"/>
          </p:nvPr>
        </p:nvSpPr>
        <p:spPr>
          <a:xfrm>
            <a:off x="649380" y="4468336"/>
            <a:ext cx="7773000" cy="31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>
                <a:solidFill>
                  <a:srgbClr val="4B5258"/>
                </a:solidFill>
                <a:latin typeface="Inter"/>
                <a:ea typeface="Inter"/>
                <a:cs typeface="Inter"/>
                <a:sym typeface="Inter"/>
              </a:rPr>
              <a:t>Legend</a:t>
            </a:r>
            <a:endParaRPr sz="1000" b="0" i="0" u="none" strike="noStrike" cap="none">
              <a:solidFill>
                <a:srgbClr val="4B5258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97" name="Google Shape;97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64394" y="821887"/>
            <a:ext cx="5411825" cy="3607892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7"/>
          <p:cNvSpPr/>
          <p:nvPr/>
        </p:nvSpPr>
        <p:spPr>
          <a:xfrm>
            <a:off x="10225" y="4892025"/>
            <a:ext cx="9144000" cy="251400"/>
          </a:xfrm>
          <a:prstGeom prst="rect">
            <a:avLst/>
          </a:prstGeom>
          <a:solidFill>
            <a:srgbClr val="C3FFFC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endParaRPr sz="14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145774"/>
        </a:solidFill>
        <a:effectLst/>
      </p:bgPr>
    </p:bg>
    <p:spTree>
      <p:nvGrpSpPr>
        <p:cNvPr id="1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18"/>
          <p:cNvSpPr txBox="1">
            <a:spLocks noGrp="1"/>
          </p:cNvSpPr>
          <p:nvPr>
            <p:ph type="ctrTitle" idx="4294967295"/>
          </p:nvPr>
        </p:nvSpPr>
        <p:spPr>
          <a:xfrm>
            <a:off x="1390625" y="1039500"/>
            <a:ext cx="6362700" cy="318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3200" b="0" i="0" u="none" strike="noStrike" cap="none">
                <a:solidFill>
                  <a:srgbClr val="FFFFFF"/>
                </a:solidFill>
                <a:latin typeface="Libre Baskerville"/>
                <a:ea typeface="Libre Baskerville"/>
                <a:cs typeface="Libre Baskerville"/>
                <a:sym typeface="Libre Baskerville"/>
              </a:rPr>
              <a:t>“Citation ou mise en exergue”</a:t>
            </a:r>
            <a:endParaRPr sz="3200" b="0" i="0" u="none" strike="noStrike" cap="none">
              <a:solidFill>
                <a:srgbClr val="FFFFFF"/>
              </a:solidFill>
              <a:latin typeface="Libre Baskerville"/>
              <a:ea typeface="Libre Baskerville"/>
              <a:cs typeface="Libre Baskerville"/>
              <a:sym typeface="Libre Baskerville"/>
            </a:endParaRPr>
          </a:p>
        </p:txBody>
      </p:sp>
      <p:sp>
        <p:nvSpPr>
          <p:cNvPr id="104" name="Google Shape;104;p18"/>
          <p:cNvSpPr txBox="1">
            <a:spLocks noGrp="1"/>
          </p:cNvSpPr>
          <p:nvPr>
            <p:ph type="ctrTitle" idx="4294967295"/>
          </p:nvPr>
        </p:nvSpPr>
        <p:spPr>
          <a:xfrm>
            <a:off x="463375" y="4530825"/>
            <a:ext cx="8145000" cy="329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rPr lang="fr" sz="1000" b="0" i="0" u="none" strike="noStrike" cap="none">
                <a:solidFill>
                  <a:srgbClr val="FFFFFF"/>
                </a:solidFill>
                <a:latin typeface="Inter"/>
                <a:ea typeface="Inter"/>
                <a:cs typeface="Inter"/>
                <a:sym typeface="Inter"/>
              </a:rPr>
              <a:t>Nom de l’auteur / légende</a:t>
            </a:r>
            <a:endParaRPr sz="1000" b="0" i="0" u="none" strike="noStrike" cap="none">
              <a:solidFill>
                <a:srgbClr val="FFFFFF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05" name="Google Shape;105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375" y="482850"/>
            <a:ext cx="576900" cy="3927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DBD0"/>
        </a:solidFill>
        <a:effectLst/>
      </p:bgPr>
    </p:bg>
    <p:spTree>
      <p:nvGrpSpPr>
        <p:cNvPr id="1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9"/>
          <p:cNvSpPr txBox="1">
            <a:spLocks noGrp="1"/>
          </p:cNvSpPr>
          <p:nvPr>
            <p:ph type="ctrTitle" idx="4294967295"/>
          </p:nvPr>
        </p:nvSpPr>
        <p:spPr>
          <a:xfrm>
            <a:off x="1235600" y="1742168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5600" b="1">
                <a:solidFill>
                  <a:srgbClr val="0E3449"/>
                </a:solidFill>
                <a:latin typeface="Inter"/>
                <a:ea typeface="Inter"/>
                <a:cs typeface="Inter"/>
                <a:sym typeface="Inter"/>
              </a:rPr>
              <a:t>Thanks! </a:t>
            </a:r>
            <a:endParaRPr sz="5600" b="1">
              <a:solidFill>
                <a:srgbClr val="0E3449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pic>
        <p:nvPicPr>
          <p:cNvPr id="111" name="Google Shape;111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18625" y="3006625"/>
            <a:ext cx="4599299" cy="2136876"/>
          </a:xfrm>
          <a:prstGeom prst="rect">
            <a:avLst/>
          </a:prstGeom>
          <a:noFill/>
          <a:ln>
            <a:noFill/>
          </a:ln>
        </p:spPr>
      </p:pic>
      <p:sp>
        <p:nvSpPr>
          <p:cNvPr id="112" name="Google Shape;112;p19"/>
          <p:cNvSpPr txBox="1">
            <a:spLocks noGrp="1"/>
          </p:cNvSpPr>
          <p:nvPr>
            <p:ph type="ctrTitle" idx="4294967295"/>
          </p:nvPr>
        </p:nvSpPr>
        <p:spPr>
          <a:xfrm>
            <a:off x="1274764" y="2606043"/>
            <a:ext cx="5315100" cy="698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fr" sz="2400">
                <a:solidFill>
                  <a:srgbClr val="0E3449"/>
                </a:solidFill>
                <a:latin typeface="Inter Medium"/>
                <a:ea typeface="Inter Medium"/>
                <a:cs typeface="Inter Medium"/>
                <a:sym typeface="Inter Medium"/>
              </a:rPr>
              <a:t>See you in the next course</a:t>
            </a:r>
            <a:endParaRPr sz="2400">
              <a:solidFill>
                <a:srgbClr val="0E3449"/>
              </a:solidFill>
              <a:latin typeface="Inter Medium"/>
              <a:ea typeface="Inter Medium"/>
              <a:cs typeface="Inter Medium"/>
              <a:sym typeface="Inter Medium"/>
            </a:endParaRPr>
          </a:p>
        </p:txBody>
      </p:sp>
      <p:pic>
        <p:nvPicPr>
          <p:cNvPr id="113" name="Google Shape;113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63375" y="482852"/>
            <a:ext cx="576900" cy="38590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67</Words>
  <Application>Microsoft Office PowerPoint</Application>
  <PresentationFormat>Affichage à l'écran (16:9)</PresentationFormat>
  <Paragraphs>17</Paragraphs>
  <Slides>7</Slides>
  <Notes>7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7</vt:i4>
      </vt:variant>
    </vt:vector>
  </HeadingPairs>
  <TitlesOfParts>
    <vt:vector size="13" baseType="lpstr">
      <vt:lpstr>Arial</vt:lpstr>
      <vt:lpstr>Inter Medium</vt:lpstr>
      <vt:lpstr>Libre Baskerville</vt:lpstr>
      <vt:lpstr>Inter</vt:lpstr>
      <vt:lpstr>Inter SemiBold</vt:lpstr>
      <vt:lpstr>Simple Light</vt:lpstr>
      <vt:lpstr>Fullstack - Concepteur développeur en science des données</vt:lpstr>
      <vt:lpstr>Projet Conversion rate challenge  Contexte : </vt:lpstr>
      <vt:lpstr>Title</vt:lpstr>
      <vt:lpstr>Text</vt:lpstr>
      <vt:lpstr>Title or Graph</vt:lpstr>
      <vt:lpstr>“Citation ou mise en exergue”</vt:lpstr>
      <vt:lpstr>Thanks!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Nathalie DEVOGELAERE</dc:creator>
  <cp:lastModifiedBy>Nathalie DEVOGELAERE</cp:lastModifiedBy>
  <cp:revision>6</cp:revision>
  <dcterms:modified xsi:type="dcterms:W3CDTF">2025-07-15T10:35:35Z</dcterms:modified>
</cp:coreProperties>
</file>