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6" r:id="rId2"/>
    <p:sldId id="257" r:id="rId3"/>
    <p:sldId id="291" r:id="rId4"/>
    <p:sldId id="293" r:id="rId5"/>
    <p:sldId id="296" r:id="rId6"/>
    <p:sldId id="297" r:id="rId7"/>
    <p:sldId id="302" r:id="rId8"/>
    <p:sldId id="298" r:id="rId9"/>
    <p:sldId id="300" r:id="rId10"/>
    <p:sldId id="294" r:id="rId11"/>
    <p:sldId id="304" r:id="rId12"/>
    <p:sldId id="303" r:id="rId13"/>
    <p:sldId id="310" r:id="rId14"/>
    <p:sldId id="316" r:id="rId15"/>
    <p:sldId id="317" r:id="rId16"/>
    <p:sldId id="312" r:id="rId17"/>
    <p:sldId id="313" r:id="rId18"/>
    <p:sldId id="314" r:id="rId19"/>
    <p:sldId id="315" r:id="rId20"/>
    <p:sldId id="305" r:id="rId21"/>
    <p:sldId id="306" r:id="rId22"/>
    <p:sldId id="308" r:id="rId23"/>
    <p:sldId id="307" r:id="rId24"/>
    <p:sldId id="295" r:id="rId25"/>
    <p:sldId id="309" r:id="rId26"/>
    <p:sldId id="311" r:id="rId27"/>
    <p:sldId id="262" r:id="rId28"/>
  </p:sldIdLst>
  <p:sldSz cx="9144000" cy="5143500" type="screen16x9"/>
  <p:notesSz cx="6858000" cy="9144000"/>
  <p:embeddedFontLst>
    <p:embeddedFont>
      <p:font typeface="Consolas" panose="020B0609020204030204" pitchFamily="49" charset="0"/>
      <p:regular r:id="rId30"/>
      <p:bold r:id="rId31"/>
      <p:italic r:id="rId32"/>
      <p:boldItalic r:id="rId33"/>
    </p:embeddedFont>
    <p:embeddedFont>
      <p:font typeface="Inter" panose="020B0604020202020204" charset="0"/>
      <p:regular r:id="rId34"/>
      <p:bold r:id="rId35"/>
      <p:italic r:id="rId36"/>
      <p:boldItalic r:id="rId37"/>
    </p:embeddedFont>
    <p:embeddedFont>
      <p:font typeface="Inter Medium" panose="020B0604020202020204" charset="0"/>
      <p:regular r:id="rId38"/>
      <p:bold r:id="rId39"/>
    </p:embeddedFont>
    <p:embeddedFont>
      <p:font typeface="Inter SemiBold"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6889" autoAdjust="0"/>
  </p:normalViewPr>
  <p:slideViewPr>
    <p:cSldViewPr snapToGrid="0">
      <p:cViewPr varScale="1">
        <p:scale>
          <a:sx n="91" d="100"/>
          <a:sy n="91" d="100"/>
        </p:scale>
        <p:origin x="80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77af7a6af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77af7a6a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a:extLst>
            <a:ext uri="{FF2B5EF4-FFF2-40B4-BE49-F238E27FC236}">
              <a16:creationId xmlns:a16="http://schemas.microsoft.com/office/drawing/2014/main" id="{4CF0301C-BC86-64E3-E331-4294139EF071}"/>
            </a:ext>
          </a:extLst>
        </p:cNvPr>
        <p:cNvGrpSpPr/>
        <p:nvPr/>
      </p:nvGrpSpPr>
      <p:grpSpPr>
        <a:xfrm>
          <a:off x="0" y="0"/>
          <a:ext cx="0" cy="0"/>
          <a:chOff x="0" y="0"/>
          <a:chExt cx="0" cy="0"/>
        </a:xfrm>
      </p:grpSpPr>
      <p:sp>
        <p:nvSpPr>
          <p:cNvPr id="59" name="Google Shape;59;g3bc3b886ea_0_1:notes">
            <a:extLst>
              <a:ext uri="{FF2B5EF4-FFF2-40B4-BE49-F238E27FC236}">
                <a16:creationId xmlns:a16="http://schemas.microsoft.com/office/drawing/2014/main" id="{3A7A9734-92C4-37FB-19F3-24043BDCF2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bc3b886ea_0_1:notes">
            <a:extLst>
              <a:ext uri="{FF2B5EF4-FFF2-40B4-BE49-F238E27FC236}">
                <a16:creationId xmlns:a16="http://schemas.microsoft.com/office/drawing/2014/main" id="{45EB8D48-4EAE-44E6-00B7-D6CE9438E64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074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85025-7132-7919-2579-B585C8B268A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69B1F4EA-7466-B469-B1E7-4B71A7A91E57}"/>
              </a:ext>
            </a:extLst>
          </p:cNvPr>
          <p:cNvSpPr>
            <a:spLocks noGrp="1" noRot="1" noChangeAspect="1"/>
          </p:cNvSpPr>
          <p:nvPr>
            <p:ph type="sldImg"/>
          </p:nvPr>
        </p:nvSpPr>
        <p:spPr>
          <a:xfrm>
            <a:off x="381000" y="685800"/>
            <a:ext cx="6096000" cy="3429000"/>
          </a:xfrm>
        </p:spPr>
      </p:sp>
      <p:sp>
        <p:nvSpPr>
          <p:cNvPr id="3" name="Espace réservé des notes 2">
            <a:extLst>
              <a:ext uri="{FF2B5EF4-FFF2-40B4-BE49-F238E27FC236}">
                <a16:creationId xmlns:a16="http://schemas.microsoft.com/office/drawing/2014/main" id="{0AA580B6-8913-BCDA-4DE8-8D04D6CC0A8D}"/>
              </a:ext>
            </a:extLst>
          </p:cNvPr>
          <p:cNvSpPr>
            <a:spLocks noGrp="1"/>
          </p:cNvSpPr>
          <p:nvPr>
            <p:ph type="body" idx="1"/>
          </p:nvPr>
        </p:nvSpPr>
        <p:spPr/>
        <p:txBody>
          <a:bodyPr/>
          <a:lstStyle/>
          <a:p>
            <a:r>
              <a:rPr lang="fr-FR" dirty="0"/>
              <a:t>Sur cette matrice nous remarquons que les variables qui ont une corrélation avec notre Target </a:t>
            </a:r>
            <a:r>
              <a:rPr lang="fr-FR" dirty="0" err="1"/>
              <a:t>Weeky_Sales</a:t>
            </a:r>
            <a:r>
              <a:rPr lang="fr-FR" dirty="0"/>
              <a:t> sont principalement :</a:t>
            </a:r>
          </a:p>
          <a:p>
            <a:r>
              <a:rPr lang="fr-FR" dirty="0"/>
              <a:t>- CPI avec </a:t>
            </a:r>
            <a:r>
              <a:rPr lang="fr-FR" sz="1100" b="0" i="0" u="none" strike="noStrike" cap="none" dirty="0">
                <a:solidFill>
                  <a:srgbClr val="000000"/>
                </a:solidFill>
                <a:effectLst/>
                <a:latin typeface="Arial"/>
                <a:cs typeface="Arial"/>
                <a:sym typeface="Arial"/>
              </a:rPr>
              <a:t>une</a:t>
            </a:r>
            <a:r>
              <a:rPr lang="fr-FR" sz="1100" b="0" i="0" u="none" strike="noStrike" cap="none" dirty="0">
                <a:solidFill>
                  <a:srgbClr val="000000"/>
                </a:solidFill>
                <a:effectLst/>
                <a:latin typeface="Arial"/>
                <a:ea typeface="Arial"/>
                <a:cs typeface="Arial"/>
                <a:sym typeface="Arial"/>
              </a:rPr>
              <a:t> relation négative à -0,33, plus l’indice des prix est élevé, plus les ventes tendent à baisser.</a:t>
            </a:r>
          </a:p>
          <a:p>
            <a:r>
              <a:rPr lang="fr-FR" dirty="0"/>
              <a:t>- Température avec </a:t>
            </a:r>
            <a:r>
              <a:rPr lang="fr-FR" sz="1100" b="0" i="0" u="none" strike="noStrike" cap="none" dirty="0">
                <a:solidFill>
                  <a:srgbClr val="000000"/>
                </a:solidFill>
                <a:effectLst/>
                <a:latin typeface="Arial"/>
                <a:ea typeface="Arial"/>
                <a:cs typeface="Arial"/>
                <a:sym typeface="Arial"/>
              </a:rPr>
              <a:t>relation négative à -0,22, quand la température augmenta , les ventes ont tendances à diminuer un peu. </a:t>
            </a:r>
          </a:p>
          <a:p>
            <a:r>
              <a:rPr lang="fr-FR" sz="1100" b="0" i="0" u="none" strike="noStrike" cap="none" dirty="0">
                <a:solidFill>
                  <a:srgbClr val="000000"/>
                </a:solidFill>
                <a:effectLst/>
                <a:latin typeface="Arial"/>
                <a:ea typeface="Arial"/>
                <a:cs typeface="Arial"/>
                <a:sym typeface="Arial"/>
              </a:rPr>
              <a:t>Cependant la corrélation de ces 2 variables avec notre Target, reste faible à modéré donc non significative. </a:t>
            </a:r>
          </a:p>
          <a:p>
            <a:endParaRPr lang="fr-FR" dirty="0"/>
          </a:p>
          <a:p>
            <a:r>
              <a:rPr lang="fr-FR" dirty="0"/>
              <a:t>Si nous regardons notre matrice par année, nous remarquons que les variables avec une </a:t>
            </a:r>
            <a:r>
              <a:rPr lang="fr-FR" dirty="0" err="1"/>
              <a:t>correlation</a:t>
            </a:r>
            <a:r>
              <a:rPr lang="fr-FR" dirty="0"/>
              <a:t> significatives avec notre Target sont : </a:t>
            </a:r>
          </a:p>
          <a:p>
            <a:r>
              <a:rPr lang="fr-FR" dirty="0"/>
              <a:t>- en 2010, les variables sont </a:t>
            </a:r>
            <a:r>
              <a:rPr lang="fr-FR" dirty="0" err="1"/>
              <a:t>Fuel_Price</a:t>
            </a:r>
            <a:r>
              <a:rPr lang="fr-FR" dirty="0"/>
              <a:t> (0,27) ainsi que Température (-0,25) et CPI (-0,25)</a:t>
            </a:r>
          </a:p>
          <a:p>
            <a:r>
              <a:rPr lang="fr-FR" dirty="0"/>
              <a:t>- en 2011, ceux sont les variables CPI largement avec  -0,43 ainsi que Température à -0,26</a:t>
            </a:r>
          </a:p>
          <a:p>
            <a:r>
              <a:rPr lang="fr-FR" dirty="0"/>
              <a:t>- en 2012, CPI à -0,36, Température -0,16 et </a:t>
            </a:r>
            <a:r>
              <a:rPr lang="fr-FR" dirty="0" err="1"/>
              <a:t>Fuel_Price</a:t>
            </a:r>
            <a:r>
              <a:rPr lang="fr-FR" dirty="0"/>
              <a:t> -0,16</a:t>
            </a:r>
          </a:p>
          <a:p>
            <a:endParaRPr lang="fr-FR" dirty="0"/>
          </a:p>
        </p:txBody>
      </p:sp>
    </p:spTree>
    <p:extLst>
      <p:ext uri="{BB962C8B-B14F-4D97-AF65-F5344CB8AC3E}">
        <p14:creationId xmlns:p14="http://schemas.microsoft.com/office/powerpoint/2010/main" val="28595377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a:extLst>
            <a:ext uri="{FF2B5EF4-FFF2-40B4-BE49-F238E27FC236}">
              <a16:creationId xmlns:a16="http://schemas.microsoft.com/office/drawing/2014/main" id="{078FDB71-E76D-121F-28F7-8B416273685A}"/>
            </a:ext>
          </a:extLst>
        </p:cNvPr>
        <p:cNvGrpSpPr/>
        <p:nvPr/>
      </p:nvGrpSpPr>
      <p:grpSpPr>
        <a:xfrm>
          <a:off x="0" y="0"/>
          <a:ext cx="0" cy="0"/>
          <a:chOff x="0" y="0"/>
          <a:chExt cx="0" cy="0"/>
        </a:xfrm>
      </p:grpSpPr>
      <p:sp>
        <p:nvSpPr>
          <p:cNvPr id="59" name="Google Shape;59;g3bc3b886ea_0_1:notes">
            <a:extLst>
              <a:ext uri="{FF2B5EF4-FFF2-40B4-BE49-F238E27FC236}">
                <a16:creationId xmlns:a16="http://schemas.microsoft.com/office/drawing/2014/main" id="{937D7345-6D37-4B0E-B0FF-DC4DB4E361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bc3b886ea_0_1:notes">
            <a:extLst>
              <a:ext uri="{FF2B5EF4-FFF2-40B4-BE49-F238E27FC236}">
                <a16:creationId xmlns:a16="http://schemas.microsoft.com/office/drawing/2014/main" id="{2535E674-A805-B86B-5B18-BF95550C419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0787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02A027-4996-A5CC-1FCA-A4F7EE6A42F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68F34091-8684-0217-D378-9195EDB5B944}"/>
              </a:ext>
            </a:extLst>
          </p:cNvPr>
          <p:cNvSpPr>
            <a:spLocks noGrp="1" noRot="1" noChangeAspect="1"/>
          </p:cNvSpPr>
          <p:nvPr>
            <p:ph type="sldImg"/>
          </p:nvPr>
        </p:nvSpPr>
        <p:spPr>
          <a:xfrm>
            <a:off x="381000" y="685800"/>
            <a:ext cx="6096000" cy="3429000"/>
          </a:xfrm>
        </p:spPr>
      </p:sp>
      <p:sp>
        <p:nvSpPr>
          <p:cNvPr id="3" name="Espace réservé des notes 2">
            <a:extLst>
              <a:ext uri="{FF2B5EF4-FFF2-40B4-BE49-F238E27FC236}">
                <a16:creationId xmlns:a16="http://schemas.microsoft.com/office/drawing/2014/main" id="{0B32AA80-49D0-B911-304B-17BE84C6A6F1}"/>
              </a:ext>
            </a:extLst>
          </p:cNvPr>
          <p:cNvSpPr>
            <a:spLocks noGrp="1"/>
          </p:cNvSpPr>
          <p:nvPr>
            <p:ph type="body" idx="1"/>
          </p:nvPr>
        </p:nvSpPr>
        <p:spPr/>
        <p:txBody>
          <a:bodyPr/>
          <a:lstStyle/>
          <a:p>
            <a:r>
              <a:rPr lang="fr-FR" dirty="0"/>
              <a:t>On remarque que la date à un type en objet. Nous allons modifier cette colonne pour une analyse plus fine en </a:t>
            </a:r>
            <a:r>
              <a:rPr lang="fr-FR" sz="1100" b="0" i="0" u="none" strike="noStrike" cap="none" dirty="0">
                <a:solidFill>
                  <a:srgbClr val="000000"/>
                </a:solidFill>
                <a:effectLst/>
                <a:latin typeface="Arial"/>
                <a:ea typeface="Arial"/>
                <a:cs typeface="Arial"/>
                <a:sym typeface="Arial"/>
              </a:rPr>
              <a:t>créant de nouvelles colonnes contenant les entités numériques suivantes :</a:t>
            </a:r>
          </a:p>
          <a:p>
            <a:r>
              <a:rPr lang="fr-FR" sz="1100" b="0" i="1" u="none" strike="noStrike" cap="none" dirty="0">
                <a:solidFill>
                  <a:srgbClr val="000000"/>
                </a:solidFill>
                <a:effectLst/>
                <a:latin typeface="Arial"/>
                <a:ea typeface="Arial"/>
                <a:cs typeface="Arial"/>
                <a:sym typeface="Arial"/>
              </a:rPr>
              <a:t>année</a:t>
            </a:r>
            <a:endParaRPr lang="fr-FR" sz="1100" b="0" i="0" u="none" strike="noStrike" cap="none" dirty="0">
              <a:solidFill>
                <a:srgbClr val="000000"/>
              </a:solidFill>
              <a:effectLst/>
              <a:latin typeface="Arial"/>
              <a:ea typeface="Arial"/>
              <a:cs typeface="Arial"/>
              <a:sym typeface="Arial"/>
            </a:endParaRPr>
          </a:p>
          <a:p>
            <a:r>
              <a:rPr lang="fr-FR" sz="1100" b="0" i="1" u="none" strike="noStrike" cap="none" dirty="0">
                <a:solidFill>
                  <a:srgbClr val="000000"/>
                </a:solidFill>
                <a:effectLst/>
                <a:latin typeface="Arial"/>
                <a:ea typeface="Arial"/>
                <a:cs typeface="Arial"/>
                <a:sym typeface="Arial"/>
              </a:rPr>
              <a:t>mois</a:t>
            </a:r>
            <a:endParaRPr lang="fr-FR" sz="1100" b="0" i="0" u="none" strike="noStrike" cap="none" dirty="0">
              <a:solidFill>
                <a:srgbClr val="000000"/>
              </a:solidFill>
              <a:effectLst/>
              <a:latin typeface="Arial"/>
              <a:ea typeface="Arial"/>
              <a:cs typeface="Arial"/>
              <a:sym typeface="Arial"/>
            </a:endParaRPr>
          </a:p>
          <a:p>
            <a:r>
              <a:rPr lang="fr-FR" sz="1100" b="0" i="1" u="none" strike="noStrike" cap="none" dirty="0">
                <a:solidFill>
                  <a:srgbClr val="000000"/>
                </a:solidFill>
                <a:effectLst/>
                <a:latin typeface="Arial"/>
                <a:ea typeface="Arial"/>
                <a:cs typeface="Arial"/>
                <a:sym typeface="Arial"/>
              </a:rPr>
              <a:t>jour</a:t>
            </a:r>
            <a:endParaRPr lang="fr-FR" sz="1100" b="0" i="0" u="none" strike="noStrike" cap="none" dirty="0">
              <a:solidFill>
                <a:srgbClr val="000000"/>
              </a:solidFill>
              <a:effectLst/>
              <a:latin typeface="Arial"/>
              <a:ea typeface="Arial"/>
              <a:cs typeface="Arial"/>
              <a:sym typeface="Arial"/>
            </a:endParaRPr>
          </a:p>
          <a:p>
            <a:r>
              <a:rPr lang="fr-FR" sz="1100" b="0" i="1" u="none" strike="noStrike" cap="none" dirty="0">
                <a:solidFill>
                  <a:srgbClr val="000000"/>
                </a:solidFill>
                <a:effectLst/>
                <a:latin typeface="Arial"/>
                <a:ea typeface="Arial"/>
                <a:cs typeface="Arial"/>
                <a:sym typeface="Arial"/>
              </a:rPr>
              <a:t>jour de la semaine</a:t>
            </a:r>
          </a:p>
        </p:txBody>
      </p:sp>
    </p:spTree>
    <p:extLst>
      <p:ext uri="{BB962C8B-B14F-4D97-AF65-F5344CB8AC3E}">
        <p14:creationId xmlns:p14="http://schemas.microsoft.com/office/powerpoint/2010/main" val="848727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54C0C5-5A4E-9FC4-07B1-3AED7635E0C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29D84B1-DD9D-6081-68EB-78BA3B38A15A}"/>
              </a:ext>
            </a:extLst>
          </p:cNvPr>
          <p:cNvSpPr>
            <a:spLocks noGrp="1" noRot="1" noChangeAspect="1"/>
          </p:cNvSpPr>
          <p:nvPr>
            <p:ph type="sldImg"/>
          </p:nvPr>
        </p:nvSpPr>
        <p:spPr>
          <a:xfrm>
            <a:off x="381000" y="685800"/>
            <a:ext cx="6096000" cy="3429000"/>
          </a:xfrm>
        </p:spPr>
      </p:sp>
      <p:sp>
        <p:nvSpPr>
          <p:cNvPr id="3" name="Espace réservé des notes 2">
            <a:extLst>
              <a:ext uri="{FF2B5EF4-FFF2-40B4-BE49-F238E27FC236}">
                <a16:creationId xmlns:a16="http://schemas.microsoft.com/office/drawing/2014/main" id="{0AD7FD4C-3E79-73C3-C731-E1D996264DC1}"/>
              </a:ext>
            </a:extLst>
          </p:cNvPr>
          <p:cNvSpPr>
            <a:spLocks noGrp="1"/>
          </p:cNvSpPr>
          <p:nvPr>
            <p:ph type="body" idx="1"/>
          </p:nvPr>
        </p:nvSpPr>
        <p:spPr/>
        <p:txBody>
          <a:bodyPr/>
          <a:lstStyle/>
          <a:p>
            <a:r>
              <a:rPr lang="fr-FR" dirty="0"/>
              <a:t>On remarque que la date à un type en objet. Nous allons modifier cette colonne pour une analyse plus fine en </a:t>
            </a:r>
            <a:r>
              <a:rPr lang="fr-FR" sz="1100" b="0" i="0" u="none" strike="noStrike" cap="none" dirty="0">
                <a:solidFill>
                  <a:srgbClr val="000000"/>
                </a:solidFill>
                <a:effectLst/>
                <a:latin typeface="Arial"/>
                <a:ea typeface="Arial"/>
                <a:cs typeface="Arial"/>
                <a:sym typeface="Arial"/>
              </a:rPr>
              <a:t>créant de nouvelles colonnes contenant les entités numériques suivantes :</a:t>
            </a:r>
          </a:p>
          <a:p>
            <a:r>
              <a:rPr lang="fr-FR" sz="1100" b="0" i="1" u="none" strike="noStrike" cap="none" dirty="0">
                <a:solidFill>
                  <a:srgbClr val="000000"/>
                </a:solidFill>
                <a:effectLst/>
                <a:latin typeface="Arial"/>
                <a:ea typeface="Arial"/>
                <a:cs typeface="Arial"/>
                <a:sym typeface="Arial"/>
              </a:rPr>
              <a:t>année</a:t>
            </a:r>
            <a:endParaRPr lang="fr-FR" sz="1100" b="0" i="0" u="none" strike="noStrike" cap="none" dirty="0">
              <a:solidFill>
                <a:srgbClr val="000000"/>
              </a:solidFill>
              <a:effectLst/>
              <a:latin typeface="Arial"/>
              <a:ea typeface="Arial"/>
              <a:cs typeface="Arial"/>
              <a:sym typeface="Arial"/>
            </a:endParaRPr>
          </a:p>
          <a:p>
            <a:r>
              <a:rPr lang="fr-FR" sz="1100" b="0" i="1" u="none" strike="noStrike" cap="none" dirty="0">
                <a:solidFill>
                  <a:srgbClr val="000000"/>
                </a:solidFill>
                <a:effectLst/>
                <a:latin typeface="Arial"/>
                <a:ea typeface="Arial"/>
                <a:cs typeface="Arial"/>
                <a:sym typeface="Arial"/>
              </a:rPr>
              <a:t>mois</a:t>
            </a:r>
            <a:endParaRPr lang="fr-FR" sz="1100" b="0" i="0" u="none" strike="noStrike" cap="none" dirty="0">
              <a:solidFill>
                <a:srgbClr val="000000"/>
              </a:solidFill>
              <a:effectLst/>
              <a:latin typeface="Arial"/>
              <a:ea typeface="Arial"/>
              <a:cs typeface="Arial"/>
              <a:sym typeface="Arial"/>
            </a:endParaRPr>
          </a:p>
          <a:p>
            <a:r>
              <a:rPr lang="fr-FR" sz="1100" b="0" i="1" u="none" strike="noStrike" cap="none" dirty="0">
                <a:solidFill>
                  <a:srgbClr val="000000"/>
                </a:solidFill>
                <a:effectLst/>
                <a:latin typeface="Arial"/>
                <a:ea typeface="Arial"/>
                <a:cs typeface="Arial"/>
                <a:sym typeface="Arial"/>
              </a:rPr>
              <a:t>jour</a:t>
            </a:r>
            <a:endParaRPr lang="fr-FR" sz="1100" b="0" i="0" u="none" strike="noStrike" cap="none" dirty="0">
              <a:solidFill>
                <a:srgbClr val="000000"/>
              </a:solidFill>
              <a:effectLst/>
              <a:latin typeface="Arial"/>
              <a:ea typeface="Arial"/>
              <a:cs typeface="Arial"/>
              <a:sym typeface="Arial"/>
            </a:endParaRPr>
          </a:p>
          <a:p>
            <a:r>
              <a:rPr lang="fr-FR" sz="1100" b="0" i="1" u="none" strike="noStrike" cap="none" dirty="0">
                <a:solidFill>
                  <a:srgbClr val="000000"/>
                </a:solidFill>
                <a:effectLst/>
                <a:latin typeface="Arial"/>
                <a:ea typeface="Arial"/>
                <a:cs typeface="Arial"/>
                <a:sym typeface="Arial"/>
              </a:rPr>
              <a:t>jour de la semaine</a:t>
            </a:r>
          </a:p>
        </p:txBody>
      </p:sp>
    </p:spTree>
    <p:extLst>
      <p:ext uri="{BB962C8B-B14F-4D97-AF65-F5344CB8AC3E}">
        <p14:creationId xmlns:p14="http://schemas.microsoft.com/office/powerpoint/2010/main" val="28114534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47EED3-4C72-53E4-6F63-31BE12123344}"/>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90B00DEE-5E5B-7E75-920D-6259E7B42BF2}"/>
              </a:ext>
            </a:extLst>
          </p:cNvPr>
          <p:cNvSpPr>
            <a:spLocks noGrp="1" noRot="1" noChangeAspect="1"/>
          </p:cNvSpPr>
          <p:nvPr>
            <p:ph type="sldImg"/>
          </p:nvPr>
        </p:nvSpPr>
        <p:spPr>
          <a:xfrm>
            <a:off x="381000" y="685800"/>
            <a:ext cx="6096000" cy="3429000"/>
          </a:xfrm>
        </p:spPr>
      </p:sp>
      <p:sp>
        <p:nvSpPr>
          <p:cNvPr id="3" name="Espace réservé des notes 2">
            <a:extLst>
              <a:ext uri="{FF2B5EF4-FFF2-40B4-BE49-F238E27FC236}">
                <a16:creationId xmlns:a16="http://schemas.microsoft.com/office/drawing/2014/main" id="{56E6DE2C-42CA-0703-4E9C-1703BF38F072}"/>
              </a:ext>
            </a:extLst>
          </p:cNvPr>
          <p:cNvSpPr>
            <a:spLocks noGrp="1"/>
          </p:cNvSpPr>
          <p:nvPr>
            <p:ph type="body" idx="1"/>
          </p:nvPr>
        </p:nvSpPr>
        <p:spPr/>
        <p:txBody>
          <a:bodyPr/>
          <a:lstStyle/>
          <a:p>
            <a:r>
              <a:rPr lang="fr-FR" dirty="0"/>
              <a:t>On remarque que la date à un type en objet. Nous allons modifier cette colonne pour une analyse plus fine en </a:t>
            </a:r>
            <a:r>
              <a:rPr lang="fr-FR" sz="1100" b="0" i="0" u="none" strike="noStrike" cap="none" dirty="0">
                <a:solidFill>
                  <a:srgbClr val="000000"/>
                </a:solidFill>
                <a:effectLst/>
                <a:latin typeface="Arial"/>
                <a:ea typeface="Arial"/>
                <a:cs typeface="Arial"/>
                <a:sym typeface="Arial"/>
              </a:rPr>
              <a:t>créant de nouvelles colonnes contenant les entités numériques suivantes :</a:t>
            </a:r>
          </a:p>
          <a:p>
            <a:r>
              <a:rPr lang="fr-FR" sz="1100" b="0" i="1" u="none" strike="noStrike" cap="none" dirty="0">
                <a:solidFill>
                  <a:srgbClr val="000000"/>
                </a:solidFill>
                <a:effectLst/>
                <a:latin typeface="Arial"/>
                <a:ea typeface="Arial"/>
                <a:cs typeface="Arial"/>
                <a:sym typeface="Arial"/>
              </a:rPr>
              <a:t>année</a:t>
            </a:r>
            <a:endParaRPr lang="fr-FR" sz="1100" b="0" i="0" u="none" strike="noStrike" cap="none" dirty="0">
              <a:solidFill>
                <a:srgbClr val="000000"/>
              </a:solidFill>
              <a:effectLst/>
              <a:latin typeface="Arial"/>
              <a:ea typeface="Arial"/>
              <a:cs typeface="Arial"/>
              <a:sym typeface="Arial"/>
            </a:endParaRPr>
          </a:p>
          <a:p>
            <a:r>
              <a:rPr lang="fr-FR" sz="1100" b="0" i="1" u="none" strike="noStrike" cap="none" dirty="0">
                <a:solidFill>
                  <a:srgbClr val="000000"/>
                </a:solidFill>
                <a:effectLst/>
                <a:latin typeface="Arial"/>
                <a:ea typeface="Arial"/>
                <a:cs typeface="Arial"/>
                <a:sym typeface="Arial"/>
              </a:rPr>
              <a:t>mois</a:t>
            </a:r>
            <a:endParaRPr lang="fr-FR" sz="1100" b="0" i="0" u="none" strike="noStrike" cap="none" dirty="0">
              <a:solidFill>
                <a:srgbClr val="000000"/>
              </a:solidFill>
              <a:effectLst/>
              <a:latin typeface="Arial"/>
              <a:ea typeface="Arial"/>
              <a:cs typeface="Arial"/>
              <a:sym typeface="Arial"/>
            </a:endParaRPr>
          </a:p>
          <a:p>
            <a:r>
              <a:rPr lang="fr-FR" sz="1100" b="0" i="1" u="none" strike="noStrike" cap="none" dirty="0">
                <a:solidFill>
                  <a:srgbClr val="000000"/>
                </a:solidFill>
                <a:effectLst/>
                <a:latin typeface="Arial"/>
                <a:ea typeface="Arial"/>
                <a:cs typeface="Arial"/>
                <a:sym typeface="Arial"/>
              </a:rPr>
              <a:t>jour</a:t>
            </a:r>
            <a:endParaRPr lang="fr-FR" sz="1100" b="0" i="0" u="none" strike="noStrike" cap="none" dirty="0">
              <a:solidFill>
                <a:srgbClr val="000000"/>
              </a:solidFill>
              <a:effectLst/>
              <a:latin typeface="Arial"/>
              <a:ea typeface="Arial"/>
              <a:cs typeface="Arial"/>
              <a:sym typeface="Arial"/>
            </a:endParaRPr>
          </a:p>
          <a:p>
            <a:r>
              <a:rPr lang="fr-FR" sz="1100" b="0" i="1" u="none" strike="noStrike" cap="none" dirty="0">
                <a:solidFill>
                  <a:srgbClr val="000000"/>
                </a:solidFill>
                <a:effectLst/>
                <a:latin typeface="Arial"/>
                <a:ea typeface="Arial"/>
                <a:cs typeface="Arial"/>
                <a:sym typeface="Arial"/>
              </a:rPr>
              <a:t>jour de la semaine</a:t>
            </a:r>
          </a:p>
        </p:txBody>
      </p:sp>
    </p:spTree>
    <p:extLst>
      <p:ext uri="{BB962C8B-B14F-4D97-AF65-F5344CB8AC3E}">
        <p14:creationId xmlns:p14="http://schemas.microsoft.com/office/powerpoint/2010/main" val="17139377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F9D816-3E93-5A17-DD0D-5873EA768AF5}"/>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1F71B2AB-0DAC-D146-A75F-5729B6B9429E}"/>
              </a:ext>
            </a:extLst>
          </p:cNvPr>
          <p:cNvSpPr>
            <a:spLocks noGrp="1" noRot="1" noChangeAspect="1"/>
          </p:cNvSpPr>
          <p:nvPr>
            <p:ph type="sldImg"/>
          </p:nvPr>
        </p:nvSpPr>
        <p:spPr>
          <a:xfrm>
            <a:off x="381000" y="685800"/>
            <a:ext cx="6096000" cy="3429000"/>
          </a:xfrm>
        </p:spPr>
      </p:sp>
      <p:sp>
        <p:nvSpPr>
          <p:cNvPr id="3" name="Espace réservé des notes 2">
            <a:extLst>
              <a:ext uri="{FF2B5EF4-FFF2-40B4-BE49-F238E27FC236}">
                <a16:creationId xmlns:a16="http://schemas.microsoft.com/office/drawing/2014/main" id="{AD9D7846-EB1C-B7F7-2EB9-C664AF27F3C6}"/>
              </a:ext>
            </a:extLst>
          </p:cNvPr>
          <p:cNvSpPr>
            <a:spLocks noGrp="1"/>
          </p:cNvSpPr>
          <p:nvPr>
            <p:ph type="body" idx="1"/>
          </p:nvPr>
        </p:nvSpPr>
        <p:spPr/>
        <p:txBody>
          <a:bodyPr/>
          <a:lstStyle/>
          <a:p>
            <a:r>
              <a:rPr lang="fr-FR" dirty="0"/>
              <a:t>On remarque que la date à un type en objet. Nous allons modifier cette colonne pour une analyse plus fine en </a:t>
            </a:r>
            <a:r>
              <a:rPr lang="fr-FR" sz="1100" b="0" i="0" u="none" strike="noStrike" cap="none" dirty="0">
                <a:solidFill>
                  <a:srgbClr val="000000"/>
                </a:solidFill>
                <a:effectLst/>
                <a:latin typeface="Arial"/>
                <a:ea typeface="Arial"/>
                <a:cs typeface="Arial"/>
                <a:sym typeface="Arial"/>
              </a:rPr>
              <a:t>créant de nouvelles colonnes contenant les entités numériques suivantes :</a:t>
            </a:r>
          </a:p>
          <a:p>
            <a:r>
              <a:rPr lang="fr-FR" sz="1100" b="0" i="1" u="none" strike="noStrike" cap="none" dirty="0">
                <a:solidFill>
                  <a:srgbClr val="000000"/>
                </a:solidFill>
                <a:effectLst/>
                <a:latin typeface="Arial"/>
                <a:ea typeface="Arial"/>
                <a:cs typeface="Arial"/>
                <a:sym typeface="Arial"/>
              </a:rPr>
              <a:t>année</a:t>
            </a:r>
            <a:endParaRPr lang="fr-FR" sz="1100" b="0" i="0" u="none" strike="noStrike" cap="none" dirty="0">
              <a:solidFill>
                <a:srgbClr val="000000"/>
              </a:solidFill>
              <a:effectLst/>
              <a:latin typeface="Arial"/>
              <a:ea typeface="Arial"/>
              <a:cs typeface="Arial"/>
              <a:sym typeface="Arial"/>
            </a:endParaRPr>
          </a:p>
          <a:p>
            <a:r>
              <a:rPr lang="fr-FR" sz="1100" b="0" i="1" u="none" strike="noStrike" cap="none" dirty="0">
                <a:solidFill>
                  <a:srgbClr val="000000"/>
                </a:solidFill>
                <a:effectLst/>
                <a:latin typeface="Arial"/>
                <a:ea typeface="Arial"/>
                <a:cs typeface="Arial"/>
                <a:sym typeface="Arial"/>
              </a:rPr>
              <a:t>mois</a:t>
            </a:r>
            <a:endParaRPr lang="fr-FR" sz="1100" b="0" i="0" u="none" strike="noStrike" cap="none" dirty="0">
              <a:solidFill>
                <a:srgbClr val="000000"/>
              </a:solidFill>
              <a:effectLst/>
              <a:latin typeface="Arial"/>
              <a:ea typeface="Arial"/>
              <a:cs typeface="Arial"/>
              <a:sym typeface="Arial"/>
            </a:endParaRPr>
          </a:p>
          <a:p>
            <a:r>
              <a:rPr lang="fr-FR" sz="1100" b="0" i="1" u="none" strike="noStrike" cap="none" dirty="0">
                <a:solidFill>
                  <a:srgbClr val="000000"/>
                </a:solidFill>
                <a:effectLst/>
                <a:latin typeface="Arial"/>
                <a:ea typeface="Arial"/>
                <a:cs typeface="Arial"/>
                <a:sym typeface="Arial"/>
              </a:rPr>
              <a:t>jour</a:t>
            </a:r>
            <a:endParaRPr lang="fr-FR" sz="1100" b="0" i="0" u="none" strike="noStrike" cap="none" dirty="0">
              <a:solidFill>
                <a:srgbClr val="000000"/>
              </a:solidFill>
              <a:effectLst/>
              <a:latin typeface="Arial"/>
              <a:ea typeface="Arial"/>
              <a:cs typeface="Arial"/>
              <a:sym typeface="Arial"/>
            </a:endParaRPr>
          </a:p>
          <a:p>
            <a:r>
              <a:rPr lang="fr-FR" sz="1100" b="0" i="1" u="none" strike="noStrike" cap="none" dirty="0">
                <a:solidFill>
                  <a:srgbClr val="000000"/>
                </a:solidFill>
                <a:effectLst/>
                <a:latin typeface="Arial"/>
                <a:ea typeface="Arial"/>
                <a:cs typeface="Arial"/>
                <a:sym typeface="Arial"/>
              </a:rPr>
              <a:t>jour de la semaine</a:t>
            </a:r>
          </a:p>
        </p:txBody>
      </p:sp>
    </p:spTree>
    <p:extLst>
      <p:ext uri="{BB962C8B-B14F-4D97-AF65-F5344CB8AC3E}">
        <p14:creationId xmlns:p14="http://schemas.microsoft.com/office/powerpoint/2010/main" val="24152002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AE2536-F206-1FAE-9A3D-D81BA0F4421E}"/>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7C2B17D4-71D7-A370-2E33-155FC41EE599}"/>
              </a:ext>
            </a:extLst>
          </p:cNvPr>
          <p:cNvSpPr>
            <a:spLocks noGrp="1" noRot="1" noChangeAspect="1"/>
          </p:cNvSpPr>
          <p:nvPr>
            <p:ph type="sldImg"/>
          </p:nvPr>
        </p:nvSpPr>
        <p:spPr>
          <a:xfrm>
            <a:off x="381000" y="685800"/>
            <a:ext cx="6096000" cy="3429000"/>
          </a:xfrm>
        </p:spPr>
      </p:sp>
      <p:sp>
        <p:nvSpPr>
          <p:cNvPr id="3" name="Espace réservé des notes 2">
            <a:extLst>
              <a:ext uri="{FF2B5EF4-FFF2-40B4-BE49-F238E27FC236}">
                <a16:creationId xmlns:a16="http://schemas.microsoft.com/office/drawing/2014/main" id="{89EA11FD-36A2-57AD-6DC9-955687EB1A9A}"/>
              </a:ext>
            </a:extLst>
          </p:cNvPr>
          <p:cNvSpPr>
            <a:spLocks noGrp="1"/>
          </p:cNvSpPr>
          <p:nvPr>
            <p:ph type="body" idx="1"/>
          </p:nvPr>
        </p:nvSpPr>
        <p:spPr/>
        <p:txBody>
          <a:bodyPr/>
          <a:lstStyle/>
          <a:p>
            <a:r>
              <a:rPr lang="fr-FR" dirty="0"/>
              <a:t>On remarque que la date à un type en objet. Nous allons modifier cette colonne pour une analyse plus fine en </a:t>
            </a:r>
            <a:r>
              <a:rPr lang="fr-FR" sz="1100" b="0" i="0" u="none" strike="noStrike" cap="none" dirty="0">
                <a:solidFill>
                  <a:srgbClr val="000000"/>
                </a:solidFill>
                <a:effectLst/>
                <a:latin typeface="Arial"/>
                <a:ea typeface="Arial"/>
                <a:cs typeface="Arial"/>
                <a:sym typeface="Arial"/>
              </a:rPr>
              <a:t>créant de nouvelles colonnes contenant les entités numériques suivantes :</a:t>
            </a:r>
          </a:p>
          <a:p>
            <a:r>
              <a:rPr lang="fr-FR" sz="1100" b="0" i="1" u="none" strike="noStrike" cap="none" dirty="0">
                <a:solidFill>
                  <a:srgbClr val="000000"/>
                </a:solidFill>
                <a:effectLst/>
                <a:latin typeface="Arial"/>
                <a:ea typeface="Arial"/>
                <a:cs typeface="Arial"/>
                <a:sym typeface="Arial"/>
              </a:rPr>
              <a:t>année</a:t>
            </a:r>
            <a:endParaRPr lang="fr-FR" sz="1100" b="0" i="0" u="none" strike="noStrike" cap="none" dirty="0">
              <a:solidFill>
                <a:srgbClr val="000000"/>
              </a:solidFill>
              <a:effectLst/>
              <a:latin typeface="Arial"/>
              <a:ea typeface="Arial"/>
              <a:cs typeface="Arial"/>
              <a:sym typeface="Arial"/>
            </a:endParaRPr>
          </a:p>
          <a:p>
            <a:r>
              <a:rPr lang="fr-FR" sz="1100" b="0" i="1" u="none" strike="noStrike" cap="none" dirty="0">
                <a:solidFill>
                  <a:srgbClr val="000000"/>
                </a:solidFill>
                <a:effectLst/>
                <a:latin typeface="Arial"/>
                <a:ea typeface="Arial"/>
                <a:cs typeface="Arial"/>
                <a:sym typeface="Arial"/>
              </a:rPr>
              <a:t>mois</a:t>
            </a:r>
            <a:endParaRPr lang="fr-FR" sz="1100" b="0" i="0" u="none" strike="noStrike" cap="none" dirty="0">
              <a:solidFill>
                <a:srgbClr val="000000"/>
              </a:solidFill>
              <a:effectLst/>
              <a:latin typeface="Arial"/>
              <a:ea typeface="Arial"/>
              <a:cs typeface="Arial"/>
              <a:sym typeface="Arial"/>
            </a:endParaRPr>
          </a:p>
          <a:p>
            <a:r>
              <a:rPr lang="fr-FR" sz="1100" b="0" i="1" u="none" strike="noStrike" cap="none" dirty="0">
                <a:solidFill>
                  <a:srgbClr val="000000"/>
                </a:solidFill>
                <a:effectLst/>
                <a:latin typeface="Arial"/>
                <a:ea typeface="Arial"/>
                <a:cs typeface="Arial"/>
                <a:sym typeface="Arial"/>
              </a:rPr>
              <a:t>jour</a:t>
            </a:r>
            <a:endParaRPr lang="fr-FR" sz="1100" b="0" i="0" u="none" strike="noStrike" cap="none" dirty="0">
              <a:solidFill>
                <a:srgbClr val="000000"/>
              </a:solidFill>
              <a:effectLst/>
              <a:latin typeface="Arial"/>
              <a:ea typeface="Arial"/>
              <a:cs typeface="Arial"/>
              <a:sym typeface="Arial"/>
            </a:endParaRPr>
          </a:p>
          <a:p>
            <a:r>
              <a:rPr lang="fr-FR" sz="1100" b="0" i="1" u="none" strike="noStrike" cap="none" dirty="0">
                <a:solidFill>
                  <a:srgbClr val="000000"/>
                </a:solidFill>
                <a:effectLst/>
                <a:latin typeface="Arial"/>
                <a:ea typeface="Arial"/>
                <a:cs typeface="Arial"/>
                <a:sym typeface="Arial"/>
              </a:rPr>
              <a:t>jour de la semaine</a:t>
            </a:r>
          </a:p>
        </p:txBody>
      </p:sp>
    </p:spTree>
    <p:extLst>
      <p:ext uri="{BB962C8B-B14F-4D97-AF65-F5344CB8AC3E}">
        <p14:creationId xmlns:p14="http://schemas.microsoft.com/office/powerpoint/2010/main" val="13194358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23F187-44EC-7B76-ECB0-B611F2B9AED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0A054E6C-13E0-2D09-3092-2F00734CA2F9}"/>
              </a:ext>
            </a:extLst>
          </p:cNvPr>
          <p:cNvSpPr>
            <a:spLocks noGrp="1" noRot="1" noChangeAspect="1"/>
          </p:cNvSpPr>
          <p:nvPr>
            <p:ph type="sldImg"/>
          </p:nvPr>
        </p:nvSpPr>
        <p:spPr>
          <a:xfrm>
            <a:off x="381000" y="685800"/>
            <a:ext cx="6096000" cy="3429000"/>
          </a:xfrm>
        </p:spPr>
      </p:sp>
      <p:sp>
        <p:nvSpPr>
          <p:cNvPr id="3" name="Espace réservé des notes 2">
            <a:extLst>
              <a:ext uri="{FF2B5EF4-FFF2-40B4-BE49-F238E27FC236}">
                <a16:creationId xmlns:a16="http://schemas.microsoft.com/office/drawing/2014/main" id="{4247DD12-9CF6-53F4-9BFE-8EE1CB8ECF99}"/>
              </a:ext>
            </a:extLst>
          </p:cNvPr>
          <p:cNvSpPr>
            <a:spLocks noGrp="1"/>
          </p:cNvSpPr>
          <p:nvPr>
            <p:ph type="body" idx="1"/>
          </p:nvPr>
        </p:nvSpPr>
        <p:spPr/>
        <p:txBody>
          <a:bodyPr/>
          <a:lstStyle/>
          <a:p>
            <a:r>
              <a:rPr lang="fr-FR" dirty="0"/>
              <a:t>Pour créer notre modèle d’apprentissage Baseline, </a:t>
            </a:r>
          </a:p>
        </p:txBody>
      </p:sp>
    </p:spTree>
    <p:extLst>
      <p:ext uri="{BB962C8B-B14F-4D97-AF65-F5344CB8AC3E}">
        <p14:creationId xmlns:p14="http://schemas.microsoft.com/office/powerpoint/2010/main" val="11242704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4535A-5143-7431-D122-CF2F179CA29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491A2AA-1FE1-9E43-ED96-93A112398FD0}"/>
              </a:ext>
            </a:extLst>
          </p:cNvPr>
          <p:cNvSpPr>
            <a:spLocks noGrp="1" noRot="1" noChangeAspect="1"/>
          </p:cNvSpPr>
          <p:nvPr>
            <p:ph type="sldImg"/>
          </p:nvPr>
        </p:nvSpPr>
        <p:spPr>
          <a:xfrm>
            <a:off x="381000" y="685800"/>
            <a:ext cx="6096000" cy="3429000"/>
          </a:xfrm>
        </p:spPr>
      </p:sp>
      <p:sp>
        <p:nvSpPr>
          <p:cNvPr id="3" name="Espace réservé des notes 2">
            <a:extLst>
              <a:ext uri="{FF2B5EF4-FFF2-40B4-BE49-F238E27FC236}">
                <a16:creationId xmlns:a16="http://schemas.microsoft.com/office/drawing/2014/main" id="{789F29CC-81E4-A7CF-19FF-5A7FF6F64386}"/>
              </a:ext>
            </a:extLst>
          </p:cNvPr>
          <p:cNvSpPr>
            <a:spLocks noGrp="1"/>
          </p:cNvSpPr>
          <p:nvPr>
            <p:ph type="body" idx="1"/>
          </p:nvPr>
        </p:nvSpPr>
        <p:spPr/>
        <p:txBody>
          <a:bodyPr/>
          <a:lstStyle/>
          <a:p>
            <a:r>
              <a:rPr lang="fr-FR" b="1" dirty="0"/>
              <a:t>Rôle de chaque jeu de données</a:t>
            </a:r>
          </a:p>
          <a:p>
            <a:r>
              <a:rPr lang="fr-FR" b="1" dirty="0"/>
              <a:t>Jeu d'entraînement (train)</a:t>
            </a:r>
            <a:r>
              <a:rPr lang="fr-FR" dirty="0"/>
              <a:t> :</a:t>
            </a:r>
          </a:p>
          <a:p>
            <a:pPr lvl="1"/>
            <a:r>
              <a:rPr lang="fr-FR" dirty="0"/>
              <a:t>Utilisé pour </a:t>
            </a:r>
            <a:r>
              <a:rPr lang="fr-FR" b="1" dirty="0"/>
              <a:t>apprendre</a:t>
            </a:r>
            <a:r>
              <a:rPr lang="fr-FR" dirty="0"/>
              <a:t> les paramètres du modèle (ex : coefficients d'une régression linéaire) </a:t>
            </a:r>
            <a:r>
              <a:rPr lang="fr-FR" b="1" dirty="0"/>
              <a:t>et</a:t>
            </a:r>
            <a:r>
              <a:rPr lang="fr-FR" dirty="0"/>
              <a:t> les paramètres des transformations (ex : moyenne pour l'imputation, catégories pour le </a:t>
            </a:r>
            <a:r>
              <a:rPr lang="fr-FR" dirty="0" err="1"/>
              <a:t>OneHotEncoder</a:t>
            </a:r>
            <a:r>
              <a:rPr lang="fr-FR" dirty="0"/>
              <a:t>).</a:t>
            </a:r>
          </a:p>
          <a:p>
            <a:pPr lvl="1"/>
            <a:r>
              <a:rPr lang="fr-FR" dirty="0"/>
              <a:t>C'est ici qu'on utilise fit ou </a:t>
            </a:r>
            <a:r>
              <a:rPr lang="fr-FR" dirty="0" err="1"/>
              <a:t>fit_transform</a:t>
            </a:r>
            <a:r>
              <a:rPr lang="fr-FR" dirty="0"/>
              <a:t>.</a:t>
            </a:r>
          </a:p>
          <a:p>
            <a:r>
              <a:rPr lang="fr-FR" b="1" dirty="0"/>
              <a:t>Jeu de test (test)</a:t>
            </a:r>
            <a:r>
              <a:rPr lang="fr-FR" dirty="0"/>
              <a:t> :</a:t>
            </a:r>
          </a:p>
          <a:p>
            <a:pPr lvl="1"/>
            <a:r>
              <a:rPr lang="fr-FR" dirty="0"/>
              <a:t>Simule des </a:t>
            </a:r>
            <a:r>
              <a:rPr lang="fr-FR" b="1" dirty="0"/>
              <a:t>données nouvelles et inconnues</a:t>
            </a:r>
            <a:r>
              <a:rPr lang="fr-FR" dirty="0"/>
              <a:t>.</a:t>
            </a:r>
          </a:p>
          <a:p>
            <a:pPr lvl="1"/>
            <a:r>
              <a:rPr lang="fr-FR" dirty="0"/>
              <a:t>Son rôle est d'</a:t>
            </a:r>
            <a:r>
              <a:rPr lang="fr-FR" b="1" dirty="0"/>
              <a:t>évaluer</a:t>
            </a:r>
            <a:r>
              <a:rPr lang="fr-FR" dirty="0"/>
              <a:t> la performance du modèle de manière réaliste.</a:t>
            </a:r>
          </a:p>
          <a:p>
            <a:pPr lvl="1"/>
            <a:r>
              <a:rPr lang="fr-FR" dirty="0"/>
              <a:t>On n'y applique </a:t>
            </a:r>
            <a:r>
              <a:rPr lang="fr-FR" b="1" dirty="0"/>
              <a:t>que des transformations</a:t>
            </a:r>
            <a:r>
              <a:rPr lang="fr-FR" dirty="0"/>
              <a:t> (</a:t>
            </a:r>
            <a:r>
              <a:rPr lang="fr-FR" dirty="0" err="1"/>
              <a:t>transform</a:t>
            </a:r>
            <a:r>
              <a:rPr lang="fr-FR" dirty="0"/>
              <a:t>), jamais d'apprentissage (fit).</a:t>
            </a:r>
          </a:p>
          <a:p>
            <a:endParaRPr lang="fr-FR" b="1" dirty="0"/>
          </a:p>
          <a:p>
            <a:r>
              <a:rPr lang="fr-FR" b="1" dirty="0" err="1"/>
              <a:t>Fit_Transform</a:t>
            </a:r>
            <a:r>
              <a:rPr lang="fr-FR" b="1" dirty="0"/>
              <a:t> vs </a:t>
            </a:r>
            <a:r>
              <a:rPr lang="fr-FR" b="1" dirty="0" err="1"/>
              <a:t>Transform</a:t>
            </a:r>
            <a:endParaRPr lang="fr-FR" b="1" dirty="0"/>
          </a:p>
          <a:p>
            <a:r>
              <a:rPr lang="fr-FR" b="1" dirty="0"/>
              <a:t>Sur le train</a:t>
            </a:r>
            <a:r>
              <a:rPr lang="fr-FR" dirty="0"/>
              <a:t> :</a:t>
            </a:r>
          </a:p>
          <a:p>
            <a:r>
              <a:rPr lang="fr-FR" dirty="0"/>
              <a:t>Utilise </a:t>
            </a:r>
            <a:r>
              <a:rPr lang="fr-FR" dirty="0" err="1"/>
              <a:t>fit_transform</a:t>
            </a:r>
            <a:r>
              <a:rPr lang="fr-FR" dirty="0"/>
              <a:t> pour </a:t>
            </a:r>
            <a:r>
              <a:rPr lang="fr-FR" b="1" dirty="0"/>
              <a:t>apprendre les paramètres</a:t>
            </a:r>
            <a:r>
              <a:rPr lang="fr-FR" dirty="0"/>
              <a:t> (ex : moyenne, catégories) </a:t>
            </a:r>
            <a:r>
              <a:rPr lang="fr-FR" b="1" dirty="0"/>
              <a:t>et</a:t>
            </a:r>
            <a:r>
              <a:rPr lang="fr-FR" dirty="0"/>
              <a:t> transformer les données.</a:t>
            </a:r>
          </a:p>
          <a:p>
            <a:r>
              <a:rPr lang="fr-FR" b="1" dirty="0"/>
              <a:t>Sur le test</a:t>
            </a:r>
            <a:r>
              <a:rPr lang="fr-FR" dirty="0"/>
              <a:t> :</a:t>
            </a:r>
          </a:p>
          <a:p>
            <a:r>
              <a:rPr lang="fr-FR" dirty="0"/>
              <a:t>Utilise </a:t>
            </a:r>
            <a:r>
              <a:rPr lang="fr-FR" b="1" dirty="0"/>
              <a:t>uniquement </a:t>
            </a:r>
            <a:r>
              <a:rPr lang="fr-FR" b="1" dirty="0" err="1"/>
              <a:t>transform</a:t>
            </a:r>
            <a:r>
              <a:rPr lang="fr-FR" dirty="0"/>
              <a:t> pour appliquer les </a:t>
            </a:r>
            <a:r>
              <a:rPr lang="fr-FR" b="1" dirty="0"/>
              <a:t>mêmes paramètres</a:t>
            </a:r>
            <a:r>
              <a:rPr lang="fr-FR" dirty="0"/>
              <a:t> que ceux appris sur le train.</a:t>
            </a:r>
          </a:p>
          <a:p>
            <a:endParaRPr lang="fr-FR" dirty="0"/>
          </a:p>
          <a:p>
            <a:endParaRPr lang="fr-FR" dirty="0"/>
          </a:p>
          <a:p>
            <a:r>
              <a:rPr lang="fr-FR" dirty="0"/>
              <a:t>On ne fait </a:t>
            </a:r>
            <a:r>
              <a:rPr lang="fr-FR" b="1" dirty="0"/>
              <a:t>jamais de fit sur le test</a:t>
            </a:r>
            <a:r>
              <a:rPr lang="fr-FR" dirty="0"/>
              <a:t> pour éviter de biaiser le modèle avec des informations qu’il ne connaîtra pas en production, et ainsi garantir une évaluation réaliste de ses performances.</a:t>
            </a:r>
          </a:p>
          <a:p>
            <a:endParaRPr lang="fr-FR" dirty="0"/>
          </a:p>
          <a:p>
            <a:r>
              <a:rPr lang="fr-FR" dirty="0"/>
              <a:t>R2 score : Le </a:t>
            </a:r>
            <a:r>
              <a:rPr lang="fr-FR" b="1" dirty="0"/>
              <a:t>R² (coefficient de détermination)</a:t>
            </a:r>
            <a:r>
              <a:rPr lang="fr-FR" dirty="0"/>
              <a:t> mesure la proportion de la variance de la variable cible qui est expliquée par les prédictions du modèle, sur une échelle de </a:t>
            </a:r>
            <a:r>
              <a:rPr lang="fr-FR" b="1" dirty="0"/>
              <a:t>0 à 1</a:t>
            </a:r>
            <a:r>
              <a:rPr lang="fr-FR" dirty="0"/>
              <a:t> (ou en pourcentage).</a:t>
            </a:r>
          </a:p>
          <a:p>
            <a:r>
              <a:rPr lang="fr-FR" b="1" dirty="0"/>
              <a:t>En une phrase :</a:t>
            </a:r>
          </a:p>
          <a:p>
            <a:r>
              <a:rPr lang="fr-FR" dirty="0"/>
              <a:t>Le R² indique </a:t>
            </a:r>
            <a:r>
              <a:rPr lang="fr-FR" b="1" dirty="0"/>
              <a:t>à quel point ton modèle est meilleur qu’un modèle naïf qui prédirait toujours la moyenne</a:t>
            </a:r>
            <a:r>
              <a:rPr lang="fr-FR" dirty="0"/>
              <a:t> : </a:t>
            </a:r>
            <a:r>
              <a:rPr lang="fr-FR" b="1" dirty="0"/>
              <a:t>1</a:t>
            </a:r>
            <a:r>
              <a:rPr lang="fr-FR" dirty="0"/>
              <a:t> signifie une prédiction parfaite, </a:t>
            </a:r>
            <a:r>
              <a:rPr lang="fr-FR" b="1" dirty="0"/>
              <a:t>0</a:t>
            </a:r>
            <a:r>
              <a:rPr lang="fr-FR" dirty="0"/>
              <a:t> signifie que le modèle n’explique rien, et une valeur </a:t>
            </a:r>
            <a:r>
              <a:rPr lang="fr-FR" b="1" dirty="0"/>
              <a:t>négative</a:t>
            </a:r>
            <a:r>
              <a:rPr lang="fr-FR" dirty="0"/>
              <a:t> indique un modèle pire que la moyenne.</a:t>
            </a:r>
          </a:p>
          <a:p>
            <a:r>
              <a:rPr lang="fr-FR" b="1" dirty="0"/>
              <a:t>Détails clés :</a:t>
            </a:r>
          </a:p>
          <a:p>
            <a:r>
              <a:rPr lang="fr-FR" b="1" dirty="0"/>
              <a:t>Formule</a:t>
            </a:r>
            <a:r>
              <a:rPr lang="fr-FR" dirty="0"/>
              <a:t> : R2=1−Somme des </a:t>
            </a:r>
            <a:r>
              <a:rPr lang="fr-FR" dirty="0" err="1"/>
              <a:t>carreˊs</a:t>
            </a:r>
            <a:r>
              <a:rPr lang="fr-FR" dirty="0"/>
              <a:t> des </a:t>
            </a:r>
            <a:r>
              <a:rPr lang="fr-FR" dirty="0" err="1"/>
              <a:t>reˊsidus</a:t>
            </a:r>
            <a:r>
              <a:rPr lang="fr-FR" dirty="0"/>
              <a:t> (SSR)Somme des </a:t>
            </a:r>
            <a:r>
              <a:rPr lang="fr-FR" dirty="0" err="1"/>
              <a:t>carreˊs</a:t>
            </a:r>
            <a:r>
              <a:rPr lang="fr-FR" dirty="0"/>
              <a:t> totaux (SST)R^2 = 1 - \frac{\</a:t>
            </a:r>
            <a:r>
              <a:rPr lang="fr-FR" dirty="0" err="1"/>
              <a:t>text</a:t>
            </a:r>
            <a:r>
              <a:rPr lang="fr-FR" dirty="0"/>
              <a:t>{Somme des carrés des résidus (SSR)}}{\</a:t>
            </a:r>
            <a:r>
              <a:rPr lang="fr-FR" dirty="0" err="1"/>
              <a:t>text</a:t>
            </a:r>
            <a:r>
              <a:rPr lang="fr-FR" dirty="0"/>
              <a:t>{Somme des carrés totaux (SST)}}</a:t>
            </a:r>
            <a:r>
              <a:rPr lang="fr-FR" dirty="0">
                <a:effectLst/>
              </a:rPr>
              <a:t>R2</a:t>
            </a:r>
            <a:r>
              <a:rPr lang="fr-FR" dirty="0"/>
              <a:t>=1−</a:t>
            </a:r>
            <a:r>
              <a:rPr lang="fr-FR" dirty="0">
                <a:effectLst/>
              </a:rPr>
              <a:t>Somme des </a:t>
            </a:r>
            <a:r>
              <a:rPr lang="fr-FR" dirty="0" err="1">
                <a:effectLst/>
              </a:rPr>
              <a:t>carreˊs</a:t>
            </a:r>
            <a:r>
              <a:rPr lang="fr-FR" dirty="0">
                <a:effectLst/>
              </a:rPr>
              <a:t> totaux (SST)Somme des </a:t>
            </a:r>
            <a:r>
              <a:rPr lang="fr-FR" dirty="0" err="1">
                <a:effectLst/>
              </a:rPr>
              <a:t>carreˊs</a:t>
            </a:r>
            <a:r>
              <a:rPr lang="fr-FR" dirty="0">
                <a:effectLst/>
              </a:rPr>
              <a:t> des </a:t>
            </a:r>
            <a:r>
              <a:rPr lang="fr-FR" dirty="0" err="1">
                <a:effectLst/>
              </a:rPr>
              <a:t>reˊsidus</a:t>
            </a:r>
            <a:r>
              <a:rPr lang="fr-FR" dirty="0">
                <a:effectLst/>
              </a:rPr>
              <a:t> (SSR)</a:t>
            </a:r>
            <a:r>
              <a:rPr lang="fr-FR" dirty="0"/>
              <a:t>​</a:t>
            </a:r>
          </a:p>
          <a:p>
            <a:pPr lvl="1"/>
            <a:r>
              <a:rPr lang="fr-FR" b="1" dirty="0"/>
              <a:t>SSR</a:t>
            </a:r>
            <a:r>
              <a:rPr lang="fr-FR" dirty="0"/>
              <a:t> : Erreurs entre les prédictions et les vraies valeurs.</a:t>
            </a:r>
          </a:p>
          <a:p>
            <a:pPr lvl="1"/>
            <a:r>
              <a:rPr lang="fr-FR" b="1" dirty="0"/>
              <a:t>SST</a:t>
            </a:r>
            <a:r>
              <a:rPr lang="fr-FR" dirty="0"/>
              <a:t> : Variabilité totale des vraies valeurs autour de leur moyenne.</a:t>
            </a:r>
          </a:p>
          <a:p>
            <a:r>
              <a:rPr lang="fr-FR" b="1" dirty="0"/>
              <a:t>Interprétation</a:t>
            </a:r>
            <a:r>
              <a:rPr lang="fr-FR" dirty="0"/>
              <a:t> :</a:t>
            </a:r>
          </a:p>
          <a:p>
            <a:pPr lvl="1"/>
            <a:r>
              <a:rPr lang="fr-FR" b="1" dirty="0"/>
              <a:t>R² = 1</a:t>
            </a:r>
            <a:r>
              <a:rPr lang="fr-FR" dirty="0"/>
              <a:t> : Le modèle explique </a:t>
            </a:r>
            <a:r>
              <a:rPr lang="fr-FR" b="1" dirty="0"/>
              <a:t>toute la variance</a:t>
            </a:r>
            <a:r>
              <a:rPr lang="fr-FR" dirty="0"/>
              <a:t> (prédictions parfaites).</a:t>
            </a:r>
          </a:p>
          <a:p>
            <a:pPr lvl="1"/>
            <a:r>
              <a:rPr lang="fr-FR" b="1" dirty="0"/>
              <a:t>R² = 0</a:t>
            </a:r>
            <a:r>
              <a:rPr lang="fr-FR" dirty="0"/>
              <a:t> : Le modèle n’explique </a:t>
            </a:r>
            <a:r>
              <a:rPr lang="fr-FR" b="1" dirty="0"/>
              <a:t>rien</a:t>
            </a:r>
            <a:r>
              <a:rPr lang="fr-FR" dirty="0"/>
              <a:t> (aussi bon que de prédire la moyenne).</a:t>
            </a:r>
          </a:p>
          <a:p>
            <a:pPr lvl="1"/>
            <a:r>
              <a:rPr lang="fr-FR" b="1" dirty="0"/>
              <a:t>R² &lt; 0</a:t>
            </a:r>
            <a:r>
              <a:rPr lang="fr-FR" dirty="0"/>
              <a:t> : Le modèle est </a:t>
            </a:r>
            <a:r>
              <a:rPr lang="fr-FR" b="1" dirty="0"/>
              <a:t>pire</a:t>
            </a:r>
            <a:r>
              <a:rPr lang="fr-FR" dirty="0"/>
              <a:t> que la moyenne (ex : surajustement extrême).</a:t>
            </a:r>
          </a:p>
          <a:p>
            <a:r>
              <a:rPr lang="fr-FR" b="1" dirty="0"/>
              <a:t>Limites</a:t>
            </a:r>
            <a:r>
              <a:rPr lang="fr-FR" dirty="0"/>
              <a:t> :</a:t>
            </a:r>
          </a:p>
          <a:p>
            <a:pPr lvl="1"/>
            <a:r>
              <a:rPr lang="fr-FR" dirty="0"/>
              <a:t>Ne dit pas si le modèle est </a:t>
            </a:r>
            <a:r>
              <a:rPr lang="fr-FR" b="1" dirty="0"/>
              <a:t>biaisé</a:t>
            </a:r>
            <a:r>
              <a:rPr lang="fr-FR" dirty="0"/>
              <a:t> ou </a:t>
            </a:r>
            <a:r>
              <a:rPr lang="fr-FR" b="1" dirty="0"/>
              <a:t>précis</a:t>
            </a:r>
            <a:r>
              <a:rPr lang="fr-FR" dirty="0"/>
              <a:t> (compléter avec RMSE/MAE).</a:t>
            </a:r>
          </a:p>
          <a:p>
            <a:pPr lvl="1"/>
            <a:r>
              <a:rPr lang="fr-FR" dirty="0"/>
              <a:t>Peut être trompeur si les données ont peu de variance.</a:t>
            </a:r>
          </a:p>
          <a:p>
            <a:r>
              <a:rPr lang="fr-FR" b="1" dirty="0"/>
              <a:t>Exemple concret :</a:t>
            </a:r>
          </a:p>
          <a:p>
            <a:r>
              <a:rPr lang="fr-FR" dirty="0"/>
              <a:t>Si ton R² = </a:t>
            </a:r>
            <a:r>
              <a:rPr lang="fr-FR" b="1" dirty="0"/>
              <a:t>0,90</a:t>
            </a:r>
            <a:r>
              <a:rPr lang="fr-FR" dirty="0"/>
              <a:t>, ton modèle explique </a:t>
            </a:r>
            <a:r>
              <a:rPr lang="fr-FR" b="1" dirty="0"/>
              <a:t>90% de la variance</a:t>
            </a:r>
            <a:r>
              <a:rPr lang="fr-FR" dirty="0"/>
              <a:t> de la cible.</a:t>
            </a:r>
          </a:p>
          <a:p>
            <a:r>
              <a:rPr lang="fr-FR" dirty="0"/>
              <a:t>Si R²_train = 0,97 et R²_test = 0,90, ton modèle </a:t>
            </a:r>
            <a:r>
              <a:rPr lang="fr-FR" b="1" dirty="0"/>
              <a:t>généralise bien</a:t>
            </a:r>
            <a:r>
              <a:rPr lang="fr-FR" dirty="0"/>
              <a:t>, mais il y a un léger </a:t>
            </a:r>
            <a:r>
              <a:rPr lang="fr-FR" b="1" dirty="0" err="1"/>
              <a:t>overfitting</a:t>
            </a:r>
            <a:r>
              <a:rPr lang="fr-FR" dirty="0"/>
              <a:t> (écart de 0,07).</a:t>
            </a:r>
          </a:p>
          <a:p>
            <a:r>
              <a:rPr lang="fr-FR" b="1" dirty="0"/>
              <a:t>À retenir</a:t>
            </a:r>
            <a:r>
              <a:rPr lang="fr-FR" dirty="0"/>
              <a:t> : Le R² est utile pour </a:t>
            </a:r>
            <a:r>
              <a:rPr lang="fr-FR" b="1" dirty="0"/>
              <a:t>comparer des modèles</a:t>
            </a:r>
            <a:r>
              <a:rPr lang="fr-FR" dirty="0"/>
              <a:t>, mais il ne suffit pas seul pour évaluer leur qualité. Toujours le croiser avec d’autres métriques (ex : RMSE) et une analyse des résidus.</a:t>
            </a:r>
          </a:p>
          <a:p>
            <a:endParaRPr lang="fr-FR" dirty="0"/>
          </a:p>
        </p:txBody>
      </p:sp>
    </p:spTree>
    <p:extLst>
      <p:ext uri="{BB962C8B-B14F-4D97-AF65-F5344CB8AC3E}">
        <p14:creationId xmlns:p14="http://schemas.microsoft.com/office/powerpoint/2010/main" val="1604625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bc3b886e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bc3b886e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C700BC-8A6A-E6B6-4A98-9A7030ED46F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523A50D-476F-AA68-EB1D-9B9E3D06345C}"/>
              </a:ext>
            </a:extLst>
          </p:cNvPr>
          <p:cNvSpPr>
            <a:spLocks noGrp="1" noRot="1" noChangeAspect="1"/>
          </p:cNvSpPr>
          <p:nvPr>
            <p:ph type="sldImg"/>
          </p:nvPr>
        </p:nvSpPr>
        <p:spPr>
          <a:xfrm>
            <a:off x="381000" y="685800"/>
            <a:ext cx="6096000" cy="3429000"/>
          </a:xfrm>
        </p:spPr>
      </p:sp>
      <p:sp>
        <p:nvSpPr>
          <p:cNvPr id="3" name="Espace réservé des notes 2">
            <a:extLst>
              <a:ext uri="{FF2B5EF4-FFF2-40B4-BE49-F238E27FC236}">
                <a16:creationId xmlns:a16="http://schemas.microsoft.com/office/drawing/2014/main" id="{DFE52441-7463-9CC1-8BE7-889ACA1D1324}"/>
              </a:ext>
            </a:extLst>
          </p:cNvPr>
          <p:cNvSpPr>
            <a:spLocks noGrp="1"/>
          </p:cNvSpPr>
          <p:nvPr>
            <p:ph type="body" idx="1"/>
          </p:nvPr>
        </p:nvSpPr>
        <p:spPr/>
        <p:txBody>
          <a:bodyPr/>
          <a:lstStyle/>
          <a:p>
            <a:r>
              <a:rPr lang="fr-FR" dirty="0"/>
              <a:t>Le calcul des coefficients, nous permet d’observer que la variable qui a le plus d’influence sur la valeur cible est Store.</a:t>
            </a:r>
          </a:p>
        </p:txBody>
      </p:sp>
    </p:spTree>
    <p:extLst>
      <p:ext uri="{BB962C8B-B14F-4D97-AF65-F5344CB8AC3E}">
        <p14:creationId xmlns:p14="http://schemas.microsoft.com/office/powerpoint/2010/main" val="22482554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22E0DF-BE1F-666F-B1C2-CC5A730289B4}"/>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11EDDD43-A949-DB24-E477-8D90308DD248}"/>
              </a:ext>
            </a:extLst>
          </p:cNvPr>
          <p:cNvSpPr>
            <a:spLocks noGrp="1" noRot="1" noChangeAspect="1"/>
          </p:cNvSpPr>
          <p:nvPr>
            <p:ph type="sldImg"/>
          </p:nvPr>
        </p:nvSpPr>
        <p:spPr>
          <a:xfrm>
            <a:off x="381000" y="685800"/>
            <a:ext cx="6096000" cy="3429000"/>
          </a:xfrm>
        </p:spPr>
      </p:sp>
      <p:sp>
        <p:nvSpPr>
          <p:cNvPr id="3" name="Espace réservé des notes 2">
            <a:extLst>
              <a:ext uri="{FF2B5EF4-FFF2-40B4-BE49-F238E27FC236}">
                <a16:creationId xmlns:a16="http://schemas.microsoft.com/office/drawing/2014/main" id="{D2ADDC2E-DA62-EF68-471A-8A9018BF9303}"/>
              </a:ext>
            </a:extLst>
          </p:cNvPr>
          <p:cNvSpPr>
            <a:spLocks noGrp="1"/>
          </p:cNvSpPr>
          <p:nvPr>
            <p:ph type="body" idx="1"/>
          </p:nvPr>
        </p:nvSpPr>
        <p:spPr/>
        <p:txBody>
          <a:bodyPr/>
          <a:lstStyle/>
          <a:p>
            <a:r>
              <a:rPr lang="fr-FR" dirty="0"/>
              <a:t>👉 </a:t>
            </a:r>
            <a:r>
              <a:rPr lang="fr-FR" b="1" dirty="0"/>
              <a:t>Le R² Score</a:t>
            </a:r>
            <a:r>
              <a:rPr lang="fr-FR" dirty="0"/>
              <a:t> est un indicateur qui mesure la qualité de notre modèle.</a:t>
            </a:r>
            <a:br>
              <a:rPr lang="fr-FR" dirty="0"/>
            </a:br>
            <a:r>
              <a:rPr lang="fr-FR" dirty="0"/>
              <a:t>Concrètement, il indique </a:t>
            </a:r>
            <a:r>
              <a:rPr lang="fr-FR" b="1" dirty="0"/>
              <a:t>quelle proportion des variations de la variable cible (</a:t>
            </a:r>
            <a:r>
              <a:rPr lang="fr-FR" b="1" dirty="0" err="1"/>
              <a:t>target</a:t>
            </a:r>
            <a:r>
              <a:rPr lang="fr-FR" b="1" dirty="0"/>
              <a:t>)</a:t>
            </a:r>
            <a:r>
              <a:rPr lang="fr-FR" dirty="0"/>
              <a:t> est bien expliquée par le modèle.</a:t>
            </a:r>
          </a:p>
          <a:p>
            <a:r>
              <a:rPr lang="fr-FR" dirty="0"/>
              <a:t>Un R² proche de </a:t>
            </a:r>
            <a:r>
              <a:rPr lang="fr-FR" b="1" dirty="0"/>
              <a:t>1</a:t>
            </a:r>
            <a:r>
              <a:rPr lang="fr-FR" dirty="0"/>
              <a:t> signifie que le modèle explique presque toutes les variations.</a:t>
            </a:r>
          </a:p>
          <a:p>
            <a:r>
              <a:rPr lang="fr-FR" dirty="0"/>
              <a:t>Un R² proche de </a:t>
            </a:r>
            <a:r>
              <a:rPr lang="fr-FR" b="1" dirty="0"/>
              <a:t>0</a:t>
            </a:r>
            <a:r>
              <a:rPr lang="fr-FR" dirty="0"/>
              <a:t> veut dire que le modèle n’explique presque rien.</a:t>
            </a:r>
          </a:p>
          <a:p>
            <a:r>
              <a:rPr lang="fr-FR" dirty="0"/>
              <a:t>Dans notre cas :</a:t>
            </a:r>
          </a:p>
          <a:p>
            <a:r>
              <a:rPr lang="fr-FR" dirty="0"/>
              <a:t>Sur les données d’entraînement (</a:t>
            </a:r>
            <a:r>
              <a:rPr lang="fr-FR" b="1" dirty="0"/>
              <a:t>train</a:t>
            </a:r>
            <a:r>
              <a:rPr lang="fr-FR" dirty="0"/>
              <a:t>), le R² est de </a:t>
            </a:r>
            <a:r>
              <a:rPr lang="fr-FR" b="1" dirty="0"/>
              <a:t>0,97</a:t>
            </a:r>
            <a:r>
              <a:rPr lang="fr-FR" dirty="0"/>
              <a:t> → le modèle apprend très bien.</a:t>
            </a:r>
          </a:p>
          <a:p>
            <a:r>
              <a:rPr lang="fr-FR" dirty="0"/>
              <a:t>Sur les données de test (</a:t>
            </a:r>
            <a:r>
              <a:rPr lang="fr-FR" b="1" dirty="0"/>
              <a:t>test</a:t>
            </a:r>
            <a:r>
              <a:rPr lang="fr-FR" dirty="0"/>
              <a:t>), le R² est de </a:t>
            </a:r>
            <a:r>
              <a:rPr lang="fr-FR" b="1" dirty="0"/>
              <a:t>0,90</a:t>
            </a:r>
            <a:r>
              <a:rPr lang="fr-FR" dirty="0"/>
              <a:t> → les résultats restent bons, mais un peu moins élevés.</a:t>
            </a:r>
          </a:p>
          <a:p>
            <a:r>
              <a:rPr lang="fr-FR" dirty="0"/>
              <a:t>📌 La différence entre train et test (</a:t>
            </a:r>
            <a:r>
              <a:rPr lang="fr-FR" b="1" dirty="0"/>
              <a:t>0,07</a:t>
            </a:r>
            <a:r>
              <a:rPr lang="fr-FR" dirty="0"/>
              <a:t>) montre un </a:t>
            </a:r>
            <a:r>
              <a:rPr lang="fr-FR" b="1" dirty="0"/>
              <a:t>léger </a:t>
            </a:r>
            <a:r>
              <a:rPr lang="fr-FR" b="1" dirty="0" err="1"/>
              <a:t>overfitting</a:t>
            </a:r>
            <a:r>
              <a:rPr lang="fr-FR" dirty="0"/>
              <a:t> : le modèle s’adapte un peu trop aux données d’entraînement et généralise un peu moins bien aux nouvelles données.</a:t>
            </a:r>
          </a:p>
          <a:p>
            <a:r>
              <a:rPr lang="fr-FR" dirty="0"/>
              <a:t>Pour améliorer ce point et réduire l’</a:t>
            </a:r>
            <a:r>
              <a:rPr lang="fr-FR" dirty="0" err="1"/>
              <a:t>overfitting</a:t>
            </a:r>
            <a:r>
              <a:rPr lang="fr-FR" dirty="0"/>
              <a:t>, nous allons utiliser des méthodes de </a:t>
            </a:r>
            <a:r>
              <a:rPr lang="fr-FR" b="1" dirty="0"/>
              <a:t>régularisation</a:t>
            </a:r>
            <a:r>
              <a:rPr lang="fr-FR" dirty="0"/>
              <a:t> comme </a:t>
            </a:r>
            <a:r>
              <a:rPr lang="fr-FR" b="1" dirty="0"/>
              <a:t>Ridge</a:t>
            </a:r>
            <a:r>
              <a:rPr lang="fr-FR" dirty="0"/>
              <a:t> et </a:t>
            </a:r>
            <a:r>
              <a:rPr lang="fr-FR" b="1" dirty="0"/>
              <a:t>Lasso</a:t>
            </a:r>
            <a:r>
              <a:rPr lang="fr-FR" dirty="0"/>
              <a:t>, qui permettent de simplifier le modèle et d’éviter qu’il "mémorise" trop les données d’apprentissage.</a:t>
            </a:r>
          </a:p>
          <a:p>
            <a:endParaRPr lang="fr-FR" dirty="0"/>
          </a:p>
        </p:txBody>
      </p:sp>
    </p:spTree>
    <p:extLst>
      <p:ext uri="{BB962C8B-B14F-4D97-AF65-F5344CB8AC3E}">
        <p14:creationId xmlns:p14="http://schemas.microsoft.com/office/powerpoint/2010/main" val="168897284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a:extLst>
            <a:ext uri="{FF2B5EF4-FFF2-40B4-BE49-F238E27FC236}">
              <a16:creationId xmlns:a16="http://schemas.microsoft.com/office/drawing/2014/main" id="{8C23F28F-D6D3-7A11-C702-DEA1E6D829BF}"/>
            </a:ext>
          </a:extLst>
        </p:cNvPr>
        <p:cNvGrpSpPr/>
        <p:nvPr/>
      </p:nvGrpSpPr>
      <p:grpSpPr>
        <a:xfrm>
          <a:off x="0" y="0"/>
          <a:ext cx="0" cy="0"/>
          <a:chOff x="0" y="0"/>
          <a:chExt cx="0" cy="0"/>
        </a:xfrm>
      </p:grpSpPr>
      <p:sp>
        <p:nvSpPr>
          <p:cNvPr id="59" name="Google Shape;59;g3bc3b886ea_0_1:notes">
            <a:extLst>
              <a:ext uri="{FF2B5EF4-FFF2-40B4-BE49-F238E27FC236}">
                <a16:creationId xmlns:a16="http://schemas.microsoft.com/office/drawing/2014/main" id="{730D8F3B-5D52-4813-8AF2-3C42E3DEE09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bc3b886ea_0_1:notes">
            <a:extLst>
              <a:ext uri="{FF2B5EF4-FFF2-40B4-BE49-F238E27FC236}">
                <a16:creationId xmlns:a16="http://schemas.microsoft.com/office/drawing/2014/main" id="{DEC76B65-0C93-26B6-8921-6287667B5CB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93538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EEC1EE-4310-8443-203B-589DFAC2DF5F}"/>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13B7E014-2DB2-47A7-5083-38C473EE192B}"/>
              </a:ext>
            </a:extLst>
          </p:cNvPr>
          <p:cNvSpPr>
            <a:spLocks noGrp="1" noRot="1" noChangeAspect="1"/>
          </p:cNvSpPr>
          <p:nvPr>
            <p:ph type="sldImg"/>
          </p:nvPr>
        </p:nvSpPr>
        <p:spPr>
          <a:xfrm>
            <a:off x="381000" y="685800"/>
            <a:ext cx="6096000" cy="3429000"/>
          </a:xfrm>
        </p:spPr>
      </p:sp>
      <p:sp>
        <p:nvSpPr>
          <p:cNvPr id="3" name="Espace réservé des notes 2">
            <a:extLst>
              <a:ext uri="{FF2B5EF4-FFF2-40B4-BE49-F238E27FC236}">
                <a16:creationId xmlns:a16="http://schemas.microsoft.com/office/drawing/2014/main" id="{FF28BAFB-89BD-1048-E42C-741C8AFBBA71}"/>
              </a:ext>
            </a:extLst>
          </p:cNvPr>
          <p:cNvSpPr>
            <a:spLocks noGrp="1"/>
          </p:cNvSpPr>
          <p:nvPr>
            <p:ph type="body" idx="1"/>
          </p:nvPr>
        </p:nvSpPr>
        <p:spPr/>
        <p:txBody>
          <a:bodyPr/>
          <a:lstStyle/>
          <a:p>
            <a:r>
              <a:rPr lang="fr-FR" dirty="0"/>
              <a:t>Ridge : On oblige le modèle à </a:t>
            </a:r>
            <a:r>
              <a:rPr lang="fr-FR" b="1" dirty="0"/>
              <a:t>ne pas avoir de coefficients trop grands</a:t>
            </a:r>
            <a:r>
              <a:rPr lang="fr-FR" dirty="0"/>
              <a:t> en ajoutant une pénalité proportionnelle à la </a:t>
            </a:r>
            <a:r>
              <a:rPr lang="fr-FR" b="1" dirty="0"/>
              <a:t>somme de leurs carrés</a:t>
            </a:r>
            <a:r>
              <a:rPr lang="fr-FR" dirty="0"/>
              <a:t>.</a:t>
            </a:r>
          </a:p>
          <a:p>
            <a:r>
              <a:rPr lang="fr-FR" dirty="0"/>
              <a:t>Chaque coefficient est mis au carré → les grands coefficients “coûtent” beaucoup.</a:t>
            </a:r>
          </a:p>
          <a:p>
            <a:r>
              <a:rPr lang="fr-FR" dirty="0"/>
              <a:t>Le modèle va donc </a:t>
            </a:r>
            <a:r>
              <a:rPr lang="fr-FR" b="1" dirty="0"/>
              <a:t>préférer des coefficients plus petits</a:t>
            </a:r>
            <a:r>
              <a:rPr lang="fr-FR" dirty="0"/>
              <a:t> pour réduire cette pénalité.</a:t>
            </a:r>
          </a:p>
          <a:p>
            <a:r>
              <a:rPr lang="fr-FR" dirty="0"/>
              <a:t>En une phrase : </a:t>
            </a:r>
            <a:r>
              <a:rPr lang="fr-FR" b="1" dirty="0"/>
              <a:t>Ridge empêche les coefficients d’exploser en les forçant à rester petits.</a:t>
            </a:r>
            <a:endParaRPr lang="fr-FR" dirty="0"/>
          </a:p>
          <a:p>
            <a:endParaRPr lang="fr-FR" dirty="0"/>
          </a:p>
        </p:txBody>
      </p:sp>
    </p:spTree>
    <p:extLst>
      <p:ext uri="{BB962C8B-B14F-4D97-AF65-F5344CB8AC3E}">
        <p14:creationId xmlns:p14="http://schemas.microsoft.com/office/powerpoint/2010/main" val="13844140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a:extLst>
            <a:ext uri="{FF2B5EF4-FFF2-40B4-BE49-F238E27FC236}">
              <a16:creationId xmlns:a16="http://schemas.microsoft.com/office/drawing/2014/main" id="{905DD3AA-98E2-441B-E3F1-6980E8C5A5DC}"/>
            </a:ext>
          </a:extLst>
        </p:cNvPr>
        <p:cNvGrpSpPr/>
        <p:nvPr/>
      </p:nvGrpSpPr>
      <p:grpSpPr>
        <a:xfrm>
          <a:off x="0" y="0"/>
          <a:ext cx="0" cy="0"/>
          <a:chOff x="0" y="0"/>
          <a:chExt cx="0" cy="0"/>
        </a:xfrm>
      </p:grpSpPr>
      <p:sp>
        <p:nvSpPr>
          <p:cNvPr id="59" name="Google Shape;59;g3bc3b886ea_0_1:notes">
            <a:extLst>
              <a:ext uri="{FF2B5EF4-FFF2-40B4-BE49-F238E27FC236}">
                <a16:creationId xmlns:a16="http://schemas.microsoft.com/office/drawing/2014/main" id="{522D8708-270C-E11A-1DEA-AD76AC89BBA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bc3b886ea_0_1:notes">
            <a:extLst>
              <a:ext uri="{FF2B5EF4-FFF2-40B4-BE49-F238E27FC236}">
                <a16:creationId xmlns:a16="http://schemas.microsoft.com/office/drawing/2014/main" id="{C3403362-9922-1847-672D-C1E97C55D23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446532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7ed9f117a_2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7ed9f117a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BDE54B-DA18-6FCB-A6B5-BEEA2BEE2892}"/>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BAC13B0-16F5-5543-CADD-1EEF09ACA61E}"/>
              </a:ext>
            </a:extLst>
          </p:cNvPr>
          <p:cNvSpPr>
            <a:spLocks noGrp="1" noRot="1" noChangeAspect="1"/>
          </p:cNvSpPr>
          <p:nvPr>
            <p:ph type="sldImg"/>
          </p:nvPr>
        </p:nvSpPr>
        <p:spPr>
          <a:xfrm>
            <a:off x="381000" y="685800"/>
            <a:ext cx="6096000" cy="3429000"/>
          </a:xfrm>
        </p:spPr>
      </p:sp>
      <p:sp>
        <p:nvSpPr>
          <p:cNvPr id="3" name="Espace réservé des notes 2">
            <a:extLst>
              <a:ext uri="{FF2B5EF4-FFF2-40B4-BE49-F238E27FC236}">
                <a16:creationId xmlns:a16="http://schemas.microsoft.com/office/drawing/2014/main" id="{0FECB1FE-856B-5554-AD25-CDB31956498B}"/>
              </a:ext>
            </a:extLst>
          </p:cNvPr>
          <p:cNvSpPr>
            <a:spLocks noGrp="1"/>
          </p:cNvSpPr>
          <p:nvPr>
            <p:ph type="body" idx="1"/>
          </p:nvPr>
        </p:nvSpPr>
        <p:spPr/>
        <p:txBody>
          <a:bodyPr/>
          <a:lstStyle/>
          <a:p>
            <a:pPr marL="114300" indent="0">
              <a:buNone/>
            </a:pPr>
            <a:r>
              <a:rPr lang="fr-FR" sz="1100" dirty="0">
                <a:solidFill>
                  <a:srgbClr val="000000"/>
                </a:solidFill>
              </a:rPr>
              <a:t>1 - Nous avons réalisé une analyse exploratoire des données Tinder pour comprendre qui sont les participants du speed dating Tinder.</a:t>
            </a:r>
          </a:p>
          <a:p>
            <a:pPr marL="114300" indent="0">
              <a:buNone/>
            </a:pPr>
            <a:r>
              <a:rPr lang="fr-FR" sz="1100" dirty="0">
                <a:solidFill>
                  <a:srgbClr val="000000"/>
                </a:solidFill>
              </a:rPr>
              <a:t>2 L’analyse suivante vise à comprendre qu’elles sont les facteurs qui influencent la décision de proposer un deuxième rendez-vous, en nous basant sur :</a:t>
            </a:r>
          </a:p>
          <a:p>
            <a:pPr marL="114300" indent="0">
              <a:buNone/>
            </a:pPr>
            <a:endParaRPr lang="fr-FR" sz="1100" dirty="0">
              <a:solidFill>
                <a:srgbClr val="000000"/>
              </a:solidFill>
            </a:endParaRPr>
          </a:p>
          <a:p>
            <a:pPr marL="114300" indent="0">
              <a:buNone/>
            </a:pPr>
            <a:r>
              <a:rPr lang="fr-FR" sz="1100" dirty="0">
                <a:solidFill>
                  <a:srgbClr val="000000"/>
                </a:solidFill>
              </a:rPr>
              <a:t>	- la décision exprimée par le partenaire le soir de l’événement</a:t>
            </a:r>
          </a:p>
          <a:p>
            <a:pPr marL="114300" indent="0">
              <a:buNone/>
            </a:pPr>
            <a:r>
              <a:rPr lang="fr-FR" sz="1100" dirty="0">
                <a:solidFill>
                  <a:srgbClr val="000000"/>
                </a:solidFill>
              </a:rPr>
              <a:t>	- les notes attribuées par ce dernier sur les 6 attributs évalués</a:t>
            </a:r>
          </a:p>
          <a:p>
            <a:pPr marL="114300" indent="0">
              <a:buNone/>
            </a:pPr>
            <a:endParaRPr lang="fr-FR" sz="1100" dirty="0">
              <a:solidFill>
                <a:srgbClr val="000000"/>
              </a:solidFill>
            </a:endParaRPr>
          </a:p>
          <a:p>
            <a:pPr marL="114300" indent="0">
              <a:buNone/>
            </a:pPr>
            <a:endParaRPr lang="fr-FR" sz="1100" dirty="0">
              <a:solidFill>
                <a:srgbClr val="000000"/>
              </a:solidFill>
            </a:endParaRPr>
          </a:p>
          <a:p>
            <a:endParaRPr lang="fr-FR" dirty="0"/>
          </a:p>
        </p:txBody>
      </p:sp>
    </p:spTree>
    <p:extLst>
      <p:ext uri="{BB962C8B-B14F-4D97-AF65-F5344CB8AC3E}">
        <p14:creationId xmlns:p14="http://schemas.microsoft.com/office/powerpoint/2010/main" val="36348408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a:extLst>
            <a:ext uri="{FF2B5EF4-FFF2-40B4-BE49-F238E27FC236}">
              <a16:creationId xmlns:a16="http://schemas.microsoft.com/office/drawing/2014/main" id="{42D0EFDD-61C6-5F24-046D-1817220381C9}"/>
            </a:ext>
          </a:extLst>
        </p:cNvPr>
        <p:cNvGrpSpPr/>
        <p:nvPr/>
      </p:nvGrpSpPr>
      <p:grpSpPr>
        <a:xfrm>
          <a:off x="0" y="0"/>
          <a:ext cx="0" cy="0"/>
          <a:chOff x="0" y="0"/>
          <a:chExt cx="0" cy="0"/>
        </a:xfrm>
      </p:grpSpPr>
      <p:sp>
        <p:nvSpPr>
          <p:cNvPr id="59" name="Google Shape;59;g3bc3b886ea_0_1:notes">
            <a:extLst>
              <a:ext uri="{FF2B5EF4-FFF2-40B4-BE49-F238E27FC236}">
                <a16:creationId xmlns:a16="http://schemas.microsoft.com/office/drawing/2014/main" id="{89064974-83B3-C8C2-D72C-F2B9966D35B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bc3b886ea_0_1:notes">
            <a:extLst>
              <a:ext uri="{FF2B5EF4-FFF2-40B4-BE49-F238E27FC236}">
                <a16:creationId xmlns:a16="http://schemas.microsoft.com/office/drawing/2014/main" id="{68F1874C-80C2-0A36-E40A-2831E28135F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04122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158750" indent="0">
              <a:buFontTx/>
              <a:buNone/>
            </a:pPr>
            <a:endParaRPr lang="fr-FR" dirty="0"/>
          </a:p>
          <a:p>
            <a:pPr marL="158750" indent="0">
              <a:buFontTx/>
              <a:buNone/>
            </a:pPr>
            <a:r>
              <a:rPr lang="fr-FR" b="1" dirty="0"/>
              <a:t>Résumé EDA – Analyse exploratoire des données</a:t>
            </a:r>
            <a:endParaRPr lang="fr-FR" dirty="0"/>
          </a:p>
          <a:p>
            <a:pPr marL="158750" indent="0">
              <a:buFontTx/>
              <a:buNone/>
            </a:pPr>
            <a:r>
              <a:rPr lang="fr-FR" dirty="0"/>
              <a:t>Le jeu de données, chargé dans un </a:t>
            </a:r>
            <a:r>
              <a:rPr lang="fr-FR" dirty="0" err="1"/>
              <a:t>DataFrame</a:t>
            </a:r>
            <a:r>
              <a:rPr lang="fr-FR" dirty="0"/>
              <a:t>, contient 7 variables explicatives. La variable cible est </a:t>
            </a:r>
            <a:r>
              <a:rPr lang="fr-FR" dirty="0" err="1"/>
              <a:t>Weekly_Sales</a:t>
            </a:r>
            <a:r>
              <a:rPr lang="fr-FR" dirty="0"/>
              <a:t>.</a:t>
            </a:r>
          </a:p>
          <a:p>
            <a:pPr marL="158750" indent="0">
              <a:buFontTx/>
              <a:buNone/>
            </a:pPr>
            <a:r>
              <a:rPr lang="fr-FR" b="1" dirty="0"/>
              <a:t>Étapes de l’EDA</a:t>
            </a:r>
            <a:endParaRPr lang="fr-FR" dirty="0"/>
          </a:p>
          <a:p>
            <a:pPr marL="158750" indent="0">
              <a:buFontTx/>
              <a:buNone/>
            </a:pPr>
            <a:r>
              <a:rPr lang="fr-FR" b="1" dirty="0"/>
              <a:t>Analyse descriptive</a:t>
            </a:r>
            <a:r>
              <a:rPr lang="fr-FR" dirty="0"/>
              <a:t> : étude des distributions, des valeurs manquantes, des </a:t>
            </a:r>
            <a:r>
              <a:rPr lang="fr-FR" dirty="0" err="1"/>
              <a:t>outliers</a:t>
            </a:r>
            <a:r>
              <a:rPr lang="fr-FR" dirty="0"/>
              <a:t>, et calcul des statistiques classiques (moyenne, écart-type, quartiles, etc.) pour évaluer la structure et la qualité des données.</a:t>
            </a:r>
          </a:p>
          <a:p>
            <a:pPr marL="158750" indent="0">
              <a:buFontTx/>
              <a:buNone/>
            </a:pPr>
            <a:r>
              <a:rPr lang="fr-FR" b="1" dirty="0"/>
              <a:t>Visualisations</a:t>
            </a:r>
            <a:r>
              <a:rPr lang="fr-FR" dirty="0"/>
              <a:t> : évolution des ventes par année, analyse des magasins, et matrice de corrélation entre les variables explicatives et la cible.</a:t>
            </a:r>
          </a:p>
          <a:p>
            <a:pPr marL="158750" indent="0">
              <a:buFontTx/>
              <a:buNone/>
            </a:pPr>
            <a:r>
              <a:rPr lang="fr-FR" b="1" dirty="0"/>
              <a:t>Insights clés</a:t>
            </a:r>
            <a:endParaRPr lang="fr-FR" dirty="0"/>
          </a:p>
          <a:p>
            <a:pPr marL="158750" indent="0">
              <a:buFontTx/>
              <a:buNone/>
            </a:pPr>
            <a:r>
              <a:rPr lang="fr-FR" dirty="0"/>
              <a:t>La couverture hebdomadaire des données entre 2010 et 2012 est inégale, ce qui limite la fiabilité des analyses temporelles.</a:t>
            </a:r>
          </a:p>
          <a:p>
            <a:pPr marL="158750" indent="0">
              <a:buFontTx/>
              <a:buNone/>
            </a:pPr>
            <a:r>
              <a:rPr lang="fr-FR" dirty="0"/>
              <a:t>Les variables CPI et Température présentent une corrélation modérée avec </a:t>
            </a:r>
            <a:r>
              <a:rPr lang="fr-FR" dirty="0" err="1"/>
              <a:t>Weekly_Sales</a:t>
            </a:r>
            <a:r>
              <a:rPr lang="fr-FR" dirty="0"/>
              <a:t>.</a:t>
            </a:r>
          </a:p>
          <a:p>
            <a:br>
              <a:rPr lang="fr-FR" dirty="0"/>
            </a:br>
            <a:endParaRPr lang="fr-FR" dirty="0"/>
          </a:p>
        </p:txBody>
      </p:sp>
    </p:spTree>
    <p:extLst>
      <p:ext uri="{BB962C8B-B14F-4D97-AF65-F5344CB8AC3E}">
        <p14:creationId xmlns:p14="http://schemas.microsoft.com/office/powerpoint/2010/main" val="424193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fr-FR" dirty="0"/>
              <a:t>Suite à l’</a:t>
            </a:r>
            <a:r>
              <a:rPr lang="fr-FR" dirty="0" err="1"/>
              <a:t>Eda</a:t>
            </a:r>
            <a:r>
              <a:rPr lang="fr-FR" dirty="0"/>
              <a:t> nous pouvons nous avons procéder au retraitement du </a:t>
            </a:r>
            <a:r>
              <a:rPr lang="fr-FR" dirty="0" err="1"/>
              <a:t>df</a:t>
            </a:r>
            <a:r>
              <a:rPr lang="fr-FR" dirty="0"/>
              <a:t>. </a:t>
            </a:r>
            <a:br>
              <a:rPr lang="fr-FR" dirty="0"/>
            </a:br>
            <a:br>
              <a:rPr lang="fr-FR" dirty="0"/>
            </a:br>
            <a:r>
              <a:rPr lang="fr-FR" dirty="0"/>
              <a:t>Les valeurs manquantes représentent environ 10 % sur toutes les colonnes sauf Store, elles seront retraités pour </a:t>
            </a:r>
            <a:r>
              <a:rPr lang="fr-FR" dirty="0" err="1"/>
              <a:t>lnotre</a:t>
            </a:r>
            <a:r>
              <a:rPr lang="fr-FR" dirty="0"/>
              <a:t> </a:t>
            </a:r>
            <a:r>
              <a:rPr lang="fr-FR" dirty="0" err="1"/>
              <a:t>target</a:t>
            </a:r>
            <a:r>
              <a:rPr lang="fr-FR" dirty="0"/>
              <a:t> avec la suppression des ces </a:t>
            </a:r>
            <a:r>
              <a:rPr lang="fr-FR" dirty="0" err="1"/>
              <a:t>valauers</a:t>
            </a:r>
            <a:r>
              <a:rPr lang="fr-FR" dirty="0"/>
              <a:t>, pas de remplacement sur la </a:t>
            </a:r>
            <a:r>
              <a:rPr lang="fr-FR" dirty="0" err="1"/>
              <a:t>target</a:t>
            </a:r>
            <a:r>
              <a:rPr lang="fr-FR" dirty="0"/>
              <a:t> pour ne pas biais notre prédiction)et la colonne </a:t>
            </a:r>
            <a:r>
              <a:rPr lang="fr-FR" dirty="0" err="1"/>
              <a:t>Holidays_Flag</a:t>
            </a:r>
            <a:r>
              <a:rPr lang="fr-FR" dirty="0"/>
              <a:t> (</a:t>
            </a:r>
            <a:r>
              <a:rPr lang="fr-FR" dirty="0" err="1"/>
              <a:t>boolean</a:t>
            </a:r>
            <a:r>
              <a:rPr lang="fr-FR" dirty="0"/>
              <a:t> 0 ou 1, vacances ou non).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fr-FR"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fr-FR" dirty="0"/>
              <a:t>Les valeurs manquantes des variables numériques seront imputées par la médiane (afin de limiter l’influence des valeurs extrêmes) ou par la moyenne, lors de la phase de construction du modèle.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fr-FR"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fr-FR" dirty="0"/>
              <a:t>Les valeurs aberrantes des colonnes </a:t>
            </a:r>
            <a:r>
              <a:rPr lang="fr-FR" i="1" dirty="0"/>
              <a:t>CPI</a:t>
            </a:r>
            <a:r>
              <a:rPr lang="fr-FR" dirty="0"/>
              <a:t>, </a:t>
            </a:r>
            <a:r>
              <a:rPr lang="fr-FR" i="1" dirty="0" err="1"/>
              <a:t>Fuel_Price</a:t>
            </a:r>
            <a:r>
              <a:rPr lang="fr-FR" dirty="0"/>
              <a:t>, </a:t>
            </a:r>
            <a:r>
              <a:rPr lang="fr-FR" i="1" dirty="0" err="1"/>
              <a:t>Unemployment</a:t>
            </a:r>
            <a:r>
              <a:rPr lang="fr-FR" dirty="0"/>
              <a:t> et </a:t>
            </a:r>
            <a:r>
              <a:rPr lang="fr-FR" i="1" dirty="0"/>
              <a:t>Température</a:t>
            </a:r>
            <a:r>
              <a:rPr lang="fr-FR" dirty="0"/>
              <a:t> ont été traitées selon la règle des 3 sigmas : toute valeur située à plus ou moins 3 écarts-types de la moyenne est considérée comme un </a:t>
            </a:r>
            <a:r>
              <a:rPr lang="fr-FR" dirty="0" err="1"/>
              <a:t>outlier</a:t>
            </a:r>
            <a:r>
              <a:rPr lang="fr-FR" dirty="0"/>
              <a:t> et a été supprimée.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fr-FR"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fr-FR" dirty="0"/>
              <a:t>La colonne ‘Date’ a été éclaté en colonne </a:t>
            </a:r>
            <a:r>
              <a:rPr lang="fr-FR" dirty="0" err="1"/>
              <a:t>Year</a:t>
            </a:r>
            <a:r>
              <a:rPr lang="fr-FR" dirty="0"/>
              <a:t>, </a:t>
            </a:r>
            <a:r>
              <a:rPr lang="fr-FR" dirty="0" err="1"/>
              <a:t>Month</a:t>
            </a:r>
            <a:r>
              <a:rPr lang="fr-FR" dirty="0"/>
              <a:t>, Day et </a:t>
            </a:r>
            <a:r>
              <a:rPr lang="fr-FR" dirty="0" err="1"/>
              <a:t>Weekday</a:t>
            </a:r>
            <a:r>
              <a:rPr lang="fr-FR" dirty="0"/>
              <a:t>. L’</a:t>
            </a:r>
            <a:r>
              <a:rPr lang="fr-FR" dirty="0" err="1"/>
              <a:t>histogram</a:t>
            </a:r>
            <a:r>
              <a:rPr lang="fr-FR" dirty="0"/>
              <a:t> nous montre que le </a:t>
            </a:r>
            <a:r>
              <a:rPr lang="fr-FR" dirty="0" err="1"/>
              <a:t>weekday</a:t>
            </a:r>
            <a:r>
              <a:rPr lang="fr-FR" dirty="0"/>
              <a:t> concerne qu’un jour, nous annulerons cette colonne.</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fr-FR"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fr-FR"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fr-FR" dirty="0"/>
              <a:t>les valeurs manquantes seront retraités lors de la création du modèle.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fr-FR" dirty="0"/>
              <a:t>De plus, sur ces 4 colonnes nous appliquerons la règle des 3 sigmas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fr-FR" dirty="0"/>
              <a:t>Après avoir effectué le pré-traitement, incluant la gestion des valeurs manquantes et aberrantes, nous pouvons désormais passer à l’analyse exploratoire.</a:t>
            </a:r>
          </a:p>
          <a:p>
            <a:endParaRPr lang="fr-FR" dirty="0"/>
          </a:p>
        </p:txBody>
      </p:sp>
    </p:spTree>
    <p:extLst>
      <p:ext uri="{BB962C8B-B14F-4D97-AF65-F5344CB8AC3E}">
        <p14:creationId xmlns:p14="http://schemas.microsoft.com/office/powerpoint/2010/main" val="3621414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FB9183-48EA-B4F6-521F-E296FF737DBF}"/>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40D16C9C-428E-D928-6A95-B5A971C379B9}"/>
              </a:ext>
            </a:extLst>
          </p:cNvPr>
          <p:cNvSpPr>
            <a:spLocks noGrp="1" noRot="1" noChangeAspect="1"/>
          </p:cNvSpPr>
          <p:nvPr>
            <p:ph type="sldImg"/>
          </p:nvPr>
        </p:nvSpPr>
        <p:spPr>
          <a:xfrm>
            <a:off x="381000" y="685800"/>
            <a:ext cx="6096000" cy="3429000"/>
          </a:xfrm>
        </p:spPr>
      </p:sp>
      <p:sp>
        <p:nvSpPr>
          <p:cNvPr id="3" name="Espace réservé des notes 2">
            <a:extLst>
              <a:ext uri="{FF2B5EF4-FFF2-40B4-BE49-F238E27FC236}">
                <a16:creationId xmlns:a16="http://schemas.microsoft.com/office/drawing/2014/main" id="{1820BDCD-6CC7-68D6-5A12-D03508EEEE28}"/>
              </a:ext>
            </a:extLst>
          </p:cNvPr>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fr-FR" dirty="0"/>
              <a:t>Le 1</a:t>
            </a:r>
            <a:r>
              <a:rPr lang="fr-FR" baseline="30000" dirty="0"/>
              <a:t>er</a:t>
            </a:r>
            <a:r>
              <a:rPr lang="fr-FR" dirty="0"/>
              <a:t> graph montre que les ventes les plus élevées se concentrent sur la période de décembre à janvier, correspondant à la saison des fêtes. Cependant, nous constatons que les données disponibles présentent une </a:t>
            </a:r>
            <a:r>
              <a:rPr lang="fr-FR" b="1" dirty="0"/>
              <a:t>répartition inégale</a:t>
            </a:r>
            <a:r>
              <a:rPr lang="fr-FR" dirty="0"/>
              <a:t> sur la période étudiée (2010-2012).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fr-FR" dirty="0"/>
              <a:t>En effet, les années 2010 et 2012 ne sont pas complètent. Cette disparité peut influencer l’analyse des tendances annuelles et nécessite une attention particulière lors de l’interprétation des résultats.</a:t>
            </a:r>
          </a:p>
          <a:p>
            <a:r>
              <a:rPr lang="fr-FR" dirty="0"/>
              <a:t>Pour affiner notre compréhension, examinons en détail les </a:t>
            </a:r>
            <a:r>
              <a:rPr lang="fr-FR" b="1" dirty="0"/>
              <a:t>données disponibles par année</a:t>
            </a:r>
            <a:r>
              <a:rPr lang="fr-FR" dirty="0"/>
              <a:t>.</a:t>
            </a:r>
          </a:p>
          <a:p>
            <a:endParaRPr lang="fr-FR" dirty="0"/>
          </a:p>
        </p:txBody>
      </p:sp>
    </p:spTree>
    <p:extLst>
      <p:ext uri="{BB962C8B-B14F-4D97-AF65-F5344CB8AC3E}">
        <p14:creationId xmlns:p14="http://schemas.microsoft.com/office/powerpoint/2010/main" val="28299711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785E6E-EA71-411D-A5A5-A861B23A43B4}"/>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A5B4448-EE75-23E8-AFBC-BB1580C1E5B2}"/>
              </a:ext>
            </a:extLst>
          </p:cNvPr>
          <p:cNvSpPr>
            <a:spLocks noGrp="1" noRot="1" noChangeAspect="1"/>
          </p:cNvSpPr>
          <p:nvPr>
            <p:ph type="sldImg"/>
          </p:nvPr>
        </p:nvSpPr>
        <p:spPr>
          <a:xfrm>
            <a:off x="381000" y="685800"/>
            <a:ext cx="6096000" cy="3429000"/>
          </a:xfrm>
        </p:spPr>
      </p:sp>
      <p:sp>
        <p:nvSpPr>
          <p:cNvPr id="3" name="Espace réservé des notes 2">
            <a:extLst>
              <a:ext uri="{FF2B5EF4-FFF2-40B4-BE49-F238E27FC236}">
                <a16:creationId xmlns:a16="http://schemas.microsoft.com/office/drawing/2014/main" id="{6F89CFFA-E17D-7823-A683-5BA83D297301}"/>
              </a:ext>
            </a:extLst>
          </p:cNvPr>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fr-FR" dirty="0"/>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fr-FR" dirty="0"/>
              <a:t>Le 1</a:t>
            </a:r>
            <a:r>
              <a:rPr lang="fr-FR" baseline="30000" dirty="0"/>
              <a:t>er</a:t>
            </a:r>
            <a:r>
              <a:rPr lang="fr-FR" dirty="0"/>
              <a:t> graph montre que les meilleurs ventes se situent en 2010. Le 2eme indique les données disponibles par année.</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fr-FR" dirty="0"/>
          </a:p>
          <a:p>
            <a:r>
              <a:rPr lang="fr-FR" dirty="0"/>
              <a:t>Le 2éme graphique montre la </a:t>
            </a:r>
            <a:r>
              <a:rPr lang="fr-FR" b="1" dirty="0"/>
              <a:t>répartition des semaines de données disponibles par année</a:t>
            </a:r>
            <a:r>
              <a:rPr lang="fr-FR" dirty="0"/>
              <a:t> pour la période 2010-2012. Nous observons que :</a:t>
            </a:r>
          </a:p>
          <a:p>
            <a:r>
              <a:rPr lang="fr-FR" dirty="0"/>
              <a:t>2010 compte 47 semaines de données.</a:t>
            </a:r>
          </a:p>
          <a:p>
            <a:r>
              <a:rPr lang="fr-FR" dirty="0"/>
              <a:t>2011 compte 32 semaines de données.</a:t>
            </a:r>
          </a:p>
          <a:p>
            <a:r>
              <a:rPr lang="fr-FR" dirty="0"/>
              <a:t>2012 compte 30 semaines de données.</a:t>
            </a:r>
          </a:p>
          <a:p>
            <a:r>
              <a:rPr lang="fr-FR" dirty="0"/>
              <a:t>Cette répartition inégale doit être prise en compte pour éviter les biais dans les analyses comparatives.</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br>
              <a:rPr lang="fr-FR" dirty="0"/>
            </a:br>
            <a:br>
              <a:rPr lang="fr-FR" dirty="0"/>
            </a:br>
            <a:endParaRPr lang="fr-FR" dirty="0"/>
          </a:p>
        </p:txBody>
      </p:sp>
    </p:spTree>
    <p:extLst>
      <p:ext uri="{BB962C8B-B14F-4D97-AF65-F5344CB8AC3E}">
        <p14:creationId xmlns:p14="http://schemas.microsoft.com/office/powerpoint/2010/main" val="3131545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1BAAA6-8D6B-8458-B0C6-510F20DEF7E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61E1AFED-B1A6-2517-97E5-E7CE508502F9}"/>
              </a:ext>
            </a:extLst>
          </p:cNvPr>
          <p:cNvSpPr>
            <a:spLocks noGrp="1" noRot="1" noChangeAspect="1"/>
          </p:cNvSpPr>
          <p:nvPr>
            <p:ph type="sldImg"/>
          </p:nvPr>
        </p:nvSpPr>
        <p:spPr>
          <a:xfrm>
            <a:off x="381000" y="685800"/>
            <a:ext cx="6096000" cy="3429000"/>
          </a:xfrm>
        </p:spPr>
      </p:sp>
      <p:sp>
        <p:nvSpPr>
          <p:cNvPr id="3" name="Espace réservé des notes 2">
            <a:extLst>
              <a:ext uri="{FF2B5EF4-FFF2-40B4-BE49-F238E27FC236}">
                <a16:creationId xmlns:a16="http://schemas.microsoft.com/office/drawing/2014/main" id="{1C49DB5B-9C6C-8F1E-F430-0A17A34F9B69}"/>
              </a:ext>
            </a:extLst>
          </p:cNvPr>
          <p:cNvSpPr>
            <a:spLocks noGrp="1"/>
          </p:cNvSpPr>
          <p:nvPr>
            <p:ph type="body" idx="1"/>
          </p:nvPr>
        </p:nvSpPr>
        <p:spPr/>
        <p:txBody>
          <a:bodyPr/>
          <a:lstStyle/>
          <a:p>
            <a:r>
              <a:rPr lang="fr-FR" dirty="0"/>
              <a:t>Le premier graphique indique que le top 5 des magasins en termes de </a:t>
            </a:r>
            <a:r>
              <a:rPr lang="fr-FR" b="1" dirty="0"/>
              <a:t>ventes moyennes</a:t>
            </a:r>
            <a:r>
              <a:rPr lang="fr-FR" dirty="0"/>
              <a:t> sur la période étudiée est : 4, 14, 13, 2 et 20.</a:t>
            </a:r>
          </a:p>
          <a:p>
            <a:endParaRPr lang="fr-FR" dirty="0"/>
          </a:p>
          <a:p>
            <a:r>
              <a:rPr lang="fr-FR" dirty="0"/>
              <a:t>Le second graphique montre que les 5 magasins disposant du </a:t>
            </a:r>
            <a:r>
              <a:rPr lang="fr-FR" b="1" dirty="0"/>
              <a:t>plus grand nombre de données</a:t>
            </a:r>
            <a:r>
              <a:rPr lang="fr-FR" dirty="0"/>
              <a:t> dans ce jeu de données sont : 3, 13, 19, 14 et 18.</a:t>
            </a:r>
          </a:p>
          <a:p>
            <a:endParaRPr lang="fr-FR" dirty="0"/>
          </a:p>
          <a:p>
            <a:r>
              <a:rPr lang="fr-FR" dirty="0"/>
              <a:t>Ainsi, l’analyse des ventes moyennes sur cette période ne semble pas totalement représentative, que ce soit entre </a:t>
            </a:r>
            <a:r>
              <a:rPr lang="fr-FR" b="1" dirty="0"/>
              <a:t>les magasins </a:t>
            </a:r>
            <a:r>
              <a:rPr lang="fr-FR" dirty="0"/>
              <a:t>ou </a:t>
            </a:r>
            <a:r>
              <a:rPr lang="fr-FR" b="1" dirty="0"/>
              <a:t>années</a:t>
            </a:r>
            <a:r>
              <a:rPr lang="fr-FR" dirty="0"/>
              <a:t>.</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fr-FR" dirty="0"/>
          </a:p>
        </p:txBody>
      </p:sp>
    </p:spTree>
    <p:extLst>
      <p:ext uri="{BB962C8B-B14F-4D97-AF65-F5344CB8AC3E}">
        <p14:creationId xmlns:p14="http://schemas.microsoft.com/office/powerpoint/2010/main" val="917966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FDAD2"/>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80224" y="1710025"/>
            <a:ext cx="8321697" cy="617700"/>
          </a:xfrm>
          <a:prstGeom prst="rect">
            <a:avLst/>
          </a:prstGeom>
        </p:spPr>
        <p:txBody>
          <a:bodyPr spcFirstLastPara="1" wrap="square" lIns="91425" tIns="91425" rIns="91425" bIns="91425" anchor="b" anchorCtr="0">
            <a:noAutofit/>
          </a:bodyPr>
          <a:lstStyle/>
          <a:p>
            <a:pPr lvl="0" algn="l"/>
            <a:r>
              <a:rPr lang="fr-FR" sz="3200" b="1" dirty="0" err="1"/>
              <a:t>Fullstack</a:t>
            </a:r>
            <a:r>
              <a:rPr lang="fr-FR" sz="3200" b="1" dirty="0"/>
              <a:t> - Concepteur développeur en science des données</a:t>
            </a:r>
            <a:endParaRPr sz="2000" dirty="0">
              <a:solidFill>
                <a:srgbClr val="0E3449"/>
              </a:solidFill>
              <a:latin typeface="Inter SemiBold"/>
              <a:ea typeface="Inter SemiBold"/>
              <a:cs typeface="Inter SemiBold"/>
              <a:sym typeface="Inter SemiBold"/>
            </a:endParaRPr>
          </a:p>
        </p:txBody>
      </p:sp>
      <p:pic>
        <p:nvPicPr>
          <p:cNvPr id="55" name="Google Shape;55;p13"/>
          <p:cNvPicPr preferRelativeResize="0"/>
          <p:nvPr/>
        </p:nvPicPr>
        <p:blipFill>
          <a:blip r:embed="rId3">
            <a:alphaModFix/>
          </a:blip>
          <a:stretch>
            <a:fillRect/>
          </a:stretch>
        </p:blipFill>
        <p:spPr>
          <a:xfrm>
            <a:off x="4685550" y="2595750"/>
            <a:ext cx="3818450" cy="2547749"/>
          </a:xfrm>
          <a:prstGeom prst="rect">
            <a:avLst/>
          </a:prstGeom>
          <a:noFill/>
          <a:ln>
            <a:noFill/>
          </a:ln>
        </p:spPr>
      </p:pic>
      <p:pic>
        <p:nvPicPr>
          <p:cNvPr id="56" name="Google Shape;56;p13"/>
          <p:cNvPicPr preferRelativeResize="0"/>
          <p:nvPr/>
        </p:nvPicPr>
        <p:blipFill>
          <a:blip r:embed="rId4">
            <a:alphaModFix/>
          </a:blip>
          <a:stretch>
            <a:fillRect/>
          </a:stretch>
        </p:blipFill>
        <p:spPr>
          <a:xfrm>
            <a:off x="649776" y="458454"/>
            <a:ext cx="973275" cy="651050"/>
          </a:xfrm>
          <a:prstGeom prst="rect">
            <a:avLst/>
          </a:prstGeom>
          <a:noFill/>
          <a:ln>
            <a:noFill/>
          </a:ln>
        </p:spPr>
      </p:pic>
      <p:sp>
        <p:nvSpPr>
          <p:cNvPr id="57" name="Google Shape;57;p13"/>
          <p:cNvSpPr txBox="1">
            <a:spLocks noGrp="1"/>
          </p:cNvSpPr>
          <p:nvPr>
            <p:ph type="ctrTitle"/>
          </p:nvPr>
        </p:nvSpPr>
        <p:spPr>
          <a:xfrm>
            <a:off x="480224" y="2395146"/>
            <a:ext cx="8321697" cy="533100"/>
          </a:xfrm>
          <a:prstGeom prst="rect">
            <a:avLst/>
          </a:prstGeom>
        </p:spPr>
        <p:txBody>
          <a:bodyPr spcFirstLastPara="1" wrap="square" lIns="91425" tIns="91425" rIns="91425" bIns="91425" anchor="b" anchorCtr="0">
            <a:noAutofit/>
          </a:bodyPr>
          <a:lstStyle/>
          <a:p>
            <a:pPr lvl="0" algn="l"/>
            <a:r>
              <a:rPr lang="fr" sz="1800" dirty="0">
                <a:sym typeface="Inter Medium"/>
              </a:rPr>
              <a:t>Bloc 3 - </a:t>
            </a:r>
            <a:r>
              <a:rPr lang="fr-FR" sz="1800" dirty="0"/>
              <a:t>Analyse prédictive de données structurées par l'intelligence artificielle</a:t>
            </a:r>
            <a:r>
              <a:rPr lang="fr" sz="1800" dirty="0">
                <a:sym typeface="Inter Medium"/>
              </a:rPr>
              <a:t> </a:t>
            </a:r>
            <a:endParaRPr sz="1800" dirty="0">
              <a:sym typeface="Inter Medium"/>
            </a:endParaRPr>
          </a:p>
        </p:txBody>
      </p:sp>
      <p:pic>
        <p:nvPicPr>
          <p:cNvPr id="3" name="Image 2">
            <a:extLst>
              <a:ext uri="{FF2B5EF4-FFF2-40B4-BE49-F238E27FC236}">
                <a16:creationId xmlns:a16="http://schemas.microsoft.com/office/drawing/2014/main" id="{A95C7E00-FBF2-1E56-1542-6F8B34FC064D}"/>
              </a:ext>
            </a:extLst>
          </p:cNvPr>
          <p:cNvPicPr>
            <a:picLocks noChangeAspect="1"/>
          </p:cNvPicPr>
          <p:nvPr/>
        </p:nvPicPr>
        <p:blipFill>
          <a:blip r:embed="rId5"/>
          <a:stretch>
            <a:fillRect/>
          </a:stretch>
        </p:blipFill>
        <p:spPr>
          <a:xfrm>
            <a:off x="1473565" y="3354554"/>
            <a:ext cx="2434516" cy="133049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8F4FF"/>
        </a:solidFill>
        <a:effectLst/>
      </p:bgPr>
    </p:bg>
    <p:spTree>
      <p:nvGrpSpPr>
        <p:cNvPr id="1" name="Shape 61">
          <a:extLst>
            <a:ext uri="{FF2B5EF4-FFF2-40B4-BE49-F238E27FC236}">
              <a16:creationId xmlns:a16="http://schemas.microsoft.com/office/drawing/2014/main" id="{4D50A150-EF9B-4384-C7C8-C6A332903B28}"/>
            </a:ext>
          </a:extLst>
        </p:cNvPr>
        <p:cNvGrpSpPr/>
        <p:nvPr/>
      </p:nvGrpSpPr>
      <p:grpSpPr>
        <a:xfrm>
          <a:off x="0" y="0"/>
          <a:ext cx="0" cy="0"/>
          <a:chOff x="0" y="0"/>
          <a:chExt cx="0" cy="0"/>
        </a:xfrm>
      </p:grpSpPr>
      <p:pic>
        <p:nvPicPr>
          <p:cNvPr id="63" name="Google Shape;63;p14">
            <a:extLst>
              <a:ext uri="{FF2B5EF4-FFF2-40B4-BE49-F238E27FC236}">
                <a16:creationId xmlns:a16="http://schemas.microsoft.com/office/drawing/2014/main" id="{0CAF4FF9-BAF5-602A-F70E-0AF2E69F438A}"/>
              </a:ext>
            </a:extLst>
          </p:cNvPr>
          <p:cNvPicPr preferRelativeResize="0"/>
          <p:nvPr/>
        </p:nvPicPr>
        <p:blipFill>
          <a:blip r:embed="rId3">
            <a:alphaModFix/>
          </a:blip>
          <a:stretch>
            <a:fillRect/>
          </a:stretch>
        </p:blipFill>
        <p:spPr>
          <a:xfrm>
            <a:off x="463375" y="482852"/>
            <a:ext cx="576900" cy="385904"/>
          </a:xfrm>
          <a:prstGeom prst="rect">
            <a:avLst/>
          </a:prstGeom>
          <a:noFill/>
          <a:ln>
            <a:noFill/>
          </a:ln>
        </p:spPr>
      </p:pic>
      <p:sp>
        <p:nvSpPr>
          <p:cNvPr id="3" name="ZoneTexte 2">
            <a:extLst>
              <a:ext uri="{FF2B5EF4-FFF2-40B4-BE49-F238E27FC236}">
                <a16:creationId xmlns:a16="http://schemas.microsoft.com/office/drawing/2014/main" id="{8C1EBDEA-8791-218A-B39C-6EB6B8C6D4A1}"/>
              </a:ext>
            </a:extLst>
          </p:cNvPr>
          <p:cNvSpPr txBox="1"/>
          <p:nvPr/>
        </p:nvSpPr>
        <p:spPr>
          <a:xfrm>
            <a:off x="463375" y="1885421"/>
            <a:ext cx="7943841" cy="1077218"/>
          </a:xfrm>
          <a:prstGeom prst="rect">
            <a:avLst/>
          </a:prstGeom>
          <a:noFill/>
        </p:spPr>
        <p:txBody>
          <a:bodyPr wrap="square">
            <a:spAutoFit/>
          </a:bodyPr>
          <a:lstStyle/>
          <a:p>
            <a:pPr marL="114300" indent="0" algn="ctr">
              <a:buNone/>
            </a:pPr>
            <a:r>
              <a:rPr lang="fr-FR" sz="3200" b="1" dirty="0"/>
              <a:t>L'influence des indicateurs économiques sur les ventes</a:t>
            </a:r>
          </a:p>
        </p:txBody>
      </p:sp>
    </p:spTree>
    <p:extLst>
      <p:ext uri="{BB962C8B-B14F-4D97-AF65-F5344CB8AC3E}">
        <p14:creationId xmlns:p14="http://schemas.microsoft.com/office/powerpoint/2010/main" val="3680927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00968F-D100-EE8C-435D-750A74AF32E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C78AD359-BD46-EB64-4522-C7EC2BD421B7}"/>
              </a:ext>
            </a:extLst>
          </p:cNvPr>
          <p:cNvSpPr>
            <a:spLocks noGrp="1"/>
          </p:cNvSpPr>
          <p:nvPr>
            <p:ph type="title"/>
          </p:nvPr>
        </p:nvSpPr>
        <p:spPr>
          <a:xfrm>
            <a:off x="164459" y="63660"/>
            <a:ext cx="8894021" cy="572700"/>
          </a:xfrm>
        </p:spPr>
        <p:txBody>
          <a:bodyPr/>
          <a:lstStyle/>
          <a:p>
            <a:r>
              <a:rPr lang="fr-FR" dirty="0"/>
              <a:t>Relation entre les variables sur la période 2010 / 2012</a:t>
            </a:r>
          </a:p>
        </p:txBody>
      </p:sp>
      <p:sp>
        <p:nvSpPr>
          <p:cNvPr id="3" name="Espace réservé du texte 2">
            <a:extLst>
              <a:ext uri="{FF2B5EF4-FFF2-40B4-BE49-F238E27FC236}">
                <a16:creationId xmlns:a16="http://schemas.microsoft.com/office/drawing/2014/main" id="{6D9DFF8B-1400-1330-DE1B-BA9BE8B57613}"/>
              </a:ext>
            </a:extLst>
          </p:cNvPr>
          <p:cNvSpPr>
            <a:spLocks noGrp="1"/>
          </p:cNvSpPr>
          <p:nvPr>
            <p:ph type="body" idx="1"/>
          </p:nvPr>
        </p:nvSpPr>
        <p:spPr>
          <a:xfrm>
            <a:off x="164460" y="881508"/>
            <a:ext cx="8979540" cy="4210187"/>
          </a:xfrm>
        </p:spPr>
        <p:txBody>
          <a:bodyPr/>
          <a:lstStyle/>
          <a:p>
            <a:pPr lvl="1">
              <a:buFontTx/>
              <a:buChar char="-"/>
            </a:pPr>
            <a:endParaRPr lang="fr-FR" dirty="0"/>
          </a:p>
          <a:p>
            <a:pPr>
              <a:buFontTx/>
              <a:buChar char="-"/>
            </a:pPr>
            <a:endParaRPr lang="fr-FR" dirty="0"/>
          </a:p>
        </p:txBody>
      </p:sp>
      <p:pic>
        <p:nvPicPr>
          <p:cNvPr id="6" name="Image 5">
            <a:extLst>
              <a:ext uri="{FF2B5EF4-FFF2-40B4-BE49-F238E27FC236}">
                <a16:creationId xmlns:a16="http://schemas.microsoft.com/office/drawing/2014/main" id="{6FBDF974-2D01-0F4C-6799-756BF06EF352}"/>
              </a:ext>
            </a:extLst>
          </p:cNvPr>
          <p:cNvPicPr>
            <a:picLocks noChangeAspect="1"/>
          </p:cNvPicPr>
          <p:nvPr/>
        </p:nvPicPr>
        <p:blipFill>
          <a:blip r:embed="rId3"/>
          <a:stretch>
            <a:fillRect/>
          </a:stretch>
        </p:blipFill>
        <p:spPr>
          <a:xfrm>
            <a:off x="1841956" y="636360"/>
            <a:ext cx="5808742" cy="4277718"/>
          </a:xfrm>
          <a:prstGeom prst="rect">
            <a:avLst/>
          </a:prstGeom>
        </p:spPr>
      </p:pic>
      <p:sp>
        <p:nvSpPr>
          <p:cNvPr id="8" name="ZoneTexte 7">
            <a:extLst>
              <a:ext uri="{FF2B5EF4-FFF2-40B4-BE49-F238E27FC236}">
                <a16:creationId xmlns:a16="http://schemas.microsoft.com/office/drawing/2014/main" id="{46E8FEEC-F1A1-4BD0-B251-D46CFD5583F1}"/>
              </a:ext>
            </a:extLst>
          </p:cNvPr>
          <p:cNvSpPr txBox="1"/>
          <p:nvPr/>
        </p:nvSpPr>
        <p:spPr>
          <a:xfrm>
            <a:off x="2286000" y="2435585"/>
            <a:ext cx="4572000" cy="273152"/>
          </a:xfrm>
          <a:prstGeom prst="rect">
            <a:avLst/>
          </a:prstGeom>
          <a:noFill/>
        </p:spPr>
        <p:txBody>
          <a:bodyPr wrap="square">
            <a:spAutoFit/>
          </a:bodyPr>
          <a:lstStyle/>
          <a:p>
            <a:pPr>
              <a:lnSpc>
                <a:spcPts val="1425"/>
              </a:lnSpc>
              <a:buNone/>
            </a:pPr>
            <a:r>
              <a:rPr lang="fr-FR" b="0" dirty="0">
                <a:solidFill>
                  <a:srgbClr val="9CDCFE"/>
                </a:solidFill>
                <a:effectLst/>
                <a:latin typeface="Consolas" panose="020B0609020204030204" pitchFamily="49" charset="0"/>
              </a:rPr>
              <a:t>x</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labels</a:t>
            </a:r>
            <a:r>
              <a:rPr lang="fr-FR" b="0" dirty="0">
                <a:solidFill>
                  <a:srgbClr val="CCCCCC"/>
                </a:solidFill>
                <a:effectLst/>
                <a:latin typeface="Consolas" panose="020B0609020204030204" pitchFamily="49" charset="0"/>
              </a:rPr>
              <a:t>, </a:t>
            </a:r>
          </a:p>
        </p:txBody>
      </p:sp>
    </p:spTree>
    <p:extLst>
      <p:ext uri="{BB962C8B-B14F-4D97-AF65-F5344CB8AC3E}">
        <p14:creationId xmlns:p14="http://schemas.microsoft.com/office/powerpoint/2010/main" val="4048478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8F4FF"/>
        </a:solidFill>
        <a:effectLst/>
      </p:bgPr>
    </p:bg>
    <p:spTree>
      <p:nvGrpSpPr>
        <p:cNvPr id="1" name="Shape 61">
          <a:extLst>
            <a:ext uri="{FF2B5EF4-FFF2-40B4-BE49-F238E27FC236}">
              <a16:creationId xmlns:a16="http://schemas.microsoft.com/office/drawing/2014/main" id="{81F7FEBB-B8BA-79A8-A3B2-128F56236D2C}"/>
            </a:ext>
          </a:extLst>
        </p:cNvPr>
        <p:cNvGrpSpPr/>
        <p:nvPr/>
      </p:nvGrpSpPr>
      <p:grpSpPr>
        <a:xfrm>
          <a:off x="0" y="0"/>
          <a:ext cx="0" cy="0"/>
          <a:chOff x="0" y="0"/>
          <a:chExt cx="0" cy="0"/>
        </a:xfrm>
      </p:grpSpPr>
      <p:pic>
        <p:nvPicPr>
          <p:cNvPr id="63" name="Google Shape;63;p14">
            <a:extLst>
              <a:ext uri="{FF2B5EF4-FFF2-40B4-BE49-F238E27FC236}">
                <a16:creationId xmlns:a16="http://schemas.microsoft.com/office/drawing/2014/main" id="{8C4A6359-790D-5999-3D96-981628A33666}"/>
              </a:ext>
            </a:extLst>
          </p:cNvPr>
          <p:cNvPicPr preferRelativeResize="0"/>
          <p:nvPr/>
        </p:nvPicPr>
        <p:blipFill>
          <a:blip r:embed="rId3">
            <a:alphaModFix/>
          </a:blip>
          <a:stretch>
            <a:fillRect/>
          </a:stretch>
        </p:blipFill>
        <p:spPr>
          <a:xfrm>
            <a:off x="463375" y="482852"/>
            <a:ext cx="576900" cy="385904"/>
          </a:xfrm>
          <a:prstGeom prst="rect">
            <a:avLst/>
          </a:prstGeom>
          <a:noFill/>
          <a:ln>
            <a:noFill/>
          </a:ln>
        </p:spPr>
      </p:pic>
      <p:sp>
        <p:nvSpPr>
          <p:cNvPr id="3" name="ZoneTexte 2">
            <a:extLst>
              <a:ext uri="{FF2B5EF4-FFF2-40B4-BE49-F238E27FC236}">
                <a16:creationId xmlns:a16="http://schemas.microsoft.com/office/drawing/2014/main" id="{E7D1B443-0E1E-D14D-42B9-679349A31A6B}"/>
              </a:ext>
            </a:extLst>
          </p:cNvPr>
          <p:cNvSpPr txBox="1"/>
          <p:nvPr/>
        </p:nvSpPr>
        <p:spPr>
          <a:xfrm>
            <a:off x="2286000" y="1885421"/>
            <a:ext cx="4572000" cy="584775"/>
          </a:xfrm>
          <a:prstGeom prst="rect">
            <a:avLst/>
          </a:prstGeom>
          <a:noFill/>
        </p:spPr>
        <p:txBody>
          <a:bodyPr wrap="square">
            <a:spAutoFit/>
          </a:bodyPr>
          <a:lstStyle/>
          <a:p>
            <a:pPr marL="114300" indent="0">
              <a:buNone/>
            </a:pPr>
            <a:r>
              <a:rPr lang="fr-FR" sz="3200" b="1" dirty="0"/>
              <a:t>Modèle de référence</a:t>
            </a:r>
          </a:p>
        </p:txBody>
      </p:sp>
      <p:sp>
        <p:nvSpPr>
          <p:cNvPr id="2" name="ZoneTexte 1">
            <a:extLst>
              <a:ext uri="{FF2B5EF4-FFF2-40B4-BE49-F238E27FC236}">
                <a16:creationId xmlns:a16="http://schemas.microsoft.com/office/drawing/2014/main" id="{DC0184C8-C1FC-EAC5-0552-88ED454AAF91}"/>
              </a:ext>
            </a:extLst>
          </p:cNvPr>
          <p:cNvSpPr txBox="1"/>
          <p:nvPr/>
        </p:nvSpPr>
        <p:spPr>
          <a:xfrm>
            <a:off x="2558643" y="3036815"/>
            <a:ext cx="4907559" cy="923330"/>
          </a:xfrm>
          <a:prstGeom prst="rect">
            <a:avLst/>
          </a:prstGeom>
          <a:noFill/>
        </p:spPr>
        <p:txBody>
          <a:bodyPr wrap="square" rtlCol="0">
            <a:spAutoFit/>
          </a:bodyPr>
          <a:lstStyle/>
          <a:p>
            <a:r>
              <a:rPr lang="fr-FR" sz="5400" dirty="0">
                <a:solidFill>
                  <a:srgbClr val="FF0000"/>
                </a:solidFill>
              </a:rPr>
              <a:t>A FINALISER</a:t>
            </a:r>
          </a:p>
        </p:txBody>
      </p:sp>
    </p:spTree>
    <p:extLst>
      <p:ext uri="{BB962C8B-B14F-4D97-AF65-F5344CB8AC3E}">
        <p14:creationId xmlns:p14="http://schemas.microsoft.com/office/powerpoint/2010/main" val="562425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A799D9-8FB3-34BB-DBEA-C8F3881E231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5EC9328A-3CFE-240B-9E6E-5DDB191450C5}"/>
              </a:ext>
            </a:extLst>
          </p:cNvPr>
          <p:cNvSpPr>
            <a:spLocks noGrp="1"/>
          </p:cNvSpPr>
          <p:nvPr>
            <p:ph type="title"/>
          </p:nvPr>
        </p:nvSpPr>
        <p:spPr>
          <a:xfrm>
            <a:off x="311700" y="208202"/>
            <a:ext cx="8520600" cy="572700"/>
          </a:xfrm>
        </p:spPr>
        <p:txBody>
          <a:bodyPr/>
          <a:lstStyle/>
          <a:p>
            <a:pPr algn="ctr"/>
            <a:r>
              <a:rPr lang="fr-FR" dirty="0"/>
              <a:t>POSSIBLE DE METTRE UN GRAPH DE REGRESSION DE NOTRE DF ? </a:t>
            </a:r>
          </a:p>
        </p:txBody>
      </p:sp>
      <p:sp>
        <p:nvSpPr>
          <p:cNvPr id="3" name="Espace réservé du texte 2">
            <a:extLst>
              <a:ext uri="{FF2B5EF4-FFF2-40B4-BE49-F238E27FC236}">
                <a16:creationId xmlns:a16="http://schemas.microsoft.com/office/drawing/2014/main" id="{F048FE7B-524A-98D8-BE50-C3E239822B59}"/>
              </a:ext>
            </a:extLst>
          </p:cNvPr>
          <p:cNvSpPr>
            <a:spLocks noGrp="1"/>
          </p:cNvSpPr>
          <p:nvPr>
            <p:ph type="body" idx="1"/>
          </p:nvPr>
        </p:nvSpPr>
        <p:spPr>
          <a:xfrm>
            <a:off x="181238" y="1563588"/>
            <a:ext cx="5363885" cy="3371710"/>
          </a:xfrm>
        </p:spPr>
        <p:txBody>
          <a:bodyPr/>
          <a:lstStyle/>
          <a:p>
            <a:pPr marL="114300" indent="0">
              <a:buNone/>
            </a:pPr>
            <a:r>
              <a:rPr lang="fr-FR" dirty="0"/>
              <a:t>Le choix du Modèle</a:t>
            </a:r>
          </a:p>
          <a:p>
            <a:pPr marL="114300" indent="0">
              <a:buNone/>
            </a:pPr>
            <a:endParaRPr lang="fr-FR" dirty="0"/>
          </a:p>
          <a:p>
            <a:pPr marL="114300" indent="0">
              <a:buNone/>
            </a:pPr>
            <a:r>
              <a:rPr lang="fr-FR" dirty="0"/>
              <a:t>Ici le client nous a demandé de prédire les vents hebdomadaires. </a:t>
            </a:r>
            <a:r>
              <a:rPr lang="fr-FR" dirty="0" err="1"/>
              <a:t>Weekly_Sales</a:t>
            </a:r>
            <a:r>
              <a:rPr lang="fr-FR" dirty="0"/>
              <a:t> étant une variable numérique, nous utiliseront un modèle de Régression.</a:t>
            </a:r>
            <a:br>
              <a:rPr lang="fr-FR" dirty="0"/>
            </a:br>
            <a:br>
              <a:rPr lang="fr-FR" dirty="0"/>
            </a:br>
            <a:r>
              <a:rPr lang="fr-FR" dirty="0"/>
              <a:t>Si notre </a:t>
            </a:r>
            <a:r>
              <a:rPr lang="fr-FR" dirty="0" err="1"/>
              <a:t>target</a:t>
            </a:r>
            <a:r>
              <a:rPr lang="fr-FR" dirty="0"/>
              <a:t> avait été une variable catégorielle nous aurions utiliser un modèle de classification.</a:t>
            </a:r>
          </a:p>
        </p:txBody>
      </p:sp>
      <p:pic>
        <p:nvPicPr>
          <p:cNvPr id="5" name="Image 4">
            <a:extLst>
              <a:ext uri="{FF2B5EF4-FFF2-40B4-BE49-F238E27FC236}">
                <a16:creationId xmlns:a16="http://schemas.microsoft.com/office/drawing/2014/main" id="{3417A807-ACA3-C812-0D7A-55C8772BD32B}"/>
              </a:ext>
            </a:extLst>
          </p:cNvPr>
          <p:cNvPicPr>
            <a:picLocks noChangeAspect="1"/>
          </p:cNvPicPr>
          <p:nvPr/>
        </p:nvPicPr>
        <p:blipFill>
          <a:blip r:embed="rId3"/>
          <a:stretch>
            <a:fillRect/>
          </a:stretch>
        </p:blipFill>
        <p:spPr>
          <a:xfrm>
            <a:off x="5605727" y="1971413"/>
            <a:ext cx="3226573" cy="2719082"/>
          </a:xfrm>
          <a:prstGeom prst="rect">
            <a:avLst/>
          </a:prstGeom>
        </p:spPr>
      </p:pic>
      <p:sp>
        <p:nvSpPr>
          <p:cNvPr id="7" name="ZoneTexte 6">
            <a:extLst>
              <a:ext uri="{FF2B5EF4-FFF2-40B4-BE49-F238E27FC236}">
                <a16:creationId xmlns:a16="http://schemas.microsoft.com/office/drawing/2014/main" id="{4E5F7DF8-5E12-57B2-3B1F-3BEF1F1469ED}"/>
              </a:ext>
            </a:extLst>
          </p:cNvPr>
          <p:cNvSpPr txBox="1"/>
          <p:nvPr/>
        </p:nvSpPr>
        <p:spPr>
          <a:xfrm>
            <a:off x="4467138" y="1222022"/>
            <a:ext cx="4572000" cy="523220"/>
          </a:xfrm>
          <a:prstGeom prst="rect">
            <a:avLst/>
          </a:prstGeom>
          <a:noFill/>
        </p:spPr>
        <p:txBody>
          <a:bodyPr wrap="square">
            <a:spAutoFit/>
          </a:bodyPr>
          <a:lstStyle/>
          <a:p>
            <a:r>
              <a:rPr lang="fr-FR" dirty="0"/>
              <a:t>https://cours-maths-python.com/formulation-performances-regression-lineaire-simple-multiple/</a:t>
            </a:r>
          </a:p>
        </p:txBody>
      </p:sp>
    </p:spTree>
    <p:extLst>
      <p:ext uri="{BB962C8B-B14F-4D97-AF65-F5344CB8AC3E}">
        <p14:creationId xmlns:p14="http://schemas.microsoft.com/office/powerpoint/2010/main" val="20381523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922AA7-7847-18F0-0295-053EB233B0DE}"/>
              </a:ext>
            </a:extLst>
          </p:cNvPr>
          <p:cNvSpPr>
            <a:spLocks noGrp="1"/>
          </p:cNvSpPr>
          <p:nvPr>
            <p:ph type="title"/>
          </p:nvPr>
        </p:nvSpPr>
        <p:spPr/>
        <p:txBody>
          <a:bodyPr/>
          <a:lstStyle/>
          <a:p>
            <a:r>
              <a:rPr lang="fr-FR" dirty="0"/>
              <a:t>R2 Score</a:t>
            </a:r>
          </a:p>
        </p:txBody>
      </p:sp>
      <p:sp>
        <p:nvSpPr>
          <p:cNvPr id="3" name="Espace réservé du texte 2">
            <a:extLst>
              <a:ext uri="{FF2B5EF4-FFF2-40B4-BE49-F238E27FC236}">
                <a16:creationId xmlns:a16="http://schemas.microsoft.com/office/drawing/2014/main" id="{AB30C701-F51D-4F61-9C2F-0B5E26EEF6E6}"/>
              </a:ext>
            </a:extLst>
          </p:cNvPr>
          <p:cNvSpPr>
            <a:spLocks noGrp="1"/>
          </p:cNvSpPr>
          <p:nvPr>
            <p:ph type="body" idx="1"/>
          </p:nvPr>
        </p:nvSpPr>
        <p:spPr>
          <a:xfrm>
            <a:off x="571759" y="1017725"/>
            <a:ext cx="7691397" cy="3033690"/>
          </a:xfrm>
        </p:spPr>
        <p:txBody>
          <a:bodyPr/>
          <a:lstStyle/>
          <a:p>
            <a:r>
              <a:rPr lang="fr-FR" sz="1400" dirty="0"/>
              <a:t>Non, le score R2 (coefficient de détermination) n'est pas une métrique de classification. C'est une métrique utilisée pour évaluer la performance d'un modèle de régression.</a:t>
            </a:r>
          </a:p>
          <a:p>
            <a:r>
              <a:rPr lang="fr-FR" sz="1400" dirty="0"/>
              <a:t>Le score R2 mesure la proportion de la variance de la variable dépendante qui est expliquée par le modèle de régression. Il prend des valeurs entre 0 et 1, où 1 indique que le modèle explique 100% de la variance, et 0 indique que le modèle n'explique aucune partie de la variance.</a:t>
            </a:r>
          </a:p>
          <a:p>
            <a:r>
              <a:rPr lang="fr-FR" sz="1400" dirty="0"/>
              <a:t>Les métriques de classification sont plus appropriées pour évaluer la performance de modèles qui prédisent des classes ou des catégories, comme l'</a:t>
            </a:r>
            <a:r>
              <a:rPr lang="fr-FR" sz="1400" dirty="0" err="1"/>
              <a:t>accuracy</a:t>
            </a:r>
            <a:r>
              <a:rPr lang="fr-FR" sz="1400" dirty="0"/>
              <a:t>, la précision, le rappel, la F1-score, etc.</a:t>
            </a:r>
          </a:p>
          <a:p>
            <a:r>
              <a:rPr lang="fr-FR" sz="1400" dirty="0"/>
              <a:t>Le score R2 est donc une métrique utilisée spécifiquement pour les modèles de régression, qui cherchent à prédire une variable numérique continue, alors que les métriques de classification sont utilisées pour les modèles qui prédisent des variables catégorielles.</a:t>
            </a:r>
          </a:p>
          <a:p>
            <a:endParaRPr lang="fr-FR" sz="1400" dirty="0"/>
          </a:p>
        </p:txBody>
      </p:sp>
    </p:spTree>
    <p:extLst>
      <p:ext uri="{BB962C8B-B14F-4D97-AF65-F5344CB8AC3E}">
        <p14:creationId xmlns:p14="http://schemas.microsoft.com/office/powerpoint/2010/main" val="1089490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37036A-C05E-CACD-B061-11450DCB2ABD}"/>
              </a:ext>
            </a:extLst>
          </p:cNvPr>
          <p:cNvSpPr>
            <a:spLocks noGrp="1"/>
          </p:cNvSpPr>
          <p:nvPr>
            <p:ph type="title"/>
          </p:nvPr>
        </p:nvSpPr>
        <p:spPr/>
        <p:txBody>
          <a:bodyPr/>
          <a:lstStyle/>
          <a:p>
            <a:endParaRPr lang="fr-FR"/>
          </a:p>
        </p:txBody>
      </p:sp>
      <p:sp>
        <p:nvSpPr>
          <p:cNvPr id="3" name="Espace réservé du texte 2">
            <a:extLst>
              <a:ext uri="{FF2B5EF4-FFF2-40B4-BE49-F238E27FC236}">
                <a16:creationId xmlns:a16="http://schemas.microsoft.com/office/drawing/2014/main" id="{C08FCB7E-F603-137C-A640-9E9053BBE570}"/>
              </a:ext>
            </a:extLst>
          </p:cNvPr>
          <p:cNvSpPr>
            <a:spLocks noGrp="1"/>
          </p:cNvSpPr>
          <p:nvPr>
            <p:ph type="body" idx="1"/>
          </p:nvPr>
        </p:nvSpPr>
        <p:spPr/>
        <p:txBody>
          <a:bodyPr/>
          <a:lstStyle/>
          <a:p>
            <a:r>
              <a:rPr lang="fr-FR" dirty="0"/>
              <a:t>Le but de </a:t>
            </a:r>
            <a:r>
              <a:rPr lang="fr-FR" dirty="0" err="1"/>
              <a:t>sckit</a:t>
            </a:r>
            <a:r>
              <a:rPr lang="fr-FR" dirty="0"/>
              <a:t> </a:t>
            </a:r>
            <a:r>
              <a:rPr lang="fr-FR" dirty="0" err="1"/>
              <a:t>learn</a:t>
            </a:r>
            <a:r>
              <a:rPr lang="fr-FR" dirty="0"/>
              <a:t> est de trouver les valeurs de Bo et B1 un qui passe le plus proche de la droite en minimisant la fonction coût C’est la MSE</a:t>
            </a:r>
          </a:p>
          <a:p>
            <a:r>
              <a:rPr lang="fr-FR" dirty="0"/>
              <a:t>La fct de cout, </a:t>
            </a:r>
            <a:r>
              <a:rPr lang="fr-FR" dirty="0" err="1"/>
              <a:t>ecart</a:t>
            </a:r>
            <a:r>
              <a:rPr lang="fr-FR" dirty="0"/>
              <a:t> entre ma </a:t>
            </a:r>
            <a:r>
              <a:rPr lang="fr-FR" dirty="0" err="1"/>
              <a:t>prediction</a:t>
            </a:r>
            <a:r>
              <a:rPr lang="fr-FR" dirty="0"/>
              <a:t> et la </a:t>
            </a:r>
            <a:r>
              <a:rPr lang="fr-FR"/>
              <a:t>target</a:t>
            </a:r>
            <a:endParaRPr lang="fr-FR" dirty="0"/>
          </a:p>
        </p:txBody>
      </p:sp>
    </p:spTree>
    <p:extLst>
      <p:ext uri="{BB962C8B-B14F-4D97-AF65-F5344CB8AC3E}">
        <p14:creationId xmlns:p14="http://schemas.microsoft.com/office/powerpoint/2010/main" val="331111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D8127-88A0-9B65-077E-C49BAF36FF5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6CE680EF-4D17-8A60-C075-80261FF7342F}"/>
              </a:ext>
            </a:extLst>
          </p:cNvPr>
          <p:cNvSpPr>
            <a:spLocks noGrp="1"/>
          </p:cNvSpPr>
          <p:nvPr>
            <p:ph type="title"/>
          </p:nvPr>
        </p:nvSpPr>
        <p:spPr>
          <a:xfrm>
            <a:off x="311700" y="208202"/>
            <a:ext cx="8520600" cy="572700"/>
          </a:xfrm>
        </p:spPr>
        <p:txBody>
          <a:bodyPr/>
          <a:lstStyle/>
          <a:p>
            <a:pPr algn="ctr"/>
            <a:r>
              <a:rPr lang="fr-FR" dirty="0" err="1"/>
              <a:t>Preproccess</a:t>
            </a:r>
            <a:r>
              <a:rPr lang="fr-FR" dirty="0"/>
              <a:t> </a:t>
            </a:r>
            <a:r>
              <a:rPr lang="fr-FR" dirty="0" err="1"/>
              <a:t>adampter</a:t>
            </a:r>
            <a:r>
              <a:rPr lang="fr-FR" dirty="0"/>
              <a:t> au </a:t>
            </a:r>
            <a:r>
              <a:rPr lang="fr-FR" dirty="0" err="1"/>
              <a:t>modéle</a:t>
            </a:r>
            <a:endParaRPr lang="fr-FR" dirty="0"/>
          </a:p>
        </p:txBody>
      </p:sp>
      <p:sp>
        <p:nvSpPr>
          <p:cNvPr id="3" name="Espace réservé du texte 2">
            <a:extLst>
              <a:ext uri="{FF2B5EF4-FFF2-40B4-BE49-F238E27FC236}">
                <a16:creationId xmlns:a16="http://schemas.microsoft.com/office/drawing/2014/main" id="{36D67C43-7E81-8C80-C581-13D18DE5D1D1}"/>
              </a:ext>
            </a:extLst>
          </p:cNvPr>
          <p:cNvSpPr>
            <a:spLocks noGrp="1"/>
          </p:cNvSpPr>
          <p:nvPr>
            <p:ph type="body" idx="1"/>
          </p:nvPr>
        </p:nvSpPr>
        <p:spPr>
          <a:xfrm>
            <a:off x="164460" y="881508"/>
            <a:ext cx="5657500" cy="821457"/>
          </a:xfrm>
        </p:spPr>
        <p:txBody>
          <a:bodyPr/>
          <a:lstStyle/>
          <a:p>
            <a:pPr marL="114300" indent="0">
              <a:buNone/>
            </a:pPr>
            <a:endParaRPr lang="fr-FR" dirty="0"/>
          </a:p>
        </p:txBody>
      </p:sp>
    </p:spTree>
    <p:extLst>
      <p:ext uri="{BB962C8B-B14F-4D97-AF65-F5344CB8AC3E}">
        <p14:creationId xmlns:p14="http://schemas.microsoft.com/office/powerpoint/2010/main" val="3246619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293BDF-B157-AC3F-C9C4-EEEF093123AC}"/>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2E228E6-D7B1-E931-D29A-35A49F0BE7E8}"/>
              </a:ext>
            </a:extLst>
          </p:cNvPr>
          <p:cNvSpPr>
            <a:spLocks noGrp="1"/>
          </p:cNvSpPr>
          <p:nvPr>
            <p:ph type="title"/>
          </p:nvPr>
        </p:nvSpPr>
        <p:spPr>
          <a:xfrm>
            <a:off x="311700" y="208202"/>
            <a:ext cx="8520600" cy="572700"/>
          </a:xfrm>
        </p:spPr>
        <p:txBody>
          <a:bodyPr/>
          <a:lstStyle/>
          <a:p>
            <a:pPr algn="ctr"/>
            <a:r>
              <a:rPr lang="fr-FR" dirty="0"/>
              <a:t>1 er </a:t>
            </a:r>
            <a:r>
              <a:rPr lang="fr-FR" dirty="0" err="1"/>
              <a:t>resultat</a:t>
            </a:r>
            <a:r>
              <a:rPr lang="fr-FR" dirty="0"/>
              <a:t> du </a:t>
            </a:r>
            <a:r>
              <a:rPr lang="fr-FR" dirty="0" err="1"/>
              <a:t>modéle</a:t>
            </a:r>
            <a:endParaRPr lang="fr-FR" dirty="0"/>
          </a:p>
        </p:txBody>
      </p:sp>
      <p:sp>
        <p:nvSpPr>
          <p:cNvPr id="3" name="Espace réservé du texte 2">
            <a:extLst>
              <a:ext uri="{FF2B5EF4-FFF2-40B4-BE49-F238E27FC236}">
                <a16:creationId xmlns:a16="http://schemas.microsoft.com/office/drawing/2014/main" id="{CE4A4A07-0F6F-1A61-013B-CB06DD7629D7}"/>
              </a:ext>
            </a:extLst>
          </p:cNvPr>
          <p:cNvSpPr>
            <a:spLocks noGrp="1"/>
          </p:cNvSpPr>
          <p:nvPr>
            <p:ph type="body" idx="1"/>
          </p:nvPr>
        </p:nvSpPr>
        <p:spPr>
          <a:xfrm>
            <a:off x="164460" y="881508"/>
            <a:ext cx="5657500" cy="821457"/>
          </a:xfrm>
        </p:spPr>
        <p:txBody>
          <a:bodyPr/>
          <a:lstStyle/>
          <a:p>
            <a:pPr marL="114300" indent="0">
              <a:buNone/>
            </a:pPr>
            <a:endParaRPr lang="fr-FR" dirty="0"/>
          </a:p>
        </p:txBody>
      </p:sp>
    </p:spTree>
    <p:extLst>
      <p:ext uri="{BB962C8B-B14F-4D97-AF65-F5344CB8AC3E}">
        <p14:creationId xmlns:p14="http://schemas.microsoft.com/office/powerpoint/2010/main" val="1445772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CF3193-A996-5FC1-DFC3-C1A05E36C514}"/>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6B11C287-3B92-54F7-C8BF-2B63ADC70073}"/>
              </a:ext>
            </a:extLst>
          </p:cNvPr>
          <p:cNvSpPr>
            <a:spLocks noGrp="1"/>
          </p:cNvSpPr>
          <p:nvPr>
            <p:ph type="title"/>
          </p:nvPr>
        </p:nvSpPr>
        <p:spPr>
          <a:xfrm>
            <a:off x="311700" y="208202"/>
            <a:ext cx="8520600" cy="572700"/>
          </a:xfrm>
        </p:spPr>
        <p:txBody>
          <a:bodyPr/>
          <a:lstStyle/>
          <a:p>
            <a:pPr algn="ctr"/>
            <a:r>
              <a:rPr lang="fr-FR" dirty="0"/>
              <a:t>Optimisation du </a:t>
            </a:r>
            <a:r>
              <a:rPr lang="fr-FR" dirty="0" err="1"/>
              <a:t>modéle</a:t>
            </a:r>
            <a:endParaRPr lang="fr-FR" dirty="0"/>
          </a:p>
        </p:txBody>
      </p:sp>
      <p:sp>
        <p:nvSpPr>
          <p:cNvPr id="3" name="Espace réservé du texte 2">
            <a:extLst>
              <a:ext uri="{FF2B5EF4-FFF2-40B4-BE49-F238E27FC236}">
                <a16:creationId xmlns:a16="http://schemas.microsoft.com/office/drawing/2014/main" id="{B8A2F27D-1003-AB1A-6CD7-96F4F5B1B8F3}"/>
              </a:ext>
            </a:extLst>
          </p:cNvPr>
          <p:cNvSpPr>
            <a:spLocks noGrp="1"/>
          </p:cNvSpPr>
          <p:nvPr>
            <p:ph type="body" idx="1"/>
          </p:nvPr>
        </p:nvSpPr>
        <p:spPr>
          <a:xfrm>
            <a:off x="164460" y="881508"/>
            <a:ext cx="5657500" cy="821457"/>
          </a:xfrm>
        </p:spPr>
        <p:txBody>
          <a:bodyPr/>
          <a:lstStyle/>
          <a:p>
            <a:pPr marL="114300" indent="0">
              <a:buNone/>
            </a:pPr>
            <a:endParaRPr lang="fr-FR" dirty="0"/>
          </a:p>
        </p:txBody>
      </p:sp>
    </p:spTree>
    <p:extLst>
      <p:ext uri="{BB962C8B-B14F-4D97-AF65-F5344CB8AC3E}">
        <p14:creationId xmlns:p14="http://schemas.microsoft.com/office/powerpoint/2010/main" val="33289846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48F31C-88D3-65DF-FCB4-EAA173AEE049}"/>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345C8C9-2033-9C88-2976-5DA40B1AC495}"/>
              </a:ext>
            </a:extLst>
          </p:cNvPr>
          <p:cNvSpPr>
            <a:spLocks noGrp="1"/>
          </p:cNvSpPr>
          <p:nvPr>
            <p:ph type="title"/>
          </p:nvPr>
        </p:nvSpPr>
        <p:spPr>
          <a:xfrm>
            <a:off x="311700" y="208202"/>
            <a:ext cx="8520600" cy="572700"/>
          </a:xfrm>
        </p:spPr>
        <p:txBody>
          <a:bodyPr/>
          <a:lstStyle/>
          <a:p>
            <a:pPr algn="ctr"/>
            <a:r>
              <a:rPr lang="fr-FR" dirty="0"/>
              <a:t>Jouer avec les </a:t>
            </a:r>
            <a:r>
              <a:rPr lang="fr-FR" dirty="0" err="1"/>
              <a:t>features</a:t>
            </a:r>
            <a:endParaRPr lang="fr-FR" dirty="0"/>
          </a:p>
        </p:txBody>
      </p:sp>
      <p:sp>
        <p:nvSpPr>
          <p:cNvPr id="3" name="Espace réservé du texte 2">
            <a:extLst>
              <a:ext uri="{FF2B5EF4-FFF2-40B4-BE49-F238E27FC236}">
                <a16:creationId xmlns:a16="http://schemas.microsoft.com/office/drawing/2014/main" id="{55BF4262-7797-6A6C-016E-5F83F0705AC6}"/>
              </a:ext>
            </a:extLst>
          </p:cNvPr>
          <p:cNvSpPr>
            <a:spLocks noGrp="1"/>
          </p:cNvSpPr>
          <p:nvPr>
            <p:ph type="body" idx="1"/>
          </p:nvPr>
        </p:nvSpPr>
        <p:spPr>
          <a:xfrm>
            <a:off x="164460" y="881508"/>
            <a:ext cx="5657500" cy="821457"/>
          </a:xfrm>
        </p:spPr>
        <p:txBody>
          <a:bodyPr/>
          <a:lstStyle/>
          <a:p>
            <a:pPr marL="114300" indent="0">
              <a:buNone/>
            </a:pPr>
            <a:endParaRPr lang="fr-FR" dirty="0"/>
          </a:p>
        </p:txBody>
      </p:sp>
    </p:spTree>
    <p:extLst>
      <p:ext uri="{BB962C8B-B14F-4D97-AF65-F5344CB8AC3E}">
        <p14:creationId xmlns:p14="http://schemas.microsoft.com/office/powerpoint/2010/main" val="1145722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8F4FF"/>
        </a:solidFill>
        <a:effectLst/>
      </p:bgPr>
    </p:bg>
    <p:spTree>
      <p:nvGrpSpPr>
        <p:cNvPr id="1" name="Shape 61"/>
        <p:cNvGrpSpPr/>
        <p:nvPr/>
      </p:nvGrpSpPr>
      <p:grpSpPr>
        <a:xfrm>
          <a:off x="0" y="0"/>
          <a:ext cx="0" cy="0"/>
          <a:chOff x="0" y="0"/>
          <a:chExt cx="0" cy="0"/>
        </a:xfrm>
      </p:grpSpPr>
      <p:sp>
        <p:nvSpPr>
          <p:cNvPr id="62" name="Google Shape;62;p14"/>
          <p:cNvSpPr txBox="1">
            <a:spLocks noGrp="1"/>
          </p:cNvSpPr>
          <p:nvPr>
            <p:ph type="ctrTitle" idx="4294967295"/>
          </p:nvPr>
        </p:nvSpPr>
        <p:spPr>
          <a:xfrm>
            <a:off x="915282" y="972544"/>
            <a:ext cx="6814358" cy="3688103"/>
          </a:xfrm>
          <a:prstGeom prst="rect">
            <a:avLst/>
          </a:prstGeom>
        </p:spPr>
        <p:txBody>
          <a:bodyPr spcFirstLastPara="1" wrap="square" lIns="91425" tIns="91425" rIns="91425" bIns="91425" anchor="t" anchorCtr="0">
            <a:noAutofit/>
          </a:bodyPr>
          <a:lstStyle/>
          <a:p>
            <a:pPr lvl="0" algn="ctr">
              <a:buClr>
                <a:srgbClr val="000000"/>
              </a:buClr>
            </a:pPr>
            <a:r>
              <a:rPr lang="fr-FR" sz="3200" b="1" dirty="0">
                <a:solidFill>
                  <a:srgbClr val="000000"/>
                </a:solidFill>
                <a:sym typeface="Inter"/>
              </a:rPr>
              <a:t>Contexte </a:t>
            </a:r>
            <a:br>
              <a:rPr lang="fr-FR" sz="3200" b="1" dirty="0">
                <a:solidFill>
                  <a:srgbClr val="000000"/>
                </a:solidFill>
                <a:sym typeface="Inter"/>
              </a:rPr>
            </a:br>
            <a:br>
              <a:rPr lang="fr-FR" sz="3200" b="1" dirty="0">
                <a:solidFill>
                  <a:srgbClr val="000000"/>
                </a:solidFill>
                <a:sym typeface="Inter"/>
              </a:rPr>
            </a:br>
            <a:br>
              <a:rPr lang="fr-FR" sz="1600" dirty="0">
                <a:solidFill>
                  <a:srgbClr val="000000"/>
                </a:solidFill>
              </a:rPr>
            </a:br>
            <a:r>
              <a:rPr lang="fr-FR" sz="1600" dirty="0">
                <a:solidFill>
                  <a:srgbClr val="000000"/>
                </a:solidFill>
              </a:rPr>
              <a:t>L’entreprise Américaine </a:t>
            </a:r>
            <a:r>
              <a:rPr lang="fr-FR" sz="1600" dirty="0"/>
              <a:t>Walmart souhaite développer un modèle d’apprentissage automatique pour prédire les ventes hebdomadaires de ses magasins. L’objectif est d’analyser l’impact des indicateurs économiques afin d’optimiser les campagnes marketing futures.</a:t>
            </a:r>
            <a:br>
              <a:rPr lang="fr-FR" sz="1600" dirty="0">
                <a:solidFill>
                  <a:srgbClr val="000000"/>
                </a:solidFill>
              </a:rPr>
            </a:br>
            <a:br>
              <a:rPr lang="fr-FR" sz="1600" dirty="0">
                <a:solidFill>
                  <a:srgbClr val="000000"/>
                </a:solidFill>
              </a:rPr>
            </a:br>
            <a:br>
              <a:rPr lang="fr-FR" sz="1600" dirty="0">
                <a:solidFill>
                  <a:srgbClr val="000000"/>
                </a:solidFill>
              </a:rPr>
            </a:br>
            <a:endParaRPr b="1" dirty="0">
              <a:solidFill>
                <a:srgbClr val="0E3449"/>
              </a:solidFill>
              <a:latin typeface="Inter"/>
              <a:ea typeface="Inter"/>
              <a:cs typeface="Inter"/>
              <a:sym typeface="Inter"/>
            </a:endParaRPr>
          </a:p>
        </p:txBody>
      </p:sp>
      <p:pic>
        <p:nvPicPr>
          <p:cNvPr id="63" name="Google Shape;63;p14"/>
          <p:cNvPicPr preferRelativeResize="0"/>
          <p:nvPr/>
        </p:nvPicPr>
        <p:blipFill>
          <a:blip r:embed="rId3">
            <a:alphaModFix/>
          </a:blip>
          <a:stretch>
            <a:fillRect/>
          </a:stretch>
        </p:blipFill>
        <p:spPr>
          <a:xfrm>
            <a:off x="463375" y="482852"/>
            <a:ext cx="576900" cy="38590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599B6E-A1EF-D1EA-7942-72F2865161E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0D74680-5C23-BD18-B25F-33561CCA885F}"/>
              </a:ext>
            </a:extLst>
          </p:cNvPr>
          <p:cNvSpPr>
            <a:spLocks noGrp="1"/>
          </p:cNvSpPr>
          <p:nvPr>
            <p:ph type="title"/>
          </p:nvPr>
        </p:nvSpPr>
        <p:spPr>
          <a:xfrm>
            <a:off x="311700" y="208202"/>
            <a:ext cx="8520600" cy="572700"/>
          </a:xfrm>
        </p:spPr>
        <p:txBody>
          <a:bodyPr/>
          <a:lstStyle/>
          <a:p>
            <a:pPr algn="ctr"/>
            <a:r>
              <a:rPr lang="fr-FR" dirty="0"/>
              <a:t>Baseline</a:t>
            </a:r>
          </a:p>
        </p:txBody>
      </p:sp>
      <p:sp>
        <p:nvSpPr>
          <p:cNvPr id="3" name="Espace réservé du texte 2">
            <a:extLst>
              <a:ext uri="{FF2B5EF4-FFF2-40B4-BE49-F238E27FC236}">
                <a16:creationId xmlns:a16="http://schemas.microsoft.com/office/drawing/2014/main" id="{5352CD16-CEAE-9274-04FD-19BD89D504F7}"/>
              </a:ext>
            </a:extLst>
          </p:cNvPr>
          <p:cNvSpPr>
            <a:spLocks noGrp="1"/>
          </p:cNvSpPr>
          <p:nvPr>
            <p:ph type="body" idx="1"/>
          </p:nvPr>
        </p:nvSpPr>
        <p:spPr>
          <a:xfrm>
            <a:off x="164460" y="881508"/>
            <a:ext cx="8979540" cy="4210187"/>
          </a:xfrm>
        </p:spPr>
        <p:txBody>
          <a:bodyPr/>
          <a:lstStyle/>
          <a:p>
            <a:pPr lvl="1">
              <a:buFontTx/>
              <a:buChar char="-"/>
            </a:pPr>
            <a:endParaRPr lang="fr-FR" dirty="0"/>
          </a:p>
          <a:p>
            <a:pPr>
              <a:buFontTx/>
              <a:buChar char="-"/>
            </a:pPr>
            <a:endParaRPr lang="fr-FR" dirty="0"/>
          </a:p>
        </p:txBody>
      </p:sp>
      <p:pic>
        <p:nvPicPr>
          <p:cNvPr id="5" name="Image 4">
            <a:extLst>
              <a:ext uri="{FF2B5EF4-FFF2-40B4-BE49-F238E27FC236}">
                <a16:creationId xmlns:a16="http://schemas.microsoft.com/office/drawing/2014/main" id="{782A0CA2-A880-F9B8-7393-D9F95D49FEE4}"/>
              </a:ext>
            </a:extLst>
          </p:cNvPr>
          <p:cNvPicPr>
            <a:picLocks noChangeAspect="1"/>
          </p:cNvPicPr>
          <p:nvPr/>
        </p:nvPicPr>
        <p:blipFill>
          <a:blip r:embed="rId3"/>
          <a:stretch>
            <a:fillRect/>
          </a:stretch>
        </p:blipFill>
        <p:spPr>
          <a:xfrm>
            <a:off x="677577" y="3331087"/>
            <a:ext cx="7953306" cy="450613"/>
          </a:xfrm>
          <a:prstGeom prst="rect">
            <a:avLst/>
          </a:prstGeom>
        </p:spPr>
      </p:pic>
      <p:pic>
        <p:nvPicPr>
          <p:cNvPr id="7" name="Image 6">
            <a:extLst>
              <a:ext uri="{FF2B5EF4-FFF2-40B4-BE49-F238E27FC236}">
                <a16:creationId xmlns:a16="http://schemas.microsoft.com/office/drawing/2014/main" id="{3A538FFA-F363-E052-95AD-C750A6B0BB9A}"/>
              </a:ext>
            </a:extLst>
          </p:cNvPr>
          <p:cNvPicPr>
            <a:picLocks noChangeAspect="1"/>
          </p:cNvPicPr>
          <p:nvPr/>
        </p:nvPicPr>
        <p:blipFill>
          <a:blip r:embed="rId4"/>
          <a:stretch>
            <a:fillRect/>
          </a:stretch>
        </p:blipFill>
        <p:spPr>
          <a:xfrm>
            <a:off x="677577" y="4154680"/>
            <a:ext cx="4344006" cy="504895"/>
          </a:xfrm>
          <a:prstGeom prst="rect">
            <a:avLst/>
          </a:prstGeom>
        </p:spPr>
      </p:pic>
      <p:sp>
        <p:nvSpPr>
          <p:cNvPr id="9" name="ZoneTexte 8">
            <a:extLst>
              <a:ext uri="{FF2B5EF4-FFF2-40B4-BE49-F238E27FC236}">
                <a16:creationId xmlns:a16="http://schemas.microsoft.com/office/drawing/2014/main" id="{AE22AF2F-EC89-4921-4625-EB309BFA1489}"/>
              </a:ext>
            </a:extLst>
          </p:cNvPr>
          <p:cNvSpPr txBox="1"/>
          <p:nvPr/>
        </p:nvSpPr>
        <p:spPr>
          <a:xfrm>
            <a:off x="595347" y="1045261"/>
            <a:ext cx="6996147" cy="2462213"/>
          </a:xfrm>
          <a:prstGeom prst="rect">
            <a:avLst/>
          </a:prstGeom>
          <a:noFill/>
        </p:spPr>
        <p:txBody>
          <a:bodyPr wrap="square" rtlCol="0">
            <a:spAutoFit/>
          </a:bodyPr>
          <a:lstStyle/>
          <a:p>
            <a:r>
              <a:rPr lang="fr-FR" dirty="0"/>
              <a:t>Pour notre Baseline, nous avons pris toutes les colonnes que sont avons séparés selon numériques ou catégories. Et avons effectué un train test slip à 0,20. </a:t>
            </a:r>
          </a:p>
          <a:p>
            <a:r>
              <a:rPr lang="fr-FR" dirty="0"/>
              <a:t>Pour la </a:t>
            </a:r>
            <a:r>
              <a:rPr lang="fr-FR" dirty="0" err="1"/>
              <a:t>stranformation</a:t>
            </a:r>
            <a:r>
              <a:rPr lang="fr-FR" dirty="0"/>
              <a:t>, Sur les colonnes numériques nous </a:t>
            </a:r>
            <a:r>
              <a:rPr lang="fr-FR" dirty="0" err="1"/>
              <a:t>avos</a:t>
            </a:r>
            <a:r>
              <a:rPr lang="fr-FR" dirty="0"/>
              <a:t> imputer sur le </a:t>
            </a:r>
            <a:r>
              <a:rPr lang="fr-FR" dirty="0" err="1"/>
              <a:t>svaleurs</a:t>
            </a:r>
            <a:r>
              <a:rPr lang="fr-FR" dirty="0"/>
              <a:t> manquantes la moyenne. Sur les colonnes de type catégoriels nous avons fait un </a:t>
            </a:r>
            <a:r>
              <a:rPr lang="fr-FR" dirty="0" err="1"/>
              <a:t>OneHotEncoder</a:t>
            </a:r>
            <a:r>
              <a:rPr lang="fr-FR" dirty="0"/>
              <a:t>.</a:t>
            </a:r>
          </a:p>
          <a:p>
            <a:r>
              <a:rPr lang="fr-FR" dirty="0"/>
              <a:t>Ensuite nous lançons le </a:t>
            </a:r>
            <a:r>
              <a:rPr lang="fr-FR" dirty="0" err="1"/>
              <a:t>preprossecing</a:t>
            </a:r>
            <a:endParaRPr lang="fr-FR" dirty="0"/>
          </a:p>
          <a:p>
            <a:r>
              <a:rPr lang="fr-FR" dirty="0"/>
              <a:t>Puis le transformer en </a:t>
            </a:r>
            <a:r>
              <a:rPr lang="fr-FR" dirty="0" err="1"/>
              <a:t>fit_transform</a:t>
            </a:r>
            <a:r>
              <a:rPr lang="fr-FR" dirty="0"/>
              <a:t> pour le train et en </a:t>
            </a:r>
            <a:r>
              <a:rPr lang="fr-FR" dirty="0" err="1"/>
              <a:t>transform</a:t>
            </a:r>
            <a:r>
              <a:rPr lang="fr-FR" dirty="0"/>
              <a:t> pour le test.</a:t>
            </a:r>
          </a:p>
          <a:p>
            <a:r>
              <a:rPr lang="fr-FR" dirty="0"/>
              <a:t>Nous lançons le modèle, Le </a:t>
            </a:r>
            <a:r>
              <a:rPr lang="fr-FR" dirty="0" err="1"/>
              <a:t>Modéle</a:t>
            </a:r>
            <a:r>
              <a:rPr lang="fr-FR" dirty="0"/>
              <a:t> utilisé pour notre </a:t>
            </a:r>
            <a:r>
              <a:rPr lang="fr-FR" dirty="0" err="1"/>
              <a:t>baseline</a:t>
            </a:r>
            <a:r>
              <a:rPr lang="fr-FR" dirty="0"/>
              <a:t> est le </a:t>
            </a:r>
            <a:r>
              <a:rPr lang="fr-FR" dirty="0" err="1"/>
              <a:t>LinearRegrsseion</a:t>
            </a:r>
            <a:endParaRPr lang="fr-FR" dirty="0"/>
          </a:p>
          <a:p>
            <a:r>
              <a:rPr lang="fr-FR" dirty="0"/>
              <a:t>Le R2 </a:t>
            </a:r>
            <a:r>
              <a:rPr lang="fr-FR" dirty="0" err="1"/>
              <a:t>scrore</a:t>
            </a:r>
            <a:r>
              <a:rPr lang="fr-FR" dirty="0"/>
              <a:t> est bon, car nous avons en entrainement 0,97 et en test 0,90. peut on parlé d’</a:t>
            </a:r>
            <a:r>
              <a:rPr lang="fr-FR" dirty="0" err="1"/>
              <a:t>oevrfitting</a:t>
            </a:r>
            <a:r>
              <a:rPr lang="fr-FR" dirty="0"/>
              <a:t> ? Comment </a:t>
            </a:r>
            <a:r>
              <a:rPr lang="fr-FR" dirty="0" err="1"/>
              <a:t>amelioré</a:t>
            </a:r>
            <a:r>
              <a:rPr lang="fr-FR" dirty="0"/>
              <a:t> ce score </a:t>
            </a:r>
          </a:p>
          <a:p>
            <a:endParaRPr lang="fr-FR" dirty="0"/>
          </a:p>
        </p:txBody>
      </p:sp>
    </p:spTree>
    <p:extLst>
      <p:ext uri="{BB962C8B-B14F-4D97-AF65-F5344CB8AC3E}">
        <p14:creationId xmlns:p14="http://schemas.microsoft.com/office/powerpoint/2010/main" val="16423047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B685E1-5D4B-D088-94B7-78CCE99AE93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E99589E0-68BF-F8FB-09BC-5AB23CCFDF9E}"/>
              </a:ext>
            </a:extLst>
          </p:cNvPr>
          <p:cNvSpPr>
            <a:spLocks noGrp="1"/>
          </p:cNvSpPr>
          <p:nvPr>
            <p:ph type="title"/>
          </p:nvPr>
        </p:nvSpPr>
        <p:spPr>
          <a:xfrm>
            <a:off x="311700" y="208202"/>
            <a:ext cx="8520600" cy="572700"/>
          </a:xfrm>
        </p:spPr>
        <p:txBody>
          <a:bodyPr/>
          <a:lstStyle/>
          <a:p>
            <a:pPr algn="ctr"/>
            <a:r>
              <a:rPr lang="fr-FR" dirty="0"/>
              <a:t>Baseline</a:t>
            </a:r>
          </a:p>
        </p:txBody>
      </p:sp>
      <p:sp>
        <p:nvSpPr>
          <p:cNvPr id="8" name="Rectangle 7">
            <a:extLst>
              <a:ext uri="{FF2B5EF4-FFF2-40B4-BE49-F238E27FC236}">
                <a16:creationId xmlns:a16="http://schemas.microsoft.com/office/drawing/2014/main" id="{E72F57C2-4253-1BDD-4E0E-56E4B8594BAA}"/>
              </a:ext>
            </a:extLst>
          </p:cNvPr>
          <p:cNvSpPr/>
          <p:nvPr/>
        </p:nvSpPr>
        <p:spPr>
          <a:xfrm>
            <a:off x="276291" y="1197271"/>
            <a:ext cx="927559"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t>Jeu de Données Clean</a:t>
            </a:r>
          </a:p>
        </p:txBody>
      </p:sp>
      <p:cxnSp>
        <p:nvCxnSpPr>
          <p:cNvPr id="12" name="Connecteur droit avec flèche 11">
            <a:extLst>
              <a:ext uri="{FF2B5EF4-FFF2-40B4-BE49-F238E27FC236}">
                <a16:creationId xmlns:a16="http://schemas.microsoft.com/office/drawing/2014/main" id="{ECADB54F-9C4A-EDD3-DECE-3F833AC0273B}"/>
              </a:ext>
            </a:extLst>
          </p:cNvPr>
          <p:cNvCxnSpPr/>
          <p:nvPr/>
        </p:nvCxnSpPr>
        <p:spPr>
          <a:xfrm>
            <a:off x="1332128" y="1417648"/>
            <a:ext cx="5789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93776F88-A471-6630-7760-9B795C6B07BF}"/>
              </a:ext>
            </a:extLst>
          </p:cNvPr>
          <p:cNvSpPr/>
          <p:nvPr/>
        </p:nvSpPr>
        <p:spPr>
          <a:xfrm>
            <a:off x="2012995" y="1141356"/>
            <a:ext cx="3282628" cy="114793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t>Séparation des données </a:t>
            </a:r>
          </a:p>
          <a:p>
            <a:pPr algn="ctr"/>
            <a:endParaRPr lang="fr-FR" dirty="0"/>
          </a:p>
          <a:p>
            <a:r>
              <a:rPr lang="fr-FR" sz="1200" b="1" dirty="0">
                <a:solidFill>
                  <a:schemeClr val="bg2"/>
                </a:solidFill>
              </a:rPr>
              <a:t>x</a:t>
            </a:r>
            <a:r>
              <a:rPr lang="fr-FR" sz="1200" dirty="0">
                <a:solidFill>
                  <a:schemeClr val="bg2"/>
                </a:solidFill>
              </a:rPr>
              <a:t> : </a:t>
            </a:r>
            <a:r>
              <a:rPr lang="fr-FR" sz="1200" dirty="0" err="1">
                <a:solidFill>
                  <a:schemeClr val="bg2"/>
                </a:solidFill>
              </a:rPr>
              <a:t>Temperature</a:t>
            </a:r>
            <a:r>
              <a:rPr lang="fr-FR" sz="1200" dirty="0">
                <a:solidFill>
                  <a:schemeClr val="bg2"/>
                </a:solidFill>
              </a:rPr>
              <a:t>, </a:t>
            </a:r>
            <a:r>
              <a:rPr lang="fr-FR" sz="1200" dirty="0" err="1">
                <a:solidFill>
                  <a:schemeClr val="bg2"/>
                </a:solidFill>
              </a:rPr>
              <a:t>Fuel_Price</a:t>
            </a:r>
            <a:r>
              <a:rPr lang="fr-FR" sz="1200" dirty="0">
                <a:solidFill>
                  <a:schemeClr val="bg2"/>
                </a:solidFill>
              </a:rPr>
              <a:t>, CPI, </a:t>
            </a:r>
            <a:r>
              <a:rPr lang="fr-FR" sz="1200" dirty="0" err="1">
                <a:solidFill>
                  <a:schemeClr val="bg2"/>
                </a:solidFill>
              </a:rPr>
              <a:t>Unemployment</a:t>
            </a:r>
            <a:r>
              <a:rPr lang="fr-FR" sz="1200" dirty="0">
                <a:solidFill>
                  <a:schemeClr val="bg2"/>
                </a:solidFill>
              </a:rPr>
              <a:t>, </a:t>
            </a:r>
            <a:r>
              <a:rPr lang="fr-FR" sz="1200" dirty="0" err="1">
                <a:solidFill>
                  <a:schemeClr val="bg2"/>
                </a:solidFill>
              </a:rPr>
              <a:t>Year</a:t>
            </a:r>
            <a:r>
              <a:rPr lang="fr-FR" sz="1200" dirty="0">
                <a:solidFill>
                  <a:schemeClr val="bg2"/>
                </a:solidFill>
              </a:rPr>
              <a:t>, </a:t>
            </a:r>
            <a:r>
              <a:rPr lang="fr-FR" sz="1200" dirty="0" err="1">
                <a:solidFill>
                  <a:schemeClr val="bg2"/>
                </a:solidFill>
              </a:rPr>
              <a:t>Month</a:t>
            </a:r>
            <a:r>
              <a:rPr lang="fr-FR" sz="1200" dirty="0">
                <a:solidFill>
                  <a:schemeClr val="bg2"/>
                </a:solidFill>
              </a:rPr>
              <a:t>, Day, </a:t>
            </a:r>
            <a:r>
              <a:rPr lang="fr-FR" sz="1200" dirty="0" err="1">
                <a:solidFill>
                  <a:schemeClr val="bg2"/>
                </a:solidFill>
              </a:rPr>
              <a:t>Weekday</a:t>
            </a:r>
            <a:endParaRPr lang="fr-FR" sz="1200" dirty="0">
              <a:solidFill>
                <a:schemeClr val="bg2"/>
              </a:solidFill>
            </a:endParaRPr>
          </a:p>
          <a:p>
            <a:r>
              <a:rPr lang="fr-FR" sz="1200" b="1" dirty="0">
                <a:solidFill>
                  <a:schemeClr val="bg2"/>
                </a:solidFill>
              </a:rPr>
              <a:t>y</a:t>
            </a:r>
            <a:r>
              <a:rPr lang="fr-FR" sz="1200" dirty="0">
                <a:solidFill>
                  <a:schemeClr val="bg2"/>
                </a:solidFill>
              </a:rPr>
              <a:t> : </a:t>
            </a:r>
            <a:r>
              <a:rPr lang="fr-FR" sz="1200" dirty="0" err="1">
                <a:solidFill>
                  <a:schemeClr val="bg2"/>
                </a:solidFill>
              </a:rPr>
              <a:t>Weekly_Sales</a:t>
            </a:r>
            <a:endParaRPr lang="fr-FR" sz="1200" dirty="0">
              <a:solidFill>
                <a:schemeClr val="bg2"/>
              </a:solidFill>
            </a:endParaRPr>
          </a:p>
          <a:p>
            <a:pPr algn="ctr"/>
            <a:endParaRPr lang="fr-FR" dirty="0"/>
          </a:p>
        </p:txBody>
      </p:sp>
      <p:sp>
        <p:nvSpPr>
          <p:cNvPr id="18" name="Rectangle 17">
            <a:extLst>
              <a:ext uri="{FF2B5EF4-FFF2-40B4-BE49-F238E27FC236}">
                <a16:creationId xmlns:a16="http://schemas.microsoft.com/office/drawing/2014/main" id="{6B51F635-444D-735A-8A87-D064265A7276}"/>
              </a:ext>
            </a:extLst>
          </p:cNvPr>
          <p:cNvSpPr/>
          <p:nvPr/>
        </p:nvSpPr>
        <p:spPr>
          <a:xfrm>
            <a:off x="6019252" y="1141354"/>
            <a:ext cx="1006498" cy="1366951"/>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t>train test </a:t>
            </a:r>
            <a:r>
              <a:rPr lang="fr-FR" dirty="0" err="1"/>
              <a:t>splip</a:t>
            </a:r>
            <a:endParaRPr lang="fr-FR" dirty="0"/>
          </a:p>
          <a:p>
            <a:r>
              <a:rPr lang="fr-FR" sz="1200" dirty="0">
                <a:solidFill>
                  <a:schemeClr val="accent1">
                    <a:lumMod val="75000"/>
                  </a:schemeClr>
                </a:solidFill>
              </a:rPr>
              <a:t>Test 0,2 divise le </a:t>
            </a:r>
            <a:r>
              <a:rPr lang="fr-FR" sz="1200" dirty="0" err="1">
                <a:solidFill>
                  <a:schemeClr val="accent1">
                    <a:lumMod val="75000"/>
                  </a:schemeClr>
                </a:solidFill>
              </a:rPr>
              <a:t>dataset</a:t>
            </a:r>
            <a:r>
              <a:rPr lang="fr-FR" sz="1200" dirty="0">
                <a:solidFill>
                  <a:schemeClr val="accent1">
                    <a:lumMod val="75000"/>
                  </a:schemeClr>
                </a:solidFill>
              </a:rPr>
              <a:t> en train et test </a:t>
            </a:r>
            <a:r>
              <a:rPr lang="fr-FR" sz="1200" dirty="0" err="1">
                <a:solidFill>
                  <a:schemeClr val="accent1">
                    <a:lumMod val="75000"/>
                  </a:schemeClr>
                </a:solidFill>
              </a:rPr>
              <a:t>Random</a:t>
            </a:r>
            <a:r>
              <a:rPr lang="fr-FR" sz="1200" dirty="0">
                <a:solidFill>
                  <a:schemeClr val="accent1">
                    <a:lumMod val="75000"/>
                  </a:schemeClr>
                </a:solidFill>
              </a:rPr>
              <a:t> 42</a:t>
            </a:r>
          </a:p>
        </p:txBody>
      </p:sp>
      <p:sp>
        <p:nvSpPr>
          <p:cNvPr id="20" name="Rectangle 19">
            <a:extLst>
              <a:ext uri="{FF2B5EF4-FFF2-40B4-BE49-F238E27FC236}">
                <a16:creationId xmlns:a16="http://schemas.microsoft.com/office/drawing/2014/main" id="{4C473095-8747-1542-ED4B-52278B0F9E66}"/>
              </a:ext>
            </a:extLst>
          </p:cNvPr>
          <p:cNvSpPr/>
          <p:nvPr/>
        </p:nvSpPr>
        <p:spPr>
          <a:xfrm>
            <a:off x="7584919" y="1654471"/>
            <a:ext cx="1282790" cy="270948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t>Séparation des colonnes</a:t>
            </a:r>
          </a:p>
          <a:p>
            <a:pPr algn="ctr"/>
            <a:r>
              <a:rPr lang="fr-FR" dirty="0"/>
              <a:t> </a:t>
            </a:r>
          </a:p>
          <a:p>
            <a:r>
              <a:rPr lang="fr-FR" sz="1200" b="1" dirty="0">
                <a:solidFill>
                  <a:schemeClr val="accent1">
                    <a:lumMod val="75000"/>
                  </a:schemeClr>
                </a:solidFill>
              </a:rPr>
              <a:t>numériques </a:t>
            </a:r>
            <a:r>
              <a:rPr lang="fr-FR" sz="1200" dirty="0">
                <a:solidFill>
                  <a:schemeClr val="accent1">
                    <a:lumMod val="75000"/>
                  </a:schemeClr>
                </a:solidFill>
              </a:rPr>
              <a:t>: </a:t>
            </a:r>
            <a:r>
              <a:rPr lang="fr-FR" sz="1200" dirty="0" err="1">
                <a:solidFill>
                  <a:schemeClr val="accent1">
                    <a:lumMod val="75000"/>
                  </a:schemeClr>
                </a:solidFill>
              </a:rPr>
              <a:t>Temperature</a:t>
            </a:r>
            <a:r>
              <a:rPr lang="fr-FR" sz="1200" dirty="0">
                <a:solidFill>
                  <a:schemeClr val="accent1">
                    <a:lumMod val="75000"/>
                  </a:schemeClr>
                </a:solidFill>
              </a:rPr>
              <a:t>, </a:t>
            </a:r>
            <a:r>
              <a:rPr lang="fr-FR" sz="1200" dirty="0" err="1">
                <a:solidFill>
                  <a:schemeClr val="accent1">
                    <a:lumMod val="75000"/>
                  </a:schemeClr>
                </a:solidFill>
              </a:rPr>
              <a:t>Fuel_Price</a:t>
            </a:r>
            <a:r>
              <a:rPr lang="fr-FR" sz="1200" dirty="0">
                <a:solidFill>
                  <a:schemeClr val="accent1">
                    <a:lumMod val="75000"/>
                  </a:schemeClr>
                </a:solidFill>
              </a:rPr>
              <a:t>, CPI, </a:t>
            </a:r>
            <a:r>
              <a:rPr lang="fr-FR" sz="1200" dirty="0" err="1">
                <a:solidFill>
                  <a:schemeClr val="accent1">
                    <a:lumMod val="75000"/>
                  </a:schemeClr>
                </a:solidFill>
              </a:rPr>
              <a:t>Unemployment</a:t>
            </a:r>
            <a:r>
              <a:rPr lang="fr-FR" sz="1200" dirty="0">
                <a:solidFill>
                  <a:schemeClr val="accent1">
                    <a:lumMod val="75000"/>
                  </a:schemeClr>
                </a:solidFill>
              </a:rPr>
              <a:t>, </a:t>
            </a:r>
            <a:r>
              <a:rPr lang="fr-FR" sz="1200" dirty="0" err="1">
                <a:solidFill>
                  <a:schemeClr val="accent1">
                    <a:lumMod val="75000"/>
                  </a:schemeClr>
                </a:solidFill>
              </a:rPr>
              <a:t>Year</a:t>
            </a:r>
            <a:r>
              <a:rPr lang="fr-FR" sz="1200" dirty="0">
                <a:solidFill>
                  <a:schemeClr val="accent1">
                    <a:lumMod val="75000"/>
                  </a:schemeClr>
                </a:solidFill>
              </a:rPr>
              <a:t>, </a:t>
            </a:r>
            <a:r>
              <a:rPr lang="fr-FR" sz="1200" dirty="0" err="1">
                <a:solidFill>
                  <a:schemeClr val="accent1">
                    <a:lumMod val="75000"/>
                  </a:schemeClr>
                </a:solidFill>
              </a:rPr>
              <a:t>Month</a:t>
            </a:r>
            <a:r>
              <a:rPr lang="fr-FR" sz="1200" dirty="0">
                <a:solidFill>
                  <a:schemeClr val="accent1">
                    <a:lumMod val="75000"/>
                  </a:schemeClr>
                </a:solidFill>
              </a:rPr>
              <a:t>, Day, </a:t>
            </a:r>
            <a:r>
              <a:rPr lang="fr-FR" sz="1200" dirty="0" err="1">
                <a:solidFill>
                  <a:schemeClr val="accent1">
                    <a:lumMod val="75000"/>
                  </a:schemeClr>
                </a:solidFill>
              </a:rPr>
              <a:t>Weekday</a:t>
            </a:r>
            <a:endParaRPr lang="fr-FR" sz="1200" dirty="0">
              <a:solidFill>
                <a:schemeClr val="accent1">
                  <a:lumMod val="75000"/>
                </a:schemeClr>
              </a:solidFill>
            </a:endParaRPr>
          </a:p>
          <a:p>
            <a:r>
              <a:rPr lang="fr-FR" sz="1200" b="1" dirty="0">
                <a:solidFill>
                  <a:schemeClr val="accent5"/>
                </a:solidFill>
              </a:rPr>
              <a:t>catégorielles: </a:t>
            </a:r>
            <a:r>
              <a:rPr lang="fr-FR" sz="1200" dirty="0">
                <a:solidFill>
                  <a:schemeClr val="accent5"/>
                </a:solidFill>
              </a:rPr>
              <a:t>Store, </a:t>
            </a:r>
            <a:r>
              <a:rPr lang="fr-FR" sz="1200" dirty="0" err="1">
                <a:solidFill>
                  <a:schemeClr val="accent5"/>
                </a:solidFill>
              </a:rPr>
              <a:t>Holiday_Flag</a:t>
            </a:r>
            <a:endParaRPr lang="fr-FR" sz="1200" dirty="0">
              <a:solidFill>
                <a:schemeClr val="accent5"/>
              </a:solidFill>
            </a:endParaRPr>
          </a:p>
          <a:p>
            <a:endParaRPr lang="fr-FR" dirty="0"/>
          </a:p>
        </p:txBody>
      </p:sp>
      <p:cxnSp>
        <p:nvCxnSpPr>
          <p:cNvPr id="21" name="Connecteur droit avec flèche 20">
            <a:extLst>
              <a:ext uri="{FF2B5EF4-FFF2-40B4-BE49-F238E27FC236}">
                <a16:creationId xmlns:a16="http://schemas.microsoft.com/office/drawing/2014/main" id="{D24EB563-7F55-5B38-CE30-6BC44D3021FE}"/>
              </a:ext>
            </a:extLst>
          </p:cNvPr>
          <p:cNvCxnSpPr/>
          <p:nvPr/>
        </p:nvCxnSpPr>
        <p:spPr>
          <a:xfrm>
            <a:off x="5367987" y="1404491"/>
            <a:ext cx="57890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cteur : en arc 22">
            <a:extLst>
              <a:ext uri="{FF2B5EF4-FFF2-40B4-BE49-F238E27FC236}">
                <a16:creationId xmlns:a16="http://schemas.microsoft.com/office/drawing/2014/main" id="{99EB36BC-005E-D650-D44B-C115A4B7DFE6}"/>
              </a:ext>
            </a:extLst>
          </p:cNvPr>
          <p:cNvCxnSpPr>
            <a:cxnSpLocks/>
          </p:cNvCxnSpPr>
          <p:nvPr/>
        </p:nvCxnSpPr>
        <p:spPr>
          <a:xfrm>
            <a:off x="7098114" y="1401203"/>
            <a:ext cx="1078859" cy="184196"/>
          </a:xfrm>
          <a:prstGeom prst="curvedConnector3">
            <a:avLst>
              <a:gd name="adj1" fmla="val 10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D4EF33DC-5712-EB8F-D70F-C1DC6FD09E4E}"/>
              </a:ext>
            </a:extLst>
          </p:cNvPr>
          <p:cNvSpPr/>
          <p:nvPr/>
        </p:nvSpPr>
        <p:spPr>
          <a:xfrm>
            <a:off x="3098436" y="2703731"/>
            <a:ext cx="3999678" cy="224365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a:t>Transformation des données</a:t>
            </a:r>
          </a:p>
          <a:p>
            <a:r>
              <a:rPr lang="fr-FR" sz="1200" dirty="0">
                <a:solidFill>
                  <a:schemeClr val="accent1">
                    <a:lumMod val="75000"/>
                  </a:schemeClr>
                </a:solidFill>
              </a:rPr>
              <a:t>Variables numériques : </a:t>
            </a:r>
          </a:p>
          <a:p>
            <a:pPr lvl="1"/>
            <a:r>
              <a:rPr lang="fr-FR" sz="1200" dirty="0">
                <a:solidFill>
                  <a:schemeClr val="accent1">
                    <a:lumMod val="75000"/>
                  </a:schemeClr>
                </a:solidFill>
              </a:rPr>
              <a:t>Imputation des valeurs manquantes par la médiane.</a:t>
            </a:r>
          </a:p>
          <a:p>
            <a:r>
              <a:rPr lang="fr-FR" sz="1200" dirty="0">
                <a:solidFill>
                  <a:schemeClr val="accent5"/>
                </a:solidFill>
              </a:rPr>
              <a:t>Variables catégorielles : </a:t>
            </a:r>
          </a:p>
          <a:p>
            <a:pPr lvl="1"/>
            <a:r>
              <a:rPr lang="fr-FR" sz="1200" dirty="0">
                <a:solidFill>
                  <a:schemeClr val="accent5"/>
                </a:solidFill>
              </a:rPr>
              <a:t>Encodage via </a:t>
            </a:r>
            <a:r>
              <a:rPr lang="fr-FR" sz="1200" dirty="0" err="1">
                <a:solidFill>
                  <a:schemeClr val="accent5"/>
                </a:solidFill>
              </a:rPr>
              <a:t>OneHotEncoder</a:t>
            </a:r>
            <a:r>
              <a:rPr lang="fr-FR" sz="1200" dirty="0">
                <a:solidFill>
                  <a:schemeClr val="accent5"/>
                </a:solidFill>
              </a:rPr>
              <a:t> pour une représentation binaire.</a:t>
            </a:r>
          </a:p>
          <a:p>
            <a:pPr lvl="1"/>
            <a:r>
              <a:rPr lang="fr-FR" sz="1200" dirty="0">
                <a:solidFill>
                  <a:schemeClr val="accent5"/>
                </a:solidFill>
              </a:rPr>
              <a:t>Application de </a:t>
            </a:r>
            <a:r>
              <a:rPr lang="fr-FR" sz="1200" dirty="0" err="1">
                <a:solidFill>
                  <a:schemeClr val="accent5"/>
                </a:solidFill>
              </a:rPr>
              <a:t>fit_transform</a:t>
            </a:r>
            <a:r>
              <a:rPr lang="fr-FR" sz="1200" dirty="0">
                <a:solidFill>
                  <a:schemeClr val="accent5"/>
                </a:solidFill>
              </a:rPr>
              <a:t> sur le jeu d’entraînement et transforme sur le jeu </a:t>
            </a:r>
            <a:r>
              <a:rPr lang="fr-FR" sz="1200" dirty="0" err="1">
                <a:solidFill>
                  <a:schemeClr val="accent5"/>
                </a:solidFill>
              </a:rPr>
              <a:t>detest</a:t>
            </a:r>
            <a:endParaRPr lang="fr-FR" sz="1200" dirty="0">
              <a:solidFill>
                <a:schemeClr val="accent5"/>
              </a:solidFill>
            </a:endParaRPr>
          </a:p>
          <a:p>
            <a:pPr lvl="1"/>
            <a:endParaRPr lang="fr-FR" sz="1200" dirty="0">
              <a:solidFill>
                <a:schemeClr val="accent5"/>
              </a:solidFill>
            </a:endParaRPr>
          </a:p>
          <a:p>
            <a:pPr lvl="1"/>
            <a:endParaRPr lang="fr-FR" sz="1200" dirty="0">
              <a:solidFill>
                <a:schemeClr val="accent5"/>
              </a:solidFill>
            </a:endParaRPr>
          </a:p>
          <a:p>
            <a:pPr algn="ctr"/>
            <a:endParaRPr lang="fr-FR" dirty="0"/>
          </a:p>
        </p:txBody>
      </p:sp>
      <p:sp>
        <p:nvSpPr>
          <p:cNvPr id="28" name="Rectangle 1">
            <a:extLst>
              <a:ext uri="{FF2B5EF4-FFF2-40B4-BE49-F238E27FC236}">
                <a16:creationId xmlns:a16="http://schemas.microsoft.com/office/drawing/2014/main" id="{178AE67F-8C39-F434-75EE-3B177884C476}"/>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34" name="Rectangle 33">
            <a:extLst>
              <a:ext uri="{FF2B5EF4-FFF2-40B4-BE49-F238E27FC236}">
                <a16:creationId xmlns:a16="http://schemas.microsoft.com/office/drawing/2014/main" id="{F6DE4A55-DD50-1240-289B-907D8FECAD45}"/>
              </a:ext>
            </a:extLst>
          </p:cNvPr>
          <p:cNvSpPr/>
          <p:nvPr/>
        </p:nvSpPr>
        <p:spPr>
          <a:xfrm>
            <a:off x="118412" y="2649743"/>
            <a:ext cx="2644523" cy="171420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fr-FR" dirty="0" err="1"/>
              <a:t>Modelisation</a:t>
            </a:r>
            <a:r>
              <a:rPr lang="fr-FR" dirty="0"/>
              <a:t> et résultats</a:t>
            </a:r>
          </a:p>
          <a:p>
            <a:pPr algn="ctr"/>
            <a:r>
              <a:rPr lang="fr-FR" dirty="0"/>
              <a:t>Modèle Régression </a:t>
            </a:r>
            <a:r>
              <a:rPr lang="fr-FR" dirty="0" err="1"/>
              <a:t>Lienaire</a:t>
            </a:r>
            <a:endParaRPr lang="fr-FR" dirty="0"/>
          </a:p>
          <a:p>
            <a:pPr algn="ctr"/>
            <a:endParaRPr lang="fr-FR" dirty="0"/>
          </a:p>
          <a:p>
            <a:pPr algn="ctr"/>
            <a:r>
              <a:rPr lang="fr-FR" dirty="0"/>
              <a:t>Performance R2 </a:t>
            </a:r>
          </a:p>
          <a:p>
            <a:pPr algn="ctr"/>
            <a:r>
              <a:rPr lang="fr-FR" dirty="0"/>
              <a:t>Train : 0,97</a:t>
            </a:r>
          </a:p>
          <a:p>
            <a:pPr algn="ctr"/>
            <a:r>
              <a:rPr lang="fr-FR" dirty="0"/>
              <a:t>Test : 0,90</a:t>
            </a:r>
          </a:p>
          <a:p>
            <a:pPr algn="ctr"/>
            <a:r>
              <a:rPr lang="fr-FR" dirty="0"/>
              <a:t>Léger </a:t>
            </a:r>
            <a:r>
              <a:rPr lang="fr-FR" dirty="0" err="1"/>
              <a:t>overfitting</a:t>
            </a:r>
            <a:endParaRPr lang="fr-FR" dirty="0"/>
          </a:p>
        </p:txBody>
      </p:sp>
    </p:spTree>
    <p:extLst>
      <p:ext uri="{BB962C8B-B14F-4D97-AF65-F5344CB8AC3E}">
        <p14:creationId xmlns:p14="http://schemas.microsoft.com/office/powerpoint/2010/main" val="2534302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2A51DD-EDBF-E09A-ACED-49906604145C}"/>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D05A85B4-DE4B-0B36-C76F-00C5218D1AB0}"/>
              </a:ext>
            </a:extLst>
          </p:cNvPr>
          <p:cNvSpPr>
            <a:spLocks noGrp="1"/>
          </p:cNvSpPr>
          <p:nvPr>
            <p:ph type="title"/>
          </p:nvPr>
        </p:nvSpPr>
        <p:spPr>
          <a:xfrm>
            <a:off x="164460" y="262570"/>
            <a:ext cx="8894021" cy="572700"/>
          </a:xfrm>
        </p:spPr>
        <p:txBody>
          <a:bodyPr/>
          <a:lstStyle/>
          <a:p>
            <a:pPr algn="ctr"/>
            <a:r>
              <a:rPr lang="fr-FR" dirty="0"/>
              <a:t>Importance des variables sur la prédiction y</a:t>
            </a:r>
          </a:p>
        </p:txBody>
      </p:sp>
      <p:sp>
        <p:nvSpPr>
          <p:cNvPr id="3" name="Espace réservé du texte 2">
            <a:extLst>
              <a:ext uri="{FF2B5EF4-FFF2-40B4-BE49-F238E27FC236}">
                <a16:creationId xmlns:a16="http://schemas.microsoft.com/office/drawing/2014/main" id="{0C54D63E-C6FD-1957-A13C-3E470F1855B5}"/>
              </a:ext>
            </a:extLst>
          </p:cNvPr>
          <p:cNvSpPr>
            <a:spLocks noGrp="1"/>
          </p:cNvSpPr>
          <p:nvPr>
            <p:ph type="body" idx="1"/>
          </p:nvPr>
        </p:nvSpPr>
        <p:spPr>
          <a:xfrm>
            <a:off x="164460" y="881508"/>
            <a:ext cx="8979540" cy="4210187"/>
          </a:xfrm>
        </p:spPr>
        <p:txBody>
          <a:bodyPr/>
          <a:lstStyle/>
          <a:p>
            <a:pPr lvl="1">
              <a:buFontTx/>
              <a:buChar char="-"/>
            </a:pPr>
            <a:endParaRPr lang="fr-FR" dirty="0"/>
          </a:p>
          <a:p>
            <a:pPr>
              <a:buFontTx/>
              <a:buChar char="-"/>
            </a:pPr>
            <a:endParaRPr lang="fr-FR" dirty="0"/>
          </a:p>
        </p:txBody>
      </p:sp>
      <p:pic>
        <p:nvPicPr>
          <p:cNvPr id="5" name="Image 4">
            <a:extLst>
              <a:ext uri="{FF2B5EF4-FFF2-40B4-BE49-F238E27FC236}">
                <a16:creationId xmlns:a16="http://schemas.microsoft.com/office/drawing/2014/main" id="{354E897A-96CD-A4A9-E226-0899EE0636C1}"/>
              </a:ext>
            </a:extLst>
          </p:cNvPr>
          <p:cNvPicPr>
            <a:picLocks noChangeAspect="1"/>
          </p:cNvPicPr>
          <p:nvPr/>
        </p:nvPicPr>
        <p:blipFill>
          <a:blip r:embed="rId3"/>
          <a:stretch>
            <a:fillRect/>
          </a:stretch>
        </p:blipFill>
        <p:spPr>
          <a:xfrm>
            <a:off x="546008" y="1377558"/>
            <a:ext cx="7959885" cy="2821225"/>
          </a:xfrm>
          <a:prstGeom prst="rect">
            <a:avLst/>
          </a:prstGeom>
        </p:spPr>
      </p:pic>
    </p:spTree>
    <p:extLst>
      <p:ext uri="{BB962C8B-B14F-4D97-AF65-F5344CB8AC3E}">
        <p14:creationId xmlns:p14="http://schemas.microsoft.com/office/powerpoint/2010/main" val="3076033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B825A0-EDFE-2E28-D910-566C2728604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D3DF5D5C-5DD4-70F6-20B1-7DB36EF7DD8F}"/>
              </a:ext>
            </a:extLst>
          </p:cNvPr>
          <p:cNvSpPr>
            <a:spLocks noGrp="1"/>
          </p:cNvSpPr>
          <p:nvPr>
            <p:ph type="title"/>
          </p:nvPr>
        </p:nvSpPr>
        <p:spPr>
          <a:xfrm>
            <a:off x="124989" y="198940"/>
            <a:ext cx="8894021" cy="572700"/>
          </a:xfrm>
        </p:spPr>
        <p:txBody>
          <a:bodyPr/>
          <a:lstStyle/>
          <a:p>
            <a:pPr algn="ctr"/>
            <a:r>
              <a:rPr lang="fr-FR" dirty="0"/>
              <a:t>Résultat Modèle de régression linéaire simple </a:t>
            </a:r>
          </a:p>
        </p:txBody>
      </p:sp>
      <p:sp>
        <p:nvSpPr>
          <p:cNvPr id="3" name="Espace réservé du texte 2">
            <a:extLst>
              <a:ext uri="{FF2B5EF4-FFF2-40B4-BE49-F238E27FC236}">
                <a16:creationId xmlns:a16="http://schemas.microsoft.com/office/drawing/2014/main" id="{75481CC9-3216-B176-EFCD-4074B6A6B198}"/>
              </a:ext>
            </a:extLst>
          </p:cNvPr>
          <p:cNvSpPr>
            <a:spLocks noGrp="1"/>
          </p:cNvSpPr>
          <p:nvPr>
            <p:ph type="body" idx="1"/>
          </p:nvPr>
        </p:nvSpPr>
        <p:spPr>
          <a:xfrm>
            <a:off x="164460" y="881508"/>
            <a:ext cx="8979540" cy="4210187"/>
          </a:xfrm>
        </p:spPr>
        <p:txBody>
          <a:bodyPr/>
          <a:lstStyle/>
          <a:p>
            <a:pPr lvl="1">
              <a:buFontTx/>
              <a:buChar char="-"/>
            </a:pPr>
            <a:endParaRPr lang="fr-FR" dirty="0"/>
          </a:p>
          <a:p>
            <a:pPr>
              <a:buFontTx/>
              <a:buChar char="-"/>
            </a:pPr>
            <a:endParaRPr lang="fr-FR" dirty="0"/>
          </a:p>
        </p:txBody>
      </p:sp>
      <p:pic>
        <p:nvPicPr>
          <p:cNvPr id="9" name="Image 8">
            <a:extLst>
              <a:ext uri="{FF2B5EF4-FFF2-40B4-BE49-F238E27FC236}">
                <a16:creationId xmlns:a16="http://schemas.microsoft.com/office/drawing/2014/main" id="{98FC35E5-8BE9-35A8-A02F-5D46945C77FF}"/>
              </a:ext>
            </a:extLst>
          </p:cNvPr>
          <p:cNvPicPr>
            <a:picLocks noChangeAspect="1"/>
          </p:cNvPicPr>
          <p:nvPr/>
        </p:nvPicPr>
        <p:blipFill>
          <a:blip r:embed="rId3"/>
          <a:stretch>
            <a:fillRect/>
          </a:stretch>
        </p:blipFill>
        <p:spPr>
          <a:xfrm>
            <a:off x="516805" y="1157681"/>
            <a:ext cx="7637294" cy="2636684"/>
          </a:xfrm>
          <a:prstGeom prst="rect">
            <a:avLst/>
          </a:prstGeom>
        </p:spPr>
      </p:pic>
      <p:pic>
        <p:nvPicPr>
          <p:cNvPr id="11" name="Image 10">
            <a:extLst>
              <a:ext uri="{FF2B5EF4-FFF2-40B4-BE49-F238E27FC236}">
                <a16:creationId xmlns:a16="http://schemas.microsoft.com/office/drawing/2014/main" id="{AA43696D-4930-B278-17B5-D99705DE317B}"/>
              </a:ext>
            </a:extLst>
          </p:cNvPr>
          <p:cNvPicPr>
            <a:picLocks noChangeAspect="1"/>
          </p:cNvPicPr>
          <p:nvPr/>
        </p:nvPicPr>
        <p:blipFill>
          <a:blip r:embed="rId4"/>
          <a:stretch>
            <a:fillRect/>
          </a:stretch>
        </p:blipFill>
        <p:spPr>
          <a:xfrm>
            <a:off x="2250132" y="4190582"/>
            <a:ext cx="4324954" cy="504895"/>
          </a:xfrm>
          <a:prstGeom prst="rect">
            <a:avLst/>
          </a:prstGeom>
        </p:spPr>
      </p:pic>
    </p:spTree>
    <p:extLst>
      <p:ext uri="{BB962C8B-B14F-4D97-AF65-F5344CB8AC3E}">
        <p14:creationId xmlns:p14="http://schemas.microsoft.com/office/powerpoint/2010/main" val="42210726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8F4FF"/>
        </a:solidFill>
        <a:effectLst/>
      </p:bgPr>
    </p:bg>
    <p:spTree>
      <p:nvGrpSpPr>
        <p:cNvPr id="1" name="Shape 61">
          <a:extLst>
            <a:ext uri="{FF2B5EF4-FFF2-40B4-BE49-F238E27FC236}">
              <a16:creationId xmlns:a16="http://schemas.microsoft.com/office/drawing/2014/main" id="{B7714E65-B93C-9344-07CF-8B73EDD73E4F}"/>
            </a:ext>
          </a:extLst>
        </p:cNvPr>
        <p:cNvGrpSpPr/>
        <p:nvPr/>
      </p:nvGrpSpPr>
      <p:grpSpPr>
        <a:xfrm>
          <a:off x="0" y="0"/>
          <a:ext cx="0" cy="0"/>
          <a:chOff x="0" y="0"/>
          <a:chExt cx="0" cy="0"/>
        </a:xfrm>
      </p:grpSpPr>
      <p:pic>
        <p:nvPicPr>
          <p:cNvPr id="63" name="Google Shape;63;p14">
            <a:extLst>
              <a:ext uri="{FF2B5EF4-FFF2-40B4-BE49-F238E27FC236}">
                <a16:creationId xmlns:a16="http://schemas.microsoft.com/office/drawing/2014/main" id="{44F5B1AE-6F05-5816-F0F1-9684A6CD56A3}"/>
              </a:ext>
            </a:extLst>
          </p:cNvPr>
          <p:cNvPicPr preferRelativeResize="0"/>
          <p:nvPr/>
        </p:nvPicPr>
        <p:blipFill>
          <a:blip r:embed="rId3">
            <a:alphaModFix/>
          </a:blip>
          <a:stretch>
            <a:fillRect/>
          </a:stretch>
        </p:blipFill>
        <p:spPr>
          <a:xfrm>
            <a:off x="463375" y="482852"/>
            <a:ext cx="576900" cy="385904"/>
          </a:xfrm>
          <a:prstGeom prst="rect">
            <a:avLst/>
          </a:prstGeom>
          <a:noFill/>
          <a:ln>
            <a:noFill/>
          </a:ln>
        </p:spPr>
      </p:pic>
      <p:sp>
        <p:nvSpPr>
          <p:cNvPr id="3" name="ZoneTexte 2">
            <a:extLst>
              <a:ext uri="{FF2B5EF4-FFF2-40B4-BE49-F238E27FC236}">
                <a16:creationId xmlns:a16="http://schemas.microsoft.com/office/drawing/2014/main" id="{26E3D5C8-BEF5-3078-D8CB-8C525269F440}"/>
              </a:ext>
            </a:extLst>
          </p:cNvPr>
          <p:cNvSpPr txBox="1"/>
          <p:nvPr/>
        </p:nvSpPr>
        <p:spPr>
          <a:xfrm>
            <a:off x="1394625" y="1885421"/>
            <a:ext cx="7229680" cy="584775"/>
          </a:xfrm>
          <a:prstGeom prst="rect">
            <a:avLst/>
          </a:prstGeom>
          <a:noFill/>
        </p:spPr>
        <p:txBody>
          <a:bodyPr wrap="square">
            <a:spAutoFit/>
          </a:bodyPr>
          <a:lstStyle/>
          <a:p>
            <a:pPr marL="114300" indent="0">
              <a:buNone/>
            </a:pPr>
            <a:r>
              <a:rPr lang="fr-FR" sz="3200" b="1" dirty="0"/>
              <a:t>Lutter contre le surapprentissage</a:t>
            </a:r>
          </a:p>
        </p:txBody>
      </p:sp>
      <p:sp>
        <p:nvSpPr>
          <p:cNvPr id="4" name="ZoneTexte 3">
            <a:extLst>
              <a:ext uri="{FF2B5EF4-FFF2-40B4-BE49-F238E27FC236}">
                <a16:creationId xmlns:a16="http://schemas.microsoft.com/office/drawing/2014/main" id="{0F62373C-69D6-531C-11D8-B4633C89F947}"/>
              </a:ext>
            </a:extLst>
          </p:cNvPr>
          <p:cNvSpPr txBox="1"/>
          <p:nvPr/>
        </p:nvSpPr>
        <p:spPr>
          <a:xfrm>
            <a:off x="2286000" y="2772290"/>
            <a:ext cx="4572000" cy="92333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5400" b="0" i="0" u="none" strike="noStrike" kern="0" cap="none" spc="0" normalizeH="0" baseline="0" noProof="0" dirty="0">
                <a:ln>
                  <a:noFill/>
                </a:ln>
                <a:solidFill>
                  <a:srgbClr val="FF0000"/>
                </a:solidFill>
                <a:effectLst/>
                <a:uLnTx/>
                <a:uFillTx/>
                <a:latin typeface="Arial"/>
                <a:cs typeface="Arial"/>
                <a:sym typeface="Arial"/>
              </a:rPr>
              <a:t>A FINALISER</a:t>
            </a:r>
          </a:p>
        </p:txBody>
      </p:sp>
    </p:spTree>
    <p:extLst>
      <p:ext uri="{BB962C8B-B14F-4D97-AF65-F5344CB8AC3E}">
        <p14:creationId xmlns:p14="http://schemas.microsoft.com/office/powerpoint/2010/main" val="36074023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1E2D7-1AC8-BA7C-59F4-D30486FEA55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087BD47-A0D9-CA8D-0ADB-2024F7535B32}"/>
              </a:ext>
            </a:extLst>
          </p:cNvPr>
          <p:cNvSpPr>
            <a:spLocks noGrp="1"/>
          </p:cNvSpPr>
          <p:nvPr>
            <p:ph type="title"/>
          </p:nvPr>
        </p:nvSpPr>
        <p:spPr>
          <a:xfrm>
            <a:off x="164460" y="262570"/>
            <a:ext cx="8894021" cy="572700"/>
          </a:xfrm>
        </p:spPr>
        <p:txBody>
          <a:bodyPr/>
          <a:lstStyle/>
          <a:p>
            <a:pPr algn="ctr"/>
            <a:r>
              <a:rPr lang="fr-FR" dirty="0"/>
              <a:t>Modèles de régression linéaire régularisée</a:t>
            </a:r>
          </a:p>
        </p:txBody>
      </p:sp>
      <p:sp>
        <p:nvSpPr>
          <p:cNvPr id="3" name="Espace réservé du texte 2">
            <a:extLst>
              <a:ext uri="{FF2B5EF4-FFF2-40B4-BE49-F238E27FC236}">
                <a16:creationId xmlns:a16="http://schemas.microsoft.com/office/drawing/2014/main" id="{1D6167AF-C9A3-2E17-8F0F-82C25DC551C5}"/>
              </a:ext>
            </a:extLst>
          </p:cNvPr>
          <p:cNvSpPr>
            <a:spLocks noGrp="1"/>
          </p:cNvSpPr>
          <p:nvPr>
            <p:ph type="body" idx="1"/>
          </p:nvPr>
        </p:nvSpPr>
        <p:spPr>
          <a:xfrm>
            <a:off x="164460" y="881508"/>
            <a:ext cx="8979540" cy="4210187"/>
          </a:xfrm>
        </p:spPr>
        <p:txBody>
          <a:bodyPr/>
          <a:lstStyle/>
          <a:p>
            <a:pPr lvl="1">
              <a:buFontTx/>
              <a:buChar char="-"/>
            </a:pPr>
            <a:endParaRPr lang="fr-FR" dirty="0"/>
          </a:p>
          <a:p>
            <a:pPr>
              <a:buFontTx/>
              <a:buChar char="-"/>
            </a:pPr>
            <a:endParaRPr lang="fr-FR" dirty="0"/>
          </a:p>
        </p:txBody>
      </p:sp>
      <p:sp>
        <p:nvSpPr>
          <p:cNvPr id="4" name="ZoneTexte 3">
            <a:extLst>
              <a:ext uri="{FF2B5EF4-FFF2-40B4-BE49-F238E27FC236}">
                <a16:creationId xmlns:a16="http://schemas.microsoft.com/office/drawing/2014/main" id="{0D72035E-4091-4AEC-6F5D-FFA345DF14C1}"/>
              </a:ext>
            </a:extLst>
          </p:cNvPr>
          <p:cNvSpPr txBox="1"/>
          <p:nvPr/>
        </p:nvSpPr>
        <p:spPr>
          <a:xfrm>
            <a:off x="318782" y="1702965"/>
            <a:ext cx="8506435" cy="2215991"/>
          </a:xfrm>
          <a:prstGeom prst="rect">
            <a:avLst/>
          </a:prstGeom>
          <a:noFill/>
        </p:spPr>
        <p:txBody>
          <a:bodyPr wrap="square" rtlCol="0">
            <a:spAutoFit/>
          </a:bodyPr>
          <a:lstStyle/>
          <a:p>
            <a:pPr algn="ctr"/>
            <a:r>
              <a:rPr lang="fr-FR" sz="1800" u="sng" dirty="0"/>
              <a:t>Pour lutter contre l’</a:t>
            </a:r>
            <a:r>
              <a:rPr lang="fr-FR" sz="1800" u="sng" dirty="0" err="1"/>
              <a:t>Overfitting</a:t>
            </a:r>
            <a:r>
              <a:rPr lang="fr-FR" sz="1800" u="sng" dirty="0"/>
              <a:t>, nous avons utilisé deux </a:t>
            </a:r>
            <a:r>
              <a:rPr lang="fr-FR" sz="1800" u="sng" dirty="0" err="1"/>
              <a:t>Modéles</a:t>
            </a:r>
            <a:r>
              <a:rPr lang="fr-FR" sz="1800" u="sng" dirty="0"/>
              <a:t> de </a:t>
            </a:r>
            <a:r>
              <a:rPr lang="fr-FR" sz="1800" u="sng" dirty="0" err="1"/>
              <a:t>Regression</a:t>
            </a:r>
            <a:r>
              <a:rPr lang="fr-FR" sz="1800" u="sng" dirty="0"/>
              <a:t> linéaire régularisé :</a:t>
            </a:r>
          </a:p>
          <a:p>
            <a:pPr algn="ctr"/>
            <a:endParaRPr lang="fr-FR" sz="1800" u="sng" dirty="0"/>
          </a:p>
          <a:p>
            <a:endParaRPr lang="fr-FR" dirty="0"/>
          </a:p>
          <a:p>
            <a:pPr algn="ctr"/>
            <a:r>
              <a:rPr lang="fr-FR" b="1" dirty="0"/>
              <a:t>Ridge</a:t>
            </a:r>
            <a:r>
              <a:rPr lang="fr-FR" dirty="0"/>
              <a:t> applique une pénalisation L2 (contraint la somme des carrés des coefficients).</a:t>
            </a:r>
          </a:p>
          <a:p>
            <a:pPr algn="ctr"/>
            <a:endParaRPr lang="fr-FR" dirty="0"/>
          </a:p>
          <a:p>
            <a:pPr algn="ctr"/>
            <a:endParaRPr lang="fr-FR" dirty="0"/>
          </a:p>
          <a:p>
            <a:pPr algn="ctr"/>
            <a:r>
              <a:rPr lang="fr-FR" b="1" dirty="0"/>
              <a:t>Lasso</a:t>
            </a:r>
            <a:r>
              <a:rPr lang="fr-FR" dirty="0"/>
              <a:t> applique une pénalisation L1 (peut mettre certains coefficients exactement à 0 → fait une sélection de variables).</a:t>
            </a:r>
          </a:p>
        </p:txBody>
      </p:sp>
    </p:spTree>
    <p:extLst>
      <p:ext uri="{BB962C8B-B14F-4D97-AF65-F5344CB8AC3E}">
        <p14:creationId xmlns:p14="http://schemas.microsoft.com/office/powerpoint/2010/main" val="492151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8F4FF"/>
        </a:solidFill>
        <a:effectLst/>
      </p:bgPr>
    </p:bg>
    <p:spTree>
      <p:nvGrpSpPr>
        <p:cNvPr id="1" name="Shape 61">
          <a:extLst>
            <a:ext uri="{FF2B5EF4-FFF2-40B4-BE49-F238E27FC236}">
              <a16:creationId xmlns:a16="http://schemas.microsoft.com/office/drawing/2014/main" id="{5421DF80-ED82-73E5-B42C-03A86E6623A1}"/>
            </a:ext>
          </a:extLst>
        </p:cNvPr>
        <p:cNvGrpSpPr/>
        <p:nvPr/>
      </p:nvGrpSpPr>
      <p:grpSpPr>
        <a:xfrm>
          <a:off x="0" y="0"/>
          <a:ext cx="0" cy="0"/>
          <a:chOff x="0" y="0"/>
          <a:chExt cx="0" cy="0"/>
        </a:xfrm>
      </p:grpSpPr>
      <p:pic>
        <p:nvPicPr>
          <p:cNvPr id="63" name="Google Shape;63;p14">
            <a:extLst>
              <a:ext uri="{FF2B5EF4-FFF2-40B4-BE49-F238E27FC236}">
                <a16:creationId xmlns:a16="http://schemas.microsoft.com/office/drawing/2014/main" id="{24788C91-8F54-D501-33BF-41596328E565}"/>
              </a:ext>
            </a:extLst>
          </p:cNvPr>
          <p:cNvPicPr preferRelativeResize="0"/>
          <p:nvPr/>
        </p:nvPicPr>
        <p:blipFill>
          <a:blip r:embed="rId3">
            <a:alphaModFix/>
          </a:blip>
          <a:stretch>
            <a:fillRect/>
          </a:stretch>
        </p:blipFill>
        <p:spPr>
          <a:xfrm>
            <a:off x="463375" y="482852"/>
            <a:ext cx="576900" cy="385904"/>
          </a:xfrm>
          <a:prstGeom prst="rect">
            <a:avLst/>
          </a:prstGeom>
          <a:noFill/>
          <a:ln>
            <a:noFill/>
          </a:ln>
        </p:spPr>
      </p:pic>
      <p:sp>
        <p:nvSpPr>
          <p:cNvPr id="3" name="ZoneTexte 2">
            <a:extLst>
              <a:ext uri="{FF2B5EF4-FFF2-40B4-BE49-F238E27FC236}">
                <a16:creationId xmlns:a16="http://schemas.microsoft.com/office/drawing/2014/main" id="{61E508B7-1C35-419B-6081-EED2E7A8B106}"/>
              </a:ext>
            </a:extLst>
          </p:cNvPr>
          <p:cNvSpPr txBox="1"/>
          <p:nvPr/>
        </p:nvSpPr>
        <p:spPr>
          <a:xfrm>
            <a:off x="1394625" y="1885421"/>
            <a:ext cx="7229680" cy="584775"/>
          </a:xfrm>
          <a:prstGeom prst="rect">
            <a:avLst/>
          </a:prstGeom>
          <a:noFill/>
        </p:spPr>
        <p:txBody>
          <a:bodyPr wrap="square">
            <a:spAutoFit/>
          </a:bodyPr>
          <a:lstStyle/>
          <a:p>
            <a:pPr marL="114300" indent="0" algn="ctr">
              <a:buNone/>
            </a:pPr>
            <a:r>
              <a:rPr lang="fr-FR" sz="3200" b="1" dirty="0"/>
              <a:t>Conclusion</a:t>
            </a:r>
          </a:p>
        </p:txBody>
      </p:sp>
    </p:spTree>
    <p:extLst>
      <p:ext uri="{BB962C8B-B14F-4D97-AF65-F5344CB8AC3E}">
        <p14:creationId xmlns:p14="http://schemas.microsoft.com/office/powerpoint/2010/main" val="2150321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00DBD0"/>
        </a:solidFill>
        <a:effectLst/>
      </p:bgPr>
    </p:bg>
    <p:spTree>
      <p:nvGrpSpPr>
        <p:cNvPr id="1" name="Shape 109"/>
        <p:cNvGrpSpPr/>
        <p:nvPr/>
      </p:nvGrpSpPr>
      <p:grpSpPr>
        <a:xfrm>
          <a:off x="0" y="0"/>
          <a:ext cx="0" cy="0"/>
          <a:chOff x="0" y="0"/>
          <a:chExt cx="0" cy="0"/>
        </a:xfrm>
      </p:grpSpPr>
      <p:sp>
        <p:nvSpPr>
          <p:cNvPr id="110" name="Google Shape;110;p19"/>
          <p:cNvSpPr txBox="1">
            <a:spLocks noGrp="1"/>
          </p:cNvSpPr>
          <p:nvPr>
            <p:ph type="ctrTitle" idx="4294967295"/>
          </p:nvPr>
        </p:nvSpPr>
        <p:spPr>
          <a:xfrm>
            <a:off x="1235600" y="1742168"/>
            <a:ext cx="5315100" cy="69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5600" b="1">
                <a:solidFill>
                  <a:srgbClr val="0E3449"/>
                </a:solidFill>
                <a:latin typeface="Inter"/>
                <a:ea typeface="Inter"/>
                <a:cs typeface="Inter"/>
                <a:sym typeface="Inter"/>
              </a:rPr>
              <a:t>Thanks! </a:t>
            </a:r>
            <a:endParaRPr sz="5600" b="1">
              <a:solidFill>
                <a:srgbClr val="0E3449"/>
              </a:solidFill>
              <a:latin typeface="Inter"/>
              <a:ea typeface="Inter"/>
              <a:cs typeface="Inter"/>
              <a:sym typeface="Inter"/>
            </a:endParaRPr>
          </a:p>
        </p:txBody>
      </p:sp>
      <p:pic>
        <p:nvPicPr>
          <p:cNvPr id="111" name="Google Shape;111;p19"/>
          <p:cNvPicPr preferRelativeResize="0"/>
          <p:nvPr/>
        </p:nvPicPr>
        <p:blipFill>
          <a:blip r:embed="rId3">
            <a:alphaModFix/>
          </a:blip>
          <a:stretch>
            <a:fillRect/>
          </a:stretch>
        </p:blipFill>
        <p:spPr>
          <a:xfrm>
            <a:off x="3918625" y="3006625"/>
            <a:ext cx="4599299" cy="2136876"/>
          </a:xfrm>
          <a:prstGeom prst="rect">
            <a:avLst/>
          </a:prstGeom>
          <a:noFill/>
          <a:ln>
            <a:noFill/>
          </a:ln>
        </p:spPr>
      </p:pic>
      <p:sp>
        <p:nvSpPr>
          <p:cNvPr id="112" name="Google Shape;112;p19"/>
          <p:cNvSpPr txBox="1">
            <a:spLocks noGrp="1"/>
          </p:cNvSpPr>
          <p:nvPr>
            <p:ph type="ctrTitle" idx="4294967295"/>
          </p:nvPr>
        </p:nvSpPr>
        <p:spPr>
          <a:xfrm>
            <a:off x="1274764" y="2606043"/>
            <a:ext cx="5315100" cy="69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400">
                <a:solidFill>
                  <a:srgbClr val="0E3449"/>
                </a:solidFill>
                <a:latin typeface="Inter Medium"/>
                <a:ea typeface="Inter Medium"/>
                <a:cs typeface="Inter Medium"/>
                <a:sym typeface="Inter Medium"/>
              </a:rPr>
              <a:t>See you in the next course</a:t>
            </a:r>
            <a:endParaRPr sz="2400">
              <a:solidFill>
                <a:srgbClr val="0E3449"/>
              </a:solidFill>
              <a:latin typeface="Inter Medium"/>
              <a:ea typeface="Inter Medium"/>
              <a:cs typeface="Inter Medium"/>
              <a:sym typeface="Inter Medium"/>
            </a:endParaRPr>
          </a:p>
        </p:txBody>
      </p:sp>
      <p:pic>
        <p:nvPicPr>
          <p:cNvPr id="113" name="Google Shape;113;p19"/>
          <p:cNvPicPr preferRelativeResize="0"/>
          <p:nvPr/>
        </p:nvPicPr>
        <p:blipFill>
          <a:blip r:embed="rId4">
            <a:alphaModFix/>
          </a:blip>
          <a:stretch>
            <a:fillRect/>
          </a:stretch>
        </p:blipFill>
        <p:spPr>
          <a:xfrm>
            <a:off x="463375" y="482852"/>
            <a:ext cx="576900" cy="38590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6223DA-5C90-9C3F-AD8C-34F39189FB9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CEB824DA-9D50-2DB2-7303-FD7A9E16EA80}"/>
              </a:ext>
            </a:extLst>
          </p:cNvPr>
          <p:cNvSpPr>
            <a:spLocks noGrp="1"/>
          </p:cNvSpPr>
          <p:nvPr>
            <p:ph type="title"/>
          </p:nvPr>
        </p:nvSpPr>
        <p:spPr>
          <a:xfrm>
            <a:off x="311700" y="329270"/>
            <a:ext cx="8520600" cy="572700"/>
          </a:xfrm>
        </p:spPr>
        <p:txBody>
          <a:bodyPr/>
          <a:lstStyle/>
          <a:p>
            <a:pPr algn="ctr"/>
            <a:r>
              <a:rPr lang="fr-FR" b="1" dirty="0"/>
              <a:t>Présentation du déroulé</a:t>
            </a:r>
          </a:p>
        </p:txBody>
      </p:sp>
      <p:sp>
        <p:nvSpPr>
          <p:cNvPr id="3" name="Espace réservé du texte 2">
            <a:extLst>
              <a:ext uri="{FF2B5EF4-FFF2-40B4-BE49-F238E27FC236}">
                <a16:creationId xmlns:a16="http://schemas.microsoft.com/office/drawing/2014/main" id="{E783EACC-7F65-BE70-B37F-D1CB212FEB4C}"/>
              </a:ext>
            </a:extLst>
          </p:cNvPr>
          <p:cNvSpPr>
            <a:spLocks noGrp="1"/>
          </p:cNvSpPr>
          <p:nvPr>
            <p:ph type="body" idx="1"/>
          </p:nvPr>
        </p:nvSpPr>
        <p:spPr>
          <a:xfrm>
            <a:off x="1813610" y="1749844"/>
            <a:ext cx="5516780" cy="1840706"/>
          </a:xfrm>
        </p:spPr>
        <p:txBody>
          <a:bodyPr/>
          <a:lstStyle/>
          <a:p>
            <a:pPr marL="114300" indent="0" algn="just">
              <a:buNone/>
            </a:pPr>
            <a:r>
              <a:rPr lang="fr-FR" sz="2400" dirty="0">
                <a:solidFill>
                  <a:srgbClr val="000000"/>
                </a:solidFill>
              </a:rPr>
              <a:t>1 – EDA et </a:t>
            </a:r>
            <a:r>
              <a:rPr lang="fr-FR" sz="2400" dirty="0" err="1">
                <a:solidFill>
                  <a:srgbClr val="000000"/>
                </a:solidFill>
              </a:rPr>
              <a:t>Prétaitement</a:t>
            </a:r>
            <a:endParaRPr lang="fr-FR" sz="2400" dirty="0">
              <a:solidFill>
                <a:srgbClr val="000000"/>
              </a:solidFill>
            </a:endParaRPr>
          </a:p>
          <a:p>
            <a:pPr marL="114300" indent="0" algn="just">
              <a:buNone/>
            </a:pPr>
            <a:r>
              <a:rPr lang="fr-FR" sz="2400" dirty="0">
                <a:solidFill>
                  <a:srgbClr val="000000"/>
                </a:solidFill>
              </a:rPr>
              <a:t>2 – Modèle</a:t>
            </a:r>
          </a:p>
          <a:p>
            <a:pPr marL="114300" indent="0" algn="just">
              <a:buNone/>
            </a:pPr>
            <a:r>
              <a:rPr lang="fr-FR" sz="2400" dirty="0">
                <a:solidFill>
                  <a:srgbClr val="000000"/>
                </a:solidFill>
              </a:rPr>
              <a:t>3 – </a:t>
            </a:r>
            <a:r>
              <a:rPr lang="fr-FR" sz="2400" dirty="0" err="1">
                <a:solidFill>
                  <a:srgbClr val="000000"/>
                </a:solidFill>
              </a:rPr>
              <a:t>Overtifing</a:t>
            </a:r>
            <a:endParaRPr lang="fr-FR" sz="2400" dirty="0">
              <a:solidFill>
                <a:srgbClr val="000000"/>
              </a:solidFill>
            </a:endParaRPr>
          </a:p>
          <a:p>
            <a:pPr algn="just">
              <a:buFontTx/>
              <a:buChar char="-"/>
            </a:pPr>
            <a:endParaRPr lang="fr-FR" sz="2400" dirty="0">
              <a:solidFill>
                <a:srgbClr val="0E3449"/>
              </a:solidFill>
              <a:latin typeface="Inter"/>
              <a:ea typeface="Inter"/>
              <a:sym typeface="Inter"/>
            </a:endParaRPr>
          </a:p>
          <a:p>
            <a:pPr algn="just">
              <a:buFontTx/>
              <a:buChar char="-"/>
            </a:pPr>
            <a:endParaRPr lang="fr-FR" sz="2400" dirty="0">
              <a:solidFill>
                <a:srgbClr val="0E3449"/>
              </a:solidFill>
              <a:latin typeface="Inter"/>
              <a:ea typeface="Inter"/>
            </a:endParaRPr>
          </a:p>
          <a:p>
            <a:pPr algn="just">
              <a:buFontTx/>
              <a:buChar char="-"/>
            </a:pPr>
            <a:endParaRPr lang="fr-FR" sz="2800" dirty="0">
              <a:solidFill>
                <a:srgbClr val="0E3449"/>
              </a:solidFill>
              <a:latin typeface="Inter"/>
              <a:ea typeface="Inter"/>
              <a:cs typeface="Inter"/>
              <a:sym typeface="Inter"/>
            </a:endParaRPr>
          </a:p>
          <a:p>
            <a:pPr marL="114300" indent="0" algn="just">
              <a:buNone/>
            </a:pPr>
            <a:br>
              <a:rPr lang="fr-FR" sz="2800" dirty="0">
                <a:solidFill>
                  <a:srgbClr val="000000"/>
                </a:solidFill>
              </a:rPr>
            </a:br>
            <a:endParaRPr lang="fr-FR" sz="2800" dirty="0">
              <a:solidFill>
                <a:srgbClr val="000000"/>
              </a:solidFill>
            </a:endParaRPr>
          </a:p>
          <a:p>
            <a:pPr marL="114300" indent="0" algn="just">
              <a:buNone/>
            </a:pPr>
            <a:endParaRPr lang="fr-FR" sz="2800" dirty="0">
              <a:solidFill>
                <a:srgbClr val="000000"/>
              </a:solidFill>
            </a:endParaRPr>
          </a:p>
          <a:p>
            <a:pPr marL="114300" indent="0" algn="just">
              <a:buNone/>
            </a:pPr>
            <a:endParaRPr lang="fr-FR" sz="2800" dirty="0">
              <a:solidFill>
                <a:srgbClr val="000000"/>
              </a:solidFill>
            </a:endParaRPr>
          </a:p>
          <a:p>
            <a:pPr marL="114300" indent="0" algn="just">
              <a:buNone/>
            </a:pPr>
            <a:endParaRPr lang="fr-FR" sz="2800" dirty="0"/>
          </a:p>
        </p:txBody>
      </p:sp>
    </p:spTree>
    <p:extLst>
      <p:ext uri="{BB962C8B-B14F-4D97-AF65-F5344CB8AC3E}">
        <p14:creationId xmlns:p14="http://schemas.microsoft.com/office/powerpoint/2010/main" val="2485324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8F4FF"/>
        </a:solidFill>
        <a:effectLst/>
      </p:bgPr>
    </p:bg>
    <p:spTree>
      <p:nvGrpSpPr>
        <p:cNvPr id="1" name="Shape 61">
          <a:extLst>
            <a:ext uri="{FF2B5EF4-FFF2-40B4-BE49-F238E27FC236}">
              <a16:creationId xmlns:a16="http://schemas.microsoft.com/office/drawing/2014/main" id="{D2C8A4AC-3BDE-8143-A899-05E1F62E94C0}"/>
            </a:ext>
          </a:extLst>
        </p:cNvPr>
        <p:cNvGrpSpPr/>
        <p:nvPr/>
      </p:nvGrpSpPr>
      <p:grpSpPr>
        <a:xfrm>
          <a:off x="0" y="0"/>
          <a:ext cx="0" cy="0"/>
          <a:chOff x="0" y="0"/>
          <a:chExt cx="0" cy="0"/>
        </a:xfrm>
      </p:grpSpPr>
      <p:pic>
        <p:nvPicPr>
          <p:cNvPr id="63" name="Google Shape;63;p14">
            <a:extLst>
              <a:ext uri="{FF2B5EF4-FFF2-40B4-BE49-F238E27FC236}">
                <a16:creationId xmlns:a16="http://schemas.microsoft.com/office/drawing/2014/main" id="{538C2F54-ACF7-D44C-9049-E500AE76ABD1}"/>
              </a:ext>
            </a:extLst>
          </p:cNvPr>
          <p:cNvPicPr preferRelativeResize="0"/>
          <p:nvPr/>
        </p:nvPicPr>
        <p:blipFill>
          <a:blip r:embed="rId3">
            <a:alphaModFix/>
          </a:blip>
          <a:stretch>
            <a:fillRect/>
          </a:stretch>
        </p:blipFill>
        <p:spPr>
          <a:xfrm>
            <a:off x="463375" y="482852"/>
            <a:ext cx="576900" cy="385904"/>
          </a:xfrm>
          <a:prstGeom prst="rect">
            <a:avLst/>
          </a:prstGeom>
          <a:noFill/>
          <a:ln>
            <a:noFill/>
          </a:ln>
        </p:spPr>
      </p:pic>
      <p:sp>
        <p:nvSpPr>
          <p:cNvPr id="3" name="ZoneTexte 2">
            <a:extLst>
              <a:ext uri="{FF2B5EF4-FFF2-40B4-BE49-F238E27FC236}">
                <a16:creationId xmlns:a16="http://schemas.microsoft.com/office/drawing/2014/main" id="{1F57A254-EF97-2A80-2F56-A0ADD1808BB1}"/>
              </a:ext>
            </a:extLst>
          </p:cNvPr>
          <p:cNvSpPr txBox="1"/>
          <p:nvPr/>
        </p:nvSpPr>
        <p:spPr>
          <a:xfrm>
            <a:off x="2286000" y="1885421"/>
            <a:ext cx="4572000" cy="584775"/>
          </a:xfrm>
          <a:prstGeom prst="rect">
            <a:avLst/>
          </a:prstGeom>
          <a:noFill/>
        </p:spPr>
        <p:txBody>
          <a:bodyPr wrap="square">
            <a:spAutoFit/>
          </a:bodyPr>
          <a:lstStyle/>
          <a:p>
            <a:pPr marL="114300" indent="0">
              <a:buNone/>
            </a:pPr>
            <a:r>
              <a:rPr lang="fr-FR" sz="3200" b="1" dirty="0"/>
              <a:t>EDA et Prétraitement</a:t>
            </a:r>
          </a:p>
        </p:txBody>
      </p:sp>
    </p:spTree>
    <p:extLst>
      <p:ext uri="{BB962C8B-B14F-4D97-AF65-F5344CB8AC3E}">
        <p14:creationId xmlns:p14="http://schemas.microsoft.com/office/powerpoint/2010/main" val="4207391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 6">
            <a:extLst>
              <a:ext uri="{FF2B5EF4-FFF2-40B4-BE49-F238E27FC236}">
                <a16:creationId xmlns:a16="http://schemas.microsoft.com/office/drawing/2014/main" id="{AD6A0EB0-50FF-2286-3061-D46D67327AA5}"/>
              </a:ext>
            </a:extLst>
          </p:cNvPr>
          <p:cNvPicPr>
            <a:picLocks noChangeAspect="1"/>
          </p:cNvPicPr>
          <p:nvPr/>
        </p:nvPicPr>
        <p:blipFill>
          <a:blip r:embed="rId3"/>
          <a:stretch>
            <a:fillRect/>
          </a:stretch>
        </p:blipFill>
        <p:spPr>
          <a:xfrm>
            <a:off x="226503" y="75711"/>
            <a:ext cx="8590326" cy="4885307"/>
          </a:xfrm>
          <a:prstGeom prst="rect">
            <a:avLst/>
          </a:prstGeom>
        </p:spPr>
      </p:pic>
      <p:sp>
        <p:nvSpPr>
          <p:cNvPr id="2" name="Titre 1">
            <a:extLst>
              <a:ext uri="{FF2B5EF4-FFF2-40B4-BE49-F238E27FC236}">
                <a16:creationId xmlns:a16="http://schemas.microsoft.com/office/drawing/2014/main" id="{5E6D403F-9D1A-8C66-EE48-2C8B78420C1A}"/>
              </a:ext>
            </a:extLst>
          </p:cNvPr>
          <p:cNvSpPr>
            <a:spLocks noGrp="1"/>
          </p:cNvSpPr>
          <p:nvPr>
            <p:ph type="title"/>
          </p:nvPr>
        </p:nvSpPr>
        <p:spPr>
          <a:xfrm>
            <a:off x="4898515" y="3529740"/>
            <a:ext cx="3011648" cy="572700"/>
          </a:xfrm>
        </p:spPr>
        <p:txBody>
          <a:bodyPr/>
          <a:lstStyle/>
          <a:p>
            <a:r>
              <a:rPr lang="fr-FR" dirty="0"/>
              <a:t>Jeu de données</a:t>
            </a:r>
          </a:p>
        </p:txBody>
      </p:sp>
      <p:sp>
        <p:nvSpPr>
          <p:cNvPr id="3" name="Espace réservé du texte 2">
            <a:extLst>
              <a:ext uri="{FF2B5EF4-FFF2-40B4-BE49-F238E27FC236}">
                <a16:creationId xmlns:a16="http://schemas.microsoft.com/office/drawing/2014/main" id="{135AD6F4-0F70-B0BE-0BEF-88CD4E4E7594}"/>
              </a:ext>
            </a:extLst>
          </p:cNvPr>
          <p:cNvSpPr>
            <a:spLocks noGrp="1"/>
          </p:cNvSpPr>
          <p:nvPr>
            <p:ph type="body" idx="1"/>
          </p:nvPr>
        </p:nvSpPr>
        <p:spPr>
          <a:xfrm>
            <a:off x="4572000" y="4245602"/>
            <a:ext cx="3379455" cy="572700"/>
          </a:xfrm>
        </p:spPr>
        <p:txBody>
          <a:bodyPr/>
          <a:lstStyle/>
          <a:p>
            <a:pPr marL="114300" indent="0" algn="ctr">
              <a:buNone/>
            </a:pPr>
            <a:r>
              <a:rPr lang="fr-FR" b="1" dirty="0"/>
              <a:t>150 lignes et 8 colonnes</a:t>
            </a:r>
          </a:p>
          <a:p>
            <a:pPr marL="114300" indent="0" algn="ctr">
              <a:buNone/>
            </a:pPr>
            <a:endParaRPr lang="fr-FR" dirty="0"/>
          </a:p>
          <a:p>
            <a:pPr marL="457200" lvl="1" indent="-342900">
              <a:spcBef>
                <a:spcPts val="0"/>
              </a:spcBef>
              <a:buClr>
                <a:schemeClr val="accent3"/>
              </a:buClr>
              <a:buSzPct val="79000"/>
              <a:buFont typeface="Arial" panose="020B0604020202020204" pitchFamily="34" charset="0"/>
              <a:buChar char="•"/>
            </a:pPr>
            <a:endParaRPr lang="fr-FR" sz="1600" dirty="0"/>
          </a:p>
          <a:p>
            <a:pPr lvl="1" algn="ctr">
              <a:buFontTx/>
              <a:buChar char="-"/>
            </a:pPr>
            <a:endParaRPr lang="fr-FR" dirty="0"/>
          </a:p>
          <a:p>
            <a:pPr>
              <a:buFontTx/>
              <a:buChar char="-"/>
            </a:pPr>
            <a:endParaRPr lang="fr-FR" dirty="0"/>
          </a:p>
        </p:txBody>
      </p:sp>
    </p:spTree>
    <p:extLst>
      <p:ext uri="{BB962C8B-B14F-4D97-AF65-F5344CB8AC3E}">
        <p14:creationId xmlns:p14="http://schemas.microsoft.com/office/powerpoint/2010/main" val="1532295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EEC6DE-80AC-F374-A79C-F97015A0463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F5922B61-5F76-2A56-2E5C-322F1FACEF5D}"/>
              </a:ext>
            </a:extLst>
          </p:cNvPr>
          <p:cNvSpPr>
            <a:spLocks noGrp="1"/>
          </p:cNvSpPr>
          <p:nvPr>
            <p:ph type="title"/>
          </p:nvPr>
        </p:nvSpPr>
        <p:spPr>
          <a:xfrm>
            <a:off x="311700" y="208202"/>
            <a:ext cx="8520600" cy="572700"/>
          </a:xfrm>
        </p:spPr>
        <p:txBody>
          <a:bodyPr/>
          <a:lstStyle/>
          <a:p>
            <a:pPr algn="ctr"/>
            <a:r>
              <a:rPr lang="fr-FR" dirty="0"/>
              <a:t>      Prétraitement des données</a:t>
            </a:r>
          </a:p>
        </p:txBody>
      </p:sp>
      <p:sp>
        <p:nvSpPr>
          <p:cNvPr id="3" name="Espace réservé du texte 2">
            <a:extLst>
              <a:ext uri="{FF2B5EF4-FFF2-40B4-BE49-F238E27FC236}">
                <a16:creationId xmlns:a16="http://schemas.microsoft.com/office/drawing/2014/main" id="{801AF1AB-CD35-568C-EA7C-EA1F410196B8}"/>
              </a:ext>
            </a:extLst>
          </p:cNvPr>
          <p:cNvSpPr>
            <a:spLocks noGrp="1"/>
          </p:cNvSpPr>
          <p:nvPr>
            <p:ph type="body" idx="1"/>
          </p:nvPr>
        </p:nvSpPr>
        <p:spPr>
          <a:xfrm>
            <a:off x="164460" y="881508"/>
            <a:ext cx="8979540" cy="4210187"/>
          </a:xfrm>
        </p:spPr>
        <p:txBody>
          <a:bodyPr/>
          <a:lstStyle/>
          <a:p>
            <a:pPr lvl="1">
              <a:buFontTx/>
              <a:buChar char="-"/>
            </a:pPr>
            <a:endParaRPr lang="fr-FR" dirty="0"/>
          </a:p>
          <a:p>
            <a:pPr>
              <a:buFontTx/>
              <a:buChar char="-"/>
            </a:pPr>
            <a:endParaRPr lang="fr-FR" dirty="0"/>
          </a:p>
        </p:txBody>
      </p:sp>
      <p:pic>
        <p:nvPicPr>
          <p:cNvPr id="5" name="Image 4">
            <a:extLst>
              <a:ext uri="{FF2B5EF4-FFF2-40B4-BE49-F238E27FC236}">
                <a16:creationId xmlns:a16="http://schemas.microsoft.com/office/drawing/2014/main" id="{3B4A7D74-40C3-3FA4-7056-665E4F7B8DFA}"/>
              </a:ext>
            </a:extLst>
          </p:cNvPr>
          <p:cNvPicPr>
            <a:picLocks noChangeAspect="1"/>
          </p:cNvPicPr>
          <p:nvPr/>
        </p:nvPicPr>
        <p:blipFill>
          <a:blip r:embed="rId3"/>
          <a:stretch>
            <a:fillRect/>
          </a:stretch>
        </p:blipFill>
        <p:spPr>
          <a:xfrm>
            <a:off x="582499" y="1434517"/>
            <a:ext cx="7902421" cy="2827475"/>
          </a:xfrm>
          <a:prstGeom prst="rect">
            <a:avLst/>
          </a:prstGeom>
        </p:spPr>
      </p:pic>
    </p:spTree>
    <p:extLst>
      <p:ext uri="{BB962C8B-B14F-4D97-AF65-F5344CB8AC3E}">
        <p14:creationId xmlns:p14="http://schemas.microsoft.com/office/powerpoint/2010/main" val="2468815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E541CE-73D9-C3E5-9C20-B3E7800C4E62}"/>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EEA34EA-6E7E-118D-DCDE-47A2FBCE8EC5}"/>
              </a:ext>
            </a:extLst>
          </p:cNvPr>
          <p:cNvSpPr>
            <a:spLocks noGrp="1"/>
          </p:cNvSpPr>
          <p:nvPr>
            <p:ph type="title"/>
          </p:nvPr>
        </p:nvSpPr>
        <p:spPr>
          <a:xfrm>
            <a:off x="311700" y="208202"/>
            <a:ext cx="8520600" cy="572700"/>
          </a:xfrm>
        </p:spPr>
        <p:txBody>
          <a:bodyPr/>
          <a:lstStyle/>
          <a:p>
            <a:pPr algn="ctr"/>
            <a:r>
              <a:rPr lang="fr-FR" dirty="0"/>
              <a:t>       Evolution des ventes par Dates</a:t>
            </a:r>
          </a:p>
        </p:txBody>
      </p:sp>
      <p:sp>
        <p:nvSpPr>
          <p:cNvPr id="3" name="Espace réservé du texte 2">
            <a:extLst>
              <a:ext uri="{FF2B5EF4-FFF2-40B4-BE49-F238E27FC236}">
                <a16:creationId xmlns:a16="http://schemas.microsoft.com/office/drawing/2014/main" id="{0A6BFAD1-51F6-01E1-CBB6-3FB30C3588E3}"/>
              </a:ext>
            </a:extLst>
          </p:cNvPr>
          <p:cNvSpPr>
            <a:spLocks noGrp="1"/>
          </p:cNvSpPr>
          <p:nvPr>
            <p:ph type="body" idx="1"/>
          </p:nvPr>
        </p:nvSpPr>
        <p:spPr>
          <a:xfrm>
            <a:off x="164460" y="881508"/>
            <a:ext cx="8979540" cy="4210187"/>
          </a:xfrm>
        </p:spPr>
        <p:txBody>
          <a:bodyPr/>
          <a:lstStyle/>
          <a:p>
            <a:pPr lvl="1">
              <a:buFontTx/>
              <a:buChar char="-"/>
            </a:pPr>
            <a:endParaRPr lang="fr-FR" dirty="0"/>
          </a:p>
          <a:p>
            <a:pPr>
              <a:buFontTx/>
              <a:buChar char="-"/>
            </a:pPr>
            <a:endParaRPr lang="fr-FR" dirty="0"/>
          </a:p>
        </p:txBody>
      </p:sp>
      <p:pic>
        <p:nvPicPr>
          <p:cNvPr id="4" name="Image 3">
            <a:extLst>
              <a:ext uri="{FF2B5EF4-FFF2-40B4-BE49-F238E27FC236}">
                <a16:creationId xmlns:a16="http://schemas.microsoft.com/office/drawing/2014/main" id="{490F8CE4-C562-6283-E71E-460D8AA3FF06}"/>
              </a:ext>
            </a:extLst>
          </p:cNvPr>
          <p:cNvPicPr>
            <a:picLocks noChangeAspect="1"/>
          </p:cNvPicPr>
          <p:nvPr/>
        </p:nvPicPr>
        <p:blipFill>
          <a:blip r:embed="rId3"/>
          <a:stretch>
            <a:fillRect/>
          </a:stretch>
        </p:blipFill>
        <p:spPr>
          <a:xfrm>
            <a:off x="311700" y="1205633"/>
            <a:ext cx="8667840" cy="3142700"/>
          </a:xfrm>
          <a:prstGeom prst="rect">
            <a:avLst/>
          </a:prstGeom>
        </p:spPr>
      </p:pic>
    </p:spTree>
    <p:extLst>
      <p:ext uri="{BB962C8B-B14F-4D97-AF65-F5344CB8AC3E}">
        <p14:creationId xmlns:p14="http://schemas.microsoft.com/office/powerpoint/2010/main" val="2649016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EB767-1143-10B7-F90D-2A7E2A13A1F3}"/>
            </a:ext>
          </a:extLst>
        </p:cNvPr>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0CF74A76-297E-7382-FEF2-5CCD88064C47}"/>
              </a:ext>
            </a:extLst>
          </p:cNvPr>
          <p:cNvSpPr>
            <a:spLocks noGrp="1"/>
          </p:cNvSpPr>
          <p:nvPr>
            <p:ph type="body" idx="1"/>
          </p:nvPr>
        </p:nvSpPr>
        <p:spPr>
          <a:xfrm>
            <a:off x="164460" y="881508"/>
            <a:ext cx="8979540" cy="4210187"/>
          </a:xfrm>
        </p:spPr>
        <p:txBody>
          <a:bodyPr/>
          <a:lstStyle/>
          <a:p>
            <a:pPr lvl="1">
              <a:buFontTx/>
              <a:buChar char="-"/>
            </a:pPr>
            <a:endParaRPr lang="fr-FR" dirty="0"/>
          </a:p>
          <a:p>
            <a:pPr>
              <a:buFontTx/>
              <a:buChar char="-"/>
            </a:pPr>
            <a:endParaRPr lang="fr-FR" dirty="0"/>
          </a:p>
        </p:txBody>
      </p:sp>
      <p:pic>
        <p:nvPicPr>
          <p:cNvPr id="16" name="Image 15">
            <a:extLst>
              <a:ext uri="{FF2B5EF4-FFF2-40B4-BE49-F238E27FC236}">
                <a16:creationId xmlns:a16="http://schemas.microsoft.com/office/drawing/2014/main" id="{2E4AA5EB-DDA5-FFBA-4439-55DEF6707EB3}"/>
              </a:ext>
            </a:extLst>
          </p:cNvPr>
          <p:cNvPicPr>
            <a:picLocks noChangeAspect="1"/>
          </p:cNvPicPr>
          <p:nvPr/>
        </p:nvPicPr>
        <p:blipFill>
          <a:blip r:embed="rId3"/>
          <a:stretch>
            <a:fillRect/>
          </a:stretch>
        </p:blipFill>
        <p:spPr>
          <a:xfrm>
            <a:off x="253268" y="274215"/>
            <a:ext cx="8157239" cy="2155715"/>
          </a:xfrm>
          <a:prstGeom prst="rect">
            <a:avLst/>
          </a:prstGeom>
        </p:spPr>
      </p:pic>
      <p:pic>
        <p:nvPicPr>
          <p:cNvPr id="18" name="Image 17">
            <a:extLst>
              <a:ext uri="{FF2B5EF4-FFF2-40B4-BE49-F238E27FC236}">
                <a16:creationId xmlns:a16="http://schemas.microsoft.com/office/drawing/2014/main" id="{C919EDF9-4896-08A1-1322-413772A50DF6}"/>
              </a:ext>
            </a:extLst>
          </p:cNvPr>
          <p:cNvPicPr>
            <a:picLocks noChangeAspect="1"/>
          </p:cNvPicPr>
          <p:nvPr/>
        </p:nvPicPr>
        <p:blipFill>
          <a:blip r:embed="rId4"/>
          <a:stretch>
            <a:fillRect/>
          </a:stretch>
        </p:blipFill>
        <p:spPr>
          <a:xfrm>
            <a:off x="4331887" y="436042"/>
            <a:ext cx="3134313" cy="323652"/>
          </a:xfrm>
          <a:prstGeom prst="rect">
            <a:avLst/>
          </a:prstGeom>
        </p:spPr>
      </p:pic>
      <p:pic>
        <p:nvPicPr>
          <p:cNvPr id="4" name="Image 3">
            <a:extLst>
              <a:ext uri="{FF2B5EF4-FFF2-40B4-BE49-F238E27FC236}">
                <a16:creationId xmlns:a16="http://schemas.microsoft.com/office/drawing/2014/main" id="{370BDADE-224A-3E44-77C9-B42822C96FD1}"/>
              </a:ext>
            </a:extLst>
          </p:cNvPr>
          <p:cNvPicPr>
            <a:picLocks noChangeAspect="1"/>
          </p:cNvPicPr>
          <p:nvPr/>
        </p:nvPicPr>
        <p:blipFill>
          <a:blip r:embed="rId5"/>
          <a:stretch>
            <a:fillRect/>
          </a:stretch>
        </p:blipFill>
        <p:spPr>
          <a:xfrm>
            <a:off x="253267" y="2713571"/>
            <a:ext cx="8239469" cy="2239977"/>
          </a:xfrm>
          <a:prstGeom prst="rect">
            <a:avLst/>
          </a:prstGeom>
        </p:spPr>
      </p:pic>
      <p:pic>
        <p:nvPicPr>
          <p:cNvPr id="6" name="Image 5">
            <a:extLst>
              <a:ext uri="{FF2B5EF4-FFF2-40B4-BE49-F238E27FC236}">
                <a16:creationId xmlns:a16="http://schemas.microsoft.com/office/drawing/2014/main" id="{E0E2FD46-C873-8448-CD11-DB0855FCAA44}"/>
              </a:ext>
            </a:extLst>
          </p:cNvPr>
          <p:cNvPicPr>
            <a:picLocks noChangeAspect="1"/>
          </p:cNvPicPr>
          <p:nvPr/>
        </p:nvPicPr>
        <p:blipFill>
          <a:blip r:embed="rId6"/>
          <a:stretch>
            <a:fillRect/>
          </a:stretch>
        </p:blipFill>
        <p:spPr>
          <a:xfrm>
            <a:off x="3262895" y="2805842"/>
            <a:ext cx="4989756" cy="361518"/>
          </a:xfrm>
          <a:prstGeom prst="rect">
            <a:avLst/>
          </a:prstGeom>
        </p:spPr>
      </p:pic>
    </p:spTree>
    <p:extLst>
      <p:ext uri="{BB962C8B-B14F-4D97-AF65-F5344CB8AC3E}">
        <p14:creationId xmlns:p14="http://schemas.microsoft.com/office/powerpoint/2010/main" val="8905849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655447-EA10-B479-A574-9A17EF88B309}"/>
            </a:ext>
          </a:extLst>
        </p:cNvPr>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ABD7CD9F-3CBF-501C-F4D0-8D4CFC4C55BC}"/>
              </a:ext>
            </a:extLst>
          </p:cNvPr>
          <p:cNvSpPr>
            <a:spLocks noGrp="1"/>
          </p:cNvSpPr>
          <p:nvPr>
            <p:ph type="body" idx="1"/>
          </p:nvPr>
        </p:nvSpPr>
        <p:spPr>
          <a:xfrm>
            <a:off x="164460" y="881508"/>
            <a:ext cx="8979540" cy="4210187"/>
          </a:xfrm>
        </p:spPr>
        <p:txBody>
          <a:bodyPr/>
          <a:lstStyle/>
          <a:p>
            <a:pPr lvl="1">
              <a:buFontTx/>
              <a:buChar char="-"/>
            </a:pPr>
            <a:endParaRPr lang="fr-FR" dirty="0"/>
          </a:p>
          <a:p>
            <a:pPr>
              <a:buFontTx/>
              <a:buChar char="-"/>
            </a:pPr>
            <a:endParaRPr lang="fr-FR" dirty="0"/>
          </a:p>
        </p:txBody>
      </p:sp>
      <p:pic>
        <p:nvPicPr>
          <p:cNvPr id="8" name="Image 7">
            <a:extLst>
              <a:ext uri="{FF2B5EF4-FFF2-40B4-BE49-F238E27FC236}">
                <a16:creationId xmlns:a16="http://schemas.microsoft.com/office/drawing/2014/main" id="{CEE2CE57-730C-9E34-2B42-768BB42C26FA}"/>
              </a:ext>
            </a:extLst>
          </p:cNvPr>
          <p:cNvPicPr>
            <a:picLocks noChangeAspect="1"/>
          </p:cNvPicPr>
          <p:nvPr/>
        </p:nvPicPr>
        <p:blipFill>
          <a:blip r:embed="rId3"/>
          <a:stretch>
            <a:fillRect/>
          </a:stretch>
        </p:blipFill>
        <p:spPr>
          <a:xfrm>
            <a:off x="164460" y="231890"/>
            <a:ext cx="8492736" cy="2171984"/>
          </a:xfrm>
          <a:prstGeom prst="rect">
            <a:avLst/>
          </a:prstGeom>
        </p:spPr>
      </p:pic>
      <p:pic>
        <p:nvPicPr>
          <p:cNvPr id="10" name="Image 9">
            <a:extLst>
              <a:ext uri="{FF2B5EF4-FFF2-40B4-BE49-F238E27FC236}">
                <a16:creationId xmlns:a16="http://schemas.microsoft.com/office/drawing/2014/main" id="{F910C887-CF0E-2502-9282-5EE4CD6A945A}"/>
              </a:ext>
            </a:extLst>
          </p:cNvPr>
          <p:cNvPicPr>
            <a:picLocks noChangeAspect="1"/>
          </p:cNvPicPr>
          <p:nvPr/>
        </p:nvPicPr>
        <p:blipFill>
          <a:blip r:embed="rId4"/>
          <a:stretch>
            <a:fillRect/>
          </a:stretch>
        </p:blipFill>
        <p:spPr>
          <a:xfrm>
            <a:off x="4037806" y="306215"/>
            <a:ext cx="4515480" cy="314369"/>
          </a:xfrm>
          <a:prstGeom prst="rect">
            <a:avLst/>
          </a:prstGeom>
        </p:spPr>
      </p:pic>
      <p:pic>
        <p:nvPicPr>
          <p:cNvPr id="12" name="Image 11">
            <a:extLst>
              <a:ext uri="{FF2B5EF4-FFF2-40B4-BE49-F238E27FC236}">
                <a16:creationId xmlns:a16="http://schemas.microsoft.com/office/drawing/2014/main" id="{73B89D75-2A6B-2659-B638-12418BBA65A6}"/>
              </a:ext>
            </a:extLst>
          </p:cNvPr>
          <p:cNvPicPr>
            <a:picLocks noChangeAspect="1"/>
          </p:cNvPicPr>
          <p:nvPr/>
        </p:nvPicPr>
        <p:blipFill>
          <a:blip r:embed="rId5"/>
          <a:stretch>
            <a:fillRect/>
          </a:stretch>
        </p:blipFill>
        <p:spPr>
          <a:xfrm>
            <a:off x="164460" y="2739626"/>
            <a:ext cx="8492737" cy="2246813"/>
          </a:xfrm>
          <a:prstGeom prst="rect">
            <a:avLst/>
          </a:prstGeom>
        </p:spPr>
      </p:pic>
      <p:pic>
        <p:nvPicPr>
          <p:cNvPr id="14" name="Image 13">
            <a:extLst>
              <a:ext uri="{FF2B5EF4-FFF2-40B4-BE49-F238E27FC236}">
                <a16:creationId xmlns:a16="http://schemas.microsoft.com/office/drawing/2014/main" id="{E277DB26-F0FB-F074-ACEE-6217B3DB4246}"/>
              </a:ext>
            </a:extLst>
          </p:cNvPr>
          <p:cNvPicPr>
            <a:picLocks noChangeAspect="1"/>
          </p:cNvPicPr>
          <p:nvPr/>
        </p:nvPicPr>
        <p:blipFill>
          <a:blip r:embed="rId6"/>
          <a:stretch>
            <a:fillRect/>
          </a:stretch>
        </p:blipFill>
        <p:spPr>
          <a:xfrm>
            <a:off x="2575747" y="2891544"/>
            <a:ext cx="6030167" cy="323895"/>
          </a:xfrm>
          <a:prstGeom prst="rect">
            <a:avLst/>
          </a:prstGeom>
        </p:spPr>
      </p:pic>
    </p:spTree>
    <p:extLst>
      <p:ext uri="{BB962C8B-B14F-4D97-AF65-F5344CB8AC3E}">
        <p14:creationId xmlns:p14="http://schemas.microsoft.com/office/powerpoint/2010/main" val="414108589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11491</TotalTime>
  <Words>2644</Words>
  <Application>Microsoft Office PowerPoint</Application>
  <PresentationFormat>Affichage à l'écran (16:9)</PresentationFormat>
  <Paragraphs>217</Paragraphs>
  <Slides>27</Slides>
  <Notes>25</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27</vt:i4>
      </vt:variant>
    </vt:vector>
  </HeadingPairs>
  <TitlesOfParts>
    <vt:vector size="33" baseType="lpstr">
      <vt:lpstr>Arial</vt:lpstr>
      <vt:lpstr>Inter</vt:lpstr>
      <vt:lpstr>Inter SemiBold</vt:lpstr>
      <vt:lpstr>Consolas</vt:lpstr>
      <vt:lpstr>Inter Medium</vt:lpstr>
      <vt:lpstr>Simple Light</vt:lpstr>
      <vt:lpstr>Fullstack - Concepteur développeur en science des données</vt:lpstr>
      <vt:lpstr>Contexte    L’entreprise Américaine Walmart souhaite développer un modèle d’apprentissage automatique pour prédire les ventes hebdomadaires de ses magasins. L’objectif est d’analyser l’impact des indicateurs économiques afin d’optimiser les campagnes marketing futures.   </vt:lpstr>
      <vt:lpstr>Présentation du déroulé</vt:lpstr>
      <vt:lpstr>Présentation PowerPoint</vt:lpstr>
      <vt:lpstr>Jeu de données</vt:lpstr>
      <vt:lpstr>      Prétraitement des données</vt:lpstr>
      <vt:lpstr>       Evolution des ventes par Dates</vt:lpstr>
      <vt:lpstr>Présentation PowerPoint</vt:lpstr>
      <vt:lpstr>Présentation PowerPoint</vt:lpstr>
      <vt:lpstr>Présentation PowerPoint</vt:lpstr>
      <vt:lpstr>Relation entre les variables sur la période 2010 / 2012</vt:lpstr>
      <vt:lpstr>Présentation PowerPoint</vt:lpstr>
      <vt:lpstr>POSSIBLE DE METTRE UN GRAPH DE REGRESSION DE NOTRE DF ? </vt:lpstr>
      <vt:lpstr>R2 Score</vt:lpstr>
      <vt:lpstr>Présentation PowerPoint</vt:lpstr>
      <vt:lpstr>Preproccess adampter au modéle</vt:lpstr>
      <vt:lpstr>1 er resultat du modéle</vt:lpstr>
      <vt:lpstr>Optimisation du modéle</vt:lpstr>
      <vt:lpstr>Jouer avec les features</vt:lpstr>
      <vt:lpstr>Baseline</vt:lpstr>
      <vt:lpstr>Baseline</vt:lpstr>
      <vt:lpstr>Importance des variables sur la prédiction y</vt:lpstr>
      <vt:lpstr>Résultat Modèle de régression linéaire simple </vt:lpstr>
      <vt:lpstr>Présentation PowerPoint</vt:lpstr>
      <vt:lpstr>Modèles de régression linéaire régularisée</vt:lpstr>
      <vt:lpstr>Présentation PowerPoint</vt:lpstr>
      <vt:lpstr>Thanks!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Nathalie DEVOGELAERE</dc:creator>
  <cp:lastModifiedBy>Nathalie DEVOGELAERE</cp:lastModifiedBy>
  <cp:revision>19</cp:revision>
  <dcterms:modified xsi:type="dcterms:W3CDTF">2025-09-04T12:42:50Z</dcterms:modified>
</cp:coreProperties>
</file>