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3"/>
  </p:notesMasterIdLst>
  <p:sldIdLst>
    <p:sldId id="256" r:id="rId2"/>
    <p:sldId id="257" r:id="rId3"/>
    <p:sldId id="316" r:id="rId4"/>
    <p:sldId id="331" r:id="rId5"/>
    <p:sldId id="333" r:id="rId6"/>
    <p:sldId id="334" r:id="rId7"/>
    <p:sldId id="335" r:id="rId8"/>
    <p:sldId id="337" r:id="rId9"/>
    <p:sldId id="339" r:id="rId10"/>
    <p:sldId id="341" r:id="rId11"/>
    <p:sldId id="342" r:id="rId12"/>
    <p:sldId id="340" r:id="rId13"/>
    <p:sldId id="343" r:id="rId14"/>
    <p:sldId id="262" r:id="rId15"/>
    <p:sldId id="317" r:id="rId16"/>
    <p:sldId id="318" r:id="rId17"/>
    <p:sldId id="321" r:id="rId18"/>
    <p:sldId id="320" r:id="rId19"/>
    <p:sldId id="323" r:id="rId20"/>
    <p:sldId id="322" r:id="rId21"/>
    <p:sldId id="324" r:id="rId22"/>
    <p:sldId id="325" r:id="rId23"/>
    <p:sldId id="326" r:id="rId24"/>
    <p:sldId id="327" r:id="rId25"/>
    <p:sldId id="328" r:id="rId26"/>
    <p:sldId id="329" r:id="rId27"/>
    <p:sldId id="330" r:id="rId28"/>
    <p:sldId id="258" r:id="rId29"/>
    <p:sldId id="259" r:id="rId30"/>
    <p:sldId id="260" r:id="rId31"/>
    <p:sldId id="261" r:id="rId32"/>
  </p:sldIdLst>
  <p:sldSz cx="9144000" cy="5143500" type="screen16x9"/>
  <p:notesSz cx="6858000" cy="9144000"/>
  <p:embeddedFontLst>
    <p:embeddedFont>
      <p:font typeface="Inter" panose="020B0604020202020204" charset="0"/>
      <p:regular r:id="rId34"/>
      <p:bold r:id="rId35"/>
      <p:italic r:id="rId36"/>
      <p:boldItalic r:id="rId37"/>
    </p:embeddedFont>
    <p:embeddedFont>
      <p:font typeface="Inter Medium" panose="020B0604020202020204" charset="0"/>
      <p:regular r:id="rId38"/>
      <p:bold r:id="rId39"/>
    </p:embeddedFont>
    <p:embeddedFont>
      <p:font typeface="Inter SemiBold" panose="020B0604020202020204" charset="0"/>
      <p:regular r:id="rId40"/>
      <p:bold r:id="rId41"/>
      <p:italic r:id="rId42"/>
      <p:boldItalic r:id="rId43"/>
    </p:embeddedFont>
    <p:embeddedFont>
      <p:font typeface="Libre Baskerville" panose="02000000000000000000" pitchFamily="2" charset="0"/>
      <p:regular r:id="rId44"/>
      <p:bold r:id="rId45"/>
      <p:italic r:id="rId4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1956" autoAdjust="0"/>
  </p:normalViewPr>
  <p:slideViewPr>
    <p:cSldViewPr snapToGrid="0">
      <p:cViewPr varScale="1">
        <p:scale>
          <a:sx n="99" d="100"/>
          <a:sy n="99" d="100"/>
        </p:scale>
        <p:origin x="590"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6.fntdata"/><Relationship Id="rId21" Type="http://schemas.openxmlformats.org/officeDocument/2006/relationships/slide" Target="slides/slide20.xml"/><Relationship Id="rId34" Type="http://schemas.openxmlformats.org/officeDocument/2006/relationships/font" Target="fonts/font1.fntdata"/><Relationship Id="rId42" Type="http://schemas.openxmlformats.org/officeDocument/2006/relationships/font" Target="fonts/font9.fntdata"/><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font" Target="fonts/font4.fntdata"/><Relationship Id="rId40" Type="http://schemas.openxmlformats.org/officeDocument/2006/relationships/font" Target="fonts/font7.fntdata"/><Relationship Id="rId45" Type="http://schemas.openxmlformats.org/officeDocument/2006/relationships/font" Target="fonts/font1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3.fntdata"/><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2.fntdata"/><Relationship Id="rId43" Type="http://schemas.openxmlformats.org/officeDocument/2006/relationships/font" Target="fonts/font10.fntdata"/><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font" Target="fonts/font5.fntdata"/><Relationship Id="rId46"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377af7a6af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377af7a6af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C79AF-90A8-F44E-CE36-E85D71E18FB8}"/>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6F956487-77FD-42AF-F38C-6B76509ED692}"/>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3A69C2E2-9DD9-3939-9304-8A08692AA3F7}"/>
              </a:ext>
            </a:extLst>
          </p:cNvPr>
          <p:cNvSpPr>
            <a:spLocks noGrp="1"/>
          </p:cNvSpPr>
          <p:nvPr>
            <p:ph type="body" idx="1"/>
          </p:nvPr>
        </p:nvSpPr>
        <p:spPr/>
        <p:txBody>
          <a:bodyPr/>
          <a:lstStyle/>
          <a:p>
            <a:r>
              <a:rPr lang="fr-FR" dirty="0"/>
              <a:t>La </a:t>
            </a:r>
            <a:r>
              <a:rPr lang="fr-FR" b="1" dirty="0" err="1"/>
              <a:t>loss</a:t>
            </a:r>
            <a:r>
              <a:rPr lang="fr-FR" dirty="0"/>
              <a:t> mesure l’erreur entre la prédiction et le label réel.</a:t>
            </a:r>
            <a:br>
              <a:rPr lang="fr-FR" dirty="0"/>
            </a:br>
            <a:r>
              <a:rPr lang="fr-FR" dirty="0"/>
              <a:t>➡ L’</a:t>
            </a:r>
            <a:r>
              <a:rPr lang="fr-FR" b="1" dirty="0"/>
              <a:t>optimiseur</a:t>
            </a:r>
            <a:r>
              <a:rPr lang="fr-FR" dirty="0"/>
              <a:t> ajuste les poids pour réduire cette erreur.</a:t>
            </a:r>
          </a:p>
          <a:p>
            <a:r>
              <a:rPr lang="fr-FR" dirty="0" err="1"/>
              <a:t>criterion</a:t>
            </a:r>
            <a:r>
              <a:rPr lang="fr-FR" dirty="0"/>
              <a:t> = </a:t>
            </a:r>
            <a:r>
              <a:rPr lang="fr-FR" dirty="0" err="1"/>
              <a:t>nn.BCEWithLogitsLoss</a:t>
            </a:r>
            <a:r>
              <a:rPr lang="fr-FR" dirty="0"/>
              <a:t>()</a:t>
            </a:r>
          </a:p>
          <a:p>
            <a:r>
              <a:rPr lang="fr-FR" dirty="0" err="1"/>
              <a:t>optimizer</a:t>
            </a:r>
            <a:r>
              <a:rPr lang="fr-FR" dirty="0"/>
              <a:t> = </a:t>
            </a:r>
            <a:r>
              <a:rPr lang="fr-FR" dirty="0" err="1"/>
              <a:t>optim.Adam</a:t>
            </a:r>
            <a:r>
              <a:rPr lang="fr-FR" dirty="0"/>
              <a:t>(</a:t>
            </a:r>
            <a:r>
              <a:rPr lang="fr-FR" dirty="0" err="1"/>
              <a:t>model.parameters</a:t>
            </a:r>
            <a:r>
              <a:rPr lang="fr-FR" dirty="0"/>
              <a:t>(), </a:t>
            </a:r>
            <a:r>
              <a:rPr lang="fr-FR" dirty="0" err="1"/>
              <a:t>lr</a:t>
            </a:r>
            <a:r>
              <a:rPr lang="fr-FR" dirty="0"/>
              <a:t>=0.001)</a:t>
            </a:r>
          </a:p>
          <a:p>
            <a:r>
              <a:rPr lang="fr-FR" dirty="0"/>
              <a:t>« On utilise </a:t>
            </a:r>
            <a:r>
              <a:rPr lang="fr-FR" dirty="0" err="1"/>
              <a:t>BCEWithLogitsLoss</a:t>
            </a:r>
            <a:r>
              <a:rPr lang="fr-FR" dirty="0"/>
              <a:t> parce que notre problème est une classification binaire. Cette fonction combine la </a:t>
            </a:r>
            <a:r>
              <a:rPr lang="fr-FR" dirty="0" err="1"/>
              <a:t>Sigmoid</a:t>
            </a:r>
            <a:r>
              <a:rPr lang="fr-FR" dirty="0"/>
              <a:t> et la </a:t>
            </a:r>
            <a:r>
              <a:rPr lang="fr-FR" dirty="0" err="1"/>
              <a:t>Binary</a:t>
            </a:r>
            <a:r>
              <a:rPr lang="fr-FR" dirty="0"/>
              <a:t> Cross </a:t>
            </a:r>
            <a:r>
              <a:rPr lang="fr-FR" dirty="0" err="1"/>
              <a:t>Entropy</a:t>
            </a:r>
            <a:r>
              <a:rPr lang="fr-FR" dirty="0"/>
              <a:t> en une seule étape. C’est plus stable et efficace, car le modèle sort des </a:t>
            </a:r>
            <a:r>
              <a:rPr lang="fr-FR" dirty="0" err="1"/>
              <a:t>logits</a:t>
            </a:r>
            <a:r>
              <a:rPr lang="fr-FR" dirty="0"/>
              <a:t> bruts, et la </a:t>
            </a:r>
            <a:r>
              <a:rPr lang="fr-FR" dirty="0" err="1"/>
              <a:t>Sigmoid</a:t>
            </a:r>
            <a:r>
              <a:rPr lang="fr-FR" dirty="0"/>
              <a:t> est appliquée directement dans la </a:t>
            </a:r>
            <a:r>
              <a:rPr lang="fr-FR" dirty="0" err="1"/>
              <a:t>loss</a:t>
            </a:r>
            <a:r>
              <a:rPr lang="fr-FR" dirty="0"/>
              <a:t>. » Adam est un optimiseur qui ajuste automatiquement le pas d’apprentissage de chaque poids. Il garde en mémoire les gradients passés, calcule des moyennes pour la direction et l’amplitude, et adapte le pas : plus petit pour les poids instables, plus grand pour ceux qui bougent trop peu. Cela rend l’apprentissage plus rapide et plus stable.</a:t>
            </a:r>
          </a:p>
          <a:p>
            <a:r>
              <a:rPr lang="fr-FR" dirty="0"/>
              <a:t>Ce schéma illustre le processus d'entraînement de notre modèle de classification de spam. Voici comment ça fonctionne, étape par étape :</a:t>
            </a:r>
          </a:p>
          <a:p>
            <a:r>
              <a:rPr lang="fr-FR" b="1" dirty="0"/>
              <a:t>Passage dans le modèle</a:t>
            </a:r>
            <a:r>
              <a:rPr lang="fr-FR" dirty="0"/>
              <a:t> : Le message </a:t>
            </a:r>
            <a:r>
              <a:rPr lang="fr-FR" dirty="0" err="1"/>
              <a:t>tokenisé</a:t>
            </a:r>
            <a:r>
              <a:rPr lang="fr-FR" dirty="0"/>
              <a:t> (par exemple, un SMS) est transformé en vecteurs par la couche d'</a:t>
            </a:r>
            <a:r>
              <a:rPr lang="fr-FR" dirty="0" err="1"/>
              <a:t>embedding</a:t>
            </a:r>
            <a:r>
              <a:rPr lang="fr-FR" dirty="0"/>
              <a:t>, puis réduit en un seul vecteur par le </a:t>
            </a:r>
            <a:r>
              <a:rPr lang="fr-FR" dirty="0" err="1"/>
              <a:t>pooling</a:t>
            </a:r>
            <a:r>
              <a:rPr lang="fr-FR" dirty="0"/>
              <a:t>. Enfin, une couche linéaire produit un </a:t>
            </a:r>
            <a:r>
              <a:rPr lang="fr-FR" dirty="0" err="1"/>
              <a:t>logit</a:t>
            </a:r>
            <a:r>
              <a:rPr lang="fr-FR" dirty="0"/>
              <a:t>, une valeur brute qui représente la prédiction du modèle.</a:t>
            </a:r>
          </a:p>
          <a:p>
            <a:r>
              <a:rPr lang="fr-FR" b="1" dirty="0"/>
              <a:t>Calcul de la perte</a:t>
            </a:r>
            <a:r>
              <a:rPr lang="fr-FR" dirty="0"/>
              <a:t> : Ce </a:t>
            </a:r>
            <a:r>
              <a:rPr lang="fr-FR" dirty="0" err="1"/>
              <a:t>logit</a:t>
            </a:r>
            <a:r>
              <a:rPr lang="fr-FR" dirty="0"/>
              <a:t> est comparé au label réel (spam ou non-spam) grâce à la fonction de perte </a:t>
            </a:r>
            <a:r>
              <a:rPr lang="fr-FR" dirty="0" err="1"/>
              <a:t>BCEWithLogitsLoss</a:t>
            </a:r>
            <a:r>
              <a:rPr lang="fr-FR" dirty="0"/>
              <a:t>. Cette fonction mesure l'erreur de prédiction et guide l'apprentissage du modèle.</a:t>
            </a:r>
          </a:p>
          <a:p>
            <a:r>
              <a:rPr lang="fr-FR" b="1" dirty="0"/>
              <a:t>Rétropropagation</a:t>
            </a:r>
            <a:r>
              <a:rPr lang="fr-FR" dirty="0"/>
              <a:t> : Ensuite, la rétropropagation calcule les gradients, c'est-à-dire comment chaque poids du modèle a contribué à cette erreur. Cela permet de savoir dans quelle direction et de combien ajuster ces poids.</a:t>
            </a:r>
          </a:p>
          <a:p>
            <a:r>
              <a:rPr lang="fr-FR" b="1" dirty="0"/>
              <a:t>Mise à jour des poids</a:t>
            </a:r>
            <a:r>
              <a:rPr lang="fr-FR" dirty="0"/>
              <a:t> : L'optimiseur, comme Adam, utilise ces gradients pour ajuster les poids du modèle. Cela réduit l'erreur et améliore les prédictions futures.</a:t>
            </a:r>
          </a:p>
          <a:p>
            <a:r>
              <a:rPr lang="fr-FR" b="1" dirty="0"/>
              <a:t>Nouveau cycle</a:t>
            </a:r>
            <a:r>
              <a:rPr lang="fr-FR" dirty="0"/>
              <a:t> : Le modèle, maintenant avec des poids ajustés, est prêt pour une nouvelle itération d'entraînement. Ce cycle se répète jusqu'à ce que le modèle fasse des prédictions suffisamment précises.</a:t>
            </a:r>
          </a:p>
          <a:p>
            <a:r>
              <a:rPr lang="fr-FR" dirty="0"/>
              <a:t>En résumé, ce schéma montre comment le modèle apprend à partir des données en ajustant ses poids pour minimiser l'erreur et améliorer ses prédictions. Ce processus itératif est au cœur de l'apprentissage automatique."</a:t>
            </a:r>
          </a:p>
          <a:p>
            <a:br>
              <a:rPr lang="fr-FR" dirty="0"/>
            </a:br>
            <a:endParaRPr lang="fr-FR" dirty="0"/>
          </a:p>
          <a:p>
            <a:r>
              <a:rPr lang="fr-FR" b="1" dirty="0"/>
              <a:t>Points clés à mentionner rapidement :</a:t>
            </a:r>
          </a:p>
          <a:p>
            <a:r>
              <a:rPr lang="fr-FR" b="1" dirty="0" err="1"/>
              <a:t>Forward</a:t>
            </a:r>
            <a:r>
              <a:rPr lang="fr-FR" b="1" dirty="0"/>
              <a:t> </a:t>
            </a:r>
            <a:r>
              <a:rPr lang="fr-FR" b="1" dirty="0" err="1"/>
              <a:t>pass</a:t>
            </a:r>
            <a:r>
              <a:rPr lang="fr-FR" dirty="0"/>
              <a:t> : Transformation du message en </a:t>
            </a:r>
            <a:r>
              <a:rPr lang="fr-FR" dirty="0" err="1"/>
              <a:t>logit</a:t>
            </a:r>
            <a:r>
              <a:rPr lang="fr-FR" dirty="0"/>
              <a:t>.</a:t>
            </a:r>
          </a:p>
          <a:p>
            <a:r>
              <a:rPr lang="fr-FR" b="1" dirty="0" err="1"/>
              <a:t>Loss</a:t>
            </a:r>
            <a:r>
              <a:rPr lang="fr-FR" dirty="0"/>
              <a:t> : Mesure de l'erreur de prédiction.</a:t>
            </a:r>
          </a:p>
          <a:p>
            <a:r>
              <a:rPr lang="fr-FR" b="1" dirty="0" err="1"/>
              <a:t>Backpropagation</a:t>
            </a:r>
            <a:r>
              <a:rPr lang="fr-FR" dirty="0"/>
              <a:t> : Calcul des gradients pour ajuster les poids.</a:t>
            </a:r>
          </a:p>
          <a:p>
            <a:r>
              <a:rPr lang="fr-FR" b="1" dirty="0"/>
              <a:t>Optimiseur</a:t>
            </a:r>
            <a:r>
              <a:rPr lang="fr-FR" dirty="0"/>
              <a:t> : Mise à jour des poids pour réduire l'erreur.</a:t>
            </a:r>
          </a:p>
          <a:p>
            <a:r>
              <a:rPr lang="fr-FR" b="1" dirty="0"/>
              <a:t>Boucle</a:t>
            </a:r>
            <a:r>
              <a:rPr lang="fr-FR" dirty="0"/>
              <a:t> : Le processus est répété pour améliorer le modèle.</a:t>
            </a:r>
          </a:p>
          <a:p>
            <a:endParaRPr lang="fr-FR" dirty="0"/>
          </a:p>
        </p:txBody>
      </p:sp>
    </p:spTree>
    <p:extLst>
      <p:ext uri="{BB962C8B-B14F-4D97-AF65-F5344CB8AC3E}">
        <p14:creationId xmlns:p14="http://schemas.microsoft.com/office/powerpoint/2010/main" val="18826306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1977CCF5-6B9C-D975-71A9-1B7DDE3D26E5}"/>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BBE07610-2AC7-2682-730C-0878C9D7FC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05C48A35-490B-7E1D-E362-CA3F331FD13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740470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Nos </a:t>
            </a:r>
            <a:r>
              <a:rPr lang="fr-FR" b="1" dirty="0"/>
              <a:t>courbes d’apprentissage</a:t>
            </a:r>
            <a:r>
              <a:rPr lang="fr-FR" dirty="0"/>
              <a:t> montrent une </a:t>
            </a:r>
            <a:r>
              <a:rPr lang="fr-FR" b="1" dirty="0"/>
              <a:t>perte qui diminue puis se stabilise</a:t>
            </a:r>
            <a:r>
              <a:rPr lang="fr-FR" dirty="0"/>
              <a:t>, autant sur l’entraînement que sur la validation. L’</a:t>
            </a:r>
            <a:r>
              <a:rPr lang="fr-FR" b="1" dirty="0" err="1"/>
              <a:t>accuracy</a:t>
            </a:r>
            <a:r>
              <a:rPr lang="fr-FR" b="1" dirty="0"/>
              <a:t> atteint environ 99 %</a:t>
            </a:r>
            <a:r>
              <a:rPr lang="fr-FR" dirty="0"/>
              <a:t> et reste parallèle entre les deux ensembles, ce qui indique qu’il n’y a </a:t>
            </a:r>
            <a:r>
              <a:rPr lang="fr-FR" b="1" dirty="0"/>
              <a:t>pas de surapprentissage</a:t>
            </a:r>
            <a:r>
              <a:rPr lang="fr-FR" dirty="0"/>
              <a:t>.</a:t>
            </a:r>
          </a:p>
          <a:p>
            <a:r>
              <a:rPr lang="fr-FR" dirty="0"/>
              <a:t>La </a:t>
            </a:r>
            <a:r>
              <a:rPr lang="fr-FR" b="1" dirty="0"/>
              <a:t>matrice de confusion</a:t>
            </a:r>
            <a:r>
              <a:rPr lang="fr-FR" dirty="0"/>
              <a:t> confirme ce bon résultat : </a:t>
            </a:r>
            <a:r>
              <a:rPr lang="fr-FR" b="1" dirty="0"/>
              <a:t>aucun faux positif</a:t>
            </a:r>
            <a:r>
              <a:rPr lang="fr-FR" dirty="0"/>
              <a:t>, donc aucun message légitime n’a été classé en spam. En revanche, on observe </a:t>
            </a:r>
            <a:r>
              <a:rPr lang="fr-FR" b="1" dirty="0"/>
              <a:t>8 spams non détectés</a:t>
            </a:r>
            <a:r>
              <a:rPr lang="fr-FR" dirty="0"/>
              <a:t> – ce sont nos seuls faux négatifs.</a:t>
            </a:r>
          </a:p>
          <a:p>
            <a:r>
              <a:rPr lang="fr-FR" dirty="0"/>
              <a:t>Le </a:t>
            </a:r>
            <a:r>
              <a:rPr lang="fr-FR" b="1" dirty="0"/>
              <a:t>rapport de classification</a:t>
            </a:r>
            <a:r>
              <a:rPr lang="fr-FR" dirty="0"/>
              <a:t> résume la performance globale :</a:t>
            </a:r>
          </a:p>
          <a:p>
            <a:r>
              <a:rPr lang="fr-FR" b="1" dirty="0" err="1"/>
              <a:t>Accuracy</a:t>
            </a:r>
            <a:r>
              <a:rPr lang="fr-FR" dirty="0"/>
              <a:t> de 99 %</a:t>
            </a:r>
          </a:p>
          <a:p>
            <a:r>
              <a:rPr lang="fr-FR" b="1" dirty="0"/>
              <a:t>Précision pour la classe “spam”</a:t>
            </a:r>
            <a:r>
              <a:rPr lang="fr-FR" dirty="0"/>
              <a:t> de 1.00, ce qui signifie que </a:t>
            </a:r>
            <a:r>
              <a:rPr lang="fr-FR" b="1" dirty="0"/>
              <a:t>toutes les prédictions spam sont correctes</a:t>
            </a:r>
            <a:endParaRPr lang="fr-FR" dirty="0"/>
          </a:p>
          <a:p>
            <a:r>
              <a:rPr lang="fr-FR" b="1" dirty="0" err="1"/>
              <a:t>Recall</a:t>
            </a:r>
            <a:r>
              <a:rPr lang="fr-FR" b="1" dirty="0"/>
              <a:t> de 0.93</a:t>
            </a:r>
            <a:r>
              <a:rPr lang="fr-FR" dirty="0"/>
              <a:t>, donc </a:t>
            </a:r>
            <a:r>
              <a:rPr lang="fr-FR" b="1" dirty="0"/>
              <a:t>quelques spams échappent encore au modèle</a:t>
            </a:r>
            <a:endParaRPr lang="fr-FR" dirty="0"/>
          </a:p>
          <a:p>
            <a:r>
              <a:rPr lang="fr-FR" b="1" dirty="0"/>
              <a:t>F1-score de 0.96</a:t>
            </a:r>
            <a:r>
              <a:rPr lang="fr-FR" dirty="0"/>
              <a:t>, qui montre un bon compromis entre précision et rappel.</a:t>
            </a:r>
          </a:p>
          <a:p>
            <a:r>
              <a:rPr lang="fr-FR" dirty="0"/>
              <a:t>En résumé, </a:t>
            </a:r>
            <a:r>
              <a:rPr lang="fr-FR" b="1" dirty="0"/>
              <a:t>le modèle est très fiable pour identifier les spams</a:t>
            </a:r>
            <a:r>
              <a:rPr lang="fr-FR" dirty="0"/>
              <a:t> tout en </a:t>
            </a:r>
            <a:r>
              <a:rPr lang="fr-FR" b="1" dirty="0"/>
              <a:t>protégeant les messages légitimes</a:t>
            </a:r>
            <a:r>
              <a:rPr lang="fr-FR" dirty="0"/>
              <a:t>, avec une marge d’amélioration possible sur le rappel pour capturer les derniers spams manquants.</a:t>
            </a:r>
          </a:p>
          <a:p>
            <a:endParaRPr lang="fr-FR" dirty="0"/>
          </a:p>
          <a:p>
            <a:r>
              <a:rPr lang="fr-FR" i="1" dirty="0"/>
              <a:t>Les résultats de notre modèle de classification de spam montrent une performance excellente. Voici les points clés :</a:t>
            </a:r>
            <a:r>
              <a:rPr lang="fr-FR" dirty="0"/>
              <a:t>*</a:t>
            </a:r>
          </a:p>
          <a:p>
            <a:r>
              <a:rPr lang="fr-FR" b="1" dirty="0"/>
              <a:t>Courbes d’apprentissage :</a:t>
            </a:r>
            <a:endParaRPr lang="fr-FR" dirty="0"/>
          </a:p>
          <a:p>
            <a:pPr lvl="1"/>
            <a:r>
              <a:rPr lang="fr-FR" dirty="0"/>
              <a:t>La perte (</a:t>
            </a:r>
            <a:r>
              <a:rPr lang="fr-FR" sz="1100" b="0" i="0" u="none" strike="noStrike" cap="none" dirty="0" err="1">
                <a:solidFill>
                  <a:srgbClr val="000000"/>
                </a:solidFill>
                <a:latin typeface="Arial"/>
                <a:ea typeface="Arial"/>
                <a:cs typeface="Arial"/>
                <a:sym typeface="Arial"/>
              </a:rPr>
              <a:t>Loss</a:t>
            </a:r>
            <a:r>
              <a:rPr lang="fr-FR" dirty="0"/>
              <a:t>) diminue rapidement et se stabilise pour les ensembles d’entraînement et de validation, indiquant une </a:t>
            </a:r>
            <a:r>
              <a:rPr lang="fr-FR" dirty="0">
                <a:effectLst/>
              </a:rPr>
              <a:t>convergence efficace</a:t>
            </a:r>
            <a:r>
              <a:rPr lang="fr-FR" dirty="0"/>
              <a:t>.</a:t>
            </a:r>
          </a:p>
          <a:p>
            <a:pPr lvl="1"/>
            <a:r>
              <a:rPr lang="fr-FR" dirty="0"/>
              <a:t>La précision (</a:t>
            </a:r>
            <a:r>
              <a:rPr lang="fr-FR" sz="1100" b="0" i="0" u="none" strike="noStrike" cap="none" dirty="0" err="1">
                <a:solidFill>
                  <a:srgbClr val="000000"/>
                </a:solidFill>
                <a:latin typeface="Arial"/>
                <a:ea typeface="Arial"/>
                <a:cs typeface="Arial"/>
                <a:sym typeface="Arial"/>
              </a:rPr>
              <a:t>Accuracy</a:t>
            </a:r>
            <a:r>
              <a:rPr lang="fr-FR" dirty="0"/>
              <a:t>) atteint près de 99 %, avec une bonne cohérence entre les ensembles d’entraînement et de validation, ce qui démontre l’absence d’</a:t>
            </a:r>
            <a:r>
              <a:rPr lang="fr-FR" dirty="0" err="1"/>
              <a:t>overfitting</a:t>
            </a:r>
            <a:r>
              <a:rPr lang="fr-FR" dirty="0"/>
              <a:t>.</a:t>
            </a:r>
          </a:p>
          <a:p>
            <a:r>
              <a:rPr lang="fr-FR" b="1" dirty="0"/>
              <a:t>Matrice de confusion :</a:t>
            </a:r>
            <a:endParaRPr lang="fr-FR" dirty="0"/>
          </a:p>
          <a:p>
            <a:pPr lvl="1"/>
            <a:r>
              <a:rPr lang="fr-FR" b="1" dirty="0"/>
              <a:t>767 vrais négatifs</a:t>
            </a:r>
            <a:r>
              <a:rPr lang="fr-FR" dirty="0"/>
              <a:t> (messages non-spam correctement identifiés).</a:t>
            </a:r>
          </a:p>
          <a:p>
            <a:pPr lvl="1"/>
            <a:r>
              <a:rPr lang="fr-FR" b="1" dirty="0"/>
              <a:t>114 vrais positifs</a:t>
            </a:r>
            <a:r>
              <a:rPr lang="fr-FR" dirty="0"/>
              <a:t> (spams correctement identifiés).</a:t>
            </a:r>
          </a:p>
          <a:p>
            <a:pPr lvl="1"/>
            <a:r>
              <a:rPr lang="fr-FR" b="1" dirty="0"/>
              <a:t>11 faux négatifs</a:t>
            </a:r>
            <a:r>
              <a:rPr lang="fr-FR" dirty="0"/>
              <a:t> (spams non détectés).</a:t>
            </a:r>
          </a:p>
          <a:p>
            <a:pPr lvl="1"/>
            <a:r>
              <a:rPr lang="fr-FR" b="1" dirty="0"/>
              <a:t>0 faux positifs</a:t>
            </a:r>
            <a:r>
              <a:rPr lang="fr-FR" dirty="0"/>
              <a:t> (aucun message non-spam classé comme spam).</a:t>
            </a:r>
          </a:p>
          <a:p>
            <a:pPr lvl="1"/>
            <a:r>
              <a:rPr lang="fr-FR" dirty="0"/>
              <a:t>Ces résultats montrent que le modèle est très efficace pour </a:t>
            </a:r>
            <a:r>
              <a:rPr lang="fr-FR" dirty="0">
                <a:effectLst/>
              </a:rPr>
              <a:t>éviter les faux positifs</a:t>
            </a:r>
            <a:r>
              <a:rPr lang="fr-FR" dirty="0"/>
              <a:t>, ce qui est crucial pour ne pas marquer des messages légitimes comme spam.</a:t>
            </a:r>
          </a:p>
          <a:p>
            <a:r>
              <a:rPr lang="fr-FR" b="1" dirty="0"/>
              <a:t>Rapport de classification :</a:t>
            </a:r>
            <a:endParaRPr lang="fr-FR" dirty="0"/>
          </a:p>
          <a:p>
            <a:pPr lvl="1"/>
            <a:r>
              <a:rPr lang="fr-FR" b="1" dirty="0" err="1"/>
              <a:t>Accuracy</a:t>
            </a:r>
            <a:r>
              <a:rPr lang="fr-FR" b="1" dirty="0"/>
              <a:t> globale : 99 %</a:t>
            </a:r>
            <a:r>
              <a:rPr lang="fr-FR" dirty="0"/>
              <a:t>, ce qui indique une excellente performance générale.</a:t>
            </a:r>
          </a:p>
          <a:p>
            <a:pPr lvl="1"/>
            <a:r>
              <a:rPr lang="fr-FR" b="1" dirty="0"/>
              <a:t>Précision (spam) : 1.00</a:t>
            </a:r>
            <a:r>
              <a:rPr lang="fr-FR" dirty="0"/>
              <a:t>, signifiant qu’aucun message non-spam n’est incorrectement classé comme spam.</a:t>
            </a:r>
          </a:p>
          <a:p>
            <a:pPr lvl="1"/>
            <a:r>
              <a:rPr lang="fr-FR" b="1" dirty="0" err="1">
                <a:effectLst/>
              </a:rPr>
              <a:t>Recall</a:t>
            </a:r>
            <a:r>
              <a:rPr lang="fr-FR" b="1" dirty="0">
                <a:effectLst/>
              </a:rPr>
              <a:t> (spam) : 0.91</a:t>
            </a:r>
            <a:r>
              <a:rPr lang="fr-FR" dirty="0"/>
              <a:t>, montrant que 91 % des spams sont correctement identifiés.</a:t>
            </a:r>
          </a:p>
          <a:p>
            <a:pPr lvl="1"/>
            <a:r>
              <a:rPr lang="fr-FR" b="1" dirty="0">
                <a:effectLst/>
              </a:rPr>
              <a:t>F1-score : 0.95</a:t>
            </a:r>
            <a:r>
              <a:rPr lang="fr-FR" dirty="0"/>
              <a:t>, un bon compromis entre précision et </a:t>
            </a:r>
            <a:r>
              <a:rPr lang="fr-FR" dirty="0" err="1"/>
              <a:t>recall</a:t>
            </a:r>
            <a:r>
              <a:rPr lang="fr-FR" dirty="0"/>
              <a:t>.</a:t>
            </a:r>
          </a:p>
          <a:p>
            <a:r>
              <a:rPr lang="fr-FR" dirty="0"/>
              <a:t>En résumé, notre modèle atteint une précision remarquable avec une </a:t>
            </a:r>
            <a:r>
              <a:rPr lang="fr-FR" dirty="0" err="1"/>
              <a:t>accuracy</a:t>
            </a:r>
            <a:r>
              <a:rPr lang="fr-FR" dirty="0"/>
              <a:t> de 99 %, et il excelle particulièrement en évitant les faux positifs, ce qui est essentiel pour une </a:t>
            </a:r>
            <a:r>
              <a:rPr lang="fr-FR" dirty="0">
                <a:effectLst/>
              </a:rPr>
              <a:t>application de détection de spam</a:t>
            </a:r>
            <a:r>
              <a:rPr lang="fr-FR" dirty="0"/>
              <a:t>."</a:t>
            </a:r>
          </a:p>
          <a:p>
            <a:endParaRPr lang="fr-FR" dirty="0"/>
          </a:p>
        </p:txBody>
      </p:sp>
    </p:spTree>
    <p:extLst>
      <p:ext uri="{BB962C8B-B14F-4D97-AF65-F5344CB8AC3E}">
        <p14:creationId xmlns:p14="http://schemas.microsoft.com/office/powerpoint/2010/main" val="14818233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EA42FE9B-8419-7F8F-7438-DA57E5CBD536}"/>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870A178E-4C65-83B0-20A6-9850D79135E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D20F7389-7736-1817-5E76-E110BE773C8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FR" i="1" dirty="0"/>
              <a:t>"Notre projet avait pour objectif de développer un modèle de </a:t>
            </a:r>
            <a:r>
              <a:rPr lang="fr-FR" i="1" dirty="0" err="1"/>
              <a:t>deep</a:t>
            </a:r>
            <a:r>
              <a:rPr lang="fr-FR" i="1" dirty="0"/>
              <a:t> </a:t>
            </a:r>
            <a:r>
              <a:rPr lang="fr-FR" i="1" dirty="0" err="1"/>
              <a:t>learning</a:t>
            </a:r>
            <a:r>
              <a:rPr lang="fr-FR" i="1" dirty="0"/>
              <a:t> pour détecter les spams. Grâce à une architecture simple mais efficace, combinant des couches d’</a:t>
            </a:r>
            <a:r>
              <a:rPr lang="fr-FR" i="1" dirty="0" err="1"/>
              <a:t>embedding</a:t>
            </a:r>
            <a:r>
              <a:rPr lang="fr-FR" i="1" dirty="0"/>
              <a:t>, de </a:t>
            </a:r>
            <a:r>
              <a:rPr lang="fr-FR" i="1" dirty="0" err="1"/>
              <a:t>pooling</a:t>
            </a:r>
            <a:r>
              <a:rPr lang="fr-FR" i="1" dirty="0"/>
              <a:t> et linéaire, nous avons atteint une précision de 99 %, avec une précision parfaite de 100 % pour éviter les faux positifs. Les résultats montrent que le modèle est prêt pour une utilisation pratique, avec des perspectives d’amélioration comme l’exploration d’architectures plus complexes. </a:t>
            </a:r>
            <a:r>
              <a:rPr lang="fr-FR" dirty="0"/>
              <a:t>« Nous aurions pu tester un modèle de type BERT, un réseau de langage pré-entraîné très performant sur le texte. Cela aurait probablement permis un léger gain de rappel (mieux capter certains spams plus subtils).</a:t>
            </a:r>
            <a:br>
              <a:rPr lang="fr-FR" dirty="0"/>
            </a:br>
            <a:r>
              <a:rPr lang="fr-FR" dirty="0"/>
              <a:t>En revanche, BERT demande beaucoup plus de ressources : il est plus lourd (centaines de millions de paramètres), nécessite une carte GPU puissante ou un temps d’entraînement nettement plus long, et une gestion mémoire plus exigeante.</a:t>
            </a:r>
            <a:br>
              <a:rPr lang="fr-FR" dirty="0"/>
            </a:br>
            <a:r>
              <a:rPr lang="fr-FR" dirty="0"/>
              <a:t>Dans notre contexte, l’amélioration attendue n’est pas forcément décisive car notre modèle simple atteint déjà 99 % d’</a:t>
            </a:r>
            <a:r>
              <a:rPr lang="fr-FR" dirty="0" err="1"/>
              <a:t>accuracy</a:t>
            </a:r>
            <a:r>
              <a:rPr lang="fr-FR" dirty="0"/>
              <a:t> et 0 faux positifs. »</a:t>
            </a:r>
            <a:r>
              <a:rPr lang="fr-FR" i="1" dirty="0"/>
              <a:t>Merci pour votre attention !"</a:t>
            </a:r>
            <a:endParaRPr dirty="0"/>
          </a:p>
        </p:txBody>
      </p:sp>
    </p:spTree>
    <p:extLst>
      <p:ext uri="{BB962C8B-B14F-4D97-AF65-F5344CB8AC3E}">
        <p14:creationId xmlns:p14="http://schemas.microsoft.com/office/powerpoint/2010/main" val="2457689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g77ed9f117a_2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8" name="Google Shape;108;g77ed9f117a_2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3bc3b886ea_0_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3bc3b886e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gf4f11f959e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9" name="Google Shape;79;gf4f11f959e_0_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0"/>
        <p:cNvGrpSpPr/>
        <p:nvPr/>
      </p:nvGrpSpPr>
      <p:grpSpPr>
        <a:xfrm>
          <a:off x="0" y="0"/>
          <a:ext cx="0" cy="0"/>
          <a:chOff x="0" y="0"/>
          <a:chExt cx="0" cy="0"/>
        </a:xfrm>
      </p:grpSpPr>
      <p:sp>
        <p:nvSpPr>
          <p:cNvPr id="91" name="Google Shape;91;gf4f11f959e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2" name="Google Shape;92;gf4f11f959e_0_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4f11f959e_0_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1" name="Google Shape;101;gf4f11f959e_0_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bc3b886ea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C38CE-3A61-487C-D330-E0F6A3E8E25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4E8DE200-C46D-1F9D-E1B3-350DAF6891C6}"/>
              </a:ext>
            </a:extLst>
          </p:cNvPr>
          <p:cNvSpPr>
            <a:spLocks noGrp="1" noRot="1" noChangeAspect="1"/>
          </p:cNvSpPr>
          <p:nvPr>
            <p:ph type="sldImg"/>
          </p:nvPr>
        </p:nvSpPr>
        <p:spPr>
          <a:xfrm>
            <a:off x="381000" y="685800"/>
            <a:ext cx="6096000" cy="3429000"/>
          </a:xfrm>
        </p:spPr>
      </p:sp>
      <p:sp>
        <p:nvSpPr>
          <p:cNvPr id="3" name="Espace réservé des notes 2">
            <a:extLst>
              <a:ext uri="{FF2B5EF4-FFF2-40B4-BE49-F238E27FC236}">
                <a16:creationId xmlns:a16="http://schemas.microsoft.com/office/drawing/2014/main" id="{1853B8EF-3DC4-D025-CE15-514FC68A050C}"/>
              </a:ext>
            </a:extLst>
          </p:cNvPr>
          <p:cNvSpPr>
            <a:spLocks noGrp="1"/>
          </p:cNvSpPr>
          <p:nvPr>
            <p:ph type="body" idx="1"/>
          </p:nvPr>
        </p:nvSpPr>
        <p:spPr/>
        <p:txBody>
          <a:bodyPr/>
          <a:lstStyle/>
          <a:p>
            <a:pPr marL="114300" indent="0">
              <a:buNone/>
            </a:pPr>
            <a:endParaRPr lang="fr-FR" sz="1100" dirty="0">
              <a:solidFill>
                <a:srgbClr val="000000"/>
              </a:solidFill>
            </a:endParaRPr>
          </a:p>
          <a:p>
            <a:pPr marL="114300" indent="0">
              <a:buNone/>
            </a:pPr>
            <a:endParaRPr lang="fr-FR" sz="1100" dirty="0">
              <a:solidFill>
                <a:srgbClr val="000000"/>
              </a:solidFill>
            </a:endParaRPr>
          </a:p>
          <a:p>
            <a:endParaRPr lang="fr-FR" dirty="0"/>
          </a:p>
        </p:txBody>
      </p:sp>
    </p:spTree>
    <p:extLst>
      <p:ext uri="{BB962C8B-B14F-4D97-AF65-F5344CB8AC3E}">
        <p14:creationId xmlns:p14="http://schemas.microsoft.com/office/powerpoint/2010/main" val="433050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EB81197D-3F79-F42A-F130-561A811B2D26}"/>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544C7D07-2E57-E284-84C3-A79EB01EBDB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5BEBC067-D000-850E-035E-B4AB1620E36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40120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Les spams ont plus de caractères que les messages. La répartition des classes est déséquilibrée 87 ù pour les messages et 13% pour les spams</a:t>
            </a:r>
          </a:p>
        </p:txBody>
      </p:sp>
    </p:spTree>
    <p:extLst>
      <p:ext uri="{BB962C8B-B14F-4D97-AF65-F5344CB8AC3E}">
        <p14:creationId xmlns:p14="http://schemas.microsoft.com/office/powerpoint/2010/main" val="3156275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B71FD9CE-26E8-5BCC-C197-129C0885FA29}"/>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1ED56564-B8C6-673A-0236-90AF6370A1C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2A01603B-4657-2E57-5017-FC9DD4BB4B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456760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r>
              <a:rPr lang="fr-FR" dirty="0"/>
              <a:t>« La tokenisation découpe chaque message en </a:t>
            </a:r>
            <a:r>
              <a:rPr lang="fr-FR" dirty="0" err="1"/>
              <a:t>tokens</a:t>
            </a:r>
            <a:r>
              <a:rPr lang="fr-FR" dirty="0"/>
              <a:t>, puis chaque </a:t>
            </a:r>
            <a:r>
              <a:rPr lang="fr-FR" dirty="0" err="1"/>
              <a:t>token</a:t>
            </a:r>
            <a:r>
              <a:rPr lang="fr-FR" dirty="0"/>
              <a:t> est transformé en un nombre pour que le modèle puisse le comprendre. Aujourd’hui, certains </a:t>
            </a:r>
            <a:r>
              <a:rPr lang="fr-FR" dirty="0" err="1"/>
              <a:t>tokenizers</a:t>
            </a:r>
            <a:r>
              <a:rPr lang="fr-FR" dirty="0"/>
              <a:t> comme </a:t>
            </a:r>
            <a:r>
              <a:rPr lang="fr-FR" dirty="0" err="1"/>
              <a:t>tiktoken</a:t>
            </a:r>
            <a:r>
              <a:rPr lang="fr-FR" dirty="0"/>
              <a:t> peuvent même découper les mots rares en sous-mots pour mieux gérer le vocabulaire. Ensuite, on applique du </a:t>
            </a:r>
            <a:r>
              <a:rPr lang="fr-FR" dirty="0" err="1"/>
              <a:t>padding</a:t>
            </a:r>
            <a:r>
              <a:rPr lang="fr-FR" dirty="0"/>
              <a:t> ou du </a:t>
            </a:r>
            <a:r>
              <a:rPr lang="fr-FR" dirty="0" err="1"/>
              <a:t>tronquage</a:t>
            </a:r>
            <a:r>
              <a:rPr lang="fr-FR" dirty="0"/>
              <a:t> pour que toutes les séquences aient la même longueur, ce qui est indispensable pour l’entraînement par batch.</a:t>
            </a:r>
          </a:p>
          <a:p>
            <a:r>
              <a:rPr lang="fr-FR" dirty="0"/>
              <a:t>Un batch, c’est un lot de messages que le modèle traite en même temps. Ici, avec un batch size de 32, le modèle voit 32 messages à la fois, ce qui rend l’entraînement plus rapide et plus stable.</a:t>
            </a:r>
          </a:p>
          <a:p>
            <a:r>
              <a:rPr lang="fr-FR" dirty="0"/>
              <a:t>On utilise </a:t>
            </a:r>
            <a:r>
              <a:rPr lang="fr-FR" dirty="0" err="1"/>
              <a:t>PyTorch</a:t>
            </a:r>
            <a:r>
              <a:rPr lang="fr-FR" dirty="0"/>
              <a:t> car c’est une bibliothèque adaptée au </a:t>
            </a:r>
            <a:r>
              <a:rPr lang="fr-FR" dirty="0" err="1"/>
              <a:t>deep</a:t>
            </a:r>
            <a:r>
              <a:rPr lang="fr-FR" dirty="0"/>
              <a:t> </a:t>
            </a:r>
            <a:r>
              <a:rPr lang="fr-FR" dirty="0" err="1"/>
              <a:t>learning</a:t>
            </a:r>
            <a:r>
              <a:rPr lang="fr-FR" dirty="0"/>
              <a:t> et très efficace avec le GPU pour accélérer les calculs. </a:t>
            </a:r>
            <a:r>
              <a:rPr lang="fr-FR" dirty="0" err="1"/>
              <a:t>PyTorch</a:t>
            </a:r>
            <a:r>
              <a:rPr lang="fr-FR" dirty="0"/>
              <a:t> ne peut travailler qu’avec des tenseurs, qui sont des tableaux de nombres que le modèle peut manipuler. Dans notre </a:t>
            </a:r>
            <a:r>
              <a:rPr lang="fr-FR" dirty="0" err="1"/>
              <a:t>Dataset</a:t>
            </a:r>
            <a:r>
              <a:rPr lang="fr-FR" dirty="0"/>
              <a:t>, chaque message devient un tenseur 1D et chaque label un tenseur </a:t>
            </a:r>
            <a:r>
              <a:rPr lang="fr-FR" dirty="0" err="1"/>
              <a:t>float</a:t>
            </a:r>
            <a:r>
              <a:rPr lang="fr-FR" dirty="0"/>
              <a:t>. Enfin, le </a:t>
            </a:r>
            <a:r>
              <a:rPr lang="fr-FR" dirty="0" err="1"/>
              <a:t>DataLoader</a:t>
            </a:r>
            <a:r>
              <a:rPr lang="fr-FR" dirty="0"/>
              <a:t> regroupe plusieurs messages pour former un batch, un tenseur 2D, prêt à être utilisé pour entraîner le modèle efficacement.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Sur le graphe on constate que la majorité des messages ont moins de 50 </a:t>
            </a:r>
            <a:r>
              <a:rPr lang="fr-FR" dirty="0" err="1"/>
              <a:t>tokens</a:t>
            </a:r>
            <a:r>
              <a:rPr lang="fr-FR" dirty="0"/>
              <a:t> avec un pic autour de 10/20 </a:t>
            </a:r>
            <a:r>
              <a:rPr lang="fr-FR" dirty="0" err="1"/>
              <a:t>tokens</a:t>
            </a:r>
            <a:r>
              <a:rPr lang="fr-FR" dirty="0"/>
              <a:t> 95% des messages ont une longueur inférieure ou égale à 52 Ce qui confirme la visualisation.</a:t>
            </a:r>
          </a:p>
          <a:p>
            <a:endParaRPr lang="fr-FR" dirty="0"/>
          </a:p>
          <a:p>
            <a:endParaRPr lang="fr-FR" dirty="0"/>
          </a:p>
        </p:txBody>
      </p:sp>
    </p:spTree>
    <p:extLst>
      <p:ext uri="{BB962C8B-B14F-4D97-AF65-F5344CB8AC3E}">
        <p14:creationId xmlns:p14="http://schemas.microsoft.com/office/powerpoint/2010/main" val="3548507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a:extLst>
            <a:ext uri="{FF2B5EF4-FFF2-40B4-BE49-F238E27FC236}">
              <a16:creationId xmlns:a16="http://schemas.microsoft.com/office/drawing/2014/main" id="{AD78B8A7-4DAF-44DE-70F9-383DD99D3798}"/>
            </a:ext>
          </a:extLst>
        </p:cNvPr>
        <p:cNvGrpSpPr/>
        <p:nvPr/>
      </p:nvGrpSpPr>
      <p:grpSpPr>
        <a:xfrm>
          <a:off x="0" y="0"/>
          <a:ext cx="0" cy="0"/>
          <a:chOff x="0" y="0"/>
          <a:chExt cx="0" cy="0"/>
        </a:xfrm>
      </p:grpSpPr>
      <p:sp>
        <p:nvSpPr>
          <p:cNvPr id="59" name="Google Shape;59;g3bc3b886ea_0_1:notes">
            <a:extLst>
              <a:ext uri="{FF2B5EF4-FFF2-40B4-BE49-F238E27FC236}">
                <a16:creationId xmlns:a16="http://schemas.microsoft.com/office/drawing/2014/main" id="{64617738-8C0C-F0C9-3EE7-9102D3D8A71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bc3b886ea_0_1:notes">
            <a:extLst>
              <a:ext uri="{FF2B5EF4-FFF2-40B4-BE49-F238E27FC236}">
                <a16:creationId xmlns:a16="http://schemas.microsoft.com/office/drawing/2014/main" id="{FF15BCA2-09C3-EF08-DDA7-07AA95268BB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292693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a:xfrm>
            <a:off x="381000" y="685800"/>
            <a:ext cx="6096000" cy="3429000"/>
          </a:xfrm>
        </p:spPr>
      </p:sp>
      <p:sp>
        <p:nvSpPr>
          <p:cNvPr id="3" name="Espace réservé des notes 2"/>
          <p:cNvSpPr>
            <a:spLocks noGrp="1"/>
          </p:cNvSpPr>
          <p:nvPr>
            <p:ph type="body" idx="1"/>
          </p:nvPr>
        </p:nvSpPr>
        <p:spPr/>
        <p:txBody>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Notre </a:t>
            </a:r>
            <a:r>
              <a:rPr lang="fr-FR" dirty="0" err="1"/>
              <a:t>dataset</a:t>
            </a:r>
            <a:r>
              <a:rPr lang="fr-FR" dirty="0"/>
              <a:t> est relativement petit, c’est pourquoi nous avons choisi un modèle simple comme le </a:t>
            </a:r>
            <a:r>
              <a:rPr lang="fr-FR" dirty="0" err="1"/>
              <a:t>TextClassifier</a:t>
            </a:r>
            <a:r>
              <a:rPr lang="fr-FR" dirty="0"/>
              <a:t>. Il est efficace pour la classification binaire, ce qui correspond parfaitement à notre projet de détection de spam. »</a:t>
            </a:r>
          </a:p>
          <a:p>
            <a:endParaRPr lang="fr-FR" dirty="0"/>
          </a:p>
          <a:p>
            <a:r>
              <a:rPr lang="fr-FR" dirty="0"/>
              <a:t>Le modèle </a:t>
            </a:r>
            <a:r>
              <a:rPr lang="fr-FR" dirty="0" err="1"/>
              <a:t>TextClassifier</a:t>
            </a:r>
            <a:r>
              <a:rPr lang="fr-FR" dirty="0"/>
              <a:t> transforme d’abord le message </a:t>
            </a:r>
            <a:r>
              <a:rPr lang="fr-FR" dirty="0" err="1"/>
              <a:t>tokenisé</a:t>
            </a:r>
            <a:r>
              <a:rPr lang="fr-FR" dirty="0"/>
              <a:t> en vecteurs avec la couche </a:t>
            </a:r>
            <a:r>
              <a:rPr lang="fr-FR" dirty="0" err="1"/>
              <a:t>Embedding</a:t>
            </a:r>
            <a:r>
              <a:rPr lang="fr-FR" dirty="0"/>
              <a:t>. Le </a:t>
            </a:r>
            <a:r>
              <a:rPr lang="fr-FR" dirty="0" err="1"/>
              <a:t>pooling</a:t>
            </a:r>
            <a:r>
              <a:rPr lang="fr-FR" dirty="0"/>
              <a:t> calcule ensuite la moyenne pour obtenir un vecteur unique par message. Ce vecteur passe dans la couche linéaire, qui produit le </a:t>
            </a:r>
            <a:r>
              <a:rPr lang="fr-FR" dirty="0" err="1"/>
              <a:t>logit</a:t>
            </a:r>
            <a:r>
              <a:rPr lang="fr-FR" dirty="0"/>
              <a:t>, c’est-à-dire la sortie brute. Pour obtenir une probabilité que le message soit un spam, on applique la fonction </a:t>
            </a:r>
            <a:r>
              <a:rPr lang="fr-FR" dirty="0" err="1"/>
              <a:t>Sigmoid</a:t>
            </a:r>
            <a:r>
              <a:rPr lang="fr-FR" dirty="0"/>
              <a:t> sur ce </a:t>
            </a:r>
            <a:r>
              <a:rPr lang="fr-FR" dirty="0" err="1"/>
              <a:t>logit</a:t>
            </a:r>
            <a:r>
              <a:rPr lang="fr-FR" dirty="0"/>
              <a:t> lors de l’entraînement ou de la validation, puis on déduit la prédiction finale spam ou </a:t>
            </a:r>
            <a:r>
              <a:rPr lang="fr-FR" dirty="0" err="1"/>
              <a:t>ham</a:t>
            </a:r>
            <a:r>
              <a:rPr lang="fr-FR" dirty="0"/>
              <a:t>. »</a:t>
            </a: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fr-FR" dirty="0"/>
              <a:t>La </a:t>
            </a:r>
            <a:r>
              <a:rPr lang="fr-FR" dirty="0" err="1"/>
              <a:t>Sigmoid</a:t>
            </a:r>
            <a:r>
              <a:rPr lang="fr-FR" dirty="0"/>
              <a:t> est utilisée pour la classification binaire, car elle renvoie une probabilité entre 0 et 1. Pour une classification multiple, on utilise plutôt </a:t>
            </a:r>
            <a:r>
              <a:rPr lang="fr-FR" dirty="0" err="1"/>
              <a:t>Softmax</a:t>
            </a:r>
            <a:r>
              <a:rPr lang="fr-FR" dirty="0"/>
              <a:t>, qui transforme les sorties en un vecteur de probabilités dont la somme vaut 1. »</a:t>
            </a:r>
          </a:p>
          <a:p>
            <a:endParaRPr lang="fr-FR" dirty="0"/>
          </a:p>
        </p:txBody>
      </p:sp>
    </p:spTree>
    <p:extLst>
      <p:ext uri="{BB962C8B-B14F-4D97-AF65-F5344CB8AC3E}">
        <p14:creationId xmlns:p14="http://schemas.microsoft.com/office/powerpoint/2010/main" val="34802421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15.jpg"/></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3FDAD2"/>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480224" y="1710025"/>
            <a:ext cx="8321697" cy="617700"/>
          </a:xfrm>
          <a:prstGeom prst="rect">
            <a:avLst/>
          </a:prstGeom>
        </p:spPr>
        <p:txBody>
          <a:bodyPr spcFirstLastPara="1" wrap="square" lIns="91425" tIns="91425" rIns="91425" bIns="91425" anchor="b" anchorCtr="0">
            <a:noAutofit/>
          </a:bodyPr>
          <a:lstStyle/>
          <a:p>
            <a:pPr lvl="0" algn="l"/>
            <a:r>
              <a:rPr lang="fr-FR" sz="3200" b="1" dirty="0" err="1"/>
              <a:t>Fullstack</a:t>
            </a:r>
            <a:r>
              <a:rPr lang="fr-FR" sz="3200" b="1" dirty="0"/>
              <a:t> - Concepteur développeur en science des données</a:t>
            </a:r>
            <a:endParaRPr sz="2000" dirty="0">
              <a:solidFill>
                <a:srgbClr val="0E3449"/>
              </a:solidFill>
              <a:latin typeface="Inter SemiBold"/>
              <a:ea typeface="Inter SemiBold"/>
              <a:cs typeface="Inter SemiBold"/>
              <a:sym typeface="Inter SemiBold"/>
            </a:endParaRPr>
          </a:p>
        </p:txBody>
      </p:sp>
      <p:pic>
        <p:nvPicPr>
          <p:cNvPr id="55" name="Google Shape;55;p13"/>
          <p:cNvPicPr preferRelativeResize="0"/>
          <p:nvPr/>
        </p:nvPicPr>
        <p:blipFill>
          <a:blip r:embed="rId3">
            <a:alphaModFix/>
          </a:blip>
          <a:stretch>
            <a:fillRect/>
          </a:stretch>
        </p:blipFill>
        <p:spPr>
          <a:xfrm>
            <a:off x="4685550" y="2595750"/>
            <a:ext cx="3818450" cy="2547749"/>
          </a:xfrm>
          <a:prstGeom prst="rect">
            <a:avLst/>
          </a:prstGeom>
          <a:noFill/>
          <a:ln>
            <a:noFill/>
          </a:ln>
        </p:spPr>
      </p:pic>
      <p:pic>
        <p:nvPicPr>
          <p:cNvPr id="56" name="Google Shape;56;p13"/>
          <p:cNvPicPr preferRelativeResize="0"/>
          <p:nvPr/>
        </p:nvPicPr>
        <p:blipFill>
          <a:blip r:embed="rId4">
            <a:alphaModFix/>
          </a:blip>
          <a:stretch>
            <a:fillRect/>
          </a:stretch>
        </p:blipFill>
        <p:spPr>
          <a:xfrm>
            <a:off x="649776" y="458454"/>
            <a:ext cx="973275" cy="651050"/>
          </a:xfrm>
          <a:prstGeom prst="rect">
            <a:avLst/>
          </a:prstGeom>
          <a:noFill/>
          <a:ln>
            <a:noFill/>
          </a:ln>
        </p:spPr>
      </p:pic>
      <p:sp>
        <p:nvSpPr>
          <p:cNvPr id="57" name="Google Shape;57;p13"/>
          <p:cNvSpPr txBox="1">
            <a:spLocks noGrp="1"/>
          </p:cNvSpPr>
          <p:nvPr>
            <p:ph type="ctrTitle"/>
          </p:nvPr>
        </p:nvSpPr>
        <p:spPr>
          <a:xfrm>
            <a:off x="480224" y="2395146"/>
            <a:ext cx="8321697" cy="533100"/>
          </a:xfrm>
          <a:prstGeom prst="rect">
            <a:avLst/>
          </a:prstGeom>
        </p:spPr>
        <p:txBody>
          <a:bodyPr spcFirstLastPara="1" wrap="square" lIns="91425" tIns="91425" rIns="91425" bIns="91425" anchor="b" anchorCtr="0">
            <a:noAutofit/>
          </a:bodyPr>
          <a:lstStyle/>
          <a:p>
            <a:pPr lvl="0" algn="l"/>
            <a:r>
              <a:rPr lang="fr-FR" sz="1800" dirty="0"/>
              <a:t>Bloc 4 - Analyse prédictive de données non-structurées par l'intelligence artificielle</a:t>
            </a:r>
            <a:endParaRPr sz="1800" dirty="0">
              <a:sym typeface="Inter Medium"/>
            </a:endParaRPr>
          </a:p>
        </p:txBody>
      </p:sp>
      <p:pic>
        <p:nvPicPr>
          <p:cNvPr id="3" name="Image 2">
            <a:extLst>
              <a:ext uri="{FF2B5EF4-FFF2-40B4-BE49-F238E27FC236}">
                <a16:creationId xmlns:a16="http://schemas.microsoft.com/office/drawing/2014/main" id="{07E86528-9098-624B-94BB-3B15F85F38C5}"/>
              </a:ext>
            </a:extLst>
          </p:cNvPr>
          <p:cNvPicPr>
            <a:picLocks noChangeAspect="1"/>
          </p:cNvPicPr>
          <p:nvPr/>
        </p:nvPicPr>
        <p:blipFill>
          <a:blip r:embed="rId5"/>
          <a:stretch>
            <a:fillRect/>
          </a:stretch>
        </p:blipFill>
        <p:spPr>
          <a:xfrm>
            <a:off x="1136413" y="3274046"/>
            <a:ext cx="3167551" cy="1411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EF6F91-1B5C-2127-B0A7-6F753866C5C7}"/>
            </a:ext>
          </a:extLst>
        </p:cNvPr>
        <p:cNvGrpSpPr/>
        <p:nvPr/>
      </p:nvGrpSpPr>
      <p:grpSpPr>
        <a:xfrm>
          <a:off x="0" y="0"/>
          <a:ext cx="0" cy="0"/>
          <a:chOff x="0" y="0"/>
          <a:chExt cx="0" cy="0"/>
        </a:xfrm>
      </p:grpSpPr>
      <p:sp>
        <p:nvSpPr>
          <p:cNvPr id="23" name="Ellipse 22">
            <a:extLst>
              <a:ext uri="{FF2B5EF4-FFF2-40B4-BE49-F238E27FC236}">
                <a16:creationId xmlns:a16="http://schemas.microsoft.com/office/drawing/2014/main" id="{D9A84250-11FD-AC1A-2D64-2BF3B532A747}"/>
              </a:ext>
            </a:extLst>
          </p:cNvPr>
          <p:cNvSpPr/>
          <p:nvPr/>
        </p:nvSpPr>
        <p:spPr>
          <a:xfrm>
            <a:off x="121102" y="561601"/>
            <a:ext cx="8614682" cy="4457919"/>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7" name="Ellipse 6">
            <a:extLst>
              <a:ext uri="{FF2B5EF4-FFF2-40B4-BE49-F238E27FC236}">
                <a16:creationId xmlns:a16="http://schemas.microsoft.com/office/drawing/2014/main" id="{A2B7DB40-E447-C2E8-D62E-E6F076679F68}"/>
              </a:ext>
            </a:extLst>
          </p:cNvPr>
          <p:cNvSpPr/>
          <p:nvPr/>
        </p:nvSpPr>
        <p:spPr>
          <a:xfrm>
            <a:off x="3647126" y="1631715"/>
            <a:ext cx="1703747" cy="115884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Sortie Brute = </a:t>
            </a:r>
            <a:r>
              <a:rPr lang="fr-FR" dirty="0" err="1"/>
              <a:t>logits</a:t>
            </a:r>
            <a:endParaRPr lang="fr-FR" dirty="0"/>
          </a:p>
        </p:txBody>
      </p:sp>
      <p:sp>
        <p:nvSpPr>
          <p:cNvPr id="8" name="Ellipse 7">
            <a:extLst>
              <a:ext uri="{FF2B5EF4-FFF2-40B4-BE49-F238E27FC236}">
                <a16:creationId xmlns:a16="http://schemas.microsoft.com/office/drawing/2014/main" id="{18773262-4E7D-88AC-DB19-A31AC939DA2D}"/>
              </a:ext>
            </a:extLst>
          </p:cNvPr>
          <p:cNvSpPr/>
          <p:nvPr/>
        </p:nvSpPr>
        <p:spPr>
          <a:xfrm>
            <a:off x="889859" y="1429940"/>
            <a:ext cx="2292803" cy="115884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Passage dans le modèle (</a:t>
            </a:r>
            <a:r>
              <a:rPr lang="fr-FR" dirty="0" err="1"/>
              <a:t>Embedding</a:t>
            </a:r>
            <a:r>
              <a:rPr lang="fr-FR" dirty="0"/>
              <a:t>, </a:t>
            </a:r>
            <a:r>
              <a:rPr lang="fr-FR" dirty="0" err="1"/>
              <a:t>Pooling</a:t>
            </a:r>
            <a:r>
              <a:rPr lang="fr-FR" dirty="0"/>
              <a:t>, </a:t>
            </a:r>
            <a:r>
              <a:rPr lang="fr-FR" dirty="0" err="1"/>
              <a:t>Lineaire</a:t>
            </a:r>
            <a:r>
              <a:rPr lang="fr-FR" dirty="0"/>
              <a:t>)</a:t>
            </a:r>
          </a:p>
        </p:txBody>
      </p:sp>
      <p:sp>
        <p:nvSpPr>
          <p:cNvPr id="14" name="Ellipse 13">
            <a:extLst>
              <a:ext uri="{FF2B5EF4-FFF2-40B4-BE49-F238E27FC236}">
                <a16:creationId xmlns:a16="http://schemas.microsoft.com/office/drawing/2014/main" id="{BA717827-E1F8-D1F6-F985-5ECE8FC17388}"/>
              </a:ext>
            </a:extLst>
          </p:cNvPr>
          <p:cNvSpPr/>
          <p:nvPr/>
        </p:nvSpPr>
        <p:spPr>
          <a:xfrm>
            <a:off x="5761771" y="2867501"/>
            <a:ext cx="2192451" cy="1036423"/>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b="1" dirty="0"/>
          </a:p>
          <a:p>
            <a:pPr algn="ctr"/>
            <a:r>
              <a:rPr lang="fr-FR" dirty="0" err="1"/>
              <a:t>Backpropagation</a:t>
            </a:r>
            <a:r>
              <a:rPr lang="fr-FR" dirty="0"/>
              <a:t> (calcul des gradients)</a:t>
            </a:r>
          </a:p>
        </p:txBody>
      </p:sp>
      <p:sp>
        <p:nvSpPr>
          <p:cNvPr id="15" name="Ellipse 14">
            <a:extLst>
              <a:ext uri="{FF2B5EF4-FFF2-40B4-BE49-F238E27FC236}">
                <a16:creationId xmlns:a16="http://schemas.microsoft.com/office/drawing/2014/main" id="{0D6765C4-96D0-69E9-0BFB-0F73D10A830A}"/>
              </a:ext>
            </a:extLst>
          </p:cNvPr>
          <p:cNvSpPr/>
          <p:nvPr/>
        </p:nvSpPr>
        <p:spPr>
          <a:xfrm>
            <a:off x="5875730" y="1216481"/>
            <a:ext cx="2078492" cy="1158845"/>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Calcul de la </a:t>
            </a:r>
            <a:r>
              <a:rPr lang="fr-FR" dirty="0" err="1"/>
              <a:t>Loss</a:t>
            </a:r>
            <a:r>
              <a:rPr lang="fr-FR" dirty="0"/>
              <a:t> (</a:t>
            </a:r>
            <a:r>
              <a:rPr lang="fr-FR" dirty="0" err="1"/>
              <a:t>BCEWithLogitsLoss</a:t>
            </a:r>
            <a:r>
              <a:rPr lang="fr-FR" dirty="0"/>
              <a:t>)</a:t>
            </a:r>
          </a:p>
        </p:txBody>
      </p:sp>
      <p:sp>
        <p:nvSpPr>
          <p:cNvPr id="22" name="Ellipse 21">
            <a:extLst>
              <a:ext uri="{FF2B5EF4-FFF2-40B4-BE49-F238E27FC236}">
                <a16:creationId xmlns:a16="http://schemas.microsoft.com/office/drawing/2014/main" id="{6A6E5CBB-5B6D-032E-77DD-7B970D2A1AD4}"/>
              </a:ext>
            </a:extLst>
          </p:cNvPr>
          <p:cNvSpPr/>
          <p:nvPr/>
        </p:nvSpPr>
        <p:spPr>
          <a:xfrm>
            <a:off x="3445328" y="3547037"/>
            <a:ext cx="2127478" cy="110654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Optimiseur (Adam) met à jour les poids</a:t>
            </a:r>
          </a:p>
        </p:txBody>
      </p:sp>
      <p:sp>
        <p:nvSpPr>
          <p:cNvPr id="24" name="ZoneTexte 23">
            <a:extLst>
              <a:ext uri="{FF2B5EF4-FFF2-40B4-BE49-F238E27FC236}">
                <a16:creationId xmlns:a16="http://schemas.microsoft.com/office/drawing/2014/main" id="{49907EA9-4B79-B9BB-F356-9F88AAC383E9}"/>
              </a:ext>
            </a:extLst>
          </p:cNvPr>
          <p:cNvSpPr txBox="1"/>
          <p:nvPr/>
        </p:nvSpPr>
        <p:spPr>
          <a:xfrm>
            <a:off x="2748644" y="751114"/>
            <a:ext cx="3668485" cy="400110"/>
          </a:xfrm>
          <a:prstGeom prst="rect">
            <a:avLst/>
          </a:prstGeom>
          <a:noFill/>
        </p:spPr>
        <p:txBody>
          <a:bodyPr wrap="square" rtlCol="0">
            <a:spAutoFit/>
          </a:bodyPr>
          <a:lstStyle/>
          <a:p>
            <a:pPr algn="ctr"/>
            <a:r>
              <a:rPr lang="fr-FR" sz="2000" b="1" dirty="0"/>
              <a:t>Entrainement du </a:t>
            </a:r>
            <a:r>
              <a:rPr lang="fr-FR" sz="2000" b="1" dirty="0" err="1"/>
              <a:t>Modéle</a:t>
            </a:r>
            <a:endParaRPr lang="fr-FR" sz="2000" b="1" dirty="0"/>
          </a:p>
        </p:txBody>
      </p:sp>
      <p:cxnSp>
        <p:nvCxnSpPr>
          <p:cNvPr id="26" name="Connecteur droit avec flèche 25">
            <a:extLst>
              <a:ext uri="{FF2B5EF4-FFF2-40B4-BE49-F238E27FC236}">
                <a16:creationId xmlns:a16="http://schemas.microsoft.com/office/drawing/2014/main" id="{7B98AA8B-21A3-D64E-8672-6CA8F5FA0ABF}"/>
              </a:ext>
            </a:extLst>
          </p:cNvPr>
          <p:cNvCxnSpPr/>
          <p:nvPr/>
        </p:nvCxnSpPr>
        <p:spPr>
          <a:xfrm>
            <a:off x="3356450" y="1796144"/>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4D2EEC0B-DB09-D5B0-FF2B-1F5FCB7EE2D4}"/>
              </a:ext>
            </a:extLst>
          </p:cNvPr>
          <p:cNvCxnSpPr/>
          <p:nvPr/>
        </p:nvCxnSpPr>
        <p:spPr>
          <a:xfrm>
            <a:off x="5304571" y="1787979"/>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382EB145-04E9-E875-17D5-797103B656C6}"/>
              </a:ext>
            </a:extLst>
          </p:cNvPr>
          <p:cNvCxnSpPr>
            <a:cxnSpLocks/>
          </p:cNvCxnSpPr>
          <p:nvPr/>
        </p:nvCxnSpPr>
        <p:spPr>
          <a:xfrm flipH="1">
            <a:off x="7176407" y="2345966"/>
            <a:ext cx="281668" cy="422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2A9F8AD8-5B08-E680-CF4F-58090C72BEA0}"/>
              </a:ext>
            </a:extLst>
          </p:cNvPr>
          <p:cNvCxnSpPr>
            <a:cxnSpLocks/>
          </p:cNvCxnSpPr>
          <p:nvPr/>
        </p:nvCxnSpPr>
        <p:spPr>
          <a:xfrm flipH="1">
            <a:off x="5761771" y="3908445"/>
            <a:ext cx="412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ZoneTexte 1">
            <a:extLst>
              <a:ext uri="{FF2B5EF4-FFF2-40B4-BE49-F238E27FC236}">
                <a16:creationId xmlns:a16="http://schemas.microsoft.com/office/drawing/2014/main" id="{E7C8A9F9-E0D5-FCDF-692D-8009B69F2379}"/>
              </a:ext>
            </a:extLst>
          </p:cNvPr>
          <p:cNvSpPr txBox="1"/>
          <p:nvPr/>
        </p:nvSpPr>
        <p:spPr>
          <a:xfrm>
            <a:off x="109536" y="123980"/>
            <a:ext cx="3347358" cy="307777"/>
          </a:xfrm>
          <a:prstGeom prst="rect">
            <a:avLst/>
          </a:prstGeom>
          <a:noFill/>
        </p:spPr>
        <p:txBody>
          <a:bodyPr wrap="square" rtlCol="0">
            <a:spAutoFit/>
          </a:bodyPr>
          <a:lstStyle/>
          <a:p>
            <a:r>
              <a:rPr lang="fr-FR" dirty="0"/>
              <a:t>Paramètre de la </a:t>
            </a:r>
            <a:r>
              <a:rPr lang="fr-FR" dirty="0" err="1"/>
              <a:t>loss</a:t>
            </a:r>
            <a:r>
              <a:rPr lang="fr-FR" dirty="0"/>
              <a:t> et de l’optimiseur</a:t>
            </a:r>
          </a:p>
        </p:txBody>
      </p:sp>
      <p:sp>
        <p:nvSpPr>
          <p:cNvPr id="3" name="Ellipse 2">
            <a:extLst>
              <a:ext uri="{FF2B5EF4-FFF2-40B4-BE49-F238E27FC236}">
                <a16:creationId xmlns:a16="http://schemas.microsoft.com/office/drawing/2014/main" id="{9E03A1BB-8A5D-3F6A-BF12-AFEAF4467244}"/>
              </a:ext>
            </a:extLst>
          </p:cNvPr>
          <p:cNvSpPr/>
          <p:nvPr/>
        </p:nvSpPr>
        <p:spPr>
          <a:xfrm>
            <a:off x="1189778" y="3154153"/>
            <a:ext cx="1774372" cy="1106542"/>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Nouveau Modèle avec poids ajusté</a:t>
            </a:r>
          </a:p>
        </p:txBody>
      </p:sp>
      <p:cxnSp>
        <p:nvCxnSpPr>
          <p:cNvPr id="4" name="Connecteur droit avec flèche 3">
            <a:extLst>
              <a:ext uri="{FF2B5EF4-FFF2-40B4-BE49-F238E27FC236}">
                <a16:creationId xmlns:a16="http://schemas.microsoft.com/office/drawing/2014/main" id="{075425C9-DA6B-41F7-0506-9E7F6DD5DAED}"/>
              </a:ext>
            </a:extLst>
          </p:cNvPr>
          <p:cNvCxnSpPr>
            <a:cxnSpLocks/>
          </p:cNvCxnSpPr>
          <p:nvPr/>
        </p:nvCxnSpPr>
        <p:spPr>
          <a:xfrm flipH="1" flipV="1">
            <a:off x="2964150" y="4100308"/>
            <a:ext cx="317213" cy="1305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79125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5E03DF7B-2D81-18CF-C018-AF2C825FA744}"/>
            </a:ext>
          </a:extLst>
        </p:cNvPr>
        <p:cNvGrpSpPr/>
        <p:nvPr/>
      </p:nvGrpSpPr>
      <p:grpSpPr>
        <a:xfrm>
          <a:off x="0" y="0"/>
          <a:ext cx="0" cy="0"/>
          <a:chOff x="0" y="0"/>
          <a:chExt cx="0" cy="0"/>
        </a:xfrm>
      </p:grpSpPr>
      <p:sp>
        <p:nvSpPr>
          <p:cNvPr id="62" name="Google Shape;62;p14">
            <a:extLst>
              <a:ext uri="{FF2B5EF4-FFF2-40B4-BE49-F238E27FC236}">
                <a16:creationId xmlns:a16="http://schemas.microsoft.com/office/drawing/2014/main" id="{58D88122-8A23-28D2-81F7-269259E9E950}"/>
              </a:ext>
            </a:extLst>
          </p:cNvPr>
          <p:cNvSpPr txBox="1">
            <a:spLocks noGrp="1"/>
          </p:cNvSpPr>
          <p:nvPr>
            <p:ph type="ctrTitle" idx="4294967295"/>
          </p:nvPr>
        </p:nvSpPr>
        <p:spPr>
          <a:xfrm>
            <a:off x="480224" y="1867211"/>
            <a:ext cx="8183551" cy="1625930"/>
          </a:xfrm>
          <a:prstGeom prst="rect">
            <a:avLst/>
          </a:prstGeom>
        </p:spPr>
        <p:txBody>
          <a:bodyPr spcFirstLastPara="1" wrap="square" lIns="91425" tIns="91425" rIns="91425" bIns="91425" anchor="t" anchorCtr="0">
            <a:noAutofit/>
          </a:bodyPr>
          <a:lstStyle/>
          <a:p>
            <a:pPr algn="ctr"/>
            <a:r>
              <a:rPr lang="fr-FR" sz="3200" b="1" dirty="0" err="1">
                <a:solidFill>
                  <a:srgbClr val="000000"/>
                </a:solidFill>
                <a:sym typeface="Inter"/>
              </a:rPr>
              <a:t>Evalaution</a:t>
            </a:r>
            <a:r>
              <a:rPr lang="fr-FR" sz="3200" b="1" dirty="0">
                <a:solidFill>
                  <a:srgbClr val="000000"/>
                </a:solidFill>
                <a:sym typeface="Inter"/>
              </a:rPr>
              <a:t> des performances</a:t>
            </a:r>
            <a:br>
              <a:rPr lang="fr-FR" sz="3200" b="1" dirty="0">
                <a:solidFill>
                  <a:srgbClr val="000000"/>
                </a:solidFill>
                <a:sym typeface="Inter"/>
              </a:rPr>
            </a:br>
            <a:endParaRPr sz="3200" b="1" dirty="0">
              <a:solidFill>
                <a:srgbClr val="000000"/>
              </a:solidFill>
              <a:sym typeface="Inter"/>
            </a:endParaRPr>
          </a:p>
        </p:txBody>
      </p:sp>
      <p:pic>
        <p:nvPicPr>
          <p:cNvPr id="63" name="Google Shape;63;p14">
            <a:extLst>
              <a:ext uri="{FF2B5EF4-FFF2-40B4-BE49-F238E27FC236}">
                <a16:creationId xmlns:a16="http://schemas.microsoft.com/office/drawing/2014/main" id="{6E445416-E8C8-5BDE-2235-3290CD60413A}"/>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Tree>
    <p:extLst>
      <p:ext uri="{BB962C8B-B14F-4D97-AF65-F5344CB8AC3E}">
        <p14:creationId xmlns:p14="http://schemas.microsoft.com/office/powerpoint/2010/main" val="1178704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F49E424-4259-2197-9472-EB1BD5BBDCBA}"/>
              </a:ext>
            </a:extLst>
          </p:cNvPr>
          <p:cNvSpPr/>
          <p:nvPr/>
        </p:nvSpPr>
        <p:spPr>
          <a:xfrm>
            <a:off x="3711844" y="2235978"/>
            <a:ext cx="5350790" cy="2698699"/>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8" name="ZoneTexte 7">
            <a:extLst>
              <a:ext uri="{FF2B5EF4-FFF2-40B4-BE49-F238E27FC236}">
                <a16:creationId xmlns:a16="http://schemas.microsoft.com/office/drawing/2014/main" id="{382B5CA8-A0DD-E32D-643C-EDFACB4B1B2C}"/>
              </a:ext>
            </a:extLst>
          </p:cNvPr>
          <p:cNvSpPr txBox="1"/>
          <p:nvPr/>
        </p:nvSpPr>
        <p:spPr>
          <a:xfrm>
            <a:off x="3816459" y="2247949"/>
            <a:ext cx="5645257" cy="3108543"/>
          </a:xfrm>
          <a:prstGeom prst="rect">
            <a:avLst/>
          </a:prstGeom>
          <a:noFill/>
        </p:spPr>
        <p:txBody>
          <a:bodyPr wrap="square" rtlCol="0">
            <a:spAutoFit/>
          </a:bodyPr>
          <a:lstStyle/>
          <a:p>
            <a:r>
              <a:rPr lang="fr-FR" dirty="0"/>
              <a:t>→ </a:t>
            </a:r>
            <a:r>
              <a:rPr lang="fr-FR" b="1" dirty="0">
                <a:solidFill>
                  <a:schemeClr val="tx1"/>
                </a:solidFill>
                <a:latin typeface="Arial" panose="020B0604020202020204" pitchFamily="34" charset="0"/>
              </a:rPr>
              <a:t>Courbes apprentissage </a:t>
            </a:r>
          </a:p>
          <a:p>
            <a:r>
              <a:rPr lang="fr-FR" dirty="0" err="1"/>
              <a:t>Loss</a:t>
            </a:r>
            <a:r>
              <a:rPr lang="fr-FR" dirty="0"/>
              <a:t> ↓ et stable (train/val) - </a:t>
            </a:r>
            <a:r>
              <a:rPr lang="fr-FR" dirty="0" err="1"/>
              <a:t>Accuracy</a:t>
            </a:r>
            <a:r>
              <a:rPr lang="fr-FR" dirty="0"/>
              <a:t> ≈ 99 %, pas d’</a:t>
            </a:r>
            <a:r>
              <a:rPr lang="fr-FR" dirty="0" err="1"/>
              <a:t>overfitting</a:t>
            </a:r>
            <a:endParaRPr lang="fr-FR" dirty="0"/>
          </a:p>
          <a:p>
            <a:endParaRPr lang="fr-FR" dirty="0"/>
          </a:p>
          <a:p>
            <a:r>
              <a:rPr lang="fr-FR" dirty="0"/>
              <a:t>→ </a:t>
            </a:r>
            <a:r>
              <a:rPr lang="fr-FR" b="1" dirty="0"/>
              <a:t>Matrice de confusion</a:t>
            </a:r>
          </a:p>
          <a:p>
            <a:r>
              <a:rPr lang="fr-FR" dirty="0"/>
              <a:t>	0 faux positifs</a:t>
            </a:r>
          </a:p>
          <a:p>
            <a:r>
              <a:rPr lang="fr-FR" dirty="0"/>
              <a:t>	8 spams manqués (faux négatifs)</a:t>
            </a:r>
          </a:p>
          <a:p>
            <a:endParaRPr lang="fr-FR" dirty="0"/>
          </a:p>
          <a:p>
            <a:r>
              <a:rPr lang="fr-FR" dirty="0"/>
              <a:t>→ </a:t>
            </a:r>
            <a:r>
              <a:rPr lang="fr-FR" b="1" dirty="0"/>
              <a:t>Rapport de classification</a:t>
            </a:r>
            <a:endParaRPr lang="fr-FR" dirty="0"/>
          </a:p>
          <a:p>
            <a:r>
              <a:rPr lang="fr-FR" b="1" dirty="0"/>
              <a:t>	</a:t>
            </a:r>
            <a:r>
              <a:rPr lang="fr-FR" dirty="0" err="1"/>
              <a:t>Accuracy</a:t>
            </a:r>
            <a:r>
              <a:rPr lang="fr-FR" dirty="0"/>
              <a:t> globale : 99 %</a:t>
            </a:r>
          </a:p>
          <a:p>
            <a:r>
              <a:rPr lang="fr-FR" dirty="0"/>
              <a:t>	Précision (spam) : 1.00 </a:t>
            </a:r>
          </a:p>
          <a:p>
            <a:r>
              <a:rPr lang="fr-FR" dirty="0"/>
              <a:t>	</a:t>
            </a:r>
            <a:r>
              <a:rPr lang="fr-FR" dirty="0" err="1"/>
              <a:t>Recall</a:t>
            </a:r>
            <a:r>
              <a:rPr lang="fr-FR" dirty="0"/>
              <a:t> (spam) : 0.93 </a:t>
            </a:r>
          </a:p>
          <a:p>
            <a:r>
              <a:rPr lang="fr-FR" dirty="0"/>
              <a:t>	F1-score : 0.96</a:t>
            </a:r>
          </a:p>
          <a:p>
            <a:endParaRPr lang="fr-FR" dirty="0"/>
          </a:p>
          <a:p>
            <a:r>
              <a:rPr lang="fr-FR" dirty="0"/>
              <a:t>	</a:t>
            </a:r>
          </a:p>
        </p:txBody>
      </p:sp>
      <p:pic>
        <p:nvPicPr>
          <p:cNvPr id="5" name="Image 4">
            <a:extLst>
              <a:ext uri="{FF2B5EF4-FFF2-40B4-BE49-F238E27FC236}">
                <a16:creationId xmlns:a16="http://schemas.microsoft.com/office/drawing/2014/main" id="{6BAAAEAB-7CAE-0473-C765-2F881B5162AC}"/>
              </a:ext>
            </a:extLst>
          </p:cNvPr>
          <p:cNvPicPr>
            <a:picLocks noChangeAspect="1"/>
          </p:cNvPicPr>
          <p:nvPr/>
        </p:nvPicPr>
        <p:blipFill>
          <a:blip r:embed="rId3"/>
          <a:stretch>
            <a:fillRect/>
          </a:stretch>
        </p:blipFill>
        <p:spPr>
          <a:xfrm>
            <a:off x="81366" y="61996"/>
            <a:ext cx="8981268" cy="2100018"/>
          </a:xfrm>
          <a:prstGeom prst="rect">
            <a:avLst/>
          </a:prstGeom>
        </p:spPr>
      </p:pic>
      <p:pic>
        <p:nvPicPr>
          <p:cNvPr id="7" name="Image 6">
            <a:extLst>
              <a:ext uri="{FF2B5EF4-FFF2-40B4-BE49-F238E27FC236}">
                <a16:creationId xmlns:a16="http://schemas.microsoft.com/office/drawing/2014/main" id="{8AD58C49-02C1-7099-9A50-BF20E85E0678}"/>
              </a:ext>
            </a:extLst>
          </p:cNvPr>
          <p:cNvPicPr>
            <a:picLocks noChangeAspect="1"/>
          </p:cNvPicPr>
          <p:nvPr/>
        </p:nvPicPr>
        <p:blipFill>
          <a:blip r:embed="rId4"/>
          <a:stretch>
            <a:fillRect/>
          </a:stretch>
        </p:blipFill>
        <p:spPr>
          <a:xfrm>
            <a:off x="201478" y="2235979"/>
            <a:ext cx="3246895" cy="2772664"/>
          </a:xfrm>
          <a:prstGeom prst="rect">
            <a:avLst/>
          </a:prstGeom>
        </p:spPr>
      </p:pic>
    </p:spTree>
    <p:extLst>
      <p:ext uri="{BB962C8B-B14F-4D97-AF65-F5344CB8AC3E}">
        <p14:creationId xmlns:p14="http://schemas.microsoft.com/office/powerpoint/2010/main" val="295825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11C16C62-3955-B7EF-5EFA-97DC721B9178}"/>
            </a:ext>
          </a:extLst>
        </p:cNvPr>
        <p:cNvGrpSpPr/>
        <p:nvPr/>
      </p:nvGrpSpPr>
      <p:grpSpPr>
        <a:xfrm>
          <a:off x="0" y="0"/>
          <a:ext cx="0" cy="0"/>
          <a:chOff x="0" y="0"/>
          <a:chExt cx="0" cy="0"/>
        </a:xfrm>
      </p:grpSpPr>
      <p:sp>
        <p:nvSpPr>
          <p:cNvPr id="62" name="Google Shape;62;p14">
            <a:extLst>
              <a:ext uri="{FF2B5EF4-FFF2-40B4-BE49-F238E27FC236}">
                <a16:creationId xmlns:a16="http://schemas.microsoft.com/office/drawing/2014/main" id="{D4629AD9-16E7-4863-D946-502F9BADA9F4}"/>
              </a:ext>
            </a:extLst>
          </p:cNvPr>
          <p:cNvSpPr txBox="1">
            <a:spLocks noGrp="1"/>
          </p:cNvSpPr>
          <p:nvPr>
            <p:ph type="ctrTitle" idx="4294967295"/>
          </p:nvPr>
        </p:nvSpPr>
        <p:spPr>
          <a:xfrm>
            <a:off x="627458" y="241851"/>
            <a:ext cx="8183551" cy="626905"/>
          </a:xfrm>
          <a:prstGeom prst="rect">
            <a:avLst/>
          </a:prstGeom>
        </p:spPr>
        <p:txBody>
          <a:bodyPr spcFirstLastPara="1" wrap="square" lIns="91425" tIns="91425" rIns="91425" bIns="91425" anchor="t" anchorCtr="0">
            <a:noAutofit/>
          </a:bodyPr>
          <a:lstStyle/>
          <a:p>
            <a:r>
              <a:rPr lang="fr-FR" sz="3200" b="1" dirty="0">
                <a:solidFill>
                  <a:srgbClr val="000000"/>
                </a:solidFill>
                <a:sym typeface="Inter"/>
              </a:rPr>
              <a:t>			Conclusion</a:t>
            </a:r>
            <a:br>
              <a:rPr lang="fr-FR" sz="3200" b="1" dirty="0">
                <a:solidFill>
                  <a:srgbClr val="000000"/>
                </a:solidFill>
                <a:sym typeface="Inter"/>
              </a:rPr>
            </a:br>
            <a:br>
              <a:rPr lang="fr-FR" sz="3200" b="1" dirty="0">
                <a:solidFill>
                  <a:srgbClr val="000000"/>
                </a:solidFill>
                <a:sym typeface="Inter"/>
              </a:rPr>
            </a:br>
            <a:br>
              <a:rPr lang="fr-FR" sz="3200" b="1" dirty="0">
                <a:solidFill>
                  <a:srgbClr val="000000"/>
                </a:solidFill>
                <a:sym typeface="Inter"/>
              </a:rPr>
            </a:br>
            <a:r>
              <a:rPr lang="fr-FR" sz="2000" dirty="0"/>
              <a:t>→ </a:t>
            </a:r>
            <a:r>
              <a:rPr lang="fr-FR" sz="2000" b="1" dirty="0"/>
              <a:t>Modèle très performant</a:t>
            </a:r>
            <a:r>
              <a:rPr lang="fr-FR" sz="2000" dirty="0"/>
              <a:t> : 99 % d’</a:t>
            </a:r>
            <a:r>
              <a:rPr lang="fr-FR" sz="2000" dirty="0" err="1"/>
              <a:t>accuracy</a:t>
            </a:r>
            <a:r>
              <a:rPr lang="fr-FR" sz="2000" dirty="0"/>
              <a:t>, F1-score 0.96.</a:t>
            </a:r>
            <a:br>
              <a:rPr lang="fr-FR" sz="2000" dirty="0"/>
            </a:br>
            <a:r>
              <a:rPr lang="fr-FR" sz="2000" dirty="0"/>
              <a:t>0 faux positifs, les e-mails légitimes sont protégés.</a:t>
            </a:r>
            <a:br>
              <a:rPr lang="fr-FR" sz="2000" dirty="0"/>
            </a:br>
            <a:br>
              <a:rPr lang="fr-FR" sz="2000" dirty="0"/>
            </a:br>
            <a:r>
              <a:rPr lang="fr-FR" sz="2000" dirty="0"/>
              <a:t>→ </a:t>
            </a:r>
            <a:r>
              <a:rPr lang="fr-FR" sz="2000" b="1" dirty="0"/>
              <a:t>Faible marge d’amélioration</a:t>
            </a:r>
            <a:r>
              <a:rPr lang="fr-FR" sz="2000" dirty="0"/>
              <a:t> : quelques spams (</a:t>
            </a:r>
            <a:r>
              <a:rPr lang="fr-FR" sz="2000" dirty="0" err="1"/>
              <a:t>recall</a:t>
            </a:r>
            <a:r>
              <a:rPr lang="fr-FR" sz="2000" dirty="0"/>
              <a:t> 0.93) échappent encore, ce qui laisse un levier d’optimisation.</a:t>
            </a:r>
            <a:br>
              <a:rPr lang="fr-FR" sz="2000" dirty="0"/>
            </a:br>
            <a:br>
              <a:rPr lang="fr-FR" sz="2000" dirty="0"/>
            </a:br>
            <a:r>
              <a:rPr lang="fr-FR" sz="2000" dirty="0"/>
              <a:t>→ </a:t>
            </a:r>
            <a:r>
              <a:rPr lang="fr-FR" sz="2000" b="1" dirty="0"/>
              <a:t>Généralisation validée</a:t>
            </a:r>
            <a:r>
              <a:rPr lang="fr-FR" sz="2000" dirty="0"/>
              <a:t> : courbes d’apprentissage stables, pas d’</a:t>
            </a:r>
            <a:r>
              <a:rPr lang="fr-FR" sz="2000" dirty="0" err="1"/>
              <a:t>overfitting</a:t>
            </a:r>
            <a:r>
              <a:rPr lang="fr-FR" sz="2000" dirty="0"/>
              <a:t>.</a:t>
            </a:r>
            <a:br>
              <a:rPr lang="fr-FR" sz="2000" dirty="0"/>
            </a:br>
            <a:br>
              <a:rPr lang="fr-FR" sz="2000" dirty="0"/>
            </a:br>
            <a:br>
              <a:rPr lang="fr-FR" sz="3200" b="1" dirty="0">
                <a:solidFill>
                  <a:srgbClr val="000000"/>
                </a:solidFill>
                <a:sym typeface="Inter"/>
              </a:rPr>
            </a:br>
            <a:endParaRPr sz="3200" b="1" dirty="0">
              <a:solidFill>
                <a:srgbClr val="000000"/>
              </a:solidFill>
              <a:sym typeface="Inter"/>
            </a:endParaRPr>
          </a:p>
        </p:txBody>
      </p:sp>
      <p:pic>
        <p:nvPicPr>
          <p:cNvPr id="63" name="Google Shape;63;p14">
            <a:extLst>
              <a:ext uri="{FF2B5EF4-FFF2-40B4-BE49-F238E27FC236}">
                <a16:creationId xmlns:a16="http://schemas.microsoft.com/office/drawing/2014/main" id="{376B978C-5FAF-5621-EA8C-BD5649D700B3}"/>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Tree>
    <p:extLst>
      <p:ext uri="{BB962C8B-B14F-4D97-AF65-F5344CB8AC3E}">
        <p14:creationId xmlns:p14="http://schemas.microsoft.com/office/powerpoint/2010/main" val="27248183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00DBD0"/>
        </a:solidFill>
        <a:effectLst/>
      </p:bgPr>
    </p:bg>
    <p:spTree>
      <p:nvGrpSpPr>
        <p:cNvPr id="1" name="Shape 109"/>
        <p:cNvGrpSpPr/>
        <p:nvPr/>
      </p:nvGrpSpPr>
      <p:grpSpPr>
        <a:xfrm>
          <a:off x="0" y="0"/>
          <a:ext cx="0" cy="0"/>
          <a:chOff x="0" y="0"/>
          <a:chExt cx="0" cy="0"/>
        </a:xfrm>
      </p:grpSpPr>
      <p:sp>
        <p:nvSpPr>
          <p:cNvPr id="110" name="Google Shape;110;p19"/>
          <p:cNvSpPr txBox="1">
            <a:spLocks noGrp="1"/>
          </p:cNvSpPr>
          <p:nvPr>
            <p:ph type="ctrTitle" idx="4294967295"/>
          </p:nvPr>
        </p:nvSpPr>
        <p:spPr>
          <a:xfrm>
            <a:off x="1235600" y="1742168"/>
            <a:ext cx="5315100" cy="6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5600" b="1">
                <a:solidFill>
                  <a:srgbClr val="0E3449"/>
                </a:solidFill>
                <a:latin typeface="Inter"/>
                <a:ea typeface="Inter"/>
                <a:cs typeface="Inter"/>
                <a:sym typeface="Inter"/>
              </a:rPr>
              <a:t>Thanks! </a:t>
            </a:r>
            <a:endParaRPr sz="5600" b="1">
              <a:solidFill>
                <a:srgbClr val="0E3449"/>
              </a:solidFill>
              <a:latin typeface="Inter"/>
              <a:ea typeface="Inter"/>
              <a:cs typeface="Inter"/>
              <a:sym typeface="Inter"/>
            </a:endParaRPr>
          </a:p>
        </p:txBody>
      </p:sp>
      <p:pic>
        <p:nvPicPr>
          <p:cNvPr id="111" name="Google Shape;111;p19"/>
          <p:cNvPicPr preferRelativeResize="0"/>
          <p:nvPr/>
        </p:nvPicPr>
        <p:blipFill>
          <a:blip r:embed="rId3">
            <a:alphaModFix/>
          </a:blip>
          <a:stretch>
            <a:fillRect/>
          </a:stretch>
        </p:blipFill>
        <p:spPr>
          <a:xfrm>
            <a:off x="3918625" y="3006625"/>
            <a:ext cx="4599299" cy="2136876"/>
          </a:xfrm>
          <a:prstGeom prst="rect">
            <a:avLst/>
          </a:prstGeom>
          <a:noFill/>
          <a:ln>
            <a:noFill/>
          </a:ln>
        </p:spPr>
      </p:pic>
      <p:sp>
        <p:nvSpPr>
          <p:cNvPr id="112" name="Google Shape;112;p19"/>
          <p:cNvSpPr txBox="1">
            <a:spLocks noGrp="1"/>
          </p:cNvSpPr>
          <p:nvPr>
            <p:ph type="ctrTitle" idx="4294967295"/>
          </p:nvPr>
        </p:nvSpPr>
        <p:spPr>
          <a:xfrm>
            <a:off x="1274764" y="2606043"/>
            <a:ext cx="5315100" cy="698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400">
                <a:solidFill>
                  <a:srgbClr val="0E3449"/>
                </a:solidFill>
                <a:latin typeface="Inter Medium"/>
                <a:ea typeface="Inter Medium"/>
                <a:cs typeface="Inter Medium"/>
                <a:sym typeface="Inter Medium"/>
              </a:rPr>
              <a:t>See you in the next course</a:t>
            </a:r>
            <a:endParaRPr sz="2400">
              <a:solidFill>
                <a:srgbClr val="0E3449"/>
              </a:solidFill>
              <a:latin typeface="Inter Medium"/>
              <a:ea typeface="Inter Medium"/>
              <a:cs typeface="Inter Medium"/>
              <a:sym typeface="Inter Medium"/>
            </a:endParaRPr>
          </a:p>
        </p:txBody>
      </p:sp>
      <p:pic>
        <p:nvPicPr>
          <p:cNvPr id="113" name="Google Shape;113;p19"/>
          <p:cNvPicPr preferRelativeResize="0"/>
          <p:nvPr/>
        </p:nvPicPr>
        <p:blipFill>
          <a:blip r:embed="rId4">
            <a:alphaModFix/>
          </a:blip>
          <a:stretch>
            <a:fillRect/>
          </a:stretch>
        </p:blipFill>
        <p:spPr>
          <a:xfrm>
            <a:off x="463375" y="482852"/>
            <a:ext cx="576900" cy="38590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DE170C3-F0DF-3638-35CC-B7B0407B1407}"/>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BFF0EE99-3FBF-0531-B804-5C408FC168B2}"/>
              </a:ext>
            </a:extLst>
          </p:cNvPr>
          <p:cNvSpPr>
            <a:spLocks noGrp="1"/>
          </p:cNvSpPr>
          <p:nvPr>
            <p:ph type="body" idx="1"/>
          </p:nvPr>
        </p:nvSpPr>
        <p:spPr/>
        <p:txBody>
          <a:bodyPr/>
          <a:lstStyle/>
          <a:p>
            <a:r>
              <a:rPr lang="fr-FR" sz="1200" dirty="0"/>
              <a:t>Le gradient est un vecteur comme une flèche qui indique la direction de la plus forte pente. En apprentissage automatique, les algorithmes comme </a:t>
            </a:r>
            <a:r>
              <a:rPr lang="fr-FR" sz="1200" dirty="0" err="1"/>
              <a:t>Scikit-learn</a:t>
            </a:r>
            <a:r>
              <a:rPr lang="fr-FR" sz="1200" dirty="0"/>
              <a:t> utilisent le gradient pour optimiser les paramètres du modèle en se déplaçant dans la direction opposée, afin de minimiser la fonction de coût.</a:t>
            </a:r>
          </a:p>
          <a:p>
            <a:r>
              <a:rPr lang="fr-FR" sz="1200" dirty="0"/>
              <a:t>Les éléments clés sont :</a:t>
            </a:r>
          </a:p>
          <a:p>
            <a:r>
              <a:rPr lang="fr-FR" sz="1200" dirty="0"/>
              <a:t>Les paramètres : les variables du modèle à optimiser (poids, biais, etc.)</a:t>
            </a:r>
          </a:p>
          <a:p>
            <a:r>
              <a:rPr lang="fr-FR" sz="1200" dirty="0"/>
              <a:t>La longueur du pas : la quantité de mise à jour à chaque itération</a:t>
            </a:r>
          </a:p>
          <a:p>
            <a:r>
              <a:rPr lang="fr-FR" sz="1200" dirty="0"/>
              <a:t>Le </a:t>
            </a:r>
            <a:r>
              <a:rPr lang="fr-FR" sz="1200" dirty="0" err="1"/>
              <a:t>learning</a:t>
            </a:r>
            <a:r>
              <a:rPr lang="fr-FR" sz="1200" dirty="0"/>
              <a:t> rate : la taille de la flèche du gradient, qui détermine l'ampleur du déplacement</a:t>
            </a:r>
          </a:p>
          <a:p>
            <a:r>
              <a:rPr lang="fr-FR" sz="1200" dirty="0"/>
              <a:t>Le processus d'optimisation par gradient consiste à :</a:t>
            </a:r>
          </a:p>
          <a:p>
            <a:r>
              <a:rPr lang="fr-FR" sz="1200" dirty="0"/>
              <a:t>Calculer le gradient par rapport aux paramètres</a:t>
            </a:r>
          </a:p>
          <a:p>
            <a:r>
              <a:rPr lang="fr-FR" sz="1200" dirty="0"/>
              <a:t>Déplacer les paramètres dans la direction opposée au gradient, sur une longueur de pas déterminée par le </a:t>
            </a:r>
            <a:r>
              <a:rPr lang="fr-FR" sz="1200" dirty="0" err="1"/>
              <a:t>learning</a:t>
            </a:r>
            <a:r>
              <a:rPr lang="fr-FR" sz="1200" dirty="0"/>
              <a:t> rate</a:t>
            </a:r>
          </a:p>
          <a:p>
            <a:r>
              <a:rPr lang="fr-FR" sz="1200" dirty="0"/>
              <a:t>Répéter ces étapes jusqu'à convergence vers un minimum de la fonction de coût</a:t>
            </a:r>
          </a:p>
          <a:p>
            <a:r>
              <a:rPr lang="fr-FR" sz="1200" dirty="0"/>
              <a:t>Le seuil est la valeur de tolérance définie pour arrêter l'optimisation lorsque le progrès devient négligeable, c'est-à-dire quand la différence de fonction de coût entre deux itérations est inférieure au seuil fixé.</a:t>
            </a:r>
          </a:p>
          <a:p>
            <a:endParaRPr lang="fr-FR" sz="1400" dirty="0"/>
          </a:p>
        </p:txBody>
      </p:sp>
    </p:spTree>
    <p:extLst>
      <p:ext uri="{BB962C8B-B14F-4D97-AF65-F5344CB8AC3E}">
        <p14:creationId xmlns:p14="http://schemas.microsoft.com/office/powerpoint/2010/main" val="24738163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80BE9D0-DEEE-883C-5717-8B01ABF951C9}"/>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DE7DF308-251A-5F92-EE34-7052D638FEE2}"/>
              </a:ext>
            </a:extLst>
          </p:cNvPr>
          <p:cNvSpPr>
            <a:spLocks noGrp="1"/>
          </p:cNvSpPr>
          <p:nvPr>
            <p:ph type="body" idx="1"/>
          </p:nvPr>
        </p:nvSpPr>
        <p:spPr/>
        <p:txBody>
          <a:bodyPr/>
          <a:lstStyle/>
          <a:p>
            <a:r>
              <a:rPr lang="fr-FR" sz="1200" dirty="0"/>
              <a:t>la fonction de coût (ou fonction d'erreur) utilisée dans les algorithmes d'optimisation par gradient est la MSE (</a:t>
            </a:r>
            <a:r>
              <a:rPr lang="fr-FR" sz="1200" dirty="0" err="1"/>
              <a:t>Mean</a:t>
            </a:r>
            <a:r>
              <a:rPr lang="fr-FR" sz="1200" dirty="0"/>
              <a:t> </a:t>
            </a:r>
            <a:r>
              <a:rPr lang="fr-FR" sz="1200" dirty="0" err="1"/>
              <a:t>Squared</a:t>
            </a:r>
            <a:r>
              <a:rPr lang="fr-FR" sz="1200" dirty="0"/>
              <a:t> </a:t>
            </a:r>
            <a:r>
              <a:rPr lang="fr-FR" sz="1200" dirty="0" err="1"/>
              <a:t>Error</a:t>
            </a:r>
            <a:r>
              <a:rPr lang="fr-FR" sz="1200" dirty="0"/>
              <a:t>).l’erreur</a:t>
            </a:r>
          </a:p>
          <a:p>
            <a:r>
              <a:rPr lang="fr-FR" sz="1200" dirty="0"/>
              <a:t>La MSE mesure la moyenne des carrés des écarts entre les valeurs prédites par le modèle et les valeurs réelles. C'est une métrique couramment utilisée pour les problèmes de régression, où l'objectif est de prédire une variable numérique continue.</a:t>
            </a:r>
          </a:p>
          <a:p>
            <a:r>
              <a:rPr lang="fr-FR" sz="1200" dirty="0"/>
              <a:t>L'expression mathématique de la MSE est :</a:t>
            </a:r>
          </a:p>
          <a:p>
            <a:r>
              <a:rPr lang="fr-FR" sz="1200" dirty="0"/>
              <a:t>MSE = (1/n) * Σ(</a:t>
            </a:r>
            <a:r>
              <a:rPr lang="fr-FR" sz="1200" dirty="0" err="1"/>
              <a:t>y_pred</a:t>
            </a:r>
            <a:r>
              <a:rPr lang="fr-FR" sz="1200" dirty="0"/>
              <a:t> - </a:t>
            </a:r>
            <a:r>
              <a:rPr lang="fr-FR" sz="1200" dirty="0" err="1"/>
              <a:t>y_true</a:t>
            </a:r>
            <a:r>
              <a:rPr lang="fr-FR" sz="1200" dirty="0"/>
              <a:t>)^2</a:t>
            </a:r>
          </a:p>
          <a:p>
            <a:r>
              <a:rPr lang="fr-FR" sz="1200" dirty="0"/>
              <a:t>Où :</a:t>
            </a:r>
          </a:p>
          <a:p>
            <a:r>
              <a:rPr lang="fr-FR" sz="1200" dirty="0" err="1"/>
              <a:t>y_pred</a:t>
            </a:r>
            <a:r>
              <a:rPr lang="fr-FR" sz="1200" dirty="0"/>
              <a:t> sont les valeurs prédites par le modèle</a:t>
            </a:r>
          </a:p>
          <a:p>
            <a:r>
              <a:rPr lang="fr-FR" sz="1200" dirty="0" err="1"/>
              <a:t>y_true</a:t>
            </a:r>
            <a:r>
              <a:rPr lang="fr-FR" sz="1200" dirty="0"/>
              <a:t> sont les valeurs réelles</a:t>
            </a:r>
          </a:p>
          <a:p>
            <a:r>
              <a:rPr lang="fr-FR" sz="1200" dirty="0"/>
              <a:t>n est le nombre d'échantillons</a:t>
            </a:r>
          </a:p>
          <a:p>
            <a:r>
              <a:rPr lang="fr-FR" sz="1200" dirty="0"/>
              <a:t>Les algorithmes d'optimisation par gradient, comme ceux utilisés dans </a:t>
            </a:r>
            <a:r>
              <a:rPr lang="fr-FR" sz="1200" dirty="0" err="1"/>
              <a:t>Scikit-learn</a:t>
            </a:r>
            <a:r>
              <a:rPr lang="fr-FR" sz="1200" dirty="0"/>
              <a:t>, cherchent à minimiser cette fonction de coût MSE en ajustant itérativement les paramètres du modèle dans la direction opposée au gradient.</a:t>
            </a:r>
          </a:p>
          <a:p>
            <a:r>
              <a:rPr lang="fr-FR" sz="1200" dirty="0"/>
              <a:t>Donc oui, dans la plupart des cas d'apprentissage supervisé en régression, la fonction de coût à minimiser lors de l'optimisation par gradient est bien la MSE.</a:t>
            </a:r>
          </a:p>
          <a:p>
            <a:endParaRPr lang="fr-FR" dirty="0"/>
          </a:p>
        </p:txBody>
      </p:sp>
    </p:spTree>
    <p:extLst>
      <p:ext uri="{BB962C8B-B14F-4D97-AF65-F5344CB8AC3E}">
        <p14:creationId xmlns:p14="http://schemas.microsoft.com/office/powerpoint/2010/main" val="2578237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1DCCA07-481C-5828-2DC2-CEA546A97DFE}"/>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7BFFBF77-BC3B-43B5-B3D7-B944F4370A4B}"/>
              </a:ext>
            </a:extLst>
          </p:cNvPr>
          <p:cNvSpPr>
            <a:spLocks noGrp="1"/>
          </p:cNvSpPr>
          <p:nvPr>
            <p:ph type="body" idx="1"/>
          </p:nvPr>
        </p:nvSpPr>
        <p:spPr/>
        <p:txBody>
          <a:bodyPr/>
          <a:lstStyle/>
          <a:p>
            <a:r>
              <a:rPr lang="fr-FR" sz="1200" dirty="0"/>
              <a:t>Le neurone </a:t>
            </a:r>
            <a:r>
              <a:rPr lang="fr-FR" sz="1200" dirty="0" err="1"/>
              <a:t>formelReçoit</a:t>
            </a:r>
            <a:r>
              <a:rPr lang="fr-FR" sz="1200" dirty="0"/>
              <a:t> une ou plusieurs entrées (inputs).Chaque entrée est associée à un poids (wᵢ).On calcule une somme pondérée :𝑧=∑(𝑤𝑖×𝑥𝑖)+𝑏z=∑(</a:t>
            </a:r>
            <a:r>
              <a:rPr lang="fr-FR" sz="1200" dirty="0" err="1"/>
              <a:t>wi</a:t>
            </a:r>
            <a:r>
              <a:rPr lang="fr-FR" sz="1200" dirty="0"/>
              <a:t>	​×xi	​)+</a:t>
            </a:r>
            <a:r>
              <a:rPr lang="fr-FR" sz="1200" dirty="0" err="1"/>
              <a:t>bavec</a:t>
            </a:r>
            <a:r>
              <a:rPr lang="fr-FR" sz="1200" dirty="0"/>
              <a:t> b = biais (permet d’éviter de toujours passer par l’origine).Cette somme passe ensuite dans une fonction d’activation, qui introduit de la non-linéarité (ex. </a:t>
            </a:r>
            <a:r>
              <a:rPr lang="fr-FR" sz="1200" dirty="0" err="1"/>
              <a:t>ReLU</a:t>
            </a:r>
            <a:r>
              <a:rPr lang="fr-FR" sz="1200" dirty="0"/>
              <a:t>, </a:t>
            </a:r>
            <a:r>
              <a:rPr lang="fr-FR" sz="1200" dirty="0" err="1"/>
              <a:t>sigmoid</a:t>
            </a:r>
            <a:r>
              <a:rPr lang="fr-FR" sz="1200" dirty="0"/>
              <a:t>).🔹 Le réseau de </a:t>
            </a:r>
            <a:r>
              <a:rPr lang="fr-FR" sz="1200" dirty="0" err="1"/>
              <a:t>neuronesEnsemble</a:t>
            </a:r>
            <a:r>
              <a:rPr lang="fr-FR" sz="1200" dirty="0"/>
              <a:t> de neurones organisés en couches :Couche d’</a:t>
            </a:r>
            <a:r>
              <a:rPr lang="fr-FR" sz="1200" dirty="0" err="1"/>
              <a:t>entréeCouches</a:t>
            </a:r>
            <a:r>
              <a:rPr lang="fr-FR" sz="1200" dirty="0"/>
              <a:t> </a:t>
            </a:r>
            <a:r>
              <a:rPr lang="fr-FR" sz="1200" dirty="0" err="1"/>
              <a:t>cachéesCouche</a:t>
            </a:r>
            <a:r>
              <a:rPr lang="fr-FR" sz="1200" dirty="0"/>
              <a:t> de sortie (adaptée à la cible → régression, classification, etc.)L’avant-propagation (</a:t>
            </a:r>
            <a:r>
              <a:rPr lang="fr-FR" sz="1200" dirty="0" err="1"/>
              <a:t>forward</a:t>
            </a:r>
            <a:r>
              <a:rPr lang="fr-FR" sz="1200" dirty="0"/>
              <a:t> </a:t>
            </a:r>
            <a:r>
              <a:rPr lang="fr-FR" sz="1200" dirty="0" err="1"/>
              <a:t>pass</a:t>
            </a:r>
            <a:r>
              <a:rPr lang="fr-FR" sz="1200" dirty="0"/>
              <a:t>) calcule la sortie à partir des </a:t>
            </a:r>
            <a:r>
              <a:rPr lang="fr-FR" sz="1200" dirty="0" err="1"/>
              <a:t>entrées.La</a:t>
            </a:r>
            <a:r>
              <a:rPr lang="fr-FR" sz="1200" dirty="0"/>
              <a:t> rétropropagation (</a:t>
            </a:r>
            <a:r>
              <a:rPr lang="fr-FR" sz="1200" dirty="0" err="1"/>
              <a:t>backpropagation</a:t>
            </a:r>
            <a:r>
              <a:rPr lang="fr-FR" sz="1200" dirty="0"/>
              <a:t>) ajuste les poids en calculant les dérivées partielles des erreurs par rapport aux paramètres → application de la descente de gradient.🔹 Concepts </a:t>
            </a:r>
            <a:r>
              <a:rPr lang="fr-FR" sz="1200" dirty="0" err="1"/>
              <a:t>clésGradient</a:t>
            </a:r>
            <a:r>
              <a:rPr lang="fr-FR" sz="1200" dirty="0"/>
              <a:t> : dérivée qui indique la direction d’ajustement des </a:t>
            </a:r>
            <a:r>
              <a:rPr lang="fr-FR" sz="1200" dirty="0" err="1"/>
              <a:t>poids.Tenseur</a:t>
            </a:r>
            <a:r>
              <a:rPr lang="fr-FR" sz="1200" dirty="0"/>
              <a:t> : structure de données multidimensionnelle (vecteur = 1D, matrice = 2D, tenseur = </a:t>
            </a:r>
            <a:r>
              <a:rPr lang="fr-FR" sz="1200" dirty="0" err="1"/>
              <a:t>nD</a:t>
            </a:r>
            <a:r>
              <a:rPr lang="fr-FR" sz="1200" dirty="0"/>
              <a:t>).</a:t>
            </a:r>
            <a:r>
              <a:rPr lang="fr-FR" sz="1200" dirty="0" err="1"/>
              <a:t>Frameworks</a:t>
            </a:r>
            <a:r>
              <a:rPr lang="fr-FR" sz="1200" dirty="0"/>
              <a:t> : bibliothèques de </a:t>
            </a:r>
            <a:r>
              <a:rPr lang="fr-FR" sz="1200" dirty="0" err="1"/>
              <a:t>deep</a:t>
            </a:r>
            <a:r>
              <a:rPr lang="fr-FR" sz="1200" dirty="0"/>
              <a:t> </a:t>
            </a:r>
            <a:r>
              <a:rPr lang="fr-FR" sz="1200" dirty="0" err="1"/>
              <a:t>learning</a:t>
            </a:r>
            <a:r>
              <a:rPr lang="fr-FR" sz="1200" dirty="0"/>
              <a:t> (ex. </a:t>
            </a:r>
            <a:r>
              <a:rPr lang="fr-FR" sz="1200" dirty="0" err="1"/>
              <a:t>TensorFlow</a:t>
            </a:r>
            <a:r>
              <a:rPr lang="fr-FR" sz="1200" dirty="0"/>
              <a:t>, </a:t>
            </a:r>
            <a:r>
              <a:rPr lang="fr-FR" sz="1200" dirty="0" err="1"/>
              <a:t>PyTorch</a:t>
            </a:r>
            <a:r>
              <a:rPr lang="fr-FR" sz="1200" dirty="0"/>
              <a:t>) qui automatisent ces calculs.✅ Version ultra-courte pour une diapo :Neurone = entrées × poids + biais → fonction d’</a:t>
            </a:r>
            <a:r>
              <a:rPr lang="fr-FR" sz="1200" dirty="0" err="1"/>
              <a:t>activation.Réseau</a:t>
            </a:r>
            <a:r>
              <a:rPr lang="fr-FR" sz="1200" dirty="0"/>
              <a:t> = couches de neurones (entrée → cachées → sortie).</a:t>
            </a:r>
            <a:r>
              <a:rPr lang="fr-FR" sz="1200" dirty="0" err="1"/>
              <a:t>Forward</a:t>
            </a:r>
            <a:r>
              <a:rPr lang="fr-FR" sz="1200" dirty="0"/>
              <a:t> </a:t>
            </a:r>
            <a:r>
              <a:rPr lang="fr-FR" sz="1200" dirty="0" err="1"/>
              <a:t>pass</a:t>
            </a:r>
            <a:r>
              <a:rPr lang="fr-FR" sz="1200" dirty="0"/>
              <a:t> = calcul de la </a:t>
            </a:r>
            <a:r>
              <a:rPr lang="fr-FR" sz="1200" dirty="0" err="1"/>
              <a:t>sortie.Backpropagation</a:t>
            </a:r>
            <a:r>
              <a:rPr lang="fr-FR" sz="1200" dirty="0"/>
              <a:t> = ajustement des poids via la descente de </a:t>
            </a:r>
            <a:r>
              <a:rPr lang="fr-FR" sz="1200" dirty="0" err="1"/>
              <a:t>gradient.Outils</a:t>
            </a:r>
            <a:r>
              <a:rPr lang="fr-FR" sz="1200" dirty="0"/>
              <a:t> : tenseurs + </a:t>
            </a:r>
            <a:r>
              <a:rPr lang="fr-FR" sz="1200" dirty="0" err="1"/>
              <a:t>frameworks</a:t>
            </a:r>
            <a:r>
              <a:rPr lang="fr-FR" sz="1200" dirty="0"/>
              <a:t> (</a:t>
            </a:r>
            <a:r>
              <a:rPr lang="fr-FR" sz="1200" dirty="0" err="1"/>
              <a:t>PyTorch</a:t>
            </a:r>
            <a:r>
              <a:rPr lang="fr-FR" sz="1200" dirty="0"/>
              <a:t>, </a:t>
            </a:r>
            <a:r>
              <a:rPr lang="fr-FR" sz="1200" dirty="0" err="1"/>
              <a:t>TensorFlow</a:t>
            </a:r>
            <a:r>
              <a:rPr lang="fr-FR" sz="1200" dirty="0"/>
              <a:t>).</a:t>
            </a:r>
          </a:p>
        </p:txBody>
      </p:sp>
    </p:spTree>
    <p:extLst>
      <p:ext uri="{BB962C8B-B14F-4D97-AF65-F5344CB8AC3E}">
        <p14:creationId xmlns:p14="http://schemas.microsoft.com/office/powerpoint/2010/main" val="161513096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7A7DC06-2E32-934B-185C-03ECD2534B69}"/>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4384E846-5F58-95DA-F0EC-B82264E4B608}"/>
              </a:ext>
            </a:extLst>
          </p:cNvPr>
          <p:cNvSpPr>
            <a:spLocks noGrp="1"/>
          </p:cNvSpPr>
          <p:nvPr>
            <p:ph type="body" idx="1"/>
          </p:nvPr>
        </p:nvSpPr>
        <p:spPr/>
        <p:txBody>
          <a:bodyPr/>
          <a:lstStyle/>
          <a:p>
            <a:r>
              <a:rPr lang="fr-FR" dirty="0"/>
              <a:t>« Un poids est un chiffre qui mesure l’importance d’une entrée. Au départ choisi au hasard, il est ajusté petit à petit (grâce à la descente de gradient) pour que les prédictions deviennent de plus en plus justes. »</a:t>
            </a:r>
          </a:p>
        </p:txBody>
      </p:sp>
    </p:spTree>
    <p:extLst>
      <p:ext uri="{BB962C8B-B14F-4D97-AF65-F5344CB8AC3E}">
        <p14:creationId xmlns:p14="http://schemas.microsoft.com/office/powerpoint/2010/main" val="14258966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E16938A-4A71-40B9-3C9A-CFBD73DBF11C}"/>
              </a:ext>
            </a:extLst>
          </p:cNvPr>
          <p:cNvSpPr>
            <a:spLocks noGrp="1"/>
          </p:cNvSpPr>
          <p:nvPr>
            <p:ph type="title"/>
          </p:nvPr>
        </p:nvSpPr>
        <p:spPr>
          <a:xfrm>
            <a:off x="311700" y="96369"/>
            <a:ext cx="8520600" cy="572700"/>
          </a:xfrm>
        </p:spPr>
        <p:txBody>
          <a:bodyPr/>
          <a:lstStyle/>
          <a:p>
            <a:r>
              <a:rPr lang="fr-FR" dirty="0" err="1"/>
              <a:t>Tokeniser</a:t>
            </a:r>
            <a:endParaRPr lang="fr-FR" dirty="0"/>
          </a:p>
        </p:txBody>
      </p:sp>
      <p:sp>
        <p:nvSpPr>
          <p:cNvPr id="3" name="Espace réservé du texte 2">
            <a:extLst>
              <a:ext uri="{FF2B5EF4-FFF2-40B4-BE49-F238E27FC236}">
                <a16:creationId xmlns:a16="http://schemas.microsoft.com/office/drawing/2014/main" id="{3BD1E28A-0F5C-CEBC-2631-1B7FC93FDEFB}"/>
              </a:ext>
            </a:extLst>
          </p:cNvPr>
          <p:cNvSpPr>
            <a:spLocks noGrp="1"/>
          </p:cNvSpPr>
          <p:nvPr>
            <p:ph type="body" idx="1"/>
          </p:nvPr>
        </p:nvSpPr>
        <p:spPr>
          <a:xfrm>
            <a:off x="213024" y="573575"/>
            <a:ext cx="8520600" cy="3416400"/>
          </a:xfrm>
        </p:spPr>
        <p:txBody>
          <a:bodyPr/>
          <a:lstStyle/>
          <a:p>
            <a:r>
              <a:rPr lang="fr-FR" sz="1400" dirty="0"/>
              <a:t>Résumé simple (à dire à l’oral)Un </a:t>
            </a:r>
            <a:r>
              <a:rPr lang="fr-FR" sz="1400" dirty="0" err="1"/>
              <a:t>token</a:t>
            </a:r>
            <a:r>
              <a:rPr lang="fr-FR" sz="1400" dirty="0"/>
              <a:t> = une petite unité de texte (mot, sous-mot, symbole).Le </a:t>
            </a:r>
            <a:r>
              <a:rPr lang="fr-FR" sz="1400" dirty="0" err="1"/>
              <a:t>tokenizer</a:t>
            </a:r>
            <a:r>
              <a:rPr lang="fr-FR" sz="1400" dirty="0"/>
              <a:t> transforme chaque message en séquence de </a:t>
            </a:r>
            <a:r>
              <a:rPr lang="fr-FR" sz="1400" dirty="0" err="1"/>
              <a:t>tokens.Chaque</a:t>
            </a:r>
            <a:r>
              <a:rPr lang="fr-FR" sz="1400" dirty="0"/>
              <a:t> </a:t>
            </a:r>
            <a:r>
              <a:rPr lang="fr-FR" sz="1400" dirty="0" err="1"/>
              <a:t>token</a:t>
            </a:r>
            <a:r>
              <a:rPr lang="fr-FR" sz="1400" dirty="0"/>
              <a:t> est remplacé par un ID numérique → car le modèle comprend uniquement les </a:t>
            </a:r>
            <a:r>
              <a:rPr lang="fr-FR" sz="1400" dirty="0" err="1"/>
              <a:t>nombres.Exemple</a:t>
            </a:r>
            <a:r>
              <a:rPr lang="fr-FR" sz="1400" dirty="0"/>
              <a:t> : "Win $1000 </a:t>
            </a:r>
            <a:r>
              <a:rPr lang="fr-FR" sz="1400" dirty="0" err="1"/>
              <a:t>now</a:t>
            </a:r>
            <a:r>
              <a:rPr lang="fr-FR" sz="1400" dirty="0"/>
              <a:t>!" → [345, 8721, 5060, 223, 999].</a:t>
            </a:r>
          </a:p>
          <a:p>
            <a:r>
              <a:rPr lang="fr-FR" sz="1400" dirty="0"/>
              <a:t>"Dans les méthodes anciennes, on utilisait une tokenisation mot par mot, mais cela posait des problèmes avec les mots rares ou </a:t>
            </a:r>
            <a:r>
              <a:rPr lang="fr-FR" sz="1400" dirty="0" err="1"/>
              <a:t>inconnus.Les</a:t>
            </a:r>
            <a:r>
              <a:rPr lang="fr-FR" sz="1400" dirty="0"/>
              <a:t> modèles modernes comme BERT ou GPT utilisent une tokenisation en sous-mots (</a:t>
            </a:r>
            <a:r>
              <a:rPr lang="fr-FR" sz="1400" dirty="0" err="1"/>
              <a:t>subwords</a:t>
            </a:r>
            <a:r>
              <a:rPr lang="fr-FR" sz="1400" dirty="0"/>
              <a:t>), ce qui permet d’avoir un vocabulaire limité et de mieux gérer les variations d’orthographe, les fautes ou même les </a:t>
            </a:r>
            <a:r>
              <a:rPr lang="fr-FR" sz="1400" dirty="0" err="1"/>
              <a:t>emojis.C’est</a:t>
            </a:r>
            <a:r>
              <a:rPr lang="fr-FR" sz="1400" dirty="0"/>
              <a:t> pourquoi nous utilisons un </a:t>
            </a:r>
            <a:r>
              <a:rPr lang="fr-FR" sz="1400" dirty="0" err="1"/>
              <a:t>tokenizer</a:t>
            </a:r>
            <a:r>
              <a:rPr lang="fr-FR" sz="1400" dirty="0"/>
              <a:t> comme </a:t>
            </a:r>
            <a:r>
              <a:rPr lang="fr-FR" sz="1400" dirty="0" err="1"/>
              <a:t>tiktoken</a:t>
            </a:r>
            <a:r>
              <a:rPr lang="fr-FR" sz="1400" dirty="0"/>
              <a:t> ou celui de BERT pour transformer nos messages en séquences de </a:t>
            </a:r>
            <a:r>
              <a:rPr lang="fr-FR" sz="1400" dirty="0" err="1"/>
              <a:t>tokens</a:t>
            </a:r>
            <a:r>
              <a:rPr lang="fr-FR" sz="1400" dirty="0"/>
              <a:t> numériques.« </a:t>
            </a:r>
            <a:br>
              <a:rPr lang="fr-FR" sz="1400" dirty="0"/>
            </a:br>
            <a:r>
              <a:rPr lang="fr-FR" sz="1400" dirty="0"/>
              <a:t>"Encoder les textes en </a:t>
            </a:r>
            <a:r>
              <a:rPr lang="fr-FR" sz="1400" dirty="0" err="1"/>
              <a:t>tokens</a:t>
            </a:r>
            <a:r>
              <a:rPr lang="fr-FR" sz="1400" dirty="0"/>
              <a:t> veut dire transformer chaque message en une séquence de nombres.</a:t>
            </a:r>
            <a:br>
              <a:rPr lang="fr-FR" sz="1400" dirty="0"/>
            </a:br>
            <a:r>
              <a:rPr lang="fr-FR" sz="1400" dirty="0"/>
              <a:t>On commence par découper le texte en unités appelées </a:t>
            </a:r>
            <a:r>
              <a:rPr lang="fr-FR" sz="1400" i="1" dirty="0" err="1"/>
              <a:t>tokens</a:t>
            </a:r>
            <a:r>
              <a:rPr lang="fr-FR" sz="1400" dirty="0"/>
              <a:t> (mots ou sous-mots), puis on convertit ces </a:t>
            </a:r>
            <a:r>
              <a:rPr lang="fr-FR" sz="1400" dirty="0" err="1"/>
              <a:t>tokens</a:t>
            </a:r>
            <a:r>
              <a:rPr lang="fr-FR" sz="1400" dirty="0"/>
              <a:t> en identifiants numériques.</a:t>
            </a:r>
            <a:br>
              <a:rPr lang="fr-FR" sz="1400" dirty="0"/>
            </a:br>
            <a:r>
              <a:rPr lang="fr-FR" sz="1400" dirty="0"/>
              <a:t>Ces identifiants pourront ensuite être utilisés par le modèle, qui les transforme en vecteurs pour apprendre à détecter si un message est spam ou non.« </a:t>
            </a:r>
            <a:br>
              <a:rPr lang="fr-FR" sz="1400" dirty="0"/>
            </a:br>
            <a:r>
              <a:rPr lang="fr-FR" sz="1400" dirty="0"/>
              <a:t>"J’ai séparé mes données en train/test </a:t>
            </a:r>
            <a:r>
              <a:rPr lang="fr-FR" sz="1400" b="1" dirty="0"/>
              <a:t>avant</a:t>
            </a:r>
            <a:r>
              <a:rPr lang="fr-FR" sz="1400" dirty="0"/>
              <a:t> la tokenisation. Même si mon </a:t>
            </a:r>
            <a:r>
              <a:rPr lang="fr-FR" sz="1400" dirty="0" err="1"/>
              <a:t>tokenizer</a:t>
            </a:r>
            <a:r>
              <a:rPr lang="fr-FR" sz="1400" dirty="0"/>
              <a:t> est pré-entraîné et ne dépend pas du </a:t>
            </a:r>
            <a:r>
              <a:rPr lang="fr-FR" sz="1400" dirty="0" err="1"/>
              <a:t>dataset</a:t>
            </a:r>
            <a:r>
              <a:rPr lang="fr-FR" sz="1400" dirty="0"/>
              <a:t>, c’est une bonne pratique pour éviter toute fuite de données et garantir une évaluation réaliste du modèle."</a:t>
            </a:r>
          </a:p>
          <a:p>
            <a:endParaRPr lang="fr-FR" dirty="0"/>
          </a:p>
        </p:txBody>
      </p:sp>
    </p:spTree>
    <p:extLst>
      <p:ext uri="{BB962C8B-B14F-4D97-AF65-F5344CB8AC3E}">
        <p14:creationId xmlns:p14="http://schemas.microsoft.com/office/powerpoint/2010/main" val="2737034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p:cNvGrpSpPr/>
        <p:nvPr/>
      </p:nvGrpSpPr>
      <p:grpSpPr>
        <a:xfrm>
          <a:off x="0" y="0"/>
          <a:ext cx="0" cy="0"/>
          <a:chOff x="0" y="0"/>
          <a:chExt cx="0" cy="0"/>
        </a:xfrm>
      </p:grpSpPr>
      <p:sp>
        <p:nvSpPr>
          <p:cNvPr id="62" name="Google Shape;62;p14"/>
          <p:cNvSpPr txBox="1">
            <a:spLocks noGrp="1"/>
          </p:cNvSpPr>
          <p:nvPr>
            <p:ph type="ctrTitle" idx="4294967295"/>
          </p:nvPr>
        </p:nvSpPr>
        <p:spPr>
          <a:xfrm>
            <a:off x="585478" y="1123849"/>
            <a:ext cx="8183551" cy="3796807"/>
          </a:xfrm>
          <a:prstGeom prst="rect">
            <a:avLst/>
          </a:prstGeom>
        </p:spPr>
        <p:txBody>
          <a:bodyPr spcFirstLastPara="1" wrap="square" lIns="91425" tIns="91425" rIns="91425" bIns="91425" anchor="t" anchorCtr="0">
            <a:noAutofit/>
          </a:bodyPr>
          <a:lstStyle/>
          <a:p>
            <a:pPr lvl="0" algn="ctr"/>
            <a:r>
              <a:rPr lang="fr-FR" sz="3200" b="1" dirty="0">
                <a:solidFill>
                  <a:srgbClr val="000000"/>
                </a:solidFill>
                <a:sym typeface="Inter"/>
              </a:rPr>
              <a:t>Contexte </a:t>
            </a:r>
            <a:br>
              <a:rPr lang="fr-FR" sz="3200" b="1" dirty="0">
                <a:solidFill>
                  <a:srgbClr val="000000"/>
                </a:solidFill>
                <a:sym typeface="Inter"/>
              </a:rPr>
            </a:br>
            <a:br>
              <a:rPr lang="fr-FR" sz="3200" b="1" dirty="0">
                <a:solidFill>
                  <a:srgbClr val="000000"/>
                </a:solidFill>
                <a:sym typeface="Inter"/>
              </a:rPr>
            </a:br>
            <a:r>
              <a:rPr lang="fr-FR" sz="1600" dirty="0">
                <a:solidFill>
                  <a:srgbClr val="000000"/>
                </a:solidFill>
                <a:sym typeface="Inter"/>
              </a:rPr>
              <a:t>L’entreprise Américaine de Télécommunication AT&amp;T, cherche à automatiser la détection de spams. L’objectif est de développer un modèle capable d’identifier les spams dés leur arrivée, en se basant uniquement sur leur contenu.</a:t>
            </a:r>
            <a:endParaRPr sz="1600" dirty="0">
              <a:solidFill>
                <a:srgbClr val="000000"/>
              </a:solidFill>
              <a:sym typeface="Inter"/>
            </a:endParaRPr>
          </a:p>
          <a:p>
            <a:pPr marL="0" lvl="0" indent="0" algn="l" rtl="0">
              <a:spcBef>
                <a:spcPts val="0"/>
              </a:spcBef>
              <a:spcAft>
                <a:spcPts val="0"/>
              </a:spcAft>
              <a:buNone/>
            </a:pPr>
            <a:endParaRPr sz="4500" b="1" dirty="0">
              <a:solidFill>
                <a:srgbClr val="0E3449"/>
              </a:solidFill>
              <a:latin typeface="Inter"/>
              <a:ea typeface="Inter"/>
              <a:cs typeface="Inter"/>
              <a:sym typeface="Inter"/>
            </a:endParaRPr>
          </a:p>
        </p:txBody>
      </p:sp>
      <p:pic>
        <p:nvPicPr>
          <p:cNvPr id="63" name="Google Shape;63;p14"/>
          <p:cNvPicPr preferRelativeResize="0"/>
          <p:nvPr/>
        </p:nvPicPr>
        <p:blipFill>
          <a:blip r:embed="rId3">
            <a:alphaModFix/>
          </a:blip>
          <a:stretch>
            <a:fillRect/>
          </a:stretch>
        </p:blipFill>
        <p:spPr>
          <a:xfrm>
            <a:off x="463375" y="482852"/>
            <a:ext cx="576900" cy="385904"/>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B1003FA-A23F-CE2F-2351-BD9622C47787}"/>
              </a:ext>
            </a:extLst>
          </p:cNvPr>
          <p:cNvSpPr>
            <a:spLocks noGrp="1"/>
          </p:cNvSpPr>
          <p:nvPr>
            <p:ph type="title"/>
          </p:nvPr>
        </p:nvSpPr>
        <p:spPr/>
        <p:txBody>
          <a:bodyPr/>
          <a:lstStyle/>
          <a:p>
            <a:r>
              <a:rPr lang="fr-FR" dirty="0"/>
              <a:t>Préparation des données pour </a:t>
            </a:r>
            <a:r>
              <a:rPr lang="fr-FR" dirty="0" err="1"/>
              <a:t>PyTorch</a:t>
            </a:r>
            <a:r>
              <a:rPr lang="fr-FR" dirty="0"/>
              <a:t> : </a:t>
            </a:r>
            <a:r>
              <a:rPr lang="fr-FR" dirty="0" err="1"/>
              <a:t>Padding</a:t>
            </a:r>
            <a:endParaRPr lang="fr-FR" dirty="0"/>
          </a:p>
        </p:txBody>
      </p:sp>
      <p:sp>
        <p:nvSpPr>
          <p:cNvPr id="3" name="Espace réservé du texte 2">
            <a:extLst>
              <a:ext uri="{FF2B5EF4-FFF2-40B4-BE49-F238E27FC236}">
                <a16:creationId xmlns:a16="http://schemas.microsoft.com/office/drawing/2014/main" id="{E1AA9F27-4D92-A332-7DAE-E8586531818F}"/>
              </a:ext>
            </a:extLst>
          </p:cNvPr>
          <p:cNvSpPr>
            <a:spLocks noGrp="1"/>
          </p:cNvSpPr>
          <p:nvPr>
            <p:ph type="body" idx="1"/>
          </p:nvPr>
        </p:nvSpPr>
        <p:spPr/>
        <p:txBody>
          <a:bodyPr/>
          <a:lstStyle/>
          <a:p>
            <a:r>
              <a:rPr lang="fr-FR" dirty="0"/>
              <a:t>🔹 Résumé pour ton </a:t>
            </a:r>
            <a:r>
              <a:rPr lang="fr-FR" dirty="0" err="1"/>
              <a:t>oralAprès</a:t>
            </a:r>
            <a:r>
              <a:rPr lang="fr-FR" dirty="0"/>
              <a:t> avoir encodé mes textes en </a:t>
            </a:r>
            <a:r>
              <a:rPr lang="fr-FR" dirty="0" err="1"/>
              <a:t>tokens</a:t>
            </a:r>
            <a:r>
              <a:rPr lang="fr-FR" dirty="0"/>
              <a:t> (des nombres), je dois les transformer en tenseurs </a:t>
            </a:r>
            <a:r>
              <a:rPr lang="fr-FR" dirty="0" err="1"/>
              <a:t>PyTorch.Comme</a:t>
            </a:r>
            <a:r>
              <a:rPr lang="fr-FR" dirty="0"/>
              <a:t> toutes les phrases n’ont pas la même longueur, j’applique un </a:t>
            </a:r>
            <a:r>
              <a:rPr lang="fr-FR" dirty="0" err="1"/>
              <a:t>padding</a:t>
            </a:r>
            <a:r>
              <a:rPr lang="fr-FR" dirty="0"/>
              <a:t> pour que chaque message ait la même </a:t>
            </a:r>
            <a:r>
              <a:rPr lang="fr-FR" dirty="0" err="1"/>
              <a:t>taille.Cela</a:t>
            </a:r>
            <a:r>
              <a:rPr lang="fr-FR" dirty="0"/>
              <a:t> permet d’entraîner le modèle par lots (</a:t>
            </a:r>
            <a:r>
              <a:rPr lang="fr-FR" dirty="0" err="1"/>
              <a:t>batchs</a:t>
            </a:r>
            <a:r>
              <a:rPr lang="fr-FR" dirty="0"/>
              <a:t>) efficacement, en utilisant des tenseurs compatibles avec </a:t>
            </a:r>
            <a:r>
              <a:rPr lang="fr-FR" dirty="0" err="1"/>
              <a:t>PyTorch</a:t>
            </a:r>
            <a:r>
              <a:rPr lang="fr-FR" dirty="0"/>
              <a:t> et optimisés pour tourner sur GPU.</a:t>
            </a:r>
            <a:br>
              <a:rPr lang="fr-FR" dirty="0"/>
            </a:br>
            <a:r>
              <a:rPr lang="fr-FR" dirty="0"/>
              <a:t>"Après la tokenisation, j’ai une liste de séquences de longueurs différentes.</a:t>
            </a:r>
            <a:br>
              <a:rPr lang="fr-FR" dirty="0"/>
            </a:br>
            <a:r>
              <a:rPr lang="fr-FR" dirty="0"/>
              <a:t>Or, pour entraîner un modèle en </a:t>
            </a:r>
            <a:r>
              <a:rPr lang="fr-FR" dirty="0" err="1"/>
              <a:t>PyTorch</a:t>
            </a:r>
            <a:r>
              <a:rPr lang="fr-FR" dirty="0"/>
              <a:t>, toutes les entrées doivent avoir la même dimension.</a:t>
            </a:r>
            <a:br>
              <a:rPr lang="fr-FR" dirty="0"/>
            </a:br>
            <a:r>
              <a:rPr lang="fr-FR" dirty="0"/>
              <a:t>C’est pourquoi j’ajoute une étape de </a:t>
            </a:r>
            <a:r>
              <a:rPr lang="fr-FR" b="1" dirty="0" err="1"/>
              <a:t>padding</a:t>
            </a:r>
            <a:r>
              <a:rPr lang="fr-FR" dirty="0"/>
              <a:t> : je remplis les séquences plus courtes avec des zéros pour qu’elles aient toutes la même taille.</a:t>
            </a:r>
            <a:br>
              <a:rPr lang="fr-FR" dirty="0"/>
            </a:br>
            <a:r>
              <a:rPr lang="fr-FR" dirty="0"/>
              <a:t>Ensuite, je les convertis en </a:t>
            </a:r>
            <a:r>
              <a:rPr lang="fr-FR" b="1" dirty="0"/>
              <a:t>tenseurs </a:t>
            </a:r>
            <a:r>
              <a:rPr lang="fr-FR" b="1" dirty="0" err="1"/>
              <a:t>PyTorch</a:t>
            </a:r>
            <a:r>
              <a:rPr lang="fr-FR" dirty="0"/>
              <a:t> pour les utiliser dans le modèle."</a:t>
            </a:r>
          </a:p>
        </p:txBody>
      </p:sp>
    </p:spTree>
    <p:extLst>
      <p:ext uri="{BB962C8B-B14F-4D97-AF65-F5344CB8AC3E}">
        <p14:creationId xmlns:p14="http://schemas.microsoft.com/office/powerpoint/2010/main" val="4167687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301618A-9BF8-696B-A938-1FD748052F00}"/>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0E47F611-35AF-CDD9-DA56-6C2E98475F15}"/>
              </a:ext>
            </a:extLst>
          </p:cNvPr>
          <p:cNvSpPr>
            <a:spLocks noGrp="1"/>
          </p:cNvSpPr>
          <p:nvPr>
            <p:ph type="body" idx="1"/>
          </p:nvPr>
        </p:nvSpPr>
        <p:spPr/>
        <p:txBody>
          <a:bodyPr/>
          <a:lstStyle/>
          <a:p>
            <a:r>
              <a:rPr lang="fr-FR" dirty="0"/>
              <a:t>4️⃣ Création du </a:t>
            </a:r>
            <a:r>
              <a:rPr lang="fr-FR" dirty="0" err="1"/>
              <a:t>Dataset</a:t>
            </a:r>
            <a:r>
              <a:rPr lang="fr-FR" dirty="0"/>
              <a:t> </a:t>
            </a:r>
            <a:r>
              <a:rPr lang="fr-FR" dirty="0" err="1"/>
              <a:t>PyTorch</a:t>
            </a:r>
            <a:r>
              <a:rPr lang="fr-FR" dirty="0"/>
              <a:t> (</a:t>
            </a:r>
            <a:r>
              <a:rPr lang="fr-FR" dirty="0" err="1"/>
              <a:t>ATTDataset</a:t>
            </a:r>
            <a:r>
              <a:rPr lang="fr-FR" dirty="0"/>
              <a:t>)Quoi ?On transforme les listes de </a:t>
            </a:r>
            <a:r>
              <a:rPr lang="fr-FR" dirty="0" err="1"/>
              <a:t>tokens</a:t>
            </a:r>
            <a:r>
              <a:rPr lang="fr-FR" dirty="0"/>
              <a:t> et de labels en un objet </a:t>
            </a:r>
            <a:r>
              <a:rPr lang="fr-FR" dirty="0" err="1"/>
              <a:t>Dataset</a:t>
            </a:r>
            <a:r>
              <a:rPr lang="fr-FR" dirty="0"/>
              <a:t> </a:t>
            </a:r>
            <a:r>
              <a:rPr lang="fr-FR" dirty="0" err="1"/>
              <a:t>PyTorch.Le</a:t>
            </a:r>
            <a:r>
              <a:rPr lang="fr-FR" dirty="0"/>
              <a:t> </a:t>
            </a:r>
            <a:r>
              <a:rPr lang="fr-FR" dirty="0" err="1"/>
              <a:t>Dataset</a:t>
            </a:r>
            <a:r>
              <a:rPr lang="fr-FR" dirty="0"/>
              <a:t> fournit des méthodes __</a:t>
            </a:r>
            <a:r>
              <a:rPr lang="fr-FR" dirty="0" err="1"/>
              <a:t>getitem</a:t>
            </a:r>
            <a:r>
              <a:rPr lang="fr-FR" dirty="0"/>
              <a:t>__ et __</a:t>
            </a:r>
            <a:r>
              <a:rPr lang="fr-FR" dirty="0" err="1"/>
              <a:t>len</a:t>
            </a:r>
            <a:r>
              <a:rPr lang="fr-FR" dirty="0"/>
              <a:t>__.Pourquoi ?</a:t>
            </a:r>
            <a:r>
              <a:rPr lang="fr-FR" dirty="0" err="1"/>
              <a:t>PyTorch</a:t>
            </a:r>
            <a:r>
              <a:rPr lang="fr-FR" dirty="0"/>
              <a:t> nécessite un </a:t>
            </a:r>
            <a:r>
              <a:rPr lang="fr-FR" dirty="0" err="1"/>
              <a:t>Dataset</a:t>
            </a:r>
            <a:r>
              <a:rPr lang="fr-FR" dirty="0"/>
              <a:t> pour gérer les données proprement et les rendre accessibles par </a:t>
            </a:r>
            <a:r>
              <a:rPr lang="fr-FR" dirty="0" err="1"/>
              <a:t>index.Il</a:t>
            </a:r>
            <a:r>
              <a:rPr lang="fr-FR" dirty="0"/>
              <a:t> facilite ensuite la création de </a:t>
            </a:r>
            <a:r>
              <a:rPr lang="fr-FR" dirty="0" err="1"/>
              <a:t>DataLoader</a:t>
            </a:r>
            <a:r>
              <a:rPr lang="fr-FR" dirty="0"/>
              <a:t> pour le </a:t>
            </a:r>
            <a:r>
              <a:rPr lang="fr-FR" dirty="0" err="1"/>
              <a:t>batching.Exemple</a:t>
            </a:r>
            <a:r>
              <a:rPr lang="fr-FR" dirty="0"/>
              <a:t> :“Le </a:t>
            </a:r>
            <a:r>
              <a:rPr lang="fr-FR" dirty="0" err="1"/>
              <a:t>Dataset</a:t>
            </a:r>
            <a:r>
              <a:rPr lang="fr-FR" dirty="0"/>
              <a:t> est comme un tableau intelligent qui sait retourner un message et son label à chaque requête.”</a:t>
            </a:r>
          </a:p>
        </p:txBody>
      </p:sp>
    </p:spTree>
    <p:extLst>
      <p:ext uri="{BB962C8B-B14F-4D97-AF65-F5344CB8AC3E}">
        <p14:creationId xmlns:p14="http://schemas.microsoft.com/office/powerpoint/2010/main" val="29789670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1F3585A-FDC4-B6BC-79BB-781E812E6C49}"/>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152ECFB5-B009-4FD6-302B-096C54CB0A9A}"/>
              </a:ext>
            </a:extLst>
          </p:cNvPr>
          <p:cNvSpPr>
            <a:spLocks noGrp="1"/>
          </p:cNvSpPr>
          <p:nvPr>
            <p:ph type="body" idx="1"/>
          </p:nvPr>
        </p:nvSpPr>
        <p:spPr/>
        <p:txBody>
          <a:bodyPr/>
          <a:lstStyle/>
          <a:p>
            <a:r>
              <a:rPr lang="fr-FR" dirty="0"/>
              <a:t>5️⃣ Train/Validation </a:t>
            </a:r>
            <a:r>
              <a:rPr lang="fr-FR" dirty="0" err="1"/>
              <a:t>splitQuoi</a:t>
            </a:r>
            <a:r>
              <a:rPr lang="fr-FR" dirty="0"/>
              <a:t> ?On divise le </a:t>
            </a:r>
            <a:r>
              <a:rPr lang="fr-FR" dirty="0" err="1"/>
              <a:t>Dataset</a:t>
            </a:r>
            <a:r>
              <a:rPr lang="fr-FR" dirty="0"/>
              <a:t> train en train et validation (par exemple 80/20).Pourquoi ?La validation permet de tester le modèle pendant l’entraînement sans toucher au test </a:t>
            </a:r>
            <a:r>
              <a:rPr lang="fr-FR" dirty="0" err="1"/>
              <a:t>final.Elle</a:t>
            </a:r>
            <a:r>
              <a:rPr lang="fr-FR" dirty="0"/>
              <a:t> aide à ajuster les hyperparamètres et éviter le sur-</a:t>
            </a:r>
            <a:r>
              <a:rPr lang="fr-FR" dirty="0" err="1"/>
              <a:t>apprentissage.Exemple</a:t>
            </a:r>
            <a:r>
              <a:rPr lang="fr-FR" dirty="0"/>
              <a:t> :“La validation sert à vérifier que le modèle généralise bien et ne mémorise pas les messages.”</a:t>
            </a:r>
          </a:p>
        </p:txBody>
      </p:sp>
    </p:spTree>
    <p:extLst>
      <p:ext uri="{BB962C8B-B14F-4D97-AF65-F5344CB8AC3E}">
        <p14:creationId xmlns:p14="http://schemas.microsoft.com/office/powerpoint/2010/main" val="3585197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7C717D9-81A5-F731-4D49-B55FC5222262}"/>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9787F0FB-2D36-2482-CD54-2D096F9C3AC6}"/>
              </a:ext>
            </a:extLst>
          </p:cNvPr>
          <p:cNvSpPr>
            <a:spLocks noGrp="1"/>
          </p:cNvSpPr>
          <p:nvPr>
            <p:ph type="body" idx="1"/>
          </p:nvPr>
        </p:nvSpPr>
        <p:spPr/>
        <p:txBody>
          <a:bodyPr/>
          <a:lstStyle/>
          <a:p>
            <a:r>
              <a:rPr lang="fr-FR" dirty="0"/>
              <a:t>6️⃣ </a:t>
            </a:r>
            <a:r>
              <a:rPr lang="fr-FR" dirty="0" err="1"/>
              <a:t>DataLoader</a:t>
            </a:r>
            <a:r>
              <a:rPr lang="fr-FR" dirty="0"/>
              <a:t> </a:t>
            </a:r>
            <a:r>
              <a:rPr lang="fr-FR" dirty="0" err="1"/>
              <a:t>PyTorchQuoi</a:t>
            </a:r>
            <a:r>
              <a:rPr lang="fr-FR" dirty="0"/>
              <a:t> ?On crée des </a:t>
            </a:r>
            <a:r>
              <a:rPr lang="fr-FR" dirty="0" err="1"/>
              <a:t>DataLoaders</a:t>
            </a:r>
            <a:r>
              <a:rPr lang="fr-FR" dirty="0"/>
              <a:t> pour train, validation et </a:t>
            </a:r>
            <a:r>
              <a:rPr lang="fr-FR" dirty="0" err="1"/>
              <a:t>test.Pourquoi</a:t>
            </a:r>
            <a:r>
              <a:rPr lang="fr-FR" dirty="0"/>
              <a:t> ?Ils fournissent automatiquement :Des </a:t>
            </a:r>
            <a:r>
              <a:rPr lang="fr-FR" dirty="0" err="1"/>
              <a:t>batches</a:t>
            </a:r>
            <a:r>
              <a:rPr lang="fr-FR" dirty="0"/>
              <a:t> de </a:t>
            </a:r>
            <a:r>
              <a:rPr lang="fr-FR" dirty="0" err="1"/>
              <a:t>donnéesLe</a:t>
            </a:r>
            <a:r>
              <a:rPr lang="fr-FR" dirty="0"/>
              <a:t> </a:t>
            </a:r>
            <a:r>
              <a:rPr lang="fr-FR" dirty="0" err="1"/>
              <a:t>shuffle</a:t>
            </a:r>
            <a:r>
              <a:rPr lang="fr-FR" dirty="0"/>
              <a:t> (mélange des données) pour l’</a:t>
            </a:r>
            <a:r>
              <a:rPr lang="fr-FR" dirty="0" err="1"/>
              <a:t>entraînementL’accès</a:t>
            </a:r>
            <a:r>
              <a:rPr lang="fr-FR" dirty="0"/>
              <a:t> efficace aux données pour le </a:t>
            </a:r>
            <a:r>
              <a:rPr lang="fr-FR" dirty="0" err="1"/>
              <a:t>modèleExemple</a:t>
            </a:r>
            <a:r>
              <a:rPr lang="fr-FR" dirty="0"/>
              <a:t> :“Le </a:t>
            </a:r>
            <a:r>
              <a:rPr lang="fr-FR" dirty="0" err="1"/>
              <a:t>DataLoader</a:t>
            </a:r>
            <a:r>
              <a:rPr lang="fr-FR" dirty="0"/>
              <a:t> permet de fournir au modèle des lots de messages de manière efficace et aléatoire.”</a:t>
            </a:r>
          </a:p>
        </p:txBody>
      </p:sp>
    </p:spTree>
    <p:extLst>
      <p:ext uri="{BB962C8B-B14F-4D97-AF65-F5344CB8AC3E}">
        <p14:creationId xmlns:p14="http://schemas.microsoft.com/office/powerpoint/2010/main" val="22796009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3E0F752-1E0D-94E2-6C11-3A5E67198864}"/>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C022E8B8-26AE-4851-D4D6-F4FB0261A850}"/>
              </a:ext>
            </a:extLst>
          </p:cNvPr>
          <p:cNvSpPr>
            <a:spLocks noGrp="1"/>
          </p:cNvSpPr>
          <p:nvPr>
            <p:ph type="body" idx="1"/>
          </p:nvPr>
        </p:nvSpPr>
        <p:spPr/>
        <p:txBody>
          <a:bodyPr/>
          <a:lstStyle/>
          <a:p>
            <a:r>
              <a:rPr lang="fr-FR" dirty="0"/>
              <a:t>1️⃣ </a:t>
            </a:r>
            <a:r>
              <a:rPr lang="fr-FR" dirty="0" err="1"/>
              <a:t>EmbeddingQu’est</a:t>
            </a:r>
            <a:r>
              <a:rPr lang="fr-FR" dirty="0"/>
              <a:t>-ce que c’est ?Une couche qui transforme chaque </a:t>
            </a:r>
            <a:r>
              <a:rPr lang="fr-FR" dirty="0" err="1"/>
              <a:t>token</a:t>
            </a:r>
            <a:r>
              <a:rPr lang="fr-FR" dirty="0"/>
              <a:t> en vecteur </a:t>
            </a:r>
            <a:r>
              <a:rPr lang="fr-FR" dirty="0" err="1"/>
              <a:t>numérique.Chaque</a:t>
            </a:r>
            <a:r>
              <a:rPr lang="fr-FR" dirty="0"/>
              <a:t> mot ou sous-mot est représenté par un vecteur dense (par exemple 128 dimensions).Pourquoi ?Les modèles </a:t>
            </a:r>
            <a:r>
              <a:rPr lang="fr-FR" dirty="0" err="1"/>
              <a:t>PyTorch</a:t>
            </a:r>
            <a:r>
              <a:rPr lang="fr-FR" dirty="0"/>
              <a:t> ne comprennent pas le texte brut, seulement des </a:t>
            </a:r>
            <a:r>
              <a:rPr lang="fr-FR" dirty="0" err="1"/>
              <a:t>nombres.Les</a:t>
            </a:r>
            <a:r>
              <a:rPr lang="fr-FR" dirty="0"/>
              <a:t> </a:t>
            </a:r>
            <a:r>
              <a:rPr lang="fr-FR" dirty="0" err="1"/>
              <a:t>embeddings</a:t>
            </a:r>
            <a:r>
              <a:rPr lang="fr-FR" dirty="0"/>
              <a:t> capturent la signification des mots : des mots proches sémantiquement ont des vecteurs </a:t>
            </a:r>
            <a:r>
              <a:rPr lang="fr-FR" dirty="0" err="1"/>
              <a:t>proches.Exemple</a:t>
            </a:r>
            <a:r>
              <a:rPr lang="fr-FR" dirty="0"/>
              <a:t> : “free” et “</a:t>
            </a:r>
            <a:r>
              <a:rPr lang="fr-FR" dirty="0" err="1"/>
              <a:t>offer</a:t>
            </a:r>
            <a:r>
              <a:rPr lang="fr-FR" dirty="0"/>
              <a:t>” auront des vecteurs proches → utile pour détecter les </a:t>
            </a:r>
            <a:r>
              <a:rPr lang="fr-FR" dirty="0" err="1"/>
              <a:t>spams.Comment</a:t>
            </a:r>
            <a:r>
              <a:rPr lang="fr-FR" dirty="0"/>
              <a:t> tu l’utilises ?Chaque SMS (séquence de </a:t>
            </a:r>
            <a:r>
              <a:rPr lang="fr-FR" dirty="0" err="1"/>
              <a:t>tokens</a:t>
            </a:r>
            <a:r>
              <a:rPr lang="fr-FR" dirty="0"/>
              <a:t>) passe dans la couche </a:t>
            </a:r>
            <a:r>
              <a:rPr lang="fr-FR" dirty="0" err="1"/>
              <a:t>Embedding</a:t>
            </a:r>
            <a:r>
              <a:rPr lang="fr-FR" dirty="0"/>
              <a:t> → une séquence de vecteurs. “L’</a:t>
            </a:r>
            <a:r>
              <a:rPr lang="fr-FR" dirty="0" err="1"/>
              <a:t>Embedding</a:t>
            </a:r>
            <a:r>
              <a:rPr lang="fr-FR" dirty="0"/>
              <a:t> n’est pas un modèle en soi, mais une couche du modèle qui transforme les </a:t>
            </a:r>
            <a:r>
              <a:rPr lang="fr-FR" dirty="0" err="1"/>
              <a:t>tokens</a:t>
            </a:r>
            <a:r>
              <a:rPr lang="fr-FR" dirty="0"/>
              <a:t> en vecteurs numériques riches en informations sémantiques, afin que le LSTM puisse analyser correctement le contexte des messages.”</a:t>
            </a:r>
          </a:p>
        </p:txBody>
      </p:sp>
    </p:spTree>
    <p:extLst>
      <p:ext uri="{BB962C8B-B14F-4D97-AF65-F5344CB8AC3E}">
        <p14:creationId xmlns:p14="http://schemas.microsoft.com/office/powerpoint/2010/main" val="9237345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DC31BE2-B235-CDE5-A287-89711BDC88EF}"/>
              </a:ext>
            </a:extLst>
          </p:cNvPr>
          <p:cNvSpPr>
            <a:spLocks noGrp="1"/>
          </p:cNvSpPr>
          <p:nvPr>
            <p:ph type="title"/>
          </p:nvPr>
        </p:nvSpPr>
        <p:spPr/>
        <p:txBody>
          <a:bodyPr/>
          <a:lstStyle/>
          <a:p>
            <a:r>
              <a:rPr lang="fr-FR" dirty="0" err="1"/>
              <a:t>Sigmoide</a:t>
            </a:r>
            <a:endParaRPr lang="fr-FR" dirty="0"/>
          </a:p>
        </p:txBody>
      </p:sp>
      <p:sp>
        <p:nvSpPr>
          <p:cNvPr id="3" name="Espace réservé du texte 2">
            <a:extLst>
              <a:ext uri="{FF2B5EF4-FFF2-40B4-BE49-F238E27FC236}">
                <a16:creationId xmlns:a16="http://schemas.microsoft.com/office/drawing/2014/main" id="{5D7225F7-3E43-773D-FF46-D0B53A8A4A46}"/>
              </a:ext>
            </a:extLst>
          </p:cNvPr>
          <p:cNvSpPr>
            <a:spLocks noGrp="1"/>
          </p:cNvSpPr>
          <p:nvPr>
            <p:ph type="body" idx="1"/>
          </p:nvPr>
        </p:nvSpPr>
        <p:spPr/>
        <p:txBody>
          <a:bodyPr/>
          <a:lstStyle/>
          <a:p>
            <a:r>
              <a:rPr lang="fr-FR" dirty="0"/>
              <a:t>Pourquoi on l’utilise ?En classification binaire, on veut une probabilité entre 0 et 1 pour dire si c’est spam ou </a:t>
            </a:r>
            <a:r>
              <a:rPr lang="fr-FR" dirty="0" err="1"/>
              <a:t>non.Le</a:t>
            </a:r>
            <a:r>
              <a:rPr lang="fr-FR" dirty="0"/>
              <a:t> </a:t>
            </a:r>
            <a:r>
              <a:rPr lang="fr-FR" dirty="0" err="1"/>
              <a:t>sigmoid</a:t>
            </a:r>
            <a:r>
              <a:rPr lang="fr-FR" dirty="0"/>
              <a:t> permet de convertir les </a:t>
            </a:r>
            <a:r>
              <a:rPr lang="fr-FR" dirty="0" err="1"/>
              <a:t>logits</a:t>
            </a:r>
            <a:r>
              <a:rPr lang="fr-FR" dirty="0"/>
              <a:t> bruts du modèle en probabilité. Le </a:t>
            </a:r>
            <a:r>
              <a:rPr lang="fr-FR" dirty="0" err="1"/>
              <a:t>sigmoid</a:t>
            </a:r>
            <a:r>
              <a:rPr lang="fr-FR" dirty="0"/>
              <a:t> prend la sortie brute du modèle (le </a:t>
            </a:r>
            <a:r>
              <a:rPr lang="fr-FR" dirty="0" err="1"/>
              <a:t>logit</a:t>
            </a:r>
            <a:r>
              <a:rPr lang="fr-FR" dirty="0"/>
              <a:t>) et la transforme en probabilité comprise entre 0 et 1.</a:t>
            </a:r>
          </a:p>
        </p:txBody>
      </p:sp>
      <p:pic>
        <p:nvPicPr>
          <p:cNvPr id="5" name="Image 4">
            <a:extLst>
              <a:ext uri="{FF2B5EF4-FFF2-40B4-BE49-F238E27FC236}">
                <a16:creationId xmlns:a16="http://schemas.microsoft.com/office/drawing/2014/main" id="{3B0A1342-A745-54A4-CEE0-CDB8D41558C2}"/>
              </a:ext>
            </a:extLst>
          </p:cNvPr>
          <p:cNvPicPr>
            <a:picLocks noChangeAspect="1"/>
          </p:cNvPicPr>
          <p:nvPr/>
        </p:nvPicPr>
        <p:blipFill>
          <a:blip r:embed="rId2"/>
          <a:stretch>
            <a:fillRect/>
          </a:stretch>
        </p:blipFill>
        <p:spPr>
          <a:xfrm>
            <a:off x="3941770" y="2478840"/>
            <a:ext cx="3010320" cy="2219635"/>
          </a:xfrm>
          <a:prstGeom prst="rect">
            <a:avLst/>
          </a:prstGeom>
        </p:spPr>
      </p:pic>
    </p:spTree>
    <p:extLst>
      <p:ext uri="{BB962C8B-B14F-4D97-AF65-F5344CB8AC3E}">
        <p14:creationId xmlns:p14="http://schemas.microsoft.com/office/powerpoint/2010/main" val="14378899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B3A6F1D-1661-2926-EC83-0B4C64A8C52B}"/>
              </a:ext>
            </a:extLst>
          </p:cNvPr>
          <p:cNvSpPr>
            <a:spLocks noGrp="1"/>
          </p:cNvSpPr>
          <p:nvPr>
            <p:ph type="title"/>
          </p:nvPr>
        </p:nvSpPr>
        <p:spPr/>
        <p:txBody>
          <a:bodyPr/>
          <a:lstStyle/>
          <a:p>
            <a:r>
              <a:rPr lang="fr-FR" dirty="0"/>
              <a:t>Matrice de confusion</a:t>
            </a:r>
          </a:p>
        </p:txBody>
      </p:sp>
      <p:sp>
        <p:nvSpPr>
          <p:cNvPr id="3" name="Espace réservé du texte 2">
            <a:extLst>
              <a:ext uri="{FF2B5EF4-FFF2-40B4-BE49-F238E27FC236}">
                <a16:creationId xmlns:a16="http://schemas.microsoft.com/office/drawing/2014/main" id="{D54C21B2-06CD-E75F-1BCE-9C9616FF1D73}"/>
              </a:ext>
            </a:extLst>
          </p:cNvPr>
          <p:cNvSpPr>
            <a:spLocks noGrp="1"/>
          </p:cNvSpPr>
          <p:nvPr>
            <p:ph type="body" idx="1"/>
          </p:nvPr>
        </p:nvSpPr>
        <p:spPr>
          <a:xfrm>
            <a:off x="311700" y="1114220"/>
            <a:ext cx="8520600" cy="3416400"/>
          </a:xfrm>
        </p:spPr>
        <p:txBody>
          <a:bodyPr/>
          <a:lstStyle/>
          <a:p>
            <a:pPr marL="114300" indent="0">
              <a:buNone/>
            </a:pPr>
            <a:endParaRPr lang="fr-FR" dirty="0"/>
          </a:p>
        </p:txBody>
      </p:sp>
      <p:pic>
        <p:nvPicPr>
          <p:cNvPr id="5" name="Image 4">
            <a:extLst>
              <a:ext uri="{FF2B5EF4-FFF2-40B4-BE49-F238E27FC236}">
                <a16:creationId xmlns:a16="http://schemas.microsoft.com/office/drawing/2014/main" id="{4CA72125-DB2A-3FED-A665-2A1A9E3F63F1}"/>
              </a:ext>
            </a:extLst>
          </p:cNvPr>
          <p:cNvPicPr>
            <a:picLocks noChangeAspect="1"/>
          </p:cNvPicPr>
          <p:nvPr/>
        </p:nvPicPr>
        <p:blipFill>
          <a:blip r:embed="rId2"/>
          <a:stretch>
            <a:fillRect/>
          </a:stretch>
        </p:blipFill>
        <p:spPr>
          <a:xfrm>
            <a:off x="474526" y="1379073"/>
            <a:ext cx="4874500" cy="3319402"/>
          </a:xfrm>
          <a:prstGeom prst="rect">
            <a:avLst/>
          </a:prstGeom>
        </p:spPr>
      </p:pic>
    </p:spTree>
    <p:extLst>
      <p:ext uri="{BB962C8B-B14F-4D97-AF65-F5344CB8AC3E}">
        <p14:creationId xmlns:p14="http://schemas.microsoft.com/office/powerpoint/2010/main" val="42293583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BB83ADC-1F50-66F6-0FD3-96DBEFE54D99}"/>
              </a:ext>
            </a:extLst>
          </p:cNvPr>
          <p:cNvSpPr>
            <a:spLocks noGrp="1"/>
          </p:cNvSpPr>
          <p:nvPr>
            <p:ph type="title"/>
          </p:nvPr>
        </p:nvSpPr>
        <p:spPr/>
        <p:txBody>
          <a:bodyPr/>
          <a:lstStyle/>
          <a:p>
            <a:endParaRPr lang="fr-FR"/>
          </a:p>
        </p:txBody>
      </p:sp>
      <p:sp>
        <p:nvSpPr>
          <p:cNvPr id="3" name="Espace réservé du texte 2">
            <a:extLst>
              <a:ext uri="{FF2B5EF4-FFF2-40B4-BE49-F238E27FC236}">
                <a16:creationId xmlns:a16="http://schemas.microsoft.com/office/drawing/2014/main" id="{C8E69529-78A3-586C-E7EC-A57EBBEF0C71}"/>
              </a:ext>
            </a:extLst>
          </p:cNvPr>
          <p:cNvSpPr>
            <a:spLocks noGrp="1"/>
          </p:cNvSpPr>
          <p:nvPr>
            <p:ph type="body" idx="1"/>
          </p:nvPr>
        </p:nvSpPr>
        <p:spPr/>
        <p:txBody>
          <a:bodyPr/>
          <a:lstStyle/>
          <a:p>
            <a:r>
              <a:rPr lang="fr-FR" dirty="0"/>
              <a:t>1️⃣ Matrice de confusion (validation)             Prédit </a:t>
            </a:r>
            <a:r>
              <a:rPr lang="fr-FR" dirty="0" err="1"/>
              <a:t>ham</a:t>
            </a:r>
            <a:r>
              <a:rPr lang="fr-FR" dirty="0"/>
              <a:t>   |   Prédit </a:t>
            </a:r>
            <a:r>
              <a:rPr lang="fr-FR" dirty="0" err="1"/>
              <a:t>spamVrai</a:t>
            </a:r>
            <a:r>
              <a:rPr lang="fr-FR" dirty="0"/>
              <a:t> </a:t>
            </a:r>
            <a:r>
              <a:rPr lang="fr-FR" dirty="0" err="1"/>
              <a:t>ham</a:t>
            </a:r>
            <a:r>
              <a:rPr lang="fr-FR" dirty="0"/>
              <a:t>        783       |      0Vrai spam        8        |     1012️⃣ Définitions </a:t>
            </a:r>
            <a:r>
              <a:rPr lang="fr-FR" dirty="0" err="1"/>
              <a:t>simplifiéesAccuracy</a:t>
            </a:r>
            <a:r>
              <a:rPr lang="fr-FR" dirty="0"/>
              <a:t> = Global👉 99% des messages sont bien classés (</a:t>
            </a:r>
            <a:r>
              <a:rPr lang="fr-FR" dirty="0" err="1"/>
              <a:t>ham</a:t>
            </a:r>
            <a:r>
              <a:rPr lang="fr-FR" dirty="0"/>
              <a:t> + spam).Précision = Fiabilité du spam détecté👉 Quand le modèle dit "spam", c’est toujours du spam (100%).</a:t>
            </a:r>
            <a:r>
              <a:rPr lang="fr-FR" dirty="0" err="1"/>
              <a:t>Recall</a:t>
            </a:r>
            <a:r>
              <a:rPr lang="fr-FR" dirty="0"/>
              <a:t> = Détection des spams👉 Le modèle en détecte 93%, mais en rate 8.F1-score = Équilibre👉 96% : un bon compromis entre précision et rappel.3️⃣ Résumé oral🟢 Le modèle est globalement très fiable (99%).🟢 Aucun </a:t>
            </a:r>
            <a:r>
              <a:rPr lang="fr-FR" dirty="0" err="1"/>
              <a:t>ham</a:t>
            </a:r>
            <a:r>
              <a:rPr lang="fr-FR" dirty="0"/>
              <a:t> n’est classé en spam (100% précision).🟡 Quelques spams passent entre les mailles (93% rappel).✅ Score final équilibré : F1 = 96%.</a:t>
            </a:r>
          </a:p>
        </p:txBody>
      </p:sp>
    </p:spTree>
    <p:extLst>
      <p:ext uri="{BB962C8B-B14F-4D97-AF65-F5344CB8AC3E}">
        <p14:creationId xmlns:p14="http://schemas.microsoft.com/office/powerpoint/2010/main" val="26572963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ctrTitle" idx="4294967295"/>
          </p:nvPr>
        </p:nvSpPr>
        <p:spPr>
          <a:xfrm>
            <a:off x="1192664" y="403309"/>
            <a:ext cx="53151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500">
                <a:solidFill>
                  <a:srgbClr val="0E3449"/>
                </a:solidFill>
                <a:latin typeface="Inter SemiBold"/>
                <a:ea typeface="Inter SemiBold"/>
                <a:cs typeface="Inter SemiBold"/>
                <a:sym typeface="Inter SemiBold"/>
              </a:rPr>
              <a:t>Title</a:t>
            </a:r>
            <a:endParaRPr sz="2500">
              <a:solidFill>
                <a:srgbClr val="0E3449"/>
              </a:solidFill>
              <a:latin typeface="Inter SemiBold"/>
              <a:ea typeface="Inter SemiBold"/>
              <a:cs typeface="Inter SemiBold"/>
              <a:sym typeface="Inter SemiBold"/>
            </a:endParaRPr>
          </a:p>
        </p:txBody>
      </p:sp>
      <p:sp>
        <p:nvSpPr>
          <p:cNvPr id="69" name="Google Shape;69;p15"/>
          <p:cNvSpPr txBox="1">
            <a:spLocks noGrp="1"/>
          </p:cNvSpPr>
          <p:nvPr>
            <p:ph type="ctrTitle" idx="4294967295"/>
          </p:nvPr>
        </p:nvSpPr>
        <p:spPr>
          <a:xfrm>
            <a:off x="897364" y="1996409"/>
            <a:ext cx="53151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fr" sz="2000">
                <a:solidFill>
                  <a:srgbClr val="4B5258"/>
                </a:solidFill>
                <a:latin typeface="Inter Medium"/>
                <a:ea typeface="Inter Medium"/>
                <a:cs typeface="Inter Medium"/>
                <a:sym typeface="Inter Medium"/>
              </a:rPr>
              <a:t>Bullet point 1</a:t>
            </a:r>
            <a:endParaRPr sz="2000">
              <a:solidFill>
                <a:srgbClr val="4B5258"/>
              </a:solidFill>
              <a:latin typeface="Inter Medium"/>
              <a:ea typeface="Inter Medium"/>
              <a:cs typeface="Inter Medium"/>
              <a:sym typeface="Inter Medium"/>
            </a:endParaRPr>
          </a:p>
        </p:txBody>
      </p:sp>
      <p:sp>
        <p:nvSpPr>
          <p:cNvPr id="70" name="Google Shape;70;p15"/>
          <p:cNvSpPr/>
          <p:nvPr/>
        </p:nvSpPr>
        <p:spPr>
          <a:xfrm rot="-355994">
            <a:off x="559852" y="2239609"/>
            <a:ext cx="261199" cy="46747"/>
          </a:xfrm>
          <a:prstGeom prst="roundRect">
            <a:avLst>
              <a:gd name="adj" fmla="val 50000"/>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txBox="1">
            <a:spLocks noGrp="1"/>
          </p:cNvSpPr>
          <p:nvPr>
            <p:ph type="ctrTitle" idx="4294967295"/>
          </p:nvPr>
        </p:nvSpPr>
        <p:spPr>
          <a:xfrm>
            <a:off x="897364" y="2529509"/>
            <a:ext cx="53151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2000">
                <a:solidFill>
                  <a:srgbClr val="4B5258"/>
                </a:solidFill>
                <a:latin typeface="Inter Medium"/>
                <a:ea typeface="Inter Medium"/>
                <a:cs typeface="Inter Medium"/>
                <a:sym typeface="Inter Medium"/>
              </a:rPr>
              <a:t>Bullet point 2</a:t>
            </a:r>
            <a:endParaRPr sz="2000">
              <a:solidFill>
                <a:srgbClr val="4B5258"/>
              </a:solidFill>
              <a:latin typeface="Inter Medium"/>
              <a:ea typeface="Inter Medium"/>
              <a:cs typeface="Inter Medium"/>
              <a:sym typeface="Inter Medium"/>
            </a:endParaRPr>
          </a:p>
        </p:txBody>
      </p:sp>
      <p:sp>
        <p:nvSpPr>
          <p:cNvPr id="72" name="Google Shape;72;p15"/>
          <p:cNvSpPr/>
          <p:nvPr/>
        </p:nvSpPr>
        <p:spPr>
          <a:xfrm rot="-355994">
            <a:off x="559852" y="2772709"/>
            <a:ext cx="261199" cy="46747"/>
          </a:xfrm>
          <a:prstGeom prst="roundRect">
            <a:avLst>
              <a:gd name="adj" fmla="val 50000"/>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txBox="1">
            <a:spLocks noGrp="1"/>
          </p:cNvSpPr>
          <p:nvPr>
            <p:ph type="ctrTitle" idx="4294967295"/>
          </p:nvPr>
        </p:nvSpPr>
        <p:spPr>
          <a:xfrm>
            <a:off x="897364" y="3062609"/>
            <a:ext cx="5315100" cy="533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fr" sz="2000">
                <a:solidFill>
                  <a:srgbClr val="4B5258"/>
                </a:solidFill>
                <a:latin typeface="Inter Medium"/>
                <a:ea typeface="Inter Medium"/>
                <a:cs typeface="Inter Medium"/>
                <a:sym typeface="Inter Medium"/>
              </a:rPr>
              <a:t>Bullet point 3</a:t>
            </a:r>
            <a:endParaRPr sz="2000">
              <a:solidFill>
                <a:srgbClr val="4B5258"/>
              </a:solidFill>
              <a:latin typeface="Inter Medium"/>
              <a:ea typeface="Inter Medium"/>
              <a:cs typeface="Inter Medium"/>
              <a:sym typeface="Inter Medium"/>
            </a:endParaRPr>
          </a:p>
        </p:txBody>
      </p:sp>
      <p:sp>
        <p:nvSpPr>
          <p:cNvPr id="74" name="Google Shape;74;p15"/>
          <p:cNvSpPr/>
          <p:nvPr/>
        </p:nvSpPr>
        <p:spPr>
          <a:xfrm rot="-355994">
            <a:off x="559852" y="3305809"/>
            <a:ext cx="261199" cy="46747"/>
          </a:xfrm>
          <a:prstGeom prst="roundRect">
            <a:avLst>
              <a:gd name="adj" fmla="val 50000"/>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75" name="Google Shape;75;p15"/>
          <p:cNvPicPr preferRelativeResize="0"/>
          <p:nvPr/>
        </p:nvPicPr>
        <p:blipFill>
          <a:blip r:embed="rId3">
            <a:alphaModFix/>
          </a:blip>
          <a:stretch>
            <a:fillRect/>
          </a:stretch>
        </p:blipFill>
        <p:spPr>
          <a:xfrm>
            <a:off x="463375" y="482852"/>
            <a:ext cx="576900" cy="385904"/>
          </a:xfrm>
          <a:prstGeom prst="rect">
            <a:avLst/>
          </a:prstGeom>
          <a:noFill/>
          <a:ln>
            <a:noFill/>
          </a:ln>
        </p:spPr>
      </p:pic>
      <p:sp>
        <p:nvSpPr>
          <p:cNvPr id="76" name="Google Shape;76;p15"/>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6"/>
          <p:cNvSpPr/>
          <p:nvPr/>
        </p:nvSpPr>
        <p:spPr>
          <a:xfrm>
            <a:off x="5500" y="-17775"/>
            <a:ext cx="3335400" cy="51612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390600" y="1138675"/>
            <a:ext cx="2513100" cy="3458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800"/>
              <a:buNone/>
            </a:pPr>
            <a:r>
              <a:rPr lang="fr" sz="2400">
                <a:solidFill>
                  <a:srgbClr val="015955"/>
                </a:solidFill>
                <a:latin typeface="Inter"/>
                <a:ea typeface="Inter"/>
                <a:cs typeface="Inter"/>
                <a:sym typeface="Inter"/>
              </a:rPr>
              <a:t>Text</a:t>
            </a:r>
            <a:endParaRPr sz="2400">
              <a:solidFill>
                <a:srgbClr val="015955"/>
              </a:solidFill>
              <a:latin typeface="Inter"/>
              <a:ea typeface="Inter"/>
              <a:cs typeface="Inter"/>
              <a:sym typeface="Inter"/>
            </a:endParaRPr>
          </a:p>
        </p:txBody>
      </p:sp>
      <p:pic>
        <p:nvPicPr>
          <p:cNvPr id="83" name="Google Shape;83;p16"/>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84" name="Google Shape;84;p16"/>
          <p:cNvSpPr txBox="1">
            <a:spLocks noGrp="1"/>
          </p:cNvSpPr>
          <p:nvPr>
            <p:ph type="ctrTitle" idx="4294967295"/>
          </p:nvPr>
        </p:nvSpPr>
        <p:spPr>
          <a:xfrm>
            <a:off x="4541264" y="1138684"/>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000">
                <a:solidFill>
                  <a:srgbClr val="4B5258"/>
                </a:solidFill>
                <a:latin typeface="Inter"/>
                <a:ea typeface="Inter"/>
                <a:cs typeface="Inter"/>
                <a:sym typeface="Inter"/>
              </a:rPr>
              <a:t>bullet point</a:t>
            </a:r>
            <a:endParaRPr sz="2000" b="0" i="0" u="none" strike="noStrike" cap="none">
              <a:solidFill>
                <a:srgbClr val="4B5258"/>
              </a:solidFill>
              <a:latin typeface="Inter"/>
              <a:ea typeface="Inter"/>
              <a:cs typeface="Inter"/>
              <a:sym typeface="Inter"/>
            </a:endParaRPr>
          </a:p>
        </p:txBody>
      </p:sp>
      <p:sp>
        <p:nvSpPr>
          <p:cNvPr id="85" name="Google Shape;85;p16"/>
          <p:cNvSpPr/>
          <p:nvPr/>
        </p:nvSpPr>
        <p:spPr>
          <a:xfrm rot="-355994">
            <a:off x="4203736" y="1381886"/>
            <a:ext cx="261199" cy="46747"/>
          </a:xfrm>
          <a:prstGeom prst="roundRect">
            <a:avLst>
              <a:gd name="adj" fmla="val 50000"/>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6" name="Google Shape;86;p16"/>
          <p:cNvSpPr txBox="1">
            <a:spLocks noGrp="1"/>
          </p:cNvSpPr>
          <p:nvPr>
            <p:ph type="ctrTitle" idx="4294967295"/>
          </p:nvPr>
        </p:nvSpPr>
        <p:spPr>
          <a:xfrm>
            <a:off x="4541264" y="1671784"/>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000">
                <a:solidFill>
                  <a:srgbClr val="4B5258"/>
                </a:solidFill>
                <a:latin typeface="Inter"/>
                <a:ea typeface="Inter"/>
                <a:cs typeface="Inter"/>
                <a:sym typeface="Inter"/>
              </a:rPr>
              <a:t>bullet point</a:t>
            </a:r>
            <a:endParaRPr sz="2000" b="0" i="0" u="none" strike="noStrike" cap="none">
              <a:solidFill>
                <a:srgbClr val="4B5258"/>
              </a:solidFill>
              <a:latin typeface="Inter"/>
              <a:ea typeface="Inter"/>
              <a:cs typeface="Inter"/>
              <a:sym typeface="Inter"/>
            </a:endParaRPr>
          </a:p>
        </p:txBody>
      </p:sp>
      <p:sp>
        <p:nvSpPr>
          <p:cNvPr id="87" name="Google Shape;87;p16"/>
          <p:cNvSpPr/>
          <p:nvPr/>
        </p:nvSpPr>
        <p:spPr>
          <a:xfrm rot="-355994">
            <a:off x="4203736" y="1914986"/>
            <a:ext cx="261199" cy="46747"/>
          </a:xfrm>
          <a:prstGeom prst="roundRect">
            <a:avLst>
              <a:gd name="adj" fmla="val 50000"/>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6"/>
          <p:cNvSpPr txBox="1">
            <a:spLocks noGrp="1"/>
          </p:cNvSpPr>
          <p:nvPr>
            <p:ph type="ctrTitle" idx="4294967295"/>
          </p:nvPr>
        </p:nvSpPr>
        <p:spPr>
          <a:xfrm>
            <a:off x="4541264" y="2204884"/>
            <a:ext cx="5315100" cy="5331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chemeClr val="dk1"/>
              </a:buClr>
              <a:buSzPts val="2800"/>
              <a:buFont typeface="Arial"/>
              <a:buNone/>
            </a:pPr>
            <a:r>
              <a:rPr lang="fr" sz="2000">
                <a:solidFill>
                  <a:srgbClr val="4B5258"/>
                </a:solidFill>
                <a:latin typeface="Inter"/>
                <a:ea typeface="Inter"/>
                <a:cs typeface="Inter"/>
                <a:sym typeface="Inter"/>
              </a:rPr>
              <a:t>bullet point</a:t>
            </a:r>
            <a:endParaRPr sz="2000" b="0" i="0" u="none" strike="noStrike" cap="none">
              <a:solidFill>
                <a:srgbClr val="4B5258"/>
              </a:solidFill>
              <a:latin typeface="Inter"/>
              <a:ea typeface="Inter"/>
              <a:cs typeface="Inter"/>
              <a:sym typeface="Inter"/>
            </a:endParaRPr>
          </a:p>
        </p:txBody>
      </p:sp>
      <p:sp>
        <p:nvSpPr>
          <p:cNvPr id="89" name="Google Shape;89;p16"/>
          <p:cNvSpPr/>
          <p:nvPr/>
        </p:nvSpPr>
        <p:spPr>
          <a:xfrm rot="-355994">
            <a:off x="4203736" y="2448086"/>
            <a:ext cx="261199" cy="46747"/>
          </a:xfrm>
          <a:prstGeom prst="roundRect">
            <a:avLst>
              <a:gd name="adj" fmla="val 50000"/>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F06640-7E86-9762-5BDE-7CE51BD26E8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EA60AC38-F7DC-645B-BC47-703043EC9FF0}"/>
              </a:ext>
            </a:extLst>
          </p:cNvPr>
          <p:cNvSpPr>
            <a:spLocks noGrp="1"/>
          </p:cNvSpPr>
          <p:nvPr>
            <p:ph type="title"/>
          </p:nvPr>
        </p:nvSpPr>
        <p:spPr>
          <a:xfrm>
            <a:off x="-52147" y="491074"/>
            <a:ext cx="8520600" cy="572700"/>
          </a:xfrm>
        </p:spPr>
        <p:txBody>
          <a:bodyPr/>
          <a:lstStyle/>
          <a:p>
            <a:pPr algn="ctr"/>
            <a:r>
              <a:rPr lang="fr-FR" b="1" dirty="0"/>
              <a:t>Présentation du déroulé</a:t>
            </a:r>
          </a:p>
        </p:txBody>
      </p:sp>
      <p:sp>
        <p:nvSpPr>
          <p:cNvPr id="3" name="Espace réservé du texte 2">
            <a:extLst>
              <a:ext uri="{FF2B5EF4-FFF2-40B4-BE49-F238E27FC236}">
                <a16:creationId xmlns:a16="http://schemas.microsoft.com/office/drawing/2014/main" id="{D23BE992-7506-74A8-4CE3-458028A5F8B3}"/>
              </a:ext>
            </a:extLst>
          </p:cNvPr>
          <p:cNvSpPr>
            <a:spLocks noGrp="1"/>
          </p:cNvSpPr>
          <p:nvPr>
            <p:ph type="body" idx="1"/>
          </p:nvPr>
        </p:nvSpPr>
        <p:spPr>
          <a:xfrm>
            <a:off x="1813610" y="1757689"/>
            <a:ext cx="5516780" cy="1840706"/>
          </a:xfrm>
        </p:spPr>
        <p:txBody>
          <a:bodyPr/>
          <a:lstStyle/>
          <a:p>
            <a:pPr marL="114300" indent="0">
              <a:buNone/>
            </a:pPr>
            <a:r>
              <a:rPr lang="fr-FR" b="1" dirty="0"/>
              <a:t>→ </a:t>
            </a:r>
            <a:r>
              <a:rPr lang="fr-FR" b="1" dirty="0" err="1">
                <a:solidFill>
                  <a:srgbClr val="0E3449"/>
                </a:solidFill>
                <a:latin typeface="Inter"/>
                <a:ea typeface="Inter"/>
                <a:sym typeface="Inter"/>
              </a:rPr>
              <a:t>Eda</a:t>
            </a:r>
            <a:r>
              <a:rPr lang="fr-FR" b="1" dirty="0">
                <a:solidFill>
                  <a:srgbClr val="0E3449"/>
                </a:solidFill>
                <a:latin typeface="Inter"/>
                <a:ea typeface="Inter"/>
                <a:sym typeface="Inter"/>
              </a:rPr>
              <a:t> et nettoyage des données</a:t>
            </a:r>
          </a:p>
          <a:p>
            <a:pPr marL="114300" indent="0">
              <a:buNone/>
            </a:pPr>
            <a:r>
              <a:rPr lang="fr-FR" b="1" dirty="0"/>
              <a:t>→ </a:t>
            </a:r>
            <a:r>
              <a:rPr lang="fr-FR" b="1" dirty="0">
                <a:solidFill>
                  <a:srgbClr val="0E3449"/>
                </a:solidFill>
                <a:latin typeface="Inter"/>
                <a:ea typeface="Inter"/>
                <a:sym typeface="Inter"/>
              </a:rPr>
              <a:t>Tokenisation et préparation pour </a:t>
            </a:r>
            <a:r>
              <a:rPr lang="fr-FR" b="1" dirty="0" err="1">
                <a:solidFill>
                  <a:srgbClr val="0E3449"/>
                </a:solidFill>
                <a:latin typeface="Inter"/>
                <a:ea typeface="Inter"/>
                <a:sym typeface="Inter"/>
              </a:rPr>
              <a:t>Pytorch</a:t>
            </a:r>
            <a:endParaRPr lang="fr-FR" b="1" dirty="0">
              <a:solidFill>
                <a:srgbClr val="0E3449"/>
              </a:solidFill>
              <a:latin typeface="Inter"/>
              <a:ea typeface="Inter"/>
              <a:sym typeface="Inter"/>
            </a:endParaRPr>
          </a:p>
          <a:p>
            <a:pPr marL="114300" indent="0">
              <a:buNone/>
            </a:pPr>
            <a:r>
              <a:rPr lang="fr-FR" b="1" dirty="0"/>
              <a:t>→ </a:t>
            </a:r>
            <a:r>
              <a:rPr lang="fr-FR" b="1" dirty="0">
                <a:solidFill>
                  <a:srgbClr val="0E3449"/>
                </a:solidFill>
                <a:latin typeface="Inter"/>
                <a:ea typeface="Inter"/>
                <a:sym typeface="Inter"/>
              </a:rPr>
              <a:t>Conception du Modèle </a:t>
            </a:r>
          </a:p>
          <a:p>
            <a:pPr marL="114300" indent="0">
              <a:buNone/>
            </a:pPr>
            <a:r>
              <a:rPr lang="fr-FR" b="1" dirty="0"/>
              <a:t>→ </a:t>
            </a:r>
            <a:r>
              <a:rPr lang="fr-FR" b="1" dirty="0">
                <a:solidFill>
                  <a:srgbClr val="0E3449"/>
                </a:solidFill>
                <a:latin typeface="Inter"/>
                <a:ea typeface="Inter"/>
                <a:sym typeface="Inter"/>
              </a:rPr>
              <a:t>Evaluation des performances</a:t>
            </a:r>
          </a:p>
          <a:p>
            <a:pPr>
              <a:buFontTx/>
              <a:buChar char="-"/>
            </a:pPr>
            <a:endParaRPr lang="fr-FR" sz="1600" dirty="0">
              <a:solidFill>
                <a:srgbClr val="0E3449"/>
              </a:solidFill>
              <a:latin typeface="Inter"/>
              <a:ea typeface="Inter"/>
            </a:endParaRPr>
          </a:p>
          <a:p>
            <a:pPr>
              <a:buFontTx/>
              <a:buChar char="-"/>
            </a:pPr>
            <a:endParaRPr lang="fr-FR" dirty="0">
              <a:solidFill>
                <a:srgbClr val="0E3449"/>
              </a:solidFill>
              <a:latin typeface="Inter"/>
              <a:ea typeface="Inter"/>
              <a:cs typeface="Inter"/>
              <a:sym typeface="Inter"/>
            </a:endParaRPr>
          </a:p>
          <a:p>
            <a:pPr marL="114300" indent="0">
              <a:buNone/>
            </a:pPr>
            <a:br>
              <a:rPr lang="fr-FR" dirty="0">
                <a:solidFill>
                  <a:srgbClr val="000000"/>
                </a:solidFill>
              </a:rPr>
            </a:br>
            <a:endParaRPr lang="fr-FR" dirty="0">
              <a:solidFill>
                <a:srgbClr val="000000"/>
              </a:solidFill>
            </a:endParaRPr>
          </a:p>
          <a:p>
            <a:pPr marL="114300" indent="0">
              <a:buNone/>
            </a:pPr>
            <a:endParaRPr lang="fr-FR" dirty="0">
              <a:solidFill>
                <a:srgbClr val="000000"/>
              </a:solidFill>
            </a:endParaRPr>
          </a:p>
          <a:p>
            <a:pPr marL="114300" indent="0">
              <a:buNone/>
            </a:pPr>
            <a:endParaRPr lang="fr-FR" dirty="0">
              <a:solidFill>
                <a:srgbClr val="000000"/>
              </a:solidFill>
            </a:endParaRPr>
          </a:p>
          <a:p>
            <a:pPr marL="114300" indent="0">
              <a:buNone/>
            </a:pPr>
            <a:endParaRPr lang="fr-FR" dirty="0"/>
          </a:p>
        </p:txBody>
      </p:sp>
    </p:spTree>
    <p:extLst>
      <p:ext uri="{BB962C8B-B14F-4D97-AF65-F5344CB8AC3E}">
        <p14:creationId xmlns:p14="http://schemas.microsoft.com/office/powerpoint/2010/main" val="351058131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pic>
        <p:nvPicPr>
          <p:cNvPr id="94" name="Google Shape;94;p17"/>
          <p:cNvPicPr preferRelativeResize="0"/>
          <p:nvPr/>
        </p:nvPicPr>
        <p:blipFill rotWithShape="1">
          <a:blip r:embed="rId3">
            <a:alphaModFix/>
          </a:blip>
          <a:srcRect/>
          <a:stretch/>
        </p:blipFill>
        <p:spPr>
          <a:xfrm>
            <a:off x="463375" y="482852"/>
            <a:ext cx="576900" cy="385904"/>
          </a:xfrm>
          <a:prstGeom prst="rect">
            <a:avLst/>
          </a:prstGeom>
          <a:noFill/>
          <a:ln>
            <a:noFill/>
          </a:ln>
        </p:spPr>
      </p:pic>
      <p:sp>
        <p:nvSpPr>
          <p:cNvPr id="95" name="Google Shape;95;p17"/>
          <p:cNvSpPr txBox="1">
            <a:spLocks noGrp="1"/>
          </p:cNvSpPr>
          <p:nvPr>
            <p:ph type="ctrTitle" idx="4294967295"/>
          </p:nvPr>
        </p:nvSpPr>
        <p:spPr>
          <a:xfrm>
            <a:off x="1878325" y="327102"/>
            <a:ext cx="5315100" cy="3858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fr" sz="1600">
                <a:solidFill>
                  <a:srgbClr val="0E3449"/>
                </a:solidFill>
                <a:latin typeface="Inter"/>
                <a:ea typeface="Inter"/>
                <a:cs typeface="Inter"/>
                <a:sym typeface="Inter"/>
              </a:rPr>
              <a:t>Title or Graph</a:t>
            </a:r>
            <a:endParaRPr sz="1600" b="0" i="0" u="none" strike="noStrike" cap="none">
              <a:solidFill>
                <a:srgbClr val="0E3449"/>
              </a:solidFill>
              <a:latin typeface="Inter"/>
              <a:ea typeface="Inter"/>
              <a:cs typeface="Inter"/>
              <a:sym typeface="Inter"/>
            </a:endParaRPr>
          </a:p>
        </p:txBody>
      </p:sp>
      <p:sp>
        <p:nvSpPr>
          <p:cNvPr id="96" name="Google Shape;96;p17"/>
          <p:cNvSpPr txBox="1">
            <a:spLocks noGrp="1"/>
          </p:cNvSpPr>
          <p:nvPr>
            <p:ph type="ctrTitle" idx="4294967295"/>
          </p:nvPr>
        </p:nvSpPr>
        <p:spPr>
          <a:xfrm>
            <a:off x="649380" y="4468336"/>
            <a:ext cx="7773000" cy="314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fr" sz="1000">
                <a:solidFill>
                  <a:srgbClr val="4B5258"/>
                </a:solidFill>
                <a:latin typeface="Inter"/>
                <a:ea typeface="Inter"/>
                <a:cs typeface="Inter"/>
                <a:sym typeface="Inter"/>
              </a:rPr>
              <a:t>Legend</a:t>
            </a:r>
            <a:endParaRPr sz="1000" b="0" i="0" u="none" strike="noStrike" cap="none">
              <a:solidFill>
                <a:srgbClr val="4B5258"/>
              </a:solidFill>
              <a:latin typeface="Inter"/>
              <a:ea typeface="Inter"/>
              <a:cs typeface="Inter"/>
              <a:sym typeface="Inter"/>
            </a:endParaRPr>
          </a:p>
        </p:txBody>
      </p:sp>
      <p:pic>
        <p:nvPicPr>
          <p:cNvPr id="97" name="Google Shape;97;p17"/>
          <p:cNvPicPr preferRelativeResize="0"/>
          <p:nvPr/>
        </p:nvPicPr>
        <p:blipFill rotWithShape="1">
          <a:blip r:embed="rId4">
            <a:alphaModFix/>
          </a:blip>
          <a:srcRect/>
          <a:stretch/>
        </p:blipFill>
        <p:spPr>
          <a:xfrm>
            <a:off x="1864394" y="821887"/>
            <a:ext cx="5411825" cy="3607892"/>
          </a:xfrm>
          <a:prstGeom prst="rect">
            <a:avLst/>
          </a:prstGeom>
          <a:noFill/>
          <a:ln>
            <a:noFill/>
          </a:ln>
        </p:spPr>
      </p:pic>
      <p:sp>
        <p:nvSpPr>
          <p:cNvPr id="98" name="Google Shape;98;p17"/>
          <p:cNvSpPr/>
          <p:nvPr/>
        </p:nvSpPr>
        <p:spPr>
          <a:xfrm>
            <a:off x="10225" y="4892025"/>
            <a:ext cx="9144000" cy="251400"/>
          </a:xfrm>
          <a:prstGeom prst="rect">
            <a:avLst/>
          </a:prstGeom>
          <a:solidFill>
            <a:srgbClr val="C3FFFC"/>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145774"/>
        </a:solidFill>
        <a:effectLst/>
      </p:bgPr>
    </p:bg>
    <p:spTree>
      <p:nvGrpSpPr>
        <p:cNvPr id="1" name="Shape 102"/>
        <p:cNvGrpSpPr/>
        <p:nvPr/>
      </p:nvGrpSpPr>
      <p:grpSpPr>
        <a:xfrm>
          <a:off x="0" y="0"/>
          <a:ext cx="0" cy="0"/>
          <a:chOff x="0" y="0"/>
          <a:chExt cx="0" cy="0"/>
        </a:xfrm>
      </p:grpSpPr>
      <p:sp>
        <p:nvSpPr>
          <p:cNvPr id="103" name="Google Shape;103;p18"/>
          <p:cNvSpPr txBox="1">
            <a:spLocks noGrp="1"/>
          </p:cNvSpPr>
          <p:nvPr>
            <p:ph type="ctrTitle" idx="4294967295"/>
          </p:nvPr>
        </p:nvSpPr>
        <p:spPr>
          <a:xfrm>
            <a:off x="1390625" y="1039500"/>
            <a:ext cx="6362700" cy="3188700"/>
          </a:xfrm>
          <a:prstGeom prst="rect">
            <a:avLst/>
          </a:prstGeom>
          <a:noFill/>
          <a:ln>
            <a:noFill/>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chemeClr val="dk1"/>
              </a:buClr>
              <a:buSzPts val="2800"/>
              <a:buFont typeface="Arial"/>
              <a:buNone/>
            </a:pPr>
            <a:r>
              <a:rPr lang="fr" sz="3200" b="0" i="0" u="none" strike="noStrike" cap="none">
                <a:solidFill>
                  <a:srgbClr val="FFFFFF"/>
                </a:solidFill>
                <a:latin typeface="Libre Baskerville"/>
                <a:ea typeface="Libre Baskerville"/>
                <a:cs typeface="Libre Baskerville"/>
                <a:sym typeface="Libre Baskerville"/>
              </a:rPr>
              <a:t>“Citation ou mise en exergue”</a:t>
            </a:r>
            <a:endParaRPr sz="3200" b="0" i="0" u="none" strike="noStrike" cap="none">
              <a:solidFill>
                <a:srgbClr val="FFFFFF"/>
              </a:solidFill>
              <a:latin typeface="Libre Baskerville"/>
              <a:ea typeface="Libre Baskerville"/>
              <a:cs typeface="Libre Baskerville"/>
              <a:sym typeface="Libre Baskerville"/>
            </a:endParaRPr>
          </a:p>
        </p:txBody>
      </p:sp>
      <p:sp>
        <p:nvSpPr>
          <p:cNvPr id="104" name="Google Shape;104;p18"/>
          <p:cNvSpPr txBox="1">
            <a:spLocks noGrp="1"/>
          </p:cNvSpPr>
          <p:nvPr>
            <p:ph type="ctrTitle" idx="4294967295"/>
          </p:nvPr>
        </p:nvSpPr>
        <p:spPr>
          <a:xfrm>
            <a:off x="463375" y="4530825"/>
            <a:ext cx="8145000" cy="329700"/>
          </a:xfrm>
          <a:prstGeom prst="rect">
            <a:avLst/>
          </a:prstGeom>
          <a:noFill/>
          <a:ln>
            <a:noFill/>
          </a:ln>
        </p:spPr>
        <p:txBody>
          <a:bodyPr spcFirstLastPara="1" wrap="square" lIns="91425" tIns="91425" rIns="91425" bIns="91425" anchor="t" anchorCtr="0">
            <a:noAutofit/>
          </a:bodyPr>
          <a:lstStyle/>
          <a:p>
            <a:pPr marL="0" marR="0" lvl="0" indent="0" algn="ctr" rtl="0">
              <a:lnSpc>
                <a:spcPct val="100000"/>
              </a:lnSpc>
              <a:spcBef>
                <a:spcPts val="0"/>
              </a:spcBef>
              <a:spcAft>
                <a:spcPts val="0"/>
              </a:spcAft>
              <a:buClr>
                <a:schemeClr val="dk1"/>
              </a:buClr>
              <a:buSzPts val="2800"/>
              <a:buFont typeface="Arial"/>
              <a:buNone/>
            </a:pPr>
            <a:r>
              <a:rPr lang="fr" sz="1000" b="0" i="0" u="none" strike="noStrike" cap="none">
                <a:solidFill>
                  <a:srgbClr val="FFFFFF"/>
                </a:solidFill>
                <a:latin typeface="Inter"/>
                <a:ea typeface="Inter"/>
                <a:cs typeface="Inter"/>
                <a:sym typeface="Inter"/>
              </a:rPr>
              <a:t>Nom de l’auteur / légende</a:t>
            </a:r>
            <a:endParaRPr sz="1000" b="0" i="0" u="none" strike="noStrike" cap="none">
              <a:solidFill>
                <a:srgbClr val="FFFFFF"/>
              </a:solidFill>
              <a:latin typeface="Inter"/>
              <a:ea typeface="Inter"/>
              <a:cs typeface="Inter"/>
              <a:sym typeface="Inter"/>
            </a:endParaRPr>
          </a:p>
        </p:txBody>
      </p:sp>
      <p:pic>
        <p:nvPicPr>
          <p:cNvPr id="105" name="Google Shape;105;p18"/>
          <p:cNvPicPr preferRelativeResize="0"/>
          <p:nvPr/>
        </p:nvPicPr>
        <p:blipFill rotWithShape="1">
          <a:blip r:embed="rId3">
            <a:alphaModFix/>
          </a:blip>
          <a:srcRect/>
          <a:stretch/>
        </p:blipFill>
        <p:spPr>
          <a:xfrm>
            <a:off x="463375" y="482850"/>
            <a:ext cx="576900" cy="3927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1732747E-EC4B-CA81-5BE2-FF4DDC8C1F22}"/>
            </a:ext>
          </a:extLst>
        </p:cNvPr>
        <p:cNvGrpSpPr/>
        <p:nvPr/>
      </p:nvGrpSpPr>
      <p:grpSpPr>
        <a:xfrm>
          <a:off x="0" y="0"/>
          <a:ext cx="0" cy="0"/>
          <a:chOff x="0" y="0"/>
          <a:chExt cx="0" cy="0"/>
        </a:xfrm>
      </p:grpSpPr>
      <p:sp>
        <p:nvSpPr>
          <p:cNvPr id="62" name="Google Shape;62;p14">
            <a:extLst>
              <a:ext uri="{FF2B5EF4-FFF2-40B4-BE49-F238E27FC236}">
                <a16:creationId xmlns:a16="http://schemas.microsoft.com/office/drawing/2014/main" id="{96718715-8150-0398-5C6B-3C6C2ADA2951}"/>
              </a:ext>
            </a:extLst>
          </p:cNvPr>
          <p:cNvSpPr txBox="1">
            <a:spLocks noGrp="1"/>
          </p:cNvSpPr>
          <p:nvPr>
            <p:ph type="ctrTitle" idx="4294967295"/>
          </p:nvPr>
        </p:nvSpPr>
        <p:spPr>
          <a:xfrm>
            <a:off x="480224" y="1867210"/>
            <a:ext cx="8183551" cy="3796807"/>
          </a:xfrm>
          <a:prstGeom prst="rect">
            <a:avLst/>
          </a:prstGeom>
        </p:spPr>
        <p:txBody>
          <a:bodyPr spcFirstLastPara="1" wrap="square" lIns="91425" tIns="91425" rIns="91425" bIns="91425" anchor="t" anchorCtr="0">
            <a:noAutofit/>
          </a:bodyPr>
          <a:lstStyle/>
          <a:p>
            <a:pPr lvl="0" algn="ctr"/>
            <a:r>
              <a:rPr lang="fr-FR" sz="3200" b="1" dirty="0" err="1">
                <a:solidFill>
                  <a:srgbClr val="000000"/>
                </a:solidFill>
                <a:sym typeface="Inter"/>
              </a:rPr>
              <a:t>Eda</a:t>
            </a:r>
            <a:r>
              <a:rPr lang="fr-FR" sz="3200" b="1" dirty="0">
                <a:solidFill>
                  <a:srgbClr val="000000"/>
                </a:solidFill>
                <a:sym typeface="Inter"/>
              </a:rPr>
              <a:t> et Prétraitement des données </a:t>
            </a:r>
            <a:br>
              <a:rPr lang="fr-FR" sz="3200" b="1" dirty="0">
                <a:solidFill>
                  <a:srgbClr val="000000"/>
                </a:solidFill>
                <a:sym typeface="Inter"/>
              </a:rPr>
            </a:br>
            <a:br>
              <a:rPr lang="fr-FR" sz="3200" b="1" dirty="0">
                <a:solidFill>
                  <a:srgbClr val="000000"/>
                </a:solidFill>
                <a:sym typeface="Inter"/>
              </a:rPr>
            </a:br>
            <a:endParaRPr sz="4500" b="1" dirty="0">
              <a:solidFill>
                <a:srgbClr val="0E3449"/>
              </a:solidFill>
              <a:latin typeface="Inter"/>
              <a:ea typeface="Inter"/>
              <a:cs typeface="Inter"/>
              <a:sym typeface="Inter"/>
            </a:endParaRPr>
          </a:p>
        </p:txBody>
      </p:sp>
      <p:pic>
        <p:nvPicPr>
          <p:cNvPr id="63" name="Google Shape;63;p14">
            <a:extLst>
              <a:ext uri="{FF2B5EF4-FFF2-40B4-BE49-F238E27FC236}">
                <a16:creationId xmlns:a16="http://schemas.microsoft.com/office/drawing/2014/main" id="{2542BAE1-B9ED-6AAA-8BDA-FF559C6406D2}"/>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Tree>
    <p:extLst>
      <p:ext uri="{BB962C8B-B14F-4D97-AF65-F5344CB8AC3E}">
        <p14:creationId xmlns:p14="http://schemas.microsoft.com/office/powerpoint/2010/main" val="1355769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3E736DAF-D6B0-40D3-CDE6-BF71A8E14FBC}"/>
              </a:ext>
            </a:extLst>
          </p:cNvPr>
          <p:cNvSpPr/>
          <p:nvPr/>
        </p:nvSpPr>
        <p:spPr>
          <a:xfrm>
            <a:off x="2598475" y="189915"/>
            <a:ext cx="6045296" cy="2085826"/>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pic>
        <p:nvPicPr>
          <p:cNvPr id="11" name="Image 10">
            <a:extLst>
              <a:ext uri="{FF2B5EF4-FFF2-40B4-BE49-F238E27FC236}">
                <a16:creationId xmlns:a16="http://schemas.microsoft.com/office/drawing/2014/main" id="{EA203BBA-64E6-18F4-FF38-07F73EEE37D5}"/>
              </a:ext>
            </a:extLst>
          </p:cNvPr>
          <p:cNvPicPr>
            <a:picLocks noChangeAspect="1"/>
          </p:cNvPicPr>
          <p:nvPr/>
        </p:nvPicPr>
        <p:blipFill>
          <a:blip r:embed="rId3"/>
          <a:stretch>
            <a:fillRect/>
          </a:stretch>
        </p:blipFill>
        <p:spPr>
          <a:xfrm>
            <a:off x="-55194" y="0"/>
            <a:ext cx="2472125" cy="2275741"/>
          </a:xfrm>
          <a:prstGeom prst="rect">
            <a:avLst/>
          </a:prstGeom>
        </p:spPr>
      </p:pic>
      <p:pic>
        <p:nvPicPr>
          <p:cNvPr id="13" name="Image 12">
            <a:extLst>
              <a:ext uri="{FF2B5EF4-FFF2-40B4-BE49-F238E27FC236}">
                <a16:creationId xmlns:a16="http://schemas.microsoft.com/office/drawing/2014/main" id="{99C2AD44-646A-C4BE-CF5B-75A58A98778A}"/>
              </a:ext>
            </a:extLst>
          </p:cNvPr>
          <p:cNvPicPr>
            <a:picLocks noChangeAspect="1"/>
          </p:cNvPicPr>
          <p:nvPr/>
        </p:nvPicPr>
        <p:blipFill>
          <a:blip r:embed="rId4"/>
          <a:stretch>
            <a:fillRect/>
          </a:stretch>
        </p:blipFill>
        <p:spPr>
          <a:xfrm>
            <a:off x="357605" y="2301617"/>
            <a:ext cx="8371686" cy="2841883"/>
          </a:xfrm>
          <a:prstGeom prst="rect">
            <a:avLst/>
          </a:prstGeom>
        </p:spPr>
      </p:pic>
      <p:pic>
        <p:nvPicPr>
          <p:cNvPr id="9" name="Image 8">
            <a:extLst>
              <a:ext uri="{FF2B5EF4-FFF2-40B4-BE49-F238E27FC236}">
                <a16:creationId xmlns:a16="http://schemas.microsoft.com/office/drawing/2014/main" id="{62787909-134E-94BC-846E-794A1B621D36}"/>
              </a:ext>
            </a:extLst>
          </p:cNvPr>
          <p:cNvPicPr>
            <a:picLocks noChangeAspect="1"/>
          </p:cNvPicPr>
          <p:nvPr/>
        </p:nvPicPr>
        <p:blipFill>
          <a:blip r:embed="rId5"/>
          <a:stretch>
            <a:fillRect/>
          </a:stretch>
        </p:blipFill>
        <p:spPr>
          <a:xfrm>
            <a:off x="1813698" y="2493111"/>
            <a:ext cx="5774892" cy="277122"/>
          </a:xfrm>
          <a:prstGeom prst="rect">
            <a:avLst/>
          </a:prstGeom>
        </p:spPr>
      </p:pic>
      <p:pic>
        <p:nvPicPr>
          <p:cNvPr id="15" name="Image 14">
            <a:extLst>
              <a:ext uri="{FF2B5EF4-FFF2-40B4-BE49-F238E27FC236}">
                <a16:creationId xmlns:a16="http://schemas.microsoft.com/office/drawing/2014/main" id="{EAB7373A-2C4B-180E-64AF-77BAC06BFBCB}"/>
              </a:ext>
            </a:extLst>
          </p:cNvPr>
          <p:cNvPicPr>
            <a:picLocks noChangeAspect="1"/>
          </p:cNvPicPr>
          <p:nvPr/>
        </p:nvPicPr>
        <p:blipFill>
          <a:blip r:embed="rId6"/>
          <a:stretch>
            <a:fillRect/>
          </a:stretch>
        </p:blipFill>
        <p:spPr>
          <a:xfrm>
            <a:off x="7738500" y="2503048"/>
            <a:ext cx="1047896" cy="571580"/>
          </a:xfrm>
          <a:prstGeom prst="rect">
            <a:avLst/>
          </a:prstGeom>
        </p:spPr>
      </p:pic>
      <p:sp>
        <p:nvSpPr>
          <p:cNvPr id="17" name="ZoneTexte 16">
            <a:extLst>
              <a:ext uri="{FF2B5EF4-FFF2-40B4-BE49-F238E27FC236}">
                <a16:creationId xmlns:a16="http://schemas.microsoft.com/office/drawing/2014/main" id="{13DBA01D-69A4-14A4-A705-A20FF1C18C91}"/>
              </a:ext>
            </a:extLst>
          </p:cNvPr>
          <p:cNvSpPr txBox="1"/>
          <p:nvPr/>
        </p:nvSpPr>
        <p:spPr>
          <a:xfrm>
            <a:off x="2716751" y="257448"/>
            <a:ext cx="5927019" cy="2462213"/>
          </a:xfrm>
          <a:prstGeom prst="rect">
            <a:avLst/>
          </a:prstGeom>
          <a:noFill/>
        </p:spPr>
        <p:txBody>
          <a:bodyPr wrap="square">
            <a:spAutoFit/>
          </a:bodyPr>
          <a:lstStyle/>
          <a:p>
            <a:pPr marL="0" lvl="0" indent="0" algn="just" eaLnBrk="0" fontAlgn="base" hangingPunct="0">
              <a:lnSpc>
                <a:spcPct val="100000"/>
              </a:lnSpc>
              <a:spcBef>
                <a:spcPct val="0"/>
              </a:spcBef>
              <a:spcAft>
                <a:spcPct val="0"/>
              </a:spcAft>
              <a:buClrTx/>
              <a:buSzTx/>
              <a:buNone/>
            </a:pPr>
            <a:r>
              <a:rPr lang="fr-FR" dirty="0"/>
              <a:t>→ </a:t>
            </a:r>
            <a:r>
              <a:rPr kumimoji="0" lang="fr-FR" altLang="fr-FR" sz="1400" b="1" i="0" u="none" strike="noStrike" cap="none" normalizeH="0" baseline="0" dirty="0">
                <a:ln>
                  <a:noFill/>
                </a:ln>
                <a:solidFill>
                  <a:schemeClr val="tx1"/>
                </a:solidFill>
                <a:effectLst/>
                <a:latin typeface="Arial" panose="020B0604020202020204" pitchFamily="34" charset="0"/>
              </a:rPr>
              <a:t>Jeu de données :</a:t>
            </a:r>
            <a:r>
              <a:rPr kumimoji="0" lang="fr-FR" altLang="fr-FR" sz="1400" b="0" i="0" u="none" strike="noStrike" cap="none" normalizeH="0" baseline="0" dirty="0">
                <a:ln>
                  <a:noFill/>
                </a:ln>
                <a:solidFill>
                  <a:schemeClr val="tx1"/>
                </a:solidFill>
                <a:effectLst/>
                <a:latin typeface="Arial" panose="020B0604020202020204" pitchFamily="34" charset="0"/>
              </a:rPr>
              <a:t> 5572 messages (</a:t>
            </a:r>
            <a:r>
              <a:rPr kumimoji="0" lang="fr-FR" altLang="fr-FR" sz="1400" b="0" i="0" u="none" strike="noStrike" cap="none" normalizeH="0" baseline="0" dirty="0" err="1">
                <a:ln>
                  <a:noFill/>
                </a:ln>
                <a:solidFill>
                  <a:schemeClr val="tx1"/>
                </a:solidFill>
                <a:effectLst/>
                <a:latin typeface="Arial" panose="020B0604020202020204" pitchFamily="34" charset="0"/>
              </a:rPr>
              <a:t>ham</a:t>
            </a:r>
            <a:r>
              <a:rPr kumimoji="0" lang="fr-FR" altLang="fr-FR" sz="1400" b="0" i="0" u="none" strike="noStrike" cap="none" normalizeH="0" baseline="0" dirty="0">
                <a:ln>
                  <a:noFill/>
                </a:ln>
                <a:solidFill>
                  <a:schemeClr val="tx1"/>
                </a:solidFill>
                <a:effectLst/>
                <a:latin typeface="Arial" panose="020B0604020202020204" pitchFamily="34" charset="0"/>
              </a:rPr>
              <a:t>/spam) et 5 colonnes</a:t>
            </a:r>
          </a:p>
          <a:p>
            <a:pPr marL="0" lvl="0" indent="0" algn="just" eaLnBrk="0" fontAlgn="base" hangingPunct="0">
              <a:lnSpc>
                <a:spcPct val="100000"/>
              </a:lnSpc>
              <a:spcBef>
                <a:spcPct val="0"/>
              </a:spcBef>
              <a:spcAft>
                <a:spcPct val="0"/>
              </a:spcAft>
              <a:buClrTx/>
              <a:buSzTx/>
              <a:buNone/>
            </a:pPr>
            <a:endParaRPr kumimoji="0" lang="fr-FR" altLang="fr-FR" sz="700" b="0" i="0" u="none" strike="noStrike" cap="none" normalizeH="0" baseline="0" dirty="0">
              <a:ln>
                <a:noFill/>
              </a:ln>
              <a:solidFill>
                <a:schemeClr val="tx1"/>
              </a:solidFill>
              <a:effectLst/>
              <a:latin typeface="Arial" panose="020B0604020202020204" pitchFamily="34" charset="0"/>
            </a:endParaRPr>
          </a:p>
          <a:p>
            <a:pPr lvl="0" algn="just" eaLnBrk="0" fontAlgn="base" hangingPunct="0">
              <a:spcBef>
                <a:spcPct val="0"/>
              </a:spcBef>
              <a:spcAft>
                <a:spcPct val="0"/>
              </a:spcAft>
              <a:buClrTx/>
            </a:pPr>
            <a:r>
              <a:rPr lang="fr-FR" dirty="0"/>
              <a:t>→ </a:t>
            </a:r>
            <a:r>
              <a:rPr lang="fr-FR" altLang="fr-FR" b="1" dirty="0">
                <a:solidFill>
                  <a:schemeClr val="tx1"/>
                </a:solidFill>
                <a:latin typeface="Arial" panose="020B0604020202020204" pitchFamily="34" charset="0"/>
              </a:rPr>
              <a:t>Analyse rapide :</a:t>
            </a:r>
            <a:r>
              <a:rPr lang="fr-FR" altLang="fr-FR" dirty="0">
                <a:solidFill>
                  <a:schemeClr val="tx1"/>
                </a:solidFill>
                <a:latin typeface="Arial" panose="020B0604020202020204" pitchFamily="34" charset="0"/>
              </a:rPr>
              <a:t> </a:t>
            </a:r>
          </a:p>
          <a:p>
            <a:pPr lvl="0" algn="just" eaLnBrk="0" fontAlgn="base" hangingPunct="0">
              <a:spcBef>
                <a:spcPct val="0"/>
              </a:spcBef>
              <a:spcAft>
                <a:spcPct val="0"/>
              </a:spcAft>
              <a:buClrTx/>
            </a:pPr>
            <a:r>
              <a:rPr lang="fr-FR" altLang="fr-FR" dirty="0">
                <a:solidFill>
                  <a:schemeClr val="tx1"/>
                </a:solidFill>
                <a:latin typeface="Arial" panose="020B0604020202020204" pitchFamily="34" charset="0"/>
              </a:rPr>
              <a:t>  Messages spam plus longs que les </a:t>
            </a:r>
            <a:r>
              <a:rPr lang="fr-FR" altLang="fr-FR" dirty="0" err="1">
                <a:solidFill>
                  <a:schemeClr val="tx1"/>
                </a:solidFill>
                <a:latin typeface="Arial" panose="020B0604020202020204" pitchFamily="34" charset="0"/>
              </a:rPr>
              <a:t>ham</a:t>
            </a:r>
            <a:endParaRPr lang="fr-FR" altLang="fr-FR" dirty="0">
              <a:solidFill>
                <a:schemeClr val="tx1"/>
              </a:solidFill>
              <a:latin typeface="Arial" panose="020B0604020202020204" pitchFamily="34" charset="0"/>
            </a:endParaRPr>
          </a:p>
          <a:p>
            <a:pPr lvl="0" algn="just" eaLnBrk="0" fontAlgn="base" hangingPunct="0">
              <a:spcBef>
                <a:spcPct val="0"/>
              </a:spcBef>
              <a:spcAft>
                <a:spcPct val="0"/>
              </a:spcAft>
              <a:buClrTx/>
            </a:pPr>
            <a:r>
              <a:rPr lang="fr-FR" altLang="fr-FR" dirty="0">
                <a:solidFill>
                  <a:schemeClr val="tx1"/>
                </a:solidFill>
                <a:latin typeface="Arial" panose="020B0604020202020204" pitchFamily="34" charset="0"/>
              </a:rPr>
              <a:t>  Répartition déséquilibrée : 87 % </a:t>
            </a:r>
            <a:r>
              <a:rPr lang="fr-FR" altLang="fr-FR" dirty="0" err="1">
                <a:solidFill>
                  <a:schemeClr val="tx1"/>
                </a:solidFill>
                <a:latin typeface="Arial" panose="020B0604020202020204" pitchFamily="34" charset="0"/>
              </a:rPr>
              <a:t>ham</a:t>
            </a:r>
            <a:r>
              <a:rPr lang="fr-FR" altLang="fr-FR" dirty="0">
                <a:solidFill>
                  <a:schemeClr val="tx1"/>
                </a:solidFill>
                <a:latin typeface="Arial" panose="020B0604020202020204" pitchFamily="34" charset="0"/>
              </a:rPr>
              <a:t> / 13 % spam</a:t>
            </a:r>
          </a:p>
          <a:p>
            <a:pPr lvl="0" eaLnBrk="0" fontAlgn="base" hangingPunct="0">
              <a:spcBef>
                <a:spcPct val="0"/>
              </a:spcBef>
              <a:spcAft>
                <a:spcPct val="0"/>
              </a:spcAft>
              <a:buClrTx/>
            </a:pPr>
            <a:endParaRPr lang="fr-FR" altLang="fr-FR" sz="700" dirty="0">
              <a:solidFill>
                <a:schemeClr val="tx1"/>
              </a:solidFill>
              <a:latin typeface="Arial" panose="020B0604020202020204" pitchFamily="34" charset="0"/>
            </a:endParaRPr>
          </a:p>
          <a:p>
            <a:pPr lvl="0" algn="just" eaLnBrk="0" fontAlgn="base" hangingPunct="0">
              <a:spcBef>
                <a:spcPct val="0"/>
              </a:spcBef>
              <a:spcAft>
                <a:spcPct val="0"/>
              </a:spcAft>
              <a:buClrTx/>
            </a:pPr>
            <a:r>
              <a:rPr lang="fr-FR" dirty="0"/>
              <a:t>→ </a:t>
            </a:r>
            <a:r>
              <a:rPr lang="fr-FR" altLang="fr-FR" b="1" dirty="0">
                <a:solidFill>
                  <a:schemeClr val="tx1"/>
                </a:solidFill>
                <a:latin typeface="Arial" panose="020B0604020202020204" pitchFamily="34" charset="0"/>
              </a:rPr>
              <a:t>Prétraitement :</a:t>
            </a:r>
            <a:endParaRPr lang="fr-FR" altLang="fr-FR" dirty="0">
              <a:solidFill>
                <a:schemeClr val="tx1"/>
              </a:solidFill>
              <a:latin typeface="Arial" panose="020B0604020202020204" pitchFamily="34" charset="0"/>
            </a:endParaRPr>
          </a:p>
          <a:p>
            <a:pPr lvl="0" algn="just" eaLnBrk="0" fontAlgn="base" hangingPunct="0">
              <a:spcBef>
                <a:spcPct val="0"/>
              </a:spcBef>
              <a:spcAft>
                <a:spcPct val="0"/>
              </a:spcAft>
              <a:buClrTx/>
            </a:pPr>
            <a:r>
              <a:rPr lang="fr-FR" altLang="fr-FR" dirty="0">
                <a:solidFill>
                  <a:schemeClr val="tx1"/>
                </a:solidFill>
                <a:latin typeface="Arial" panose="020B0604020202020204" pitchFamily="34" charset="0"/>
              </a:rPr>
              <a:t>  Suppression des colonnes inutiles ( + de 99% de valeurs manquantes)</a:t>
            </a:r>
          </a:p>
          <a:p>
            <a:pPr lvl="0" algn="just" eaLnBrk="0" fontAlgn="base" hangingPunct="0">
              <a:spcBef>
                <a:spcPct val="0"/>
              </a:spcBef>
              <a:spcAft>
                <a:spcPct val="0"/>
              </a:spcAft>
              <a:buClrTx/>
            </a:pPr>
            <a:r>
              <a:rPr lang="fr-FR" altLang="fr-FR" dirty="0">
                <a:solidFill>
                  <a:schemeClr val="tx1"/>
                </a:solidFill>
                <a:latin typeface="Arial" panose="020B0604020202020204" pitchFamily="34" charset="0"/>
              </a:rPr>
              <a:t>  Renommage des colonnes pour plus de clarté (Label, Message)</a:t>
            </a:r>
          </a:p>
          <a:p>
            <a:pPr lvl="0" algn="just" eaLnBrk="0" fontAlgn="base" hangingPunct="0">
              <a:spcBef>
                <a:spcPct val="0"/>
              </a:spcBef>
              <a:spcAft>
                <a:spcPct val="0"/>
              </a:spcAft>
              <a:buClrTx/>
            </a:pPr>
            <a:r>
              <a:rPr lang="fr-FR" altLang="fr-FR" dirty="0">
                <a:solidFill>
                  <a:schemeClr val="tx1"/>
                </a:solidFill>
                <a:latin typeface="Arial" panose="020B0604020202020204" pitchFamily="34" charset="0"/>
              </a:rPr>
              <a:t>  Conversion du label en binaire (</a:t>
            </a:r>
            <a:r>
              <a:rPr lang="fr-FR" altLang="fr-FR" dirty="0" err="1">
                <a:solidFill>
                  <a:schemeClr val="tx1"/>
                </a:solidFill>
                <a:latin typeface="Arial" panose="020B0604020202020204" pitchFamily="34" charset="0"/>
              </a:rPr>
              <a:t>ham</a:t>
            </a:r>
            <a:r>
              <a:rPr lang="fr-FR" altLang="fr-FR" dirty="0">
                <a:solidFill>
                  <a:schemeClr val="tx1"/>
                </a:solidFill>
                <a:latin typeface="Arial" panose="020B0604020202020204" pitchFamily="34" charset="0"/>
              </a:rPr>
              <a:t>(non-spam) = 0, spam = 1)</a:t>
            </a:r>
          </a:p>
          <a:p>
            <a:pPr lvl="0" algn="just" eaLnBrk="0" fontAlgn="base" hangingPunct="0">
              <a:spcBef>
                <a:spcPct val="0"/>
              </a:spcBef>
              <a:spcAft>
                <a:spcPct val="0"/>
              </a:spcAft>
              <a:buClrTx/>
            </a:pPr>
            <a:endParaRPr lang="fr-FR" altLang="fr-FR" dirty="0">
              <a:solidFill>
                <a:schemeClr val="tx1"/>
              </a:solidFill>
              <a:latin typeface="Arial" panose="020B0604020202020204" pitchFamily="34" charset="0"/>
            </a:endParaRPr>
          </a:p>
          <a:p>
            <a:pPr marL="0" lvl="0" indent="0" algn="just" eaLnBrk="0" fontAlgn="base" hangingPunct="0">
              <a:lnSpc>
                <a:spcPct val="100000"/>
              </a:lnSpc>
              <a:spcBef>
                <a:spcPct val="0"/>
              </a:spcBef>
              <a:spcAft>
                <a:spcPct val="0"/>
              </a:spcAft>
              <a:buClrTx/>
              <a:buSzTx/>
              <a:buNone/>
            </a:pPr>
            <a:endParaRPr kumimoji="0" lang="fr-FR" altLang="fr-FR"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938619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584FF613-9E6E-3C67-A084-A3FD50F7406D}"/>
            </a:ext>
          </a:extLst>
        </p:cNvPr>
        <p:cNvGrpSpPr/>
        <p:nvPr/>
      </p:nvGrpSpPr>
      <p:grpSpPr>
        <a:xfrm>
          <a:off x="0" y="0"/>
          <a:ext cx="0" cy="0"/>
          <a:chOff x="0" y="0"/>
          <a:chExt cx="0" cy="0"/>
        </a:xfrm>
      </p:grpSpPr>
      <p:sp>
        <p:nvSpPr>
          <p:cNvPr id="62" name="Google Shape;62;p14">
            <a:extLst>
              <a:ext uri="{FF2B5EF4-FFF2-40B4-BE49-F238E27FC236}">
                <a16:creationId xmlns:a16="http://schemas.microsoft.com/office/drawing/2014/main" id="{AFE77325-DEC5-2E54-48A3-738EE71DA129}"/>
              </a:ext>
            </a:extLst>
          </p:cNvPr>
          <p:cNvSpPr txBox="1">
            <a:spLocks noGrp="1"/>
          </p:cNvSpPr>
          <p:nvPr>
            <p:ph type="ctrTitle" idx="4294967295"/>
          </p:nvPr>
        </p:nvSpPr>
        <p:spPr>
          <a:xfrm>
            <a:off x="480224" y="1867211"/>
            <a:ext cx="8183551" cy="1625930"/>
          </a:xfrm>
          <a:prstGeom prst="rect">
            <a:avLst/>
          </a:prstGeom>
        </p:spPr>
        <p:txBody>
          <a:bodyPr spcFirstLastPara="1" wrap="square" lIns="91425" tIns="91425" rIns="91425" bIns="91425" anchor="t" anchorCtr="0">
            <a:noAutofit/>
          </a:bodyPr>
          <a:lstStyle/>
          <a:p>
            <a:pPr algn="ctr"/>
            <a:r>
              <a:rPr lang="fr-FR" sz="3200" b="1" dirty="0">
                <a:solidFill>
                  <a:srgbClr val="000000"/>
                </a:solidFill>
                <a:sym typeface="Inter"/>
              </a:rPr>
              <a:t>Tokenisation et </a:t>
            </a:r>
            <a:br>
              <a:rPr lang="fr-FR" sz="3200" b="1" dirty="0">
                <a:solidFill>
                  <a:srgbClr val="000000"/>
                </a:solidFill>
                <a:sym typeface="Inter"/>
              </a:rPr>
            </a:br>
            <a:r>
              <a:rPr lang="fr-FR" sz="3200" b="1" dirty="0">
                <a:solidFill>
                  <a:srgbClr val="000000"/>
                </a:solidFill>
                <a:sym typeface="Inter"/>
              </a:rPr>
              <a:t>préparation des données </a:t>
            </a:r>
            <a:r>
              <a:rPr lang="fr-FR" sz="3200" b="1" dirty="0" err="1">
                <a:solidFill>
                  <a:srgbClr val="000000"/>
                </a:solidFill>
                <a:sym typeface="Inter"/>
              </a:rPr>
              <a:t>Pytorch</a:t>
            </a:r>
            <a:br>
              <a:rPr lang="fr-FR" sz="3200" b="1" dirty="0">
                <a:solidFill>
                  <a:srgbClr val="000000"/>
                </a:solidFill>
                <a:sym typeface="Inter"/>
              </a:rPr>
            </a:br>
            <a:endParaRPr sz="3200" b="1" dirty="0">
              <a:solidFill>
                <a:srgbClr val="000000"/>
              </a:solidFill>
              <a:sym typeface="Inter"/>
            </a:endParaRPr>
          </a:p>
        </p:txBody>
      </p:sp>
      <p:pic>
        <p:nvPicPr>
          <p:cNvPr id="63" name="Google Shape;63;p14">
            <a:extLst>
              <a:ext uri="{FF2B5EF4-FFF2-40B4-BE49-F238E27FC236}">
                <a16:creationId xmlns:a16="http://schemas.microsoft.com/office/drawing/2014/main" id="{F168E2C2-7D12-E048-001A-89D8462035C8}"/>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Tree>
    <p:extLst>
      <p:ext uri="{BB962C8B-B14F-4D97-AF65-F5344CB8AC3E}">
        <p14:creationId xmlns:p14="http://schemas.microsoft.com/office/powerpoint/2010/main" val="18140702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B95B5BC4-3C21-30E8-0F25-265302BBCC3A}"/>
              </a:ext>
            </a:extLst>
          </p:cNvPr>
          <p:cNvPicPr>
            <a:picLocks noChangeAspect="1"/>
          </p:cNvPicPr>
          <p:nvPr/>
        </p:nvPicPr>
        <p:blipFill>
          <a:blip r:embed="rId3"/>
          <a:stretch>
            <a:fillRect/>
          </a:stretch>
        </p:blipFill>
        <p:spPr>
          <a:xfrm>
            <a:off x="-21716" y="1017725"/>
            <a:ext cx="9219960" cy="4020692"/>
          </a:xfrm>
          <a:prstGeom prst="rect">
            <a:avLst/>
          </a:prstGeom>
        </p:spPr>
      </p:pic>
      <p:sp>
        <p:nvSpPr>
          <p:cNvPr id="7" name="Rectangle 6">
            <a:extLst>
              <a:ext uri="{FF2B5EF4-FFF2-40B4-BE49-F238E27FC236}">
                <a16:creationId xmlns:a16="http://schemas.microsoft.com/office/drawing/2014/main" id="{3B9B689D-D68C-A16F-BD23-408AAACFFE9D}"/>
              </a:ext>
            </a:extLst>
          </p:cNvPr>
          <p:cNvSpPr/>
          <p:nvPr/>
        </p:nvSpPr>
        <p:spPr>
          <a:xfrm>
            <a:off x="2239505" y="77042"/>
            <a:ext cx="6710766" cy="3270142"/>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a:p>
        </p:txBody>
      </p:sp>
      <p:sp>
        <p:nvSpPr>
          <p:cNvPr id="2" name="Titre 1">
            <a:extLst>
              <a:ext uri="{FF2B5EF4-FFF2-40B4-BE49-F238E27FC236}">
                <a16:creationId xmlns:a16="http://schemas.microsoft.com/office/drawing/2014/main" id="{CDA13914-C7F0-E758-3990-BE9371B8F527}"/>
              </a:ext>
            </a:extLst>
          </p:cNvPr>
          <p:cNvSpPr>
            <a:spLocks noGrp="1"/>
          </p:cNvSpPr>
          <p:nvPr>
            <p:ph type="title"/>
          </p:nvPr>
        </p:nvSpPr>
        <p:spPr/>
        <p:txBody>
          <a:bodyPr/>
          <a:lstStyle/>
          <a:p>
            <a:br>
              <a:rPr lang="fr-FR" dirty="0"/>
            </a:br>
            <a:endParaRPr lang="fr-FR" dirty="0"/>
          </a:p>
        </p:txBody>
      </p:sp>
      <p:sp>
        <p:nvSpPr>
          <p:cNvPr id="4" name="Rectangle 1">
            <a:extLst>
              <a:ext uri="{FF2B5EF4-FFF2-40B4-BE49-F238E27FC236}">
                <a16:creationId xmlns:a16="http://schemas.microsoft.com/office/drawing/2014/main" id="{BE3C2175-5383-7B0F-E00B-C5A0A9A3E766}"/>
              </a:ext>
            </a:extLst>
          </p:cNvPr>
          <p:cNvSpPr>
            <a:spLocks noGrp="1" noChangeArrowheads="1"/>
          </p:cNvSpPr>
          <p:nvPr>
            <p:ph type="body" idx="1"/>
          </p:nvPr>
        </p:nvSpPr>
        <p:spPr bwMode="auto">
          <a:xfrm>
            <a:off x="2350133" y="88127"/>
            <a:ext cx="6579031" cy="37918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ClrTx/>
              <a:buSzTx/>
              <a:buNone/>
            </a:pPr>
            <a:r>
              <a:rPr lang="fr-FR" sz="1400" dirty="0"/>
              <a:t>→ </a:t>
            </a:r>
            <a:r>
              <a:rPr kumimoji="0" lang="fr-FR" altLang="fr-FR" sz="1400" b="1" i="0" u="none" strike="noStrike" cap="none" normalizeH="0" baseline="0" dirty="0">
                <a:ln>
                  <a:noFill/>
                </a:ln>
                <a:solidFill>
                  <a:schemeClr val="tx1"/>
                </a:solidFill>
                <a:effectLst/>
                <a:latin typeface="Arial" panose="020B0604020202020204" pitchFamily="34" charset="0"/>
              </a:rPr>
              <a:t>Tokenisation :</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Découpage du texte en </a:t>
            </a:r>
            <a:r>
              <a:rPr kumimoji="0" lang="fr-FR" altLang="fr-FR" sz="1400" b="0" i="0" u="none" strike="noStrike" cap="none" normalizeH="0" baseline="0" dirty="0" err="1">
                <a:ln>
                  <a:noFill/>
                </a:ln>
                <a:solidFill>
                  <a:schemeClr val="tx1"/>
                </a:solidFill>
                <a:effectLst/>
                <a:latin typeface="Arial" panose="020B0604020202020204" pitchFamily="34" charset="0"/>
              </a:rPr>
              <a:t>tokens</a:t>
            </a:r>
            <a:r>
              <a:rPr kumimoji="0" lang="fr-FR" altLang="fr-FR" sz="1400" b="0" i="0" u="none" strike="noStrike" cap="none" normalizeH="0" baseline="0" dirty="0">
                <a:ln>
                  <a:noFill/>
                </a:ln>
                <a:solidFill>
                  <a:schemeClr val="tx1"/>
                </a:solidFill>
                <a:effectLst/>
                <a:latin typeface="Arial" panose="020B0604020202020204" pitchFamily="34" charset="0"/>
              </a:rPr>
              <a:t> : 1 </a:t>
            </a:r>
            <a:r>
              <a:rPr kumimoji="0" lang="fr-FR" altLang="fr-FR" sz="1400" b="0" i="0" u="none" strike="noStrike" cap="none" normalizeH="0" baseline="0" dirty="0" err="1">
                <a:ln>
                  <a:noFill/>
                </a:ln>
                <a:solidFill>
                  <a:schemeClr val="tx1"/>
                </a:solidFill>
                <a:effectLst/>
                <a:latin typeface="Arial" panose="020B0604020202020204" pitchFamily="34" charset="0"/>
              </a:rPr>
              <a:t>token</a:t>
            </a:r>
            <a:r>
              <a:rPr kumimoji="0" lang="fr-FR" altLang="fr-FR" sz="1400" b="0" i="0" u="none" strike="noStrike" cap="none" normalizeH="0" baseline="0" dirty="0">
                <a:ln>
                  <a:noFill/>
                </a:ln>
                <a:solidFill>
                  <a:schemeClr val="tx1"/>
                </a:solidFill>
                <a:effectLst/>
                <a:latin typeface="Arial" panose="020B0604020202020204" pitchFamily="34" charset="0"/>
              </a:rPr>
              <a:t> = 1 mot</a:t>
            </a:r>
          </a:p>
          <a:p>
            <a:pPr marL="0" marR="0" lvl="0" indent="0" algn="just" defTabSz="914400" rtl="0" eaLnBrk="0" fontAlgn="base" latinLnBrk="0" hangingPunct="0">
              <a:lnSpc>
                <a:spcPct val="100000"/>
              </a:lnSpc>
              <a:spcBef>
                <a:spcPct val="0"/>
              </a:spcBef>
              <a:spcAft>
                <a:spcPct val="0"/>
              </a:spcAft>
              <a:buClrTx/>
              <a:buSzTx/>
              <a:buNone/>
              <a:tabLst/>
            </a:pPr>
            <a:r>
              <a:rPr kumimoji="0" lang="fr-FR" altLang="fr-FR" sz="1400" b="0" i="0" u="none" strike="noStrike" cap="none" normalizeH="0" baseline="0" dirty="0">
                <a:ln>
                  <a:noFill/>
                </a:ln>
                <a:solidFill>
                  <a:schemeClr val="tx1"/>
                </a:solidFill>
                <a:effectLst/>
                <a:latin typeface="Arial" panose="020B0604020202020204" pitchFamily="34" charset="0"/>
              </a:rPr>
              <a:t>Chaque </a:t>
            </a:r>
            <a:r>
              <a:rPr kumimoji="0" lang="fr-FR" altLang="fr-FR" sz="1400" b="0" i="0" u="none" strike="noStrike" cap="none" normalizeH="0" baseline="0" dirty="0" err="1">
                <a:ln>
                  <a:noFill/>
                </a:ln>
                <a:solidFill>
                  <a:schemeClr val="tx1"/>
                </a:solidFill>
                <a:effectLst/>
                <a:latin typeface="Arial" panose="020B0604020202020204" pitchFamily="34" charset="0"/>
              </a:rPr>
              <a:t>token</a:t>
            </a:r>
            <a:r>
              <a:rPr kumimoji="0" lang="fr-FR" altLang="fr-FR" sz="1400" b="0" i="0" u="none" strike="noStrike" cap="none" normalizeH="0" baseline="0" dirty="0">
                <a:ln>
                  <a:noFill/>
                </a:ln>
                <a:solidFill>
                  <a:schemeClr val="tx1"/>
                </a:solidFill>
                <a:effectLst/>
                <a:latin typeface="Arial" panose="020B0604020202020204" pitchFamily="34" charset="0"/>
              </a:rPr>
              <a:t> est ensuite converti en nombre pour que le modèle puisse le traiter</a:t>
            </a:r>
          </a:p>
          <a:p>
            <a:pPr marL="0" marR="0" lvl="0" indent="0" algn="just" defTabSz="914400" rtl="0" eaLnBrk="0" fontAlgn="base" latinLnBrk="0" hangingPunct="0">
              <a:lnSpc>
                <a:spcPct val="100000"/>
              </a:lnSpc>
              <a:spcBef>
                <a:spcPct val="0"/>
              </a:spcBef>
              <a:spcAft>
                <a:spcPct val="0"/>
              </a:spcAft>
              <a:buClrTx/>
              <a:buSzTx/>
              <a:buNone/>
              <a:tabLst/>
            </a:pP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lvl="0" indent="0" eaLnBrk="0" fontAlgn="base" hangingPunct="0">
              <a:lnSpc>
                <a:spcPct val="100000"/>
              </a:lnSpc>
              <a:spcBef>
                <a:spcPct val="0"/>
              </a:spcBef>
              <a:spcAft>
                <a:spcPct val="0"/>
              </a:spcAft>
              <a:buClrTx/>
              <a:buSzTx/>
              <a:buNone/>
            </a:pPr>
            <a:r>
              <a:rPr lang="fr-FR" sz="1400" dirty="0"/>
              <a:t>→ </a:t>
            </a:r>
            <a:r>
              <a:rPr kumimoji="0" lang="fr-FR" altLang="fr-FR" sz="1400" b="1" i="0" u="none" strike="noStrike" cap="none" normalizeH="0" baseline="0" dirty="0">
                <a:ln>
                  <a:noFill/>
                </a:ln>
                <a:solidFill>
                  <a:schemeClr val="tx1"/>
                </a:solidFill>
                <a:effectLst/>
                <a:latin typeface="Arial" panose="020B0604020202020204" pitchFamily="34" charset="0"/>
              </a:rPr>
              <a:t>Analyse des longueurs :</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1400" b="0" i="0" u="none" strike="noStrike" cap="none" normalizeH="0" baseline="0" dirty="0">
                <a:ln>
                  <a:noFill/>
                </a:ln>
                <a:solidFill>
                  <a:schemeClr val="tx1"/>
                </a:solidFill>
                <a:effectLst/>
                <a:latin typeface="Arial" panose="020B0604020202020204" pitchFamily="34" charset="0"/>
              </a:rPr>
              <a:t>Longueur maximale train : 259 </a:t>
            </a:r>
            <a:r>
              <a:rPr kumimoji="0" lang="fr-FR" altLang="fr-FR" sz="1400" b="0" i="0" u="none" strike="noStrike" cap="none" normalizeH="0" baseline="0" dirty="0" err="1">
                <a:ln>
                  <a:noFill/>
                </a:ln>
                <a:solidFill>
                  <a:schemeClr val="tx1"/>
                </a:solidFill>
                <a:effectLst/>
                <a:latin typeface="Arial" panose="020B0604020202020204" pitchFamily="34" charset="0"/>
              </a:rPr>
              <a:t>tokens</a:t>
            </a:r>
            <a:r>
              <a:rPr kumimoji="0" lang="fr-FR" altLang="fr-FR" sz="1400" b="0" i="0" u="none" strike="noStrike" cap="none" normalizeH="0" baseline="0" dirty="0">
                <a:ln>
                  <a:noFill/>
                </a:ln>
                <a:solidFill>
                  <a:schemeClr val="tx1"/>
                </a:solidFill>
                <a:effectLst/>
                <a:latin typeface="Arial" panose="020B0604020202020204" pitchFamily="34" charset="0"/>
              </a:rPr>
              <a:t>, moyenne ~22</a:t>
            </a:r>
          </a:p>
          <a:p>
            <a:pPr marL="0" indent="0" eaLnBrk="0" fontAlgn="base" hangingPunct="0">
              <a:lnSpc>
                <a:spcPct val="100000"/>
              </a:lnSpc>
              <a:spcBef>
                <a:spcPct val="0"/>
              </a:spcBef>
              <a:spcAft>
                <a:spcPct val="0"/>
              </a:spcAft>
              <a:buClrTx/>
              <a:buSzTx/>
              <a:buNone/>
            </a:pPr>
            <a:r>
              <a:rPr lang="fr-FR" altLang="fr-FR" sz="1400" dirty="0">
                <a:solidFill>
                  <a:schemeClr val="tx1"/>
                </a:solidFill>
                <a:latin typeface="Arial" panose="020B0604020202020204" pitchFamily="34" charset="0"/>
              </a:rPr>
              <a:t>Longueur maximale test : 169 </a:t>
            </a:r>
            <a:r>
              <a:rPr lang="fr-FR" altLang="fr-FR" sz="1400" dirty="0" err="1">
                <a:solidFill>
                  <a:schemeClr val="tx1"/>
                </a:solidFill>
                <a:latin typeface="Arial" panose="020B0604020202020204" pitchFamily="34" charset="0"/>
              </a:rPr>
              <a:t>tokens</a:t>
            </a:r>
            <a:r>
              <a:rPr lang="fr-FR" altLang="fr-FR" sz="1400" dirty="0">
                <a:solidFill>
                  <a:schemeClr val="tx1"/>
                </a:solidFill>
                <a:latin typeface="Arial" panose="020B0604020202020204" pitchFamily="34" charset="0"/>
              </a:rPr>
              <a:t>, moyenne ~22</a:t>
            </a:r>
          </a:p>
          <a:p>
            <a:pPr marL="0" marR="0" lvl="0" indent="0" algn="l" defTabSz="914400" rtl="0" eaLnBrk="0" fontAlgn="base" latinLnBrk="0" hangingPunct="0">
              <a:lnSpc>
                <a:spcPct val="100000"/>
              </a:lnSpc>
              <a:spcBef>
                <a:spcPct val="0"/>
              </a:spcBef>
              <a:spcAft>
                <a:spcPct val="0"/>
              </a:spcAft>
              <a:buClrTx/>
              <a:buSzTx/>
              <a:buNone/>
              <a:tabLst/>
            </a:pPr>
            <a:r>
              <a:rPr kumimoji="0" lang="fr-FR" altLang="fr-FR" sz="1400" b="0" i="0" u="none" strike="noStrike" cap="none" normalizeH="0" baseline="0" dirty="0">
                <a:ln>
                  <a:noFill/>
                </a:ln>
                <a:solidFill>
                  <a:schemeClr val="tx1"/>
                </a:solidFill>
                <a:effectLst/>
                <a:latin typeface="Arial" panose="020B0604020202020204" pitchFamily="34" charset="0"/>
              </a:rPr>
              <a:t>Décision : </a:t>
            </a:r>
            <a:r>
              <a:rPr kumimoji="0" lang="fr-FR" altLang="fr-FR" sz="1400" b="0" i="0" u="none" strike="noStrike" cap="none" normalizeH="0" baseline="0" dirty="0" err="1">
                <a:ln>
                  <a:noFill/>
                </a:ln>
                <a:solidFill>
                  <a:schemeClr val="tx1"/>
                </a:solidFill>
                <a:effectLst/>
                <a:latin typeface="Arial" panose="020B0604020202020204" pitchFamily="34" charset="0"/>
              </a:rPr>
              <a:t>padding</a:t>
            </a:r>
            <a:r>
              <a:rPr kumimoji="0" lang="fr-FR" altLang="fr-FR" sz="1400" b="0" i="0" u="none" strike="noStrike" cap="none" normalizeH="0" baseline="0" dirty="0">
                <a:ln>
                  <a:noFill/>
                </a:ln>
                <a:solidFill>
                  <a:schemeClr val="tx1"/>
                </a:solidFill>
                <a:effectLst/>
                <a:latin typeface="Arial" panose="020B0604020202020204" pitchFamily="34" charset="0"/>
              </a:rPr>
              <a:t> pour 95 % des messages ≤ 52 </a:t>
            </a:r>
            <a:r>
              <a:rPr kumimoji="0" lang="fr-FR" altLang="fr-FR" sz="1400" b="0" i="0" u="none" strike="noStrike" cap="none" normalizeH="0" baseline="0" dirty="0" err="1">
                <a:ln>
                  <a:noFill/>
                </a:ln>
                <a:solidFill>
                  <a:schemeClr val="tx1"/>
                </a:solidFill>
                <a:effectLst/>
                <a:latin typeface="Arial" panose="020B0604020202020204" pitchFamily="34" charset="0"/>
              </a:rPr>
              <a:t>tokens</a:t>
            </a:r>
            <a:endParaRPr kumimoji="0" lang="fr-FR" altLang="fr-FR"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lang="fr-FR" altLang="fr-FR" sz="1400" dirty="0">
              <a:solidFill>
                <a:schemeClr val="tx1"/>
              </a:solidFill>
              <a:latin typeface="Arial" panose="020B0604020202020204" pitchFamily="34" charset="0"/>
            </a:endParaRPr>
          </a:p>
          <a:p>
            <a:pPr marL="0" indent="0" eaLnBrk="0" fontAlgn="base" hangingPunct="0">
              <a:lnSpc>
                <a:spcPct val="100000"/>
              </a:lnSpc>
              <a:spcBef>
                <a:spcPct val="0"/>
              </a:spcBef>
              <a:spcAft>
                <a:spcPct val="0"/>
              </a:spcAft>
              <a:buClrTx/>
              <a:buSzTx/>
              <a:buNone/>
            </a:pPr>
            <a:r>
              <a:rPr lang="fr-FR" sz="1400" dirty="0"/>
              <a:t>→  </a:t>
            </a:r>
            <a:r>
              <a:rPr lang="fr-FR" sz="1400" b="1" dirty="0">
                <a:solidFill>
                  <a:schemeClr val="tx1"/>
                </a:solidFill>
                <a:latin typeface="Arial" panose="020B0604020202020204" pitchFamily="34" charset="0"/>
              </a:rPr>
              <a:t>Préparation </a:t>
            </a:r>
            <a:r>
              <a:rPr lang="fr-FR" sz="1400" b="1" dirty="0" err="1">
                <a:solidFill>
                  <a:schemeClr val="tx1"/>
                </a:solidFill>
                <a:latin typeface="Arial" panose="020B0604020202020204" pitchFamily="34" charset="0"/>
              </a:rPr>
              <a:t>PyTorch</a:t>
            </a:r>
            <a:endParaRPr lang="fr-FR" sz="1400" b="1" dirty="0">
              <a:solidFill>
                <a:schemeClr val="tx1"/>
              </a:solidFill>
              <a:latin typeface="Arial" panose="020B0604020202020204" pitchFamily="34" charset="0"/>
            </a:endParaRPr>
          </a:p>
          <a:p>
            <a:pPr marL="114300" indent="0">
              <a:buNone/>
            </a:pPr>
            <a:r>
              <a:rPr lang="fr-FR" sz="1400" dirty="0" err="1">
                <a:solidFill>
                  <a:schemeClr val="tx1"/>
                </a:solidFill>
                <a:latin typeface="Arial" panose="020B0604020202020204" pitchFamily="34" charset="0"/>
              </a:rPr>
              <a:t>Dataset</a:t>
            </a:r>
            <a:r>
              <a:rPr lang="fr-FR" sz="1400" dirty="0">
                <a:solidFill>
                  <a:schemeClr val="tx1"/>
                </a:solidFill>
                <a:latin typeface="Arial" panose="020B0604020202020204" pitchFamily="34" charset="0"/>
              </a:rPr>
              <a:t> </a:t>
            </a:r>
            <a:r>
              <a:rPr lang="fr-FR" sz="1400" dirty="0" err="1">
                <a:solidFill>
                  <a:schemeClr val="tx1"/>
                </a:solidFill>
                <a:latin typeface="Arial" panose="020B0604020202020204" pitchFamily="34" charset="0"/>
              </a:rPr>
              <a:t>PyTorch</a:t>
            </a:r>
            <a:r>
              <a:rPr lang="fr-FR" sz="1400" dirty="0">
                <a:solidFill>
                  <a:schemeClr val="tx1"/>
                </a:solidFill>
                <a:latin typeface="Arial" panose="020B0604020202020204" pitchFamily="34" charset="0"/>
              </a:rPr>
              <a:t> : Messages </a:t>
            </a:r>
            <a:r>
              <a:rPr lang="fr-FR" sz="1400" dirty="0" err="1">
                <a:solidFill>
                  <a:schemeClr val="tx1"/>
                </a:solidFill>
                <a:latin typeface="Arial" panose="020B0604020202020204" pitchFamily="34" charset="0"/>
              </a:rPr>
              <a:t>tokenisés</a:t>
            </a:r>
            <a:r>
              <a:rPr lang="fr-FR" sz="1400" dirty="0">
                <a:solidFill>
                  <a:schemeClr val="tx1"/>
                </a:solidFill>
                <a:latin typeface="Arial" panose="020B0604020202020204" pitchFamily="34" charset="0"/>
              </a:rPr>
              <a:t> : tenseurs 1D</a:t>
            </a:r>
          </a:p>
          <a:p>
            <a:pPr marL="114300" indent="0">
              <a:buNone/>
            </a:pPr>
            <a:r>
              <a:rPr lang="fr-FR" sz="1400" dirty="0">
                <a:solidFill>
                  <a:schemeClr val="tx1"/>
                </a:solidFill>
                <a:latin typeface="Arial" panose="020B0604020202020204" pitchFamily="34" charset="0"/>
              </a:rPr>
              <a:t>		   Labels : tenseurs </a:t>
            </a:r>
            <a:r>
              <a:rPr lang="fr-FR" sz="1400" dirty="0" err="1">
                <a:solidFill>
                  <a:schemeClr val="tx1"/>
                </a:solidFill>
                <a:latin typeface="Arial" panose="020B0604020202020204" pitchFamily="34" charset="0"/>
              </a:rPr>
              <a:t>float</a:t>
            </a:r>
            <a:endParaRPr lang="fr-FR" sz="1400" dirty="0">
              <a:solidFill>
                <a:schemeClr val="tx1"/>
              </a:solidFill>
              <a:latin typeface="Arial" panose="020B0604020202020204" pitchFamily="34" charset="0"/>
            </a:endParaRPr>
          </a:p>
          <a:p>
            <a:pPr marL="114300" indent="0">
              <a:buNone/>
            </a:pPr>
            <a:r>
              <a:rPr lang="fr-FR" sz="1400" dirty="0" err="1">
                <a:solidFill>
                  <a:schemeClr val="tx1"/>
                </a:solidFill>
                <a:latin typeface="Arial" panose="020B0604020202020204" pitchFamily="34" charset="0"/>
              </a:rPr>
              <a:t>DataLoaders</a:t>
            </a:r>
            <a:r>
              <a:rPr lang="fr-FR" sz="1400" dirty="0">
                <a:solidFill>
                  <a:schemeClr val="tx1"/>
                </a:solidFill>
                <a:latin typeface="Arial" panose="020B0604020202020204" pitchFamily="34" charset="0"/>
              </a:rPr>
              <a:t> pour entraînement, validation et test</a:t>
            </a:r>
          </a:p>
          <a:p>
            <a:pPr marL="114300" indent="0">
              <a:buNone/>
            </a:pPr>
            <a:r>
              <a:rPr lang="fr-FR" sz="1400" dirty="0">
                <a:solidFill>
                  <a:schemeClr val="tx1"/>
                </a:solidFill>
                <a:latin typeface="Arial" panose="020B0604020202020204" pitchFamily="34" charset="0"/>
              </a:rPr>
              <a:t>Batch size = 32 → le modèle traite 32 messages à la fois</a:t>
            </a: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3" name="Image 2">
            <a:extLst>
              <a:ext uri="{FF2B5EF4-FFF2-40B4-BE49-F238E27FC236}">
                <a16:creationId xmlns:a16="http://schemas.microsoft.com/office/drawing/2014/main" id="{4D0F89D4-0E0D-2F4C-AA6A-4C7C6BDDF788}"/>
              </a:ext>
            </a:extLst>
          </p:cNvPr>
          <p:cNvPicPr>
            <a:picLocks noChangeAspect="1"/>
          </p:cNvPicPr>
          <p:nvPr/>
        </p:nvPicPr>
        <p:blipFill>
          <a:blip r:embed="rId4"/>
          <a:stretch>
            <a:fillRect/>
          </a:stretch>
        </p:blipFill>
        <p:spPr>
          <a:xfrm>
            <a:off x="3240880" y="4173385"/>
            <a:ext cx="4353533" cy="285790"/>
          </a:xfrm>
          <a:prstGeom prst="rect">
            <a:avLst/>
          </a:prstGeom>
        </p:spPr>
      </p:pic>
    </p:spTree>
    <p:extLst>
      <p:ext uri="{BB962C8B-B14F-4D97-AF65-F5344CB8AC3E}">
        <p14:creationId xmlns:p14="http://schemas.microsoft.com/office/powerpoint/2010/main" val="18862873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8F4FF"/>
        </a:solidFill>
        <a:effectLst/>
      </p:bgPr>
    </p:bg>
    <p:spTree>
      <p:nvGrpSpPr>
        <p:cNvPr id="1" name="Shape 61">
          <a:extLst>
            <a:ext uri="{FF2B5EF4-FFF2-40B4-BE49-F238E27FC236}">
              <a16:creationId xmlns:a16="http://schemas.microsoft.com/office/drawing/2014/main" id="{E2D2716B-2BB3-9013-F9AB-CC3921053E7A}"/>
            </a:ext>
          </a:extLst>
        </p:cNvPr>
        <p:cNvGrpSpPr/>
        <p:nvPr/>
      </p:nvGrpSpPr>
      <p:grpSpPr>
        <a:xfrm>
          <a:off x="0" y="0"/>
          <a:ext cx="0" cy="0"/>
          <a:chOff x="0" y="0"/>
          <a:chExt cx="0" cy="0"/>
        </a:xfrm>
      </p:grpSpPr>
      <p:sp>
        <p:nvSpPr>
          <p:cNvPr id="62" name="Google Shape;62;p14">
            <a:extLst>
              <a:ext uri="{FF2B5EF4-FFF2-40B4-BE49-F238E27FC236}">
                <a16:creationId xmlns:a16="http://schemas.microsoft.com/office/drawing/2014/main" id="{B78A87D5-C36E-AB8D-113F-28F7217D91B2}"/>
              </a:ext>
            </a:extLst>
          </p:cNvPr>
          <p:cNvSpPr txBox="1">
            <a:spLocks noGrp="1"/>
          </p:cNvSpPr>
          <p:nvPr>
            <p:ph type="ctrTitle" idx="4294967295"/>
          </p:nvPr>
        </p:nvSpPr>
        <p:spPr>
          <a:xfrm>
            <a:off x="480224" y="1867211"/>
            <a:ext cx="8183551" cy="1625930"/>
          </a:xfrm>
          <a:prstGeom prst="rect">
            <a:avLst/>
          </a:prstGeom>
        </p:spPr>
        <p:txBody>
          <a:bodyPr spcFirstLastPara="1" wrap="square" lIns="91425" tIns="91425" rIns="91425" bIns="91425" anchor="t" anchorCtr="0">
            <a:noAutofit/>
          </a:bodyPr>
          <a:lstStyle/>
          <a:p>
            <a:pPr algn="ctr"/>
            <a:r>
              <a:rPr lang="fr-FR" sz="3200" b="1" dirty="0" err="1">
                <a:solidFill>
                  <a:srgbClr val="000000"/>
                </a:solidFill>
                <a:sym typeface="Inter"/>
              </a:rPr>
              <a:t>Modéle</a:t>
            </a:r>
            <a:br>
              <a:rPr lang="fr-FR" sz="3200" b="1" dirty="0">
                <a:solidFill>
                  <a:srgbClr val="000000"/>
                </a:solidFill>
                <a:sym typeface="Inter"/>
              </a:rPr>
            </a:br>
            <a:endParaRPr sz="3200" b="1" dirty="0">
              <a:solidFill>
                <a:srgbClr val="000000"/>
              </a:solidFill>
              <a:sym typeface="Inter"/>
            </a:endParaRPr>
          </a:p>
        </p:txBody>
      </p:sp>
      <p:pic>
        <p:nvPicPr>
          <p:cNvPr id="63" name="Google Shape;63;p14">
            <a:extLst>
              <a:ext uri="{FF2B5EF4-FFF2-40B4-BE49-F238E27FC236}">
                <a16:creationId xmlns:a16="http://schemas.microsoft.com/office/drawing/2014/main" id="{29A421D4-3F18-2D61-211E-744B4722B43B}"/>
              </a:ext>
            </a:extLst>
          </p:cNvPr>
          <p:cNvPicPr preferRelativeResize="0"/>
          <p:nvPr/>
        </p:nvPicPr>
        <p:blipFill>
          <a:blip r:embed="rId3">
            <a:alphaModFix/>
          </a:blip>
          <a:stretch>
            <a:fillRect/>
          </a:stretch>
        </p:blipFill>
        <p:spPr>
          <a:xfrm>
            <a:off x="463375" y="482852"/>
            <a:ext cx="576900" cy="385904"/>
          </a:xfrm>
          <a:prstGeom prst="rect">
            <a:avLst/>
          </a:prstGeom>
          <a:noFill/>
          <a:ln>
            <a:noFill/>
          </a:ln>
        </p:spPr>
      </p:pic>
    </p:spTree>
    <p:extLst>
      <p:ext uri="{BB962C8B-B14F-4D97-AF65-F5344CB8AC3E}">
        <p14:creationId xmlns:p14="http://schemas.microsoft.com/office/powerpoint/2010/main" val="3895139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Ellipse 22">
            <a:extLst>
              <a:ext uri="{FF2B5EF4-FFF2-40B4-BE49-F238E27FC236}">
                <a16:creationId xmlns:a16="http://schemas.microsoft.com/office/drawing/2014/main" id="{208338D5-F855-B96B-7AC1-0F81F5FC4B8B}"/>
              </a:ext>
            </a:extLst>
          </p:cNvPr>
          <p:cNvSpPr/>
          <p:nvPr/>
        </p:nvSpPr>
        <p:spPr>
          <a:xfrm>
            <a:off x="129268" y="363311"/>
            <a:ext cx="8907236" cy="4596492"/>
          </a:xfrm>
          <a:prstGeom prst="ellipse">
            <a:avLst/>
          </a:prstGeom>
        </p:spPr>
        <p:style>
          <a:lnRef idx="1">
            <a:schemeClr val="accent3"/>
          </a:lnRef>
          <a:fillRef idx="2">
            <a:schemeClr val="accent3"/>
          </a:fillRef>
          <a:effectRef idx="1">
            <a:schemeClr val="accent3"/>
          </a:effectRef>
          <a:fontRef idx="minor">
            <a:schemeClr val="dk1"/>
          </a:fontRef>
        </p:style>
        <p:txBody>
          <a:bodyPr rtlCol="0" anchor="ctr"/>
          <a:lstStyle/>
          <a:p>
            <a:pPr algn="ctr"/>
            <a:endParaRPr lang="fr-FR" dirty="0"/>
          </a:p>
        </p:txBody>
      </p:sp>
      <p:sp>
        <p:nvSpPr>
          <p:cNvPr id="7" name="Ellipse 6">
            <a:extLst>
              <a:ext uri="{FF2B5EF4-FFF2-40B4-BE49-F238E27FC236}">
                <a16:creationId xmlns:a16="http://schemas.microsoft.com/office/drawing/2014/main" id="{42C84261-BCF2-D4CC-73B1-C593F20435A9}"/>
              </a:ext>
            </a:extLst>
          </p:cNvPr>
          <p:cNvSpPr/>
          <p:nvPr/>
        </p:nvSpPr>
        <p:spPr>
          <a:xfrm>
            <a:off x="3649435" y="1387929"/>
            <a:ext cx="2130879" cy="12736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b="1" dirty="0" err="1"/>
              <a:t>Embedding</a:t>
            </a:r>
            <a:r>
              <a:rPr lang="fr-FR" dirty="0"/>
              <a:t> transforme chaque </a:t>
            </a:r>
            <a:r>
              <a:rPr lang="fr-FR" dirty="0" err="1"/>
              <a:t>token</a:t>
            </a:r>
            <a:r>
              <a:rPr lang="fr-FR" dirty="0"/>
              <a:t> en vecteur</a:t>
            </a:r>
          </a:p>
        </p:txBody>
      </p:sp>
      <p:sp>
        <p:nvSpPr>
          <p:cNvPr id="8" name="Ellipse 7">
            <a:extLst>
              <a:ext uri="{FF2B5EF4-FFF2-40B4-BE49-F238E27FC236}">
                <a16:creationId xmlns:a16="http://schemas.microsoft.com/office/drawing/2014/main" id="{54D0E127-B4A6-2E95-7C9B-9E53F2084A69}"/>
              </a:ext>
            </a:extLst>
          </p:cNvPr>
          <p:cNvSpPr/>
          <p:nvPr/>
        </p:nvSpPr>
        <p:spPr>
          <a:xfrm>
            <a:off x="617765" y="1396093"/>
            <a:ext cx="2130879" cy="12736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a:t>Message </a:t>
            </a:r>
            <a:r>
              <a:rPr lang="fr-FR" dirty="0" err="1"/>
              <a:t>tokenisé</a:t>
            </a:r>
            <a:endParaRPr lang="fr-FR" dirty="0"/>
          </a:p>
        </p:txBody>
      </p:sp>
      <p:sp>
        <p:nvSpPr>
          <p:cNvPr id="14" name="Ellipse 13">
            <a:extLst>
              <a:ext uri="{FF2B5EF4-FFF2-40B4-BE49-F238E27FC236}">
                <a16:creationId xmlns:a16="http://schemas.microsoft.com/office/drawing/2014/main" id="{C20A3E09-B2C6-7E18-F44F-4BCBF556F229}"/>
              </a:ext>
            </a:extLst>
          </p:cNvPr>
          <p:cNvSpPr/>
          <p:nvPr/>
        </p:nvSpPr>
        <p:spPr>
          <a:xfrm>
            <a:off x="5351689" y="3298811"/>
            <a:ext cx="2130879" cy="12736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fr-FR" b="1" dirty="0"/>
          </a:p>
          <a:p>
            <a:pPr algn="ctr"/>
            <a:r>
              <a:rPr lang="fr-FR" b="1" dirty="0"/>
              <a:t>Couche linéaire </a:t>
            </a:r>
            <a:r>
              <a:rPr lang="fr-FR" dirty="0"/>
              <a:t>produit un </a:t>
            </a:r>
            <a:r>
              <a:rPr lang="fr-FR" dirty="0" err="1"/>
              <a:t>logit</a:t>
            </a:r>
            <a:r>
              <a:rPr lang="fr-FR" dirty="0"/>
              <a:t> (sortie brut)</a:t>
            </a:r>
          </a:p>
          <a:p>
            <a:pPr algn="ctr"/>
            <a:endParaRPr lang="fr-FR" dirty="0"/>
          </a:p>
        </p:txBody>
      </p:sp>
      <p:sp>
        <p:nvSpPr>
          <p:cNvPr id="15" name="Ellipse 14">
            <a:extLst>
              <a:ext uri="{FF2B5EF4-FFF2-40B4-BE49-F238E27FC236}">
                <a16:creationId xmlns:a16="http://schemas.microsoft.com/office/drawing/2014/main" id="{370B2954-835B-D91C-1674-375CA84BE451}"/>
              </a:ext>
            </a:extLst>
          </p:cNvPr>
          <p:cNvSpPr/>
          <p:nvPr/>
        </p:nvSpPr>
        <p:spPr>
          <a:xfrm>
            <a:off x="6564085" y="1396093"/>
            <a:ext cx="2130879" cy="12736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b="1" dirty="0" err="1"/>
              <a:t>Pooling</a:t>
            </a:r>
            <a:r>
              <a:rPr lang="fr-FR" dirty="0"/>
              <a:t> moyenne des vecteurs sur la séquence à un seul vecteur</a:t>
            </a:r>
          </a:p>
        </p:txBody>
      </p:sp>
      <p:sp>
        <p:nvSpPr>
          <p:cNvPr id="22" name="Ellipse 21">
            <a:extLst>
              <a:ext uri="{FF2B5EF4-FFF2-40B4-BE49-F238E27FC236}">
                <a16:creationId xmlns:a16="http://schemas.microsoft.com/office/drawing/2014/main" id="{746D5279-CAC5-6E36-DC3D-4EEBE1166934}"/>
              </a:ext>
            </a:extLst>
          </p:cNvPr>
          <p:cNvSpPr/>
          <p:nvPr/>
        </p:nvSpPr>
        <p:spPr>
          <a:xfrm>
            <a:off x="2314574" y="3367988"/>
            <a:ext cx="2130879" cy="1273628"/>
          </a:xfrm>
          <a:prstGeom prst="ellipse">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fr-FR" dirty="0" err="1"/>
              <a:t>Sigmoid</a:t>
            </a:r>
            <a:endParaRPr lang="fr-FR" dirty="0"/>
          </a:p>
          <a:p>
            <a:pPr algn="ctr"/>
            <a:r>
              <a:rPr lang="fr-FR" dirty="0"/>
              <a:t>Convertit le </a:t>
            </a:r>
            <a:r>
              <a:rPr lang="fr-FR" dirty="0" err="1"/>
              <a:t>logit</a:t>
            </a:r>
            <a:r>
              <a:rPr lang="fr-FR" dirty="0"/>
              <a:t> en probabilité </a:t>
            </a:r>
            <a:r>
              <a:rPr lang="fr-FR" dirty="0" err="1"/>
              <a:t>pr</a:t>
            </a:r>
            <a:r>
              <a:rPr lang="fr-FR" dirty="0"/>
              <a:t> la prédiction</a:t>
            </a:r>
          </a:p>
        </p:txBody>
      </p:sp>
      <p:sp>
        <p:nvSpPr>
          <p:cNvPr id="24" name="ZoneTexte 23">
            <a:extLst>
              <a:ext uri="{FF2B5EF4-FFF2-40B4-BE49-F238E27FC236}">
                <a16:creationId xmlns:a16="http://schemas.microsoft.com/office/drawing/2014/main" id="{EC5AEC29-5EE0-622B-CBC5-0FB3C738583E}"/>
              </a:ext>
            </a:extLst>
          </p:cNvPr>
          <p:cNvSpPr txBox="1"/>
          <p:nvPr/>
        </p:nvSpPr>
        <p:spPr>
          <a:xfrm>
            <a:off x="2748644" y="751114"/>
            <a:ext cx="3668485" cy="400110"/>
          </a:xfrm>
          <a:prstGeom prst="rect">
            <a:avLst/>
          </a:prstGeom>
          <a:noFill/>
        </p:spPr>
        <p:txBody>
          <a:bodyPr wrap="square" rtlCol="0">
            <a:spAutoFit/>
          </a:bodyPr>
          <a:lstStyle/>
          <a:p>
            <a:pPr algn="ctr"/>
            <a:r>
              <a:rPr lang="fr-FR" sz="2000" b="1"/>
              <a:t>TextClassifier</a:t>
            </a:r>
            <a:endParaRPr lang="fr-FR" sz="2000" b="1" dirty="0"/>
          </a:p>
        </p:txBody>
      </p:sp>
      <p:cxnSp>
        <p:nvCxnSpPr>
          <p:cNvPr id="26" name="Connecteur droit avec flèche 25">
            <a:extLst>
              <a:ext uri="{FF2B5EF4-FFF2-40B4-BE49-F238E27FC236}">
                <a16:creationId xmlns:a16="http://schemas.microsoft.com/office/drawing/2014/main" id="{BA200E31-9D74-AD2D-91DF-C9D8C4C4B3D0}"/>
              </a:ext>
            </a:extLst>
          </p:cNvPr>
          <p:cNvCxnSpPr/>
          <p:nvPr/>
        </p:nvCxnSpPr>
        <p:spPr>
          <a:xfrm>
            <a:off x="2922814" y="1959429"/>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Connecteur droit avec flèche 26">
            <a:extLst>
              <a:ext uri="{FF2B5EF4-FFF2-40B4-BE49-F238E27FC236}">
                <a16:creationId xmlns:a16="http://schemas.microsoft.com/office/drawing/2014/main" id="{E340AF6F-302F-59BE-3985-5B69FCE935CE}"/>
              </a:ext>
            </a:extLst>
          </p:cNvPr>
          <p:cNvCxnSpPr/>
          <p:nvPr/>
        </p:nvCxnSpPr>
        <p:spPr>
          <a:xfrm>
            <a:off x="5925909" y="1940379"/>
            <a:ext cx="4572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Connecteur droit avec flèche 27">
            <a:extLst>
              <a:ext uri="{FF2B5EF4-FFF2-40B4-BE49-F238E27FC236}">
                <a16:creationId xmlns:a16="http://schemas.microsoft.com/office/drawing/2014/main" id="{85900BBC-E829-4685-B4BB-08CDD513DD31}"/>
              </a:ext>
            </a:extLst>
          </p:cNvPr>
          <p:cNvCxnSpPr>
            <a:cxnSpLocks/>
          </p:cNvCxnSpPr>
          <p:nvPr/>
        </p:nvCxnSpPr>
        <p:spPr>
          <a:xfrm flipH="1">
            <a:off x="7168243" y="2857500"/>
            <a:ext cx="314325" cy="3184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Connecteur droit avec flèche 31">
            <a:extLst>
              <a:ext uri="{FF2B5EF4-FFF2-40B4-BE49-F238E27FC236}">
                <a16:creationId xmlns:a16="http://schemas.microsoft.com/office/drawing/2014/main" id="{D6F4EABA-A323-5068-75FC-D05EF39238E2}"/>
              </a:ext>
            </a:extLst>
          </p:cNvPr>
          <p:cNvCxnSpPr>
            <a:cxnSpLocks/>
          </p:cNvCxnSpPr>
          <p:nvPr/>
        </p:nvCxnSpPr>
        <p:spPr>
          <a:xfrm flipH="1">
            <a:off x="4714874" y="4094828"/>
            <a:ext cx="41229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4247766"/>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9189</TotalTime>
  <Words>3717</Words>
  <Application>Microsoft Office PowerPoint</Application>
  <PresentationFormat>Affichage à l'écran (16:9)</PresentationFormat>
  <Paragraphs>176</Paragraphs>
  <Slides>31</Slides>
  <Notes>18</Notes>
  <HiddenSlides>0</HiddenSlides>
  <MMClips>0</MMClips>
  <ScaleCrop>false</ScaleCrop>
  <HeadingPairs>
    <vt:vector size="6" baseType="variant">
      <vt:variant>
        <vt:lpstr>Polices utilisées</vt:lpstr>
      </vt:variant>
      <vt:variant>
        <vt:i4>5</vt:i4>
      </vt:variant>
      <vt:variant>
        <vt:lpstr>Thème</vt:lpstr>
      </vt:variant>
      <vt:variant>
        <vt:i4>1</vt:i4>
      </vt:variant>
      <vt:variant>
        <vt:lpstr>Titres des diapositives</vt:lpstr>
      </vt:variant>
      <vt:variant>
        <vt:i4>31</vt:i4>
      </vt:variant>
    </vt:vector>
  </HeadingPairs>
  <TitlesOfParts>
    <vt:vector size="37" baseType="lpstr">
      <vt:lpstr>Inter Medium</vt:lpstr>
      <vt:lpstr>Arial</vt:lpstr>
      <vt:lpstr>Inter SemiBold</vt:lpstr>
      <vt:lpstr>Inter</vt:lpstr>
      <vt:lpstr>Libre Baskerville</vt:lpstr>
      <vt:lpstr>Simple Light</vt:lpstr>
      <vt:lpstr>Fullstack - Concepteur développeur en science des données</vt:lpstr>
      <vt:lpstr>Contexte   L’entreprise Américaine de Télécommunication AT&amp;T, cherche à automatiser la détection de spams. L’objectif est de développer un modèle capable d’identifier les spams dés leur arrivée, en se basant uniquement sur leur contenu. </vt:lpstr>
      <vt:lpstr>Présentation du déroulé</vt:lpstr>
      <vt:lpstr>Eda et Prétraitement des données   </vt:lpstr>
      <vt:lpstr>Présentation PowerPoint</vt:lpstr>
      <vt:lpstr>Tokenisation et  préparation des données Pytorch </vt:lpstr>
      <vt:lpstr> </vt:lpstr>
      <vt:lpstr>Modéle </vt:lpstr>
      <vt:lpstr>Présentation PowerPoint</vt:lpstr>
      <vt:lpstr>Présentation PowerPoint</vt:lpstr>
      <vt:lpstr>Evalaution des performances </vt:lpstr>
      <vt:lpstr>Présentation PowerPoint</vt:lpstr>
      <vt:lpstr>   Conclusion   → Modèle très performant : 99 % d’accuracy, F1-score 0.96. 0 faux positifs, les e-mails légitimes sont protégés.  → Faible marge d’amélioration : quelques spams (recall 0.93) échappent encore, ce qui laisse un levier d’optimisation.  → Généralisation validée : courbes d’apprentissage stables, pas d’overfitting.   </vt:lpstr>
      <vt:lpstr>Thanks! </vt:lpstr>
      <vt:lpstr>Présentation PowerPoint</vt:lpstr>
      <vt:lpstr>Présentation PowerPoint</vt:lpstr>
      <vt:lpstr>Présentation PowerPoint</vt:lpstr>
      <vt:lpstr>Présentation PowerPoint</vt:lpstr>
      <vt:lpstr>Tokeniser</vt:lpstr>
      <vt:lpstr>Préparation des données pour PyTorch : Padding</vt:lpstr>
      <vt:lpstr>Présentation PowerPoint</vt:lpstr>
      <vt:lpstr>Présentation PowerPoint</vt:lpstr>
      <vt:lpstr>Présentation PowerPoint</vt:lpstr>
      <vt:lpstr>Présentation PowerPoint</vt:lpstr>
      <vt:lpstr>Sigmoide</vt:lpstr>
      <vt:lpstr>Matrice de confusion</vt:lpstr>
      <vt:lpstr>Présentation PowerPoint</vt:lpstr>
      <vt:lpstr>Title</vt:lpstr>
      <vt:lpstr>Text</vt:lpstr>
      <vt:lpstr>Title or Graph</vt:lpstr>
      <vt:lpstr>“Citation ou mise en exergue”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Nathalie DEVOGELAERE</dc:creator>
  <cp:lastModifiedBy>Nathalie DEVOGELAERE</cp:lastModifiedBy>
  <cp:revision>13</cp:revision>
  <dcterms:modified xsi:type="dcterms:W3CDTF">2025-09-11T09:27:33Z</dcterms:modified>
</cp:coreProperties>
</file>