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Bold" panose="020B0806030504020204" pitchFamily="3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old" panose="02000000000000000000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F99C3-B297-41A5-B578-35C69259CAC9}" v="121" dt="2023-06-12T23:28:5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thAlb/AutoPass" TargetMode="Externa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2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91017" y="5316359"/>
            <a:ext cx="6430542" cy="3087030"/>
            <a:chOff x="0" y="0"/>
            <a:chExt cx="13288429" cy="637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88429" cy="6379210"/>
            </a:xfrm>
            <a:custGeom>
              <a:avLst/>
              <a:gdLst/>
              <a:ahLst/>
              <a:cxnLst/>
              <a:rect l="l" t="t" r="r" b="b"/>
              <a:pathLst>
                <a:path w="13288429" h="6379210">
                  <a:moveTo>
                    <a:pt x="6637706" y="0"/>
                  </a:moveTo>
                  <a:lnTo>
                    <a:pt x="6637706" y="0"/>
                  </a:lnTo>
                  <a:lnTo>
                    <a:pt x="6637706" y="7620"/>
                  </a:lnTo>
                  <a:lnTo>
                    <a:pt x="0" y="6379210"/>
                  </a:lnTo>
                  <a:lnTo>
                    <a:pt x="6642519" y="6379210"/>
                  </a:lnTo>
                  <a:lnTo>
                    <a:pt x="13288429" y="0"/>
                  </a:lnTo>
                  <a:close/>
                </a:path>
              </a:pathLst>
            </a:custGeom>
            <a:solidFill>
              <a:srgbClr val="FF01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606288" y="5316359"/>
            <a:ext cx="5653012" cy="3457482"/>
            <a:chOff x="0" y="0"/>
            <a:chExt cx="9551927" cy="584212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51927" cy="5842127"/>
            </a:xfrm>
            <a:custGeom>
              <a:avLst/>
              <a:gdLst/>
              <a:ahLst/>
              <a:cxnLst/>
              <a:rect l="l" t="t" r="r" b="b"/>
              <a:pathLst>
                <a:path w="9551927" h="5842127">
                  <a:moveTo>
                    <a:pt x="6630800" y="0"/>
                  </a:moveTo>
                  <a:lnTo>
                    <a:pt x="5708399" y="922401"/>
                  </a:lnTo>
                  <a:lnTo>
                    <a:pt x="7054726" y="2268855"/>
                  </a:lnTo>
                  <a:lnTo>
                    <a:pt x="0" y="2268855"/>
                  </a:lnTo>
                  <a:lnTo>
                    <a:pt x="0" y="3573399"/>
                  </a:lnTo>
                  <a:lnTo>
                    <a:pt x="7054853" y="3573399"/>
                  </a:lnTo>
                  <a:lnTo>
                    <a:pt x="5708399" y="4919726"/>
                  </a:lnTo>
                  <a:lnTo>
                    <a:pt x="6630800" y="5842127"/>
                  </a:lnTo>
                  <a:lnTo>
                    <a:pt x="9551927" y="2921000"/>
                  </a:lnTo>
                  <a:lnTo>
                    <a:pt x="6630800" y="0"/>
                  </a:lnTo>
                  <a:close/>
                  <a:moveTo>
                    <a:pt x="5887977" y="4919726"/>
                  </a:moveTo>
                  <a:lnTo>
                    <a:pt x="7361304" y="3446399"/>
                  </a:lnTo>
                  <a:lnTo>
                    <a:pt x="127000" y="3446399"/>
                  </a:lnTo>
                  <a:lnTo>
                    <a:pt x="127000" y="2395855"/>
                  </a:lnTo>
                  <a:lnTo>
                    <a:pt x="7361431" y="2395855"/>
                  </a:lnTo>
                  <a:lnTo>
                    <a:pt x="5887977" y="922401"/>
                  </a:lnTo>
                  <a:lnTo>
                    <a:pt x="6630800" y="179578"/>
                  </a:lnTo>
                  <a:lnTo>
                    <a:pt x="9372349" y="2921000"/>
                  </a:lnTo>
                  <a:lnTo>
                    <a:pt x="6630800" y="5662549"/>
                  </a:lnTo>
                  <a:lnTo>
                    <a:pt x="5887977" y="4919726"/>
                  </a:lnTo>
                  <a:close/>
                </a:path>
              </a:pathLst>
            </a:custGeom>
            <a:solidFill>
              <a:srgbClr val="F1FB8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89467" y="1513159"/>
            <a:ext cx="13432092" cy="4618977"/>
            <a:chOff x="0" y="0"/>
            <a:chExt cx="17909456" cy="6158636"/>
          </a:xfrm>
        </p:grpSpPr>
        <p:sp>
          <p:nvSpPr>
            <p:cNvPr id="7" name="TextBox 7"/>
            <p:cNvSpPr txBox="1"/>
            <p:nvPr/>
          </p:nvSpPr>
          <p:spPr>
            <a:xfrm>
              <a:off x="0" y="1374969"/>
              <a:ext cx="17909456" cy="3721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780"/>
                </a:lnSpc>
              </a:pPr>
              <a:r>
                <a:rPr lang="en-US" sz="9800">
                  <a:solidFill>
                    <a:srgbClr val="FFFFFF"/>
                  </a:solidFill>
                  <a:latin typeface="Roboto Bold"/>
                </a:rPr>
                <a:t>SOLUÇÃO REDESIGN</a:t>
              </a:r>
            </a:p>
            <a:p>
              <a:pPr>
                <a:lnSpc>
                  <a:spcPts val="10780"/>
                </a:lnSpc>
              </a:pPr>
              <a:r>
                <a:rPr lang="en-US" sz="9800">
                  <a:solidFill>
                    <a:srgbClr val="FFFFFF"/>
                  </a:solidFill>
                  <a:latin typeface="Roboto Bold"/>
                </a:rPr>
                <a:t>TRANSCONECT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7909456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517212" y="1513159"/>
            <a:ext cx="1742088" cy="566971"/>
          </a:xfrm>
          <a:custGeom>
            <a:avLst/>
            <a:gdLst/>
            <a:ahLst/>
            <a:cxnLst/>
            <a:rect l="l" t="t" r="r" b="b"/>
            <a:pathLst>
              <a:path w="1742088" h="566971">
                <a:moveTo>
                  <a:pt x="0" y="0"/>
                </a:moveTo>
                <a:lnTo>
                  <a:pt x="1742088" y="0"/>
                </a:lnTo>
                <a:lnTo>
                  <a:pt x="1742088" y="566970"/>
                </a:lnTo>
                <a:lnTo>
                  <a:pt x="0" y="566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31253" y="6968900"/>
            <a:ext cx="4813340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Roboto"/>
              </a:rPr>
              <a:t>Grupo Ânima e AutoPass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3E6790-993F-9F0F-95FE-64E50C5C7C07}"/>
              </a:ext>
            </a:extLst>
          </p:cNvPr>
          <p:cNvSpPr txBox="1"/>
          <p:nvPr/>
        </p:nvSpPr>
        <p:spPr>
          <a:xfrm>
            <a:off x="1547812" y="8036718"/>
            <a:ext cx="55760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cs typeface="Calibri"/>
              </a:rPr>
              <a:t>Link vídeo da Apresentação:</a:t>
            </a:r>
          </a:p>
          <a:p>
            <a:r>
              <a:rPr lang="pt-BR" sz="2200" dirty="0">
                <a:solidFill>
                  <a:srgbClr val="FFFFFF"/>
                </a:solidFill>
                <a:ea typeface="+mn-lt"/>
                <a:cs typeface="+mn-lt"/>
              </a:rPr>
              <a:t>https://youtu.be/uYYJ4397vB8</a:t>
            </a:r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2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78843" y="1178899"/>
            <a:ext cx="5730314" cy="2573432"/>
          </a:xfrm>
          <a:custGeom>
            <a:avLst/>
            <a:gdLst/>
            <a:ahLst/>
            <a:cxnLst/>
            <a:rect l="l" t="t" r="r" b="b"/>
            <a:pathLst>
              <a:path w="5730314" h="2573432">
                <a:moveTo>
                  <a:pt x="0" y="0"/>
                </a:moveTo>
                <a:lnTo>
                  <a:pt x="5730314" y="0"/>
                </a:lnTo>
                <a:lnTo>
                  <a:pt x="5730314" y="2573432"/>
                </a:lnTo>
                <a:lnTo>
                  <a:pt x="0" y="2573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148315" y="5143500"/>
            <a:ext cx="1291603" cy="789967"/>
            <a:chOff x="0" y="0"/>
            <a:chExt cx="9551927" cy="58421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51927" cy="5842127"/>
            </a:xfrm>
            <a:custGeom>
              <a:avLst/>
              <a:gdLst/>
              <a:ahLst/>
              <a:cxnLst/>
              <a:rect l="l" t="t" r="r" b="b"/>
              <a:pathLst>
                <a:path w="9551927" h="5842127">
                  <a:moveTo>
                    <a:pt x="6630800" y="0"/>
                  </a:moveTo>
                  <a:lnTo>
                    <a:pt x="5708399" y="922401"/>
                  </a:lnTo>
                  <a:lnTo>
                    <a:pt x="7054726" y="2268855"/>
                  </a:lnTo>
                  <a:lnTo>
                    <a:pt x="0" y="2268855"/>
                  </a:lnTo>
                  <a:lnTo>
                    <a:pt x="0" y="3573399"/>
                  </a:lnTo>
                  <a:lnTo>
                    <a:pt x="7054853" y="3573399"/>
                  </a:lnTo>
                  <a:lnTo>
                    <a:pt x="5708399" y="4919726"/>
                  </a:lnTo>
                  <a:lnTo>
                    <a:pt x="6630800" y="5842127"/>
                  </a:lnTo>
                  <a:lnTo>
                    <a:pt x="9551927" y="2921000"/>
                  </a:lnTo>
                  <a:lnTo>
                    <a:pt x="6630800" y="0"/>
                  </a:lnTo>
                  <a:close/>
                  <a:moveTo>
                    <a:pt x="5887977" y="4919726"/>
                  </a:moveTo>
                  <a:lnTo>
                    <a:pt x="7361304" y="3446399"/>
                  </a:lnTo>
                  <a:lnTo>
                    <a:pt x="127000" y="3446399"/>
                  </a:lnTo>
                  <a:lnTo>
                    <a:pt x="127000" y="2395855"/>
                  </a:lnTo>
                  <a:lnTo>
                    <a:pt x="7361431" y="2395855"/>
                  </a:lnTo>
                  <a:lnTo>
                    <a:pt x="5887977" y="922401"/>
                  </a:lnTo>
                  <a:lnTo>
                    <a:pt x="6630800" y="179578"/>
                  </a:lnTo>
                  <a:lnTo>
                    <a:pt x="9372349" y="2921000"/>
                  </a:lnTo>
                  <a:lnTo>
                    <a:pt x="6630800" y="5662549"/>
                  </a:lnTo>
                  <a:lnTo>
                    <a:pt x="5887977" y="4919726"/>
                  </a:lnTo>
                  <a:close/>
                </a:path>
              </a:pathLst>
            </a:custGeom>
            <a:solidFill>
              <a:srgbClr val="F1FB8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791981" y="5143500"/>
            <a:ext cx="1291603" cy="789967"/>
            <a:chOff x="0" y="0"/>
            <a:chExt cx="9551927" cy="5842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51927" cy="5842127"/>
            </a:xfrm>
            <a:custGeom>
              <a:avLst/>
              <a:gdLst/>
              <a:ahLst/>
              <a:cxnLst/>
              <a:rect l="l" t="t" r="r" b="b"/>
              <a:pathLst>
                <a:path w="9551927" h="5842127">
                  <a:moveTo>
                    <a:pt x="6630800" y="0"/>
                  </a:moveTo>
                  <a:lnTo>
                    <a:pt x="5708399" y="922401"/>
                  </a:lnTo>
                  <a:lnTo>
                    <a:pt x="7054726" y="2268855"/>
                  </a:lnTo>
                  <a:lnTo>
                    <a:pt x="0" y="2268855"/>
                  </a:lnTo>
                  <a:lnTo>
                    <a:pt x="0" y="3573399"/>
                  </a:lnTo>
                  <a:lnTo>
                    <a:pt x="7054853" y="3573399"/>
                  </a:lnTo>
                  <a:lnTo>
                    <a:pt x="5708399" y="4919726"/>
                  </a:lnTo>
                  <a:lnTo>
                    <a:pt x="6630800" y="5842127"/>
                  </a:lnTo>
                  <a:lnTo>
                    <a:pt x="9551927" y="2921000"/>
                  </a:lnTo>
                  <a:lnTo>
                    <a:pt x="6630800" y="0"/>
                  </a:lnTo>
                  <a:close/>
                  <a:moveTo>
                    <a:pt x="5887977" y="4919726"/>
                  </a:moveTo>
                  <a:lnTo>
                    <a:pt x="7361304" y="3446399"/>
                  </a:lnTo>
                  <a:lnTo>
                    <a:pt x="127000" y="3446399"/>
                  </a:lnTo>
                  <a:lnTo>
                    <a:pt x="127000" y="2395855"/>
                  </a:lnTo>
                  <a:lnTo>
                    <a:pt x="7361431" y="2395855"/>
                  </a:lnTo>
                  <a:lnTo>
                    <a:pt x="5887977" y="922401"/>
                  </a:lnTo>
                  <a:lnTo>
                    <a:pt x="6630800" y="179578"/>
                  </a:lnTo>
                  <a:lnTo>
                    <a:pt x="9372349" y="2921000"/>
                  </a:lnTo>
                  <a:lnTo>
                    <a:pt x="6630800" y="5662549"/>
                  </a:lnTo>
                  <a:lnTo>
                    <a:pt x="5887977" y="4919726"/>
                  </a:lnTo>
                  <a:close/>
                </a:path>
              </a:pathLst>
            </a:custGeom>
            <a:solidFill>
              <a:srgbClr val="F1FB84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148331" y="6760782"/>
            <a:ext cx="2230244" cy="2057400"/>
          </a:xfrm>
          <a:custGeom>
            <a:avLst/>
            <a:gdLst/>
            <a:ahLst/>
            <a:cxnLst/>
            <a:rect l="l" t="t" r="r" b="b"/>
            <a:pathLst>
              <a:path w="2230244" h="2057400">
                <a:moveTo>
                  <a:pt x="0" y="0"/>
                </a:moveTo>
                <a:lnTo>
                  <a:pt x="2230244" y="0"/>
                </a:lnTo>
                <a:lnTo>
                  <a:pt x="223024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9261" y="1846490"/>
            <a:ext cx="1412947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Roboto Bold"/>
              </a:rPr>
              <a:t>Etapas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5197" y="4980817"/>
            <a:ext cx="3711297" cy="987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62"/>
              </a:lnSpc>
              <a:spcBef>
                <a:spcPct val="0"/>
              </a:spcBef>
            </a:pPr>
            <a:r>
              <a:rPr lang="en-US" sz="5758">
                <a:solidFill>
                  <a:srgbClr val="FFFFFF"/>
                </a:solidFill>
                <a:latin typeface="Roboto"/>
              </a:rPr>
              <a:t>Problema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9009" y="5052634"/>
            <a:ext cx="5492631" cy="987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62"/>
              </a:lnSpc>
              <a:spcBef>
                <a:spcPct val="0"/>
              </a:spcBef>
            </a:pPr>
            <a:r>
              <a:rPr lang="en-US" sz="5758">
                <a:solidFill>
                  <a:srgbClr val="FFFFFF"/>
                </a:solidFill>
                <a:latin typeface="Roboto"/>
              </a:rPr>
              <a:t>Investigação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48825" y="4980817"/>
            <a:ext cx="3629382" cy="987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62"/>
              </a:lnSpc>
              <a:spcBef>
                <a:spcPct val="0"/>
              </a:spcBef>
            </a:pPr>
            <a:r>
              <a:rPr lang="en-US" sz="5758">
                <a:solidFill>
                  <a:srgbClr val="FFFFFF"/>
                </a:solidFill>
                <a:latin typeface="Roboto"/>
              </a:rPr>
              <a:t>Solução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A69A5AA9-858A-5E30-39F5-A7C1389C1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425" y="6665912"/>
            <a:ext cx="2486025" cy="2146300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15542D26-1057-AE73-9641-1CF7984F0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362" y="6762750"/>
            <a:ext cx="29146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55047" y="-815254"/>
            <a:ext cx="4935156" cy="3687907"/>
          </a:xfrm>
          <a:custGeom>
            <a:avLst/>
            <a:gdLst/>
            <a:ahLst/>
            <a:cxnLst/>
            <a:rect l="l" t="t" r="r" b="b"/>
            <a:pathLst>
              <a:path w="4935156" h="3687907">
                <a:moveTo>
                  <a:pt x="0" y="0"/>
                </a:moveTo>
                <a:lnTo>
                  <a:pt x="4935156" y="0"/>
                </a:lnTo>
                <a:lnTo>
                  <a:pt x="4935156" y="3687908"/>
                </a:lnTo>
                <a:lnTo>
                  <a:pt x="0" y="36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254374"/>
            <a:ext cx="6625519" cy="6970359"/>
            <a:chOff x="0" y="0"/>
            <a:chExt cx="8834025" cy="9293812"/>
          </a:xfrm>
        </p:grpSpPr>
        <p:sp>
          <p:nvSpPr>
            <p:cNvPr id="4" name="TextBox 4"/>
            <p:cNvSpPr txBox="1"/>
            <p:nvPr/>
          </p:nvSpPr>
          <p:spPr>
            <a:xfrm>
              <a:off x="0" y="2041053"/>
              <a:ext cx="8834025" cy="7104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7073" lvl="1" indent="-353537">
                <a:lnSpc>
                  <a:spcPts val="4257"/>
                </a:lnSpc>
                <a:buFont typeface="Arial"/>
                <a:buChar char="•"/>
              </a:pPr>
              <a:r>
                <a:rPr lang="en-US" sz="3275">
                  <a:solidFill>
                    <a:srgbClr val="6E2AF5"/>
                  </a:solidFill>
                  <a:latin typeface="Roboto Bold"/>
                </a:rPr>
                <a:t>Reimaginar a interface de usuário.</a:t>
              </a:r>
            </a:p>
            <a:p>
              <a:pPr>
                <a:lnSpc>
                  <a:spcPts val="4257"/>
                </a:lnSpc>
              </a:pPr>
              <a:endParaRPr lang="en-US" sz="3275">
                <a:solidFill>
                  <a:srgbClr val="6E2AF5"/>
                </a:solidFill>
                <a:latin typeface="Roboto Bold"/>
              </a:endParaRPr>
            </a:p>
            <a:p>
              <a:pPr marL="707073" lvl="1" indent="-353537">
                <a:lnSpc>
                  <a:spcPts val="4257"/>
                </a:lnSpc>
                <a:buFont typeface="Arial"/>
                <a:buChar char="•"/>
              </a:pPr>
              <a:r>
                <a:rPr lang="en-US" sz="3275">
                  <a:solidFill>
                    <a:srgbClr val="6E2AF5"/>
                  </a:solidFill>
                  <a:latin typeface="Roboto Bold"/>
                </a:rPr>
                <a:t> Trazer clareza de navegação e diminuir a complexidade de tarefas.</a:t>
              </a:r>
            </a:p>
            <a:p>
              <a:pPr>
                <a:lnSpc>
                  <a:spcPts val="4257"/>
                </a:lnSpc>
              </a:pPr>
              <a:endParaRPr lang="en-US" sz="3275">
                <a:solidFill>
                  <a:srgbClr val="6E2AF5"/>
                </a:solidFill>
                <a:latin typeface="Roboto Bold"/>
              </a:endParaRPr>
            </a:p>
            <a:p>
              <a:pPr marL="707073" lvl="1" indent="-353537">
                <a:lnSpc>
                  <a:spcPts val="4257"/>
                </a:lnSpc>
                <a:buFont typeface="Arial"/>
                <a:buChar char="•"/>
              </a:pPr>
              <a:r>
                <a:rPr lang="en-US" sz="3275">
                  <a:solidFill>
                    <a:srgbClr val="6E2AF5"/>
                  </a:solidFill>
                  <a:latin typeface="Roboto Bold"/>
                </a:rPr>
                <a:t>Tornar a experiência do usuário mais agradável e descomplicada.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834025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262626"/>
                  </a:solidFill>
                  <a:latin typeface="Roboto Bold"/>
                </a:rPr>
                <a:t>Desafio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22625" y="1238007"/>
            <a:ext cx="6936675" cy="7810986"/>
            <a:chOff x="0" y="0"/>
            <a:chExt cx="6096000" cy="6864350"/>
          </a:xfrm>
        </p:grpSpPr>
        <p:sp>
          <p:nvSpPr>
            <p:cNvPr id="7" name="Freeform 7"/>
            <p:cNvSpPr/>
            <p:nvPr/>
          </p:nvSpPr>
          <p:spPr>
            <a:xfrm>
              <a:off x="-109220" y="-20320"/>
              <a:ext cx="6314440" cy="6904990"/>
            </a:xfrm>
            <a:custGeom>
              <a:avLst/>
              <a:gdLst/>
              <a:ahLst/>
              <a:cxnLst/>
              <a:rect l="l" t="t" r="r" b="b"/>
              <a:pathLst>
                <a:path w="6314440" h="6904990">
                  <a:moveTo>
                    <a:pt x="6164580" y="2338070"/>
                  </a:moveTo>
                  <a:lnTo>
                    <a:pt x="6164580" y="2338070"/>
                  </a:lnTo>
                  <a:cubicBezTo>
                    <a:pt x="6191250" y="2249170"/>
                    <a:pt x="6205220" y="2160270"/>
                    <a:pt x="6205220" y="2071370"/>
                  </a:cubicBezTo>
                  <a:lnTo>
                    <a:pt x="6205220" y="2071370"/>
                  </a:lnTo>
                  <a:lnTo>
                    <a:pt x="6205220" y="20320"/>
                  </a:lnTo>
                  <a:lnTo>
                    <a:pt x="1089660" y="21590"/>
                  </a:lnTo>
                  <a:lnTo>
                    <a:pt x="1089660" y="21590"/>
                  </a:lnTo>
                  <a:cubicBezTo>
                    <a:pt x="671830" y="0"/>
                    <a:pt x="276860" y="261620"/>
                    <a:pt x="149860" y="679450"/>
                  </a:cubicBezTo>
                  <a:lnTo>
                    <a:pt x="149860" y="679450"/>
                  </a:lnTo>
                  <a:cubicBezTo>
                    <a:pt x="0" y="1172210"/>
                    <a:pt x="276860" y="1692910"/>
                    <a:pt x="768350" y="1842770"/>
                  </a:cubicBezTo>
                  <a:lnTo>
                    <a:pt x="1211580" y="1978660"/>
                  </a:lnTo>
                  <a:cubicBezTo>
                    <a:pt x="750570" y="1892300"/>
                    <a:pt x="289560" y="2164080"/>
                    <a:pt x="149860" y="2622550"/>
                  </a:cubicBezTo>
                  <a:lnTo>
                    <a:pt x="149860" y="2622550"/>
                  </a:lnTo>
                  <a:cubicBezTo>
                    <a:pt x="0" y="3115310"/>
                    <a:pt x="276860" y="3636010"/>
                    <a:pt x="768350" y="3785870"/>
                  </a:cubicBezTo>
                  <a:lnTo>
                    <a:pt x="1211580" y="3921760"/>
                  </a:lnTo>
                  <a:cubicBezTo>
                    <a:pt x="750570" y="3835400"/>
                    <a:pt x="289560" y="4107180"/>
                    <a:pt x="149860" y="4565650"/>
                  </a:cubicBezTo>
                  <a:lnTo>
                    <a:pt x="149860" y="4565650"/>
                  </a:lnTo>
                  <a:cubicBezTo>
                    <a:pt x="123190" y="4654550"/>
                    <a:pt x="109220" y="4743450"/>
                    <a:pt x="109220" y="4832350"/>
                  </a:cubicBezTo>
                  <a:lnTo>
                    <a:pt x="109220" y="4832350"/>
                  </a:lnTo>
                  <a:lnTo>
                    <a:pt x="109220" y="4832350"/>
                  </a:lnTo>
                  <a:cubicBezTo>
                    <a:pt x="109220" y="4838700"/>
                    <a:pt x="109220" y="4845050"/>
                    <a:pt x="109220" y="4851400"/>
                  </a:cubicBezTo>
                  <a:lnTo>
                    <a:pt x="109220" y="6884670"/>
                  </a:lnTo>
                  <a:lnTo>
                    <a:pt x="5224780" y="6883400"/>
                  </a:lnTo>
                  <a:lnTo>
                    <a:pt x="5224780" y="6883400"/>
                  </a:lnTo>
                  <a:cubicBezTo>
                    <a:pt x="5642610" y="6904990"/>
                    <a:pt x="6036310" y="6643370"/>
                    <a:pt x="6164580" y="6225540"/>
                  </a:cubicBezTo>
                  <a:lnTo>
                    <a:pt x="6164580" y="6225540"/>
                  </a:lnTo>
                  <a:cubicBezTo>
                    <a:pt x="6314440" y="5732781"/>
                    <a:pt x="6037580" y="5212081"/>
                    <a:pt x="5546090" y="5062220"/>
                  </a:cubicBezTo>
                  <a:lnTo>
                    <a:pt x="5102860" y="4926330"/>
                  </a:lnTo>
                  <a:cubicBezTo>
                    <a:pt x="5563870" y="5012690"/>
                    <a:pt x="6024880" y="4740910"/>
                    <a:pt x="6164580" y="4282440"/>
                  </a:cubicBezTo>
                  <a:lnTo>
                    <a:pt x="6164580" y="4282440"/>
                  </a:lnTo>
                  <a:cubicBezTo>
                    <a:pt x="6314440" y="3789680"/>
                    <a:pt x="6037580" y="3268980"/>
                    <a:pt x="5546090" y="3119120"/>
                  </a:cubicBezTo>
                  <a:lnTo>
                    <a:pt x="5102860" y="2983230"/>
                  </a:lnTo>
                  <a:cubicBezTo>
                    <a:pt x="5562600" y="3068320"/>
                    <a:pt x="6024880" y="2797810"/>
                    <a:pt x="6164580" y="2338070"/>
                  </a:cubicBezTo>
                  <a:close/>
                </a:path>
              </a:pathLst>
            </a:custGeom>
            <a:blipFill>
              <a:blip r:embed="rId4"/>
              <a:stretch>
                <a:fillRect t="-16606" b="-16606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658214" y="1085841"/>
            <a:ext cx="3696980" cy="3696980"/>
          </a:xfrm>
          <a:custGeom>
            <a:avLst/>
            <a:gdLst/>
            <a:ahLst/>
            <a:cxnLst/>
            <a:rect l="l" t="t" r="r" b="b"/>
            <a:pathLst>
              <a:path w="3696980" h="3696980">
                <a:moveTo>
                  <a:pt x="3696979" y="0"/>
                </a:moveTo>
                <a:lnTo>
                  <a:pt x="0" y="0"/>
                </a:lnTo>
                <a:lnTo>
                  <a:pt x="0" y="3696980"/>
                </a:lnTo>
                <a:lnTo>
                  <a:pt x="3696979" y="3696980"/>
                </a:lnTo>
                <a:lnTo>
                  <a:pt x="36969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30651" y="1884625"/>
            <a:ext cx="3828649" cy="2652209"/>
          </a:xfrm>
          <a:custGeom>
            <a:avLst/>
            <a:gdLst/>
            <a:ahLst/>
            <a:cxnLst/>
            <a:rect l="l" t="t" r="r" b="b"/>
            <a:pathLst>
              <a:path w="3828649" h="2652209">
                <a:moveTo>
                  <a:pt x="0" y="0"/>
                </a:moveTo>
                <a:lnTo>
                  <a:pt x="3828649" y="0"/>
                </a:lnTo>
                <a:lnTo>
                  <a:pt x="3828649" y="2652210"/>
                </a:lnTo>
                <a:lnTo>
                  <a:pt x="0" y="2652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79261" y="2343781"/>
            <a:ext cx="14129478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sz="7625">
                <a:solidFill>
                  <a:srgbClr val="262626"/>
                </a:solidFill>
                <a:latin typeface="Roboto Bold"/>
              </a:rPr>
              <a:t>Pesquisa e Planejamento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363872" y="5494562"/>
            <a:ext cx="6324052" cy="2587122"/>
            <a:chOff x="0" y="0"/>
            <a:chExt cx="8432070" cy="3449495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8432070" cy="649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3"/>
                </a:lnSpc>
              </a:pPr>
              <a:r>
                <a:rPr lang="en-US" sz="3119">
                  <a:solidFill>
                    <a:srgbClr val="262626"/>
                  </a:solidFill>
                  <a:latin typeface="Roboto Bold"/>
                </a:rPr>
                <a:t>Estudos de Usuário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98719"/>
              <a:ext cx="8432070" cy="189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1315" lvl="1" indent="-255658">
                <a:lnSpc>
                  <a:spcPts val="2841"/>
                </a:lnSpc>
                <a:buFont typeface="Arial"/>
                <a:buChar char="•"/>
              </a:pPr>
              <a:r>
                <a:rPr lang="en-US" sz="2368">
                  <a:solidFill>
                    <a:srgbClr val="262626"/>
                  </a:solidFill>
                  <a:latin typeface="Roboto"/>
                </a:rPr>
                <a:t>Acompanhamento de usuários.</a:t>
              </a:r>
            </a:p>
            <a:p>
              <a:pPr marL="511315" lvl="1" indent="-255658">
                <a:lnSpc>
                  <a:spcPts val="2841"/>
                </a:lnSpc>
                <a:buFont typeface="Arial"/>
                <a:buChar char="•"/>
              </a:pPr>
              <a:r>
                <a:rPr lang="en-US" sz="2368">
                  <a:solidFill>
                    <a:srgbClr val="262626"/>
                  </a:solidFill>
                  <a:latin typeface="Roboto"/>
                </a:rPr>
                <a:t>Criação de Personas e Cenários.</a:t>
              </a:r>
            </a:p>
            <a:p>
              <a:pPr marL="511315" lvl="1" indent="-255658">
                <a:lnSpc>
                  <a:spcPts val="2841"/>
                </a:lnSpc>
                <a:buFont typeface="Arial"/>
                <a:buChar char="•"/>
              </a:pPr>
              <a:r>
                <a:rPr lang="en-US" sz="2368">
                  <a:solidFill>
                    <a:srgbClr val="262626"/>
                  </a:solidFill>
                  <a:latin typeface="Roboto"/>
                </a:rPr>
                <a:t>Análises de Comportamento, Necessidades e Expectativas.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24584" y="5494562"/>
            <a:ext cx="7734716" cy="2962386"/>
            <a:chOff x="0" y="0"/>
            <a:chExt cx="10312954" cy="3949848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0312954" cy="645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2"/>
                </a:lnSpc>
              </a:pPr>
              <a:r>
                <a:rPr lang="en-US" sz="3143">
                  <a:solidFill>
                    <a:srgbClr val="262626"/>
                  </a:solidFill>
                  <a:latin typeface="Roboto Bold"/>
                </a:rPr>
                <a:t>Prototipagem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7706"/>
              <a:ext cx="10312954" cy="2377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5288" lvl="1" indent="-257644">
                <a:lnSpc>
                  <a:spcPts val="2864"/>
                </a:lnSpc>
                <a:buFont typeface="Arial"/>
                <a:buChar char="•"/>
              </a:pPr>
              <a:r>
                <a:rPr lang="en-US" sz="2386">
                  <a:solidFill>
                    <a:srgbClr val="262626"/>
                  </a:solidFill>
                  <a:latin typeface="Roboto"/>
                </a:rPr>
                <a:t>Elaboração das ideias iniciais.</a:t>
              </a:r>
            </a:p>
            <a:p>
              <a:pPr marL="515288" lvl="1" indent="-257644">
                <a:lnSpc>
                  <a:spcPts val="2864"/>
                </a:lnSpc>
                <a:buFont typeface="Arial"/>
                <a:buChar char="•"/>
              </a:pPr>
              <a:r>
                <a:rPr lang="en-US" sz="2386">
                  <a:solidFill>
                    <a:srgbClr val="262626"/>
                  </a:solidFill>
                  <a:latin typeface="Roboto"/>
                </a:rPr>
                <a:t>Validação das ideias</a:t>
              </a:r>
            </a:p>
            <a:p>
              <a:pPr marL="515288" lvl="1" indent="-257644">
                <a:lnSpc>
                  <a:spcPts val="2864"/>
                </a:lnSpc>
                <a:buFont typeface="Arial"/>
                <a:buChar char="•"/>
              </a:pPr>
              <a:r>
                <a:rPr lang="en-US" sz="2386">
                  <a:solidFill>
                    <a:srgbClr val="262626"/>
                  </a:solidFill>
                  <a:latin typeface="Roboto"/>
                </a:rPr>
                <a:t>Criação de protótipos de baixa fidelidade</a:t>
              </a:r>
            </a:p>
            <a:p>
              <a:pPr marL="515288" lvl="1" indent="-257644">
                <a:lnSpc>
                  <a:spcPts val="2864"/>
                </a:lnSpc>
                <a:buFont typeface="Arial"/>
                <a:buChar char="•"/>
              </a:pPr>
              <a:r>
                <a:rPr lang="en-US" sz="2386">
                  <a:solidFill>
                    <a:srgbClr val="262626"/>
                  </a:solidFill>
                  <a:latin typeface="Roboto"/>
                </a:rPr>
                <a:t>Criação de protótipos de alta fidelidade</a:t>
              </a:r>
            </a:p>
            <a:p>
              <a:pPr>
                <a:lnSpc>
                  <a:spcPts val="2864"/>
                </a:lnSpc>
              </a:pPr>
              <a:endParaRPr lang="en-US" sz="2386">
                <a:solidFill>
                  <a:srgbClr val="262626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2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78843" y="1178899"/>
            <a:ext cx="5730314" cy="2573432"/>
          </a:xfrm>
          <a:custGeom>
            <a:avLst/>
            <a:gdLst/>
            <a:ahLst/>
            <a:cxnLst/>
            <a:rect l="l" t="t" r="r" b="b"/>
            <a:pathLst>
              <a:path w="5730314" h="2573432">
                <a:moveTo>
                  <a:pt x="0" y="0"/>
                </a:moveTo>
                <a:lnTo>
                  <a:pt x="5730314" y="0"/>
                </a:lnTo>
                <a:lnTo>
                  <a:pt x="5730314" y="2573432"/>
                </a:lnTo>
                <a:lnTo>
                  <a:pt x="0" y="2573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79261" y="1846490"/>
            <a:ext cx="1412947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Roboto Bold"/>
              </a:rPr>
              <a:t>DEMONSTRAÇÃO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52834" y="4813878"/>
            <a:ext cx="15706466" cy="1559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sz="4465">
                <a:solidFill>
                  <a:srgbClr val="FFFFFF"/>
                </a:solidFill>
                <a:latin typeface="Open Sans Bold"/>
              </a:rPr>
              <a:t>FLUXO DE COMPRA DE BILHETE UNITÁRIO VIA CARTÃO DE DÉBITO E IMPRESSÃO QR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2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2534736" y="1028700"/>
            <a:ext cx="13218528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57906"/>
            <a:ext cx="1412947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262626"/>
                </a:solidFill>
                <a:latin typeface="Roboto Bold"/>
              </a:rPr>
              <a:t>Resultados e Beneficios</a:t>
            </a:r>
          </a:p>
        </p:txBody>
      </p:sp>
      <p:sp>
        <p:nvSpPr>
          <p:cNvPr id="3" name="Freeform 3"/>
          <p:cNvSpPr/>
          <p:nvPr/>
        </p:nvSpPr>
        <p:spPr>
          <a:xfrm>
            <a:off x="390790" y="3207424"/>
            <a:ext cx="2090246" cy="2090246"/>
          </a:xfrm>
          <a:custGeom>
            <a:avLst/>
            <a:gdLst/>
            <a:ahLst/>
            <a:cxnLst/>
            <a:rect l="l" t="t" r="r" b="b"/>
            <a:pathLst>
              <a:path w="2090246" h="2090246">
                <a:moveTo>
                  <a:pt x="0" y="0"/>
                </a:moveTo>
                <a:lnTo>
                  <a:pt x="2090246" y="0"/>
                </a:lnTo>
                <a:lnTo>
                  <a:pt x="2090246" y="2090247"/>
                </a:lnTo>
                <a:lnTo>
                  <a:pt x="0" y="209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13971677" y="7666831"/>
            <a:ext cx="2237062" cy="1936076"/>
          </a:xfrm>
          <a:custGeom>
            <a:avLst/>
            <a:gdLst/>
            <a:ahLst/>
            <a:cxnLst/>
            <a:rect l="l" t="t" r="r" b="b"/>
            <a:pathLst>
              <a:path w="2237062" h="1936076">
                <a:moveTo>
                  <a:pt x="2237062" y="0"/>
                </a:moveTo>
                <a:lnTo>
                  <a:pt x="0" y="0"/>
                </a:lnTo>
                <a:lnTo>
                  <a:pt x="0" y="1936075"/>
                </a:lnTo>
                <a:lnTo>
                  <a:pt x="2237062" y="1936075"/>
                </a:lnTo>
                <a:lnTo>
                  <a:pt x="22370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23366" y="3019877"/>
            <a:ext cx="1770746" cy="1770746"/>
          </a:xfrm>
          <a:custGeom>
            <a:avLst/>
            <a:gdLst/>
            <a:ahLst/>
            <a:cxnLst/>
            <a:rect l="l" t="t" r="r" b="b"/>
            <a:pathLst>
              <a:path w="1770746" h="1770746">
                <a:moveTo>
                  <a:pt x="0" y="0"/>
                </a:moveTo>
                <a:lnTo>
                  <a:pt x="1770746" y="0"/>
                </a:lnTo>
                <a:lnTo>
                  <a:pt x="1770746" y="1770746"/>
                </a:lnTo>
                <a:lnTo>
                  <a:pt x="0" y="1770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15179" y="2307657"/>
            <a:ext cx="8756520" cy="7796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Interface nova e agradável ao público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Navegação simples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Conclusão de solicitações mais rápido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Feedback adequado ao usuário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Redução de Erros 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  <a:p>
            <a:pPr marL="789687" lvl="1" indent="-394843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Roboto"/>
              </a:rPr>
              <a:t>Aumento na eficiência das transações</a:t>
            </a:r>
          </a:p>
          <a:p>
            <a:pPr>
              <a:lnSpc>
                <a:spcPts val="5120"/>
              </a:lnSpc>
            </a:pPr>
            <a:endParaRPr lang="en-US" sz="3657">
              <a:solidFill>
                <a:srgbClr val="000000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6761" y="2075885"/>
            <a:ext cx="6135230" cy="6135230"/>
          </a:xfrm>
          <a:custGeom>
            <a:avLst/>
            <a:gdLst/>
            <a:ahLst/>
            <a:cxnLst/>
            <a:rect l="l" t="t" r="r" b="b"/>
            <a:pathLst>
              <a:path w="6135230" h="6135230">
                <a:moveTo>
                  <a:pt x="0" y="0"/>
                </a:moveTo>
                <a:lnTo>
                  <a:pt x="6135231" y="0"/>
                </a:lnTo>
                <a:lnTo>
                  <a:pt x="6135231" y="6135230"/>
                </a:lnTo>
                <a:lnTo>
                  <a:pt x="0" y="6135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83521" y="922781"/>
            <a:ext cx="10975341" cy="4220719"/>
            <a:chOff x="0" y="0"/>
            <a:chExt cx="14633788" cy="5627626"/>
          </a:xfrm>
        </p:grpSpPr>
        <p:sp>
          <p:nvSpPr>
            <p:cNvPr id="4" name="TextBox 4"/>
            <p:cNvSpPr txBox="1"/>
            <p:nvPr/>
          </p:nvSpPr>
          <p:spPr>
            <a:xfrm>
              <a:off x="0" y="2849501"/>
              <a:ext cx="14633788" cy="276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7240" lvl="1" indent="-388620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262626"/>
                  </a:solidFill>
                  <a:latin typeface="Roboto"/>
                </a:rPr>
                <a:t>Elaboração a partir de pesquisas aprofundadas</a:t>
              </a:r>
            </a:p>
            <a:p>
              <a:pPr marL="777240" lvl="1" indent="-388620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262626"/>
                  </a:solidFill>
                  <a:latin typeface="Roboto"/>
                </a:rPr>
                <a:t>Prototipagens interativas</a:t>
              </a:r>
            </a:p>
            <a:p>
              <a:pPr marL="777240" lvl="1" indent="-388620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262626"/>
                  </a:solidFill>
                  <a:latin typeface="Roboto"/>
                </a:rPr>
                <a:t>Implementação</a:t>
              </a:r>
            </a:p>
            <a:p>
              <a:pPr>
                <a:lnSpc>
                  <a:spcPts val="3510"/>
                </a:lnSpc>
              </a:pPr>
              <a:endParaRPr lang="en-US" sz="36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3200"/>
              <a:ext cx="14633788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60"/>
                </a:lnSpc>
              </a:pPr>
              <a:r>
                <a:rPr lang="en-US" sz="7550">
                  <a:solidFill>
                    <a:srgbClr val="262626"/>
                  </a:solidFill>
                  <a:latin typeface="Roboto Bold"/>
                </a:rPr>
                <a:t>Conclusão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572362" y="7963840"/>
            <a:ext cx="9592270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262626"/>
                </a:solidFill>
                <a:latin typeface="Roboto Bold"/>
              </a:rPr>
              <a:t>O que é TOP pode ficar ainda melhor.</a:t>
            </a:r>
          </a:p>
        </p:txBody>
      </p:sp>
      <p:sp>
        <p:nvSpPr>
          <p:cNvPr id="7" name="Freeform 7"/>
          <p:cNvSpPr/>
          <p:nvPr/>
        </p:nvSpPr>
        <p:spPr>
          <a:xfrm>
            <a:off x="6572362" y="5901441"/>
            <a:ext cx="2220242" cy="722588"/>
          </a:xfrm>
          <a:custGeom>
            <a:avLst/>
            <a:gdLst/>
            <a:ahLst/>
            <a:cxnLst/>
            <a:rect l="l" t="t" r="r" b="b"/>
            <a:pathLst>
              <a:path w="2220242" h="722588">
                <a:moveTo>
                  <a:pt x="0" y="0"/>
                </a:moveTo>
                <a:lnTo>
                  <a:pt x="2220243" y="0"/>
                </a:lnTo>
                <a:lnTo>
                  <a:pt x="2220243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35455" y="5901441"/>
            <a:ext cx="2220242" cy="722588"/>
          </a:xfrm>
          <a:custGeom>
            <a:avLst/>
            <a:gdLst/>
            <a:ahLst/>
            <a:cxnLst/>
            <a:rect l="l" t="t" r="r" b="b"/>
            <a:pathLst>
              <a:path w="2220242" h="722588">
                <a:moveTo>
                  <a:pt x="0" y="0"/>
                </a:moveTo>
                <a:lnTo>
                  <a:pt x="2220242" y="0"/>
                </a:lnTo>
                <a:lnTo>
                  <a:pt x="2220242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908072" y="5901441"/>
            <a:ext cx="2220242" cy="722588"/>
          </a:xfrm>
          <a:custGeom>
            <a:avLst/>
            <a:gdLst/>
            <a:ahLst/>
            <a:cxnLst/>
            <a:rect l="l" t="t" r="r" b="b"/>
            <a:pathLst>
              <a:path w="2220242" h="722588">
                <a:moveTo>
                  <a:pt x="0" y="0"/>
                </a:moveTo>
                <a:lnTo>
                  <a:pt x="2220243" y="0"/>
                </a:lnTo>
                <a:lnTo>
                  <a:pt x="2220243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071165" y="5901441"/>
            <a:ext cx="2220242" cy="722588"/>
          </a:xfrm>
          <a:custGeom>
            <a:avLst/>
            <a:gdLst/>
            <a:ahLst/>
            <a:cxnLst/>
            <a:rect l="l" t="t" r="r" b="b"/>
            <a:pathLst>
              <a:path w="2220242" h="722588">
                <a:moveTo>
                  <a:pt x="0" y="0"/>
                </a:moveTo>
                <a:lnTo>
                  <a:pt x="2220242" y="0"/>
                </a:lnTo>
                <a:lnTo>
                  <a:pt x="2220242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81882" y="5901441"/>
            <a:ext cx="2220242" cy="722588"/>
          </a:xfrm>
          <a:custGeom>
            <a:avLst/>
            <a:gdLst/>
            <a:ahLst/>
            <a:cxnLst/>
            <a:rect l="l" t="t" r="r" b="b"/>
            <a:pathLst>
              <a:path w="2220242" h="722588">
                <a:moveTo>
                  <a:pt x="0" y="0"/>
                </a:moveTo>
                <a:lnTo>
                  <a:pt x="2220242" y="0"/>
                </a:lnTo>
                <a:lnTo>
                  <a:pt x="2220242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9585" y="1535895"/>
            <a:ext cx="3517872" cy="1144908"/>
          </a:xfrm>
          <a:custGeom>
            <a:avLst/>
            <a:gdLst/>
            <a:ahLst/>
            <a:cxnLst/>
            <a:rect l="l" t="t" r="r" b="b"/>
            <a:pathLst>
              <a:path w="3517872" h="1144908">
                <a:moveTo>
                  <a:pt x="0" y="0"/>
                </a:moveTo>
                <a:lnTo>
                  <a:pt x="3517873" y="0"/>
                </a:lnTo>
                <a:lnTo>
                  <a:pt x="3517873" y="1144908"/>
                </a:lnTo>
                <a:lnTo>
                  <a:pt x="0" y="114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17697" y="5414948"/>
            <a:ext cx="4319914" cy="3039649"/>
          </a:xfrm>
          <a:custGeom>
            <a:avLst/>
            <a:gdLst/>
            <a:ahLst/>
            <a:cxnLst/>
            <a:rect l="l" t="t" r="r" b="b"/>
            <a:pathLst>
              <a:path w="4319914" h="3039649">
                <a:moveTo>
                  <a:pt x="0" y="0"/>
                </a:moveTo>
                <a:lnTo>
                  <a:pt x="4319915" y="0"/>
                </a:lnTo>
                <a:lnTo>
                  <a:pt x="4319915" y="3039649"/>
                </a:lnTo>
                <a:lnTo>
                  <a:pt x="0" y="3039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899544" y="3480415"/>
            <a:ext cx="10867309" cy="2363344"/>
            <a:chOff x="0" y="0"/>
            <a:chExt cx="14489746" cy="3151126"/>
          </a:xfrm>
        </p:grpSpPr>
        <p:sp>
          <p:nvSpPr>
            <p:cNvPr id="5" name="TextBox 5"/>
            <p:cNvSpPr txBox="1"/>
            <p:nvPr/>
          </p:nvSpPr>
          <p:spPr>
            <a:xfrm>
              <a:off x="0" y="2570101"/>
              <a:ext cx="14489746" cy="54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4489746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F1FB84"/>
                  </a:solidFill>
                  <a:latin typeface="Roboto Bold"/>
                </a:rPr>
                <a:t>Agradecimento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73301" y="5585059"/>
            <a:ext cx="10163532" cy="142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2"/>
              </a:lnSpc>
            </a:pPr>
            <a:r>
              <a:rPr lang="en-US" sz="2700" dirty="0" err="1">
                <a:solidFill>
                  <a:srgbClr val="FFFFFF"/>
                </a:solidFill>
                <a:latin typeface="Roboto"/>
              </a:rPr>
              <a:t>Repositório</a:t>
            </a:r>
            <a:r>
              <a:rPr lang="en-US" sz="2700" dirty="0">
                <a:solidFill>
                  <a:srgbClr val="FFFFFF"/>
                </a:solidFill>
                <a:latin typeface="Roboto"/>
              </a:rPr>
              <a:t> para </a:t>
            </a:r>
            <a:r>
              <a:rPr lang="en-US" sz="2700" dirty="0" err="1">
                <a:solidFill>
                  <a:srgbClr val="FFFFFF"/>
                </a:solidFill>
                <a:latin typeface="Roboto"/>
              </a:rPr>
              <a:t>visualizar</a:t>
            </a:r>
            <a:r>
              <a:rPr lang="en-US" sz="2700" dirty="0">
                <a:solidFill>
                  <a:srgbClr val="FFFFFF"/>
                </a:solidFill>
                <a:latin typeface="Roboto"/>
              </a:rPr>
              <a:t> as </a:t>
            </a:r>
            <a:r>
              <a:rPr lang="en-US" sz="2700" dirty="0" err="1">
                <a:solidFill>
                  <a:srgbClr val="FFFFFF"/>
                </a:solidFill>
                <a:latin typeface="Roboto"/>
              </a:rPr>
              <a:t>informações</a:t>
            </a:r>
            <a:r>
              <a:rPr lang="en-US" sz="27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Roboto"/>
              </a:rPr>
              <a:t>completas</a:t>
            </a:r>
            <a:r>
              <a:rPr lang="en-US" sz="2700" dirty="0">
                <a:solidFill>
                  <a:srgbClr val="FFFFFF"/>
                </a:solidFill>
                <a:latin typeface="Roboto"/>
              </a:rPr>
              <a:t> do </a:t>
            </a:r>
            <a:r>
              <a:rPr lang="en-US" sz="2700" dirty="0" err="1">
                <a:solidFill>
                  <a:srgbClr val="FFFFFF"/>
                </a:solidFill>
                <a:latin typeface="Roboto"/>
              </a:rPr>
              <a:t>projeto</a:t>
            </a:r>
            <a:r>
              <a:rPr lang="en-US" sz="2700" dirty="0">
                <a:solidFill>
                  <a:srgbClr val="FFFFFF"/>
                </a:solidFill>
                <a:latin typeface="Roboto"/>
              </a:rPr>
              <a:t>:</a:t>
            </a:r>
          </a:p>
          <a:p>
            <a:pPr algn="ctr">
              <a:lnSpc>
                <a:spcPts val="3812"/>
              </a:lnSpc>
            </a:pPr>
            <a:r>
              <a:rPr lang="en-US" sz="2700" dirty="0">
                <a:solidFill>
                  <a:srgbClr val="FFFFFF"/>
                </a:solidFill>
                <a:latin typeface="Roboto"/>
                <a:hlinkClick r:id="rId6"/>
              </a:rPr>
              <a:t>https://github.com/NathAlb/AutoPass</a:t>
            </a:r>
            <a:endParaRPr lang="en-US" sz="2700" dirty="0">
              <a:solidFill>
                <a:srgbClr val="FFFFFF"/>
              </a:solidFill>
              <a:latin typeface="Roboto"/>
              <a:ea typeface="Roboto"/>
              <a:cs typeface="Roboto"/>
              <a:hlinkClick r:id="rId6"/>
            </a:endParaRPr>
          </a:p>
          <a:p>
            <a:pPr algn="ctr">
              <a:lnSpc>
                <a:spcPts val="3811"/>
              </a:lnSpc>
            </a:pPr>
            <a:r>
              <a:rPr lang="en-US" sz="27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Link video </a:t>
            </a:r>
            <a:r>
              <a:rPr lang="en-US" sz="270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Apresentação</a:t>
            </a:r>
            <a:r>
              <a:rPr lang="en-US" sz="27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: https://youtu.be/uYYJ4397vB8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3301" y="8068310"/>
            <a:ext cx="9688313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Roboto Bold"/>
              </a:rPr>
              <a:t>Elaborado por: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Roboto"/>
              </a:rPr>
              <a:t>Nathalia Cavalcante de Albuquerque Silva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Roxo Magenta Negrito Formas Vendas Apresentação de Vendas</dc:title>
  <cp:revision>29</cp:revision>
  <dcterms:created xsi:type="dcterms:W3CDTF">2006-08-16T00:00:00Z</dcterms:created>
  <dcterms:modified xsi:type="dcterms:W3CDTF">2023-06-12T23:29:41Z</dcterms:modified>
  <dc:identifier>DAFljYyFK8g</dc:identifier>
</cp:coreProperties>
</file>