
<file path=[Content_Types].xml><?xml version="1.0" encoding="utf-8"?>
<Types xmlns="http://schemas.openxmlformats.org/package/2006/content-types">
  <Default Extension="png" ContentType="image/png"/>
  <Default Extension="sv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sldIdLst>
    <p:sldId id="256" r:id="rId5"/>
    <p:sldId id="257" r:id="rId6"/>
    <p:sldId id="331" r:id="rId7"/>
    <p:sldId id="268" r:id="rId8"/>
    <p:sldId id="269" r:id="rId9"/>
    <p:sldId id="324" r:id="rId10"/>
    <p:sldId id="325" r:id="rId11"/>
    <p:sldId id="299" r:id="rId12"/>
    <p:sldId id="300" r:id="rId13"/>
    <p:sldId id="301" r:id="rId14"/>
    <p:sldId id="302" r:id="rId15"/>
    <p:sldId id="335" r:id="rId16"/>
    <p:sldId id="303" r:id="rId17"/>
    <p:sldId id="320" r:id="rId18"/>
    <p:sldId id="326" r:id="rId19"/>
    <p:sldId id="273" r:id="rId20"/>
    <p:sldId id="327" r:id="rId21"/>
    <p:sldId id="304" r:id="rId22"/>
    <p:sldId id="328" r:id="rId23"/>
    <p:sldId id="305" r:id="rId24"/>
    <p:sldId id="329" r:id="rId25"/>
    <p:sldId id="321" r:id="rId26"/>
    <p:sldId id="311" r:id="rId27"/>
    <p:sldId id="312" r:id="rId28"/>
    <p:sldId id="336" r:id="rId29"/>
    <p:sldId id="333" r:id="rId30"/>
    <p:sldId id="330" r:id="rId31"/>
    <p:sldId id="313" r:id="rId32"/>
    <p:sldId id="270" r:id="rId33"/>
    <p:sldId id="306" r:id="rId34"/>
    <p:sldId id="338" r:id="rId35"/>
    <p:sldId id="339" r:id="rId36"/>
    <p:sldId id="307" r:id="rId37"/>
    <p:sldId id="308" r:id="rId38"/>
    <p:sldId id="309" r:id="rId39"/>
    <p:sldId id="332" r:id="rId40"/>
    <p:sldId id="337" r:id="rId41"/>
    <p:sldId id="314" r:id="rId42"/>
    <p:sldId id="315" r:id="rId43"/>
    <p:sldId id="316" r:id="rId44"/>
    <p:sldId id="310" r:id="rId45"/>
    <p:sldId id="286" r:id="rId46"/>
    <p:sldId id="322" r:id="rId47"/>
    <p:sldId id="323" r:id="rId48"/>
    <p:sldId id="317" r:id="rId49"/>
    <p:sldId id="318" r:id="rId50"/>
    <p:sldId id="319" r:id="rId51"/>
    <p:sldId id="334" r:id="rId52"/>
    <p:sldId id="260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8C00"/>
    <a:srgbClr val="505050"/>
    <a:srgbClr val="00ABEC"/>
    <a:srgbClr val="A5CE00"/>
    <a:srgbClr val="0078D7"/>
    <a:srgbClr val="00BCF2"/>
    <a:srgbClr val="007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06" y="130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8" r:id="rId3"/>
    <p:sldLayoutId id="214748368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rentissage_supervis%C3%A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rentissage_non_supervis%C3%A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rentissage_par_renforceme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%C3%A9gression_lin%C3%A9ai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telligence_artificiel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Apprentissage_automatique" TargetMode="External"/><Relationship Id="rId4" Type="http://schemas.openxmlformats.org/officeDocument/2006/relationships/hyperlink" Target="https://fr.wikipedia.org/wiki/Ordinateu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%C3%A9gression_lin%C3%A9ai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%C3%A9gression_logistiqu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86" y="1119456"/>
            <a:ext cx="4341127" cy="2253233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Algebra </a:t>
            </a:r>
            <a:b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AI [</a:t>
            </a:r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P3]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30" y="4480547"/>
            <a:ext cx="4294319" cy="3914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Nathan Bangwa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Machine Learning RULES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45000"/>
              <a:buNone/>
            </a:pPr>
            <a:r>
              <a:rPr lang="fr-FR" b="1" dirty="0" smtClean="0">
                <a:latin typeface="+mj-lt"/>
              </a:rPr>
              <a:t>2. EXPERIENCE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400" b="1" dirty="0" smtClean="0">
                <a:latin typeface="+mj-lt"/>
              </a:rPr>
              <a:t>Training </a:t>
            </a:r>
            <a:r>
              <a:rPr lang="en-US" sz="2400" b="1" dirty="0" err="1" smtClean="0">
                <a:latin typeface="+mj-lt"/>
              </a:rPr>
              <a:t>Datas</a:t>
            </a:r>
            <a:endParaRPr lang="en-US" sz="20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Images, Sons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err="1" smtClean="0">
                <a:latin typeface="+mj-lt"/>
              </a:rPr>
              <a:t>Données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financières</a:t>
            </a:r>
            <a:endParaRPr lang="en-US" sz="20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Obstacles </a:t>
            </a:r>
            <a:r>
              <a:rPr lang="en-US" sz="2000" b="1" dirty="0" err="1" smtClean="0">
                <a:latin typeface="+mj-lt"/>
              </a:rPr>
              <a:t>rencontrés</a:t>
            </a:r>
            <a:endParaRPr lang="en-US" sz="20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err="1" smtClean="0">
                <a:latin typeface="+mj-lt"/>
              </a:rPr>
              <a:t>Echecs</a:t>
            </a:r>
            <a:r>
              <a:rPr lang="en-US" sz="2000" b="1" dirty="0" smtClean="0">
                <a:latin typeface="+mj-lt"/>
              </a:rPr>
              <a:t> (</a:t>
            </a:r>
            <a:r>
              <a:rPr lang="en-US" sz="2000" b="1" dirty="0" err="1" smtClean="0">
                <a:latin typeface="+mj-lt"/>
              </a:rPr>
              <a:t>réalisés</a:t>
            </a:r>
            <a:r>
              <a:rPr lang="en-US" sz="2000" b="1" dirty="0" smtClean="0">
                <a:latin typeface="+mj-lt"/>
              </a:rPr>
              <a:t>)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And much more</a:t>
            </a:r>
            <a:endParaRPr lang="fr-FR" sz="2000" b="1" dirty="0">
              <a:latin typeface="+mj-lt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171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Machine Learning RULES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45000"/>
              <a:buNone/>
            </a:pPr>
            <a:r>
              <a:rPr lang="fr-FR" b="1" dirty="0" smtClean="0">
                <a:latin typeface="FreeMono" pitchFamily="49"/>
              </a:rPr>
              <a:t>3.PERFORMANCE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400" b="1" dirty="0" smtClean="0">
                <a:latin typeface="FreeMono" pitchFamily="49"/>
              </a:rPr>
              <a:t>Success percent</a:t>
            </a:r>
            <a:endParaRPr lang="en-US" sz="2000" b="1" dirty="0">
              <a:latin typeface="FreeMono" pitchFamily="49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2000" b="1" dirty="0" smtClean="0">
                <a:latin typeface="FreeMono" pitchFamily="49"/>
              </a:rPr>
              <a:t>Performance = F(</a:t>
            </a:r>
            <a:r>
              <a:rPr lang="en-US" sz="2000" b="1" dirty="0" err="1" smtClean="0">
                <a:latin typeface="FreeMono" pitchFamily="49"/>
              </a:rPr>
              <a:t>Experence</a:t>
            </a:r>
            <a:r>
              <a:rPr lang="en-US" sz="2000" b="1" dirty="0" smtClean="0">
                <a:latin typeface="FreeMono" pitchFamily="49"/>
              </a:rPr>
              <a:t>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b="1" dirty="0" smtClean="0">
                <a:latin typeface="FreeMono" pitchFamily="49"/>
              </a:rPr>
              <a:t>P1 &lt; P2 &lt; … &lt; PN</a:t>
            </a:r>
            <a:endParaRPr lang="fr-FR" sz="2000" b="1" dirty="0">
              <a:latin typeface="FreeMono" pitchFamily="49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5892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Category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Types </a:t>
            </a:r>
            <a:r>
              <a:rPr lang="en-US" sz="2800" dirty="0" err="1" smtClean="0">
                <a:solidFill>
                  <a:schemeClr val="bg1"/>
                </a:solidFill>
              </a:rPr>
              <a:t>d’apprentissages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 Category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8C00"/>
                </a:solidFill>
              </a:rPr>
              <a:t>1. </a:t>
            </a:r>
            <a:r>
              <a:rPr lang="en-US" dirty="0" err="1" smtClean="0">
                <a:solidFill>
                  <a:srgbClr val="FF8C00"/>
                </a:solidFill>
              </a:rPr>
              <a:t>Selon</a:t>
            </a:r>
            <a:r>
              <a:rPr lang="en-US" dirty="0" smtClean="0">
                <a:solidFill>
                  <a:srgbClr val="FF8C00"/>
                </a:solidFill>
              </a:rPr>
              <a:t> le mode </a:t>
            </a:r>
            <a:r>
              <a:rPr lang="en-US" dirty="0" err="1" smtClean="0">
                <a:solidFill>
                  <a:srgbClr val="FF8C00"/>
                </a:solidFill>
              </a:rPr>
              <a:t>d’apprentissage</a:t>
            </a:r>
            <a:endParaRPr lang="en-US" dirty="0" smtClean="0">
              <a:solidFill>
                <a:srgbClr val="FF8C00"/>
              </a:solidFill>
            </a:endParaRP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Supervised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Unsupervised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Reinforcing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8C00"/>
                </a:solidFill>
              </a:rPr>
              <a:t>2. </a:t>
            </a:r>
            <a:r>
              <a:rPr lang="en-US" dirty="0" err="1" smtClean="0">
                <a:solidFill>
                  <a:srgbClr val="FF8C00"/>
                </a:solidFill>
              </a:rPr>
              <a:t>Selon</a:t>
            </a:r>
            <a:r>
              <a:rPr lang="en-US" dirty="0" smtClean="0">
                <a:solidFill>
                  <a:srgbClr val="FF8C00"/>
                </a:solidFill>
              </a:rPr>
              <a:t> le type de la variable en sortie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Regression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Classification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First Category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Selon</a:t>
            </a:r>
            <a:r>
              <a:rPr lang="en-US" sz="2800" dirty="0" smtClean="0">
                <a:solidFill>
                  <a:schemeClr val="bg1"/>
                </a:solidFill>
              </a:rPr>
              <a:t> le mode </a:t>
            </a:r>
            <a:r>
              <a:rPr lang="en-US" sz="2800" dirty="0" err="1" smtClean="0">
                <a:solidFill>
                  <a:schemeClr val="bg1"/>
                </a:solidFill>
              </a:rPr>
              <a:t>d’apprentissage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L</a:t>
            </a:r>
            <a:r>
              <a:rPr lang="fr-FR" dirty="0" smtClean="0"/>
              <a:t>'apprentissage </a:t>
            </a:r>
            <a:r>
              <a:rPr lang="fr-FR" dirty="0"/>
              <a:t>supervisé est une tâche d'apprentissage automatique consistant à apprendre une fonction de prédiction à partir d'exemples annotés, au contraire de l'apprentissage non supervisé. On distingue les problèmes de régression des problèmes de classement. </a:t>
            </a:r>
            <a:r>
              <a:rPr lang="fr-FR" dirty="0">
                <a:hlinkClick r:id="rId3"/>
              </a:rPr>
              <a:t>Wikipédia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les </a:t>
            </a:r>
            <a:r>
              <a:rPr lang="fr-FR" dirty="0" smtClean="0"/>
              <a:t>classes </a:t>
            </a:r>
            <a:r>
              <a:rPr lang="fr-FR" b="1" i="1" dirty="0" smtClean="0"/>
              <a:t>«labels»</a:t>
            </a:r>
            <a:r>
              <a:rPr lang="fr-FR" dirty="0" smtClean="0"/>
              <a:t> </a:t>
            </a:r>
            <a:r>
              <a:rPr lang="fr-FR" dirty="0"/>
              <a:t>sont prédéterminées et les exemples </a:t>
            </a:r>
            <a:r>
              <a:rPr lang="fr-FR" b="1" i="1" dirty="0" smtClean="0"/>
              <a:t>«datas» </a:t>
            </a:r>
            <a:r>
              <a:rPr lang="fr-FR" dirty="0" smtClean="0"/>
              <a:t>connus</a:t>
            </a:r>
            <a:r>
              <a:rPr lang="fr-FR" dirty="0"/>
              <a:t>, le système apprend </a:t>
            </a:r>
            <a:r>
              <a:rPr lang="fr-FR" dirty="0" smtClean="0"/>
              <a:t>à </a:t>
            </a:r>
            <a:r>
              <a:rPr lang="fr-FR" b="1" i="1" dirty="0" smtClean="0"/>
              <a:t>«prédire»</a:t>
            </a:r>
            <a:r>
              <a:rPr lang="fr-FR" dirty="0" smtClean="0"/>
              <a:t> </a:t>
            </a:r>
            <a:r>
              <a:rPr lang="fr-FR" dirty="0"/>
              <a:t>selon un </a:t>
            </a:r>
            <a:r>
              <a:rPr lang="fr-FR" dirty="0" smtClean="0"/>
              <a:t>«</a:t>
            </a:r>
            <a:r>
              <a:rPr lang="fr-FR" b="1" i="1" dirty="0" smtClean="0"/>
              <a:t>modèle»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 smtClean="0"/>
              <a:t>pr</a:t>
            </a:r>
            <a:r>
              <a:rPr lang="en-US" dirty="0" smtClean="0"/>
              <a:t>é</a:t>
            </a:r>
            <a:r>
              <a:rPr lang="fr-FR" dirty="0" smtClean="0"/>
              <a:t>diction.</a:t>
            </a:r>
            <a:endParaRPr lang="fr-FR" dirty="0"/>
          </a:p>
          <a:p>
            <a:pPr lvl="0">
              <a:buSzPct val="45000"/>
              <a:buFont typeface="StarSymbol"/>
              <a:buChar char="●"/>
            </a:pPr>
            <a:r>
              <a:rPr lang="fr-FR" dirty="0"/>
              <a:t>Le processus se passe en deux phases :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fr-FR" b="1" dirty="0"/>
              <a:t>Learning</a:t>
            </a:r>
            <a:r>
              <a:rPr lang="fr-FR" dirty="0"/>
              <a:t> : il s'agit de déterminer un modèle des données étiquetées.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fr-FR" b="1" dirty="0"/>
              <a:t>Test</a:t>
            </a:r>
            <a:r>
              <a:rPr lang="fr-FR" dirty="0"/>
              <a:t> : consiste à prédire l'étiquette </a:t>
            </a:r>
            <a:r>
              <a:rPr lang="fr-FR" b="1" i="1" dirty="0" smtClean="0"/>
              <a:t>«label» </a:t>
            </a:r>
            <a:r>
              <a:rPr lang="fr-FR" dirty="0" smtClean="0"/>
              <a:t>d'une </a:t>
            </a:r>
            <a:r>
              <a:rPr lang="fr-FR" dirty="0"/>
              <a:t>nouvelle donnée, connaissant le modèle préalablement appris.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7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4" y="753942"/>
            <a:ext cx="2619375" cy="1743075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63" y="2770632"/>
            <a:ext cx="2466975" cy="18478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80" y="753942"/>
            <a:ext cx="2905125" cy="15716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12510" y="1559490"/>
            <a:ext cx="53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022480" y="362950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266830" y="2401300"/>
            <a:ext cx="110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Dans le domaine informatique et de l'intelligence artificielle, l'apprentissage non supervisé est un problème d'apprentissage automatique. Il s'agit, pour un logiciel, de trouver des structures sous-jacentes à partir de données non étiquetées. </a:t>
            </a:r>
            <a:r>
              <a:rPr lang="fr-FR" dirty="0">
                <a:hlinkClick r:id="rId3"/>
              </a:rPr>
              <a:t>Wikipédia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4" y="753942"/>
            <a:ext cx="2619375" cy="1743075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63" y="2770632"/>
            <a:ext cx="2466975" cy="18478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80" y="753942"/>
            <a:ext cx="2905125" cy="15716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12510" y="1008345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...</a:t>
            </a:r>
            <a:endParaRPr lang="en-US" sz="5400" dirty="0"/>
          </a:p>
        </p:txBody>
      </p:sp>
      <p:sp>
        <p:nvSpPr>
          <p:cNvPr id="8" name="ZoneTexte 7"/>
          <p:cNvSpPr txBox="1"/>
          <p:nvPr/>
        </p:nvSpPr>
        <p:spPr>
          <a:xfrm>
            <a:off x="5022480" y="3128468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...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66830" y="2172236"/>
            <a:ext cx="110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069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Learning Model (rappel)</a:t>
            </a:r>
          </a:p>
          <a:p>
            <a:pPr marL="514350" indent="-457200"/>
            <a:r>
              <a:rPr lang="en-US" dirty="0" err="1"/>
              <a:t>C’est</a:t>
            </a:r>
            <a:r>
              <a:rPr lang="en-US" dirty="0"/>
              <a:t> quoi la </a:t>
            </a:r>
            <a:r>
              <a:rPr lang="en-US" dirty="0" err="1" smtClean="0"/>
              <a:t>régression</a:t>
            </a:r>
            <a:r>
              <a:rPr lang="en-US" dirty="0" smtClean="0"/>
              <a:t> </a:t>
            </a:r>
            <a:r>
              <a:rPr lang="en-US" dirty="0" err="1"/>
              <a:t>linéaire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 smtClean="0"/>
              <a:t>Interpolation</a:t>
            </a:r>
          </a:p>
          <a:p>
            <a:pPr marL="857250" lvl="1" indent="-457200"/>
            <a:r>
              <a:rPr lang="en-US" dirty="0" smtClean="0"/>
              <a:t>Extrapolation</a:t>
            </a:r>
            <a:endParaRPr lang="en-US" dirty="0" smtClean="0"/>
          </a:p>
          <a:p>
            <a:pPr marL="514350" indent="-457200"/>
            <a:r>
              <a:rPr lang="en-US" dirty="0" smtClean="0"/>
              <a:t>Applications</a:t>
            </a:r>
          </a:p>
          <a:p>
            <a:pPr marL="857250" lvl="1" indent="-457200"/>
            <a:r>
              <a:rPr lang="en-US" dirty="0" smtClean="0"/>
              <a:t>Salary prediction (Linear Regression)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En intelligence artificielle, plus précisément en apprentissage automatique, l'apprentissage par renforcement consiste, pour un agent autonome, à apprendre les actions à prendre, à partir d'expériences, de façon à optimiser une récompense quantitative au cours du </a:t>
            </a:r>
            <a:r>
              <a:rPr lang="fr-FR" dirty="0" err="1"/>
              <a:t>temps.</a:t>
            </a:r>
            <a:r>
              <a:rPr lang="fr-FR" dirty="0" err="1">
                <a:hlinkClick r:id="rId3"/>
              </a:rPr>
              <a:t>Wikipédia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Reinforcing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4" y="795404"/>
            <a:ext cx="7208729" cy="385175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Reinforcing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Second Category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Selon</a:t>
            </a:r>
            <a:r>
              <a:rPr lang="en-US" sz="2800" dirty="0" smtClean="0">
                <a:solidFill>
                  <a:schemeClr val="bg1"/>
                </a:solidFill>
              </a:rPr>
              <a:t> le type de la variable en sortie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fr-FR" dirty="0"/>
              <a:t>la variable de sortie est </a:t>
            </a:r>
            <a:r>
              <a:rPr lang="fr-FR" dirty="0" smtClean="0"/>
              <a:t>continue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dirty="0" smtClean="0"/>
              <a:t>Un nombre r</a:t>
            </a:r>
            <a:r>
              <a:rPr lang="en-US" dirty="0" smtClean="0"/>
              <a:t>eel [R]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smtClean="0"/>
              <a:t>Prix en franc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 smtClean="0"/>
              <a:t>Salaire</a:t>
            </a:r>
            <a:r>
              <a:rPr lang="en-US" dirty="0" smtClean="0"/>
              <a:t> en franc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smtClean="0"/>
              <a:t>More…</a:t>
            </a:r>
            <a:endParaRPr lang="fr-FR" dirty="0" smtClean="0"/>
          </a:p>
          <a:p>
            <a:pPr marL="0" lvl="0" indent="0">
              <a:buSzPct val="45000"/>
              <a:buNone/>
            </a:pP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dirty="0"/>
              <a:t> la variable de sortie </a:t>
            </a:r>
            <a:r>
              <a:rPr lang="en-US" dirty="0" err="1"/>
              <a:t>est</a:t>
            </a:r>
            <a:r>
              <a:rPr lang="en-US" dirty="0"/>
              <a:t> discrete. C-à-d </a:t>
            </a:r>
            <a:r>
              <a:rPr lang="fr-FR" dirty="0"/>
              <a:t>la variable de sortie prend ses valeurs dans des classes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CAT</a:t>
            </a:r>
          </a:p>
          <a:p>
            <a:pPr lvl="1"/>
            <a:r>
              <a:rPr lang="fr-FR" dirty="0" smtClean="0"/>
              <a:t>DOG</a:t>
            </a:r>
          </a:p>
          <a:p>
            <a:pPr lvl="1"/>
            <a:r>
              <a:rPr lang="fr-FR" dirty="0" smtClean="0"/>
              <a:t>SNAKE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6" y="889348"/>
            <a:ext cx="8179496" cy="3663863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Category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21912" y="15970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4203" y="36638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29200" y="3848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57800" y="2849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016658" y="15219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 Category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" y="925513"/>
            <a:ext cx="7728558" cy="3554412"/>
          </a:xfrm>
        </p:spPr>
      </p:pic>
    </p:spTree>
    <p:extLst>
      <p:ext uri="{BB962C8B-B14F-4D97-AF65-F5344CB8AC3E}">
        <p14:creationId xmlns:p14="http://schemas.microsoft.com/office/powerpoint/2010/main" val="2397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Learning Schema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Schema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757825"/>
            <a:ext cx="8805798" cy="3722100"/>
          </a:xfrm>
        </p:spPr>
      </p:pic>
    </p:spTree>
    <p:extLst>
      <p:ext uri="{BB962C8B-B14F-4D97-AF65-F5344CB8AC3E}">
        <p14:creationId xmlns:p14="http://schemas.microsoft.com/office/powerpoint/2010/main" val="28196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What’s Learning Model???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</a:t>
            </a:r>
            <a:r>
              <a:rPr lang="fr-FR" dirty="0"/>
              <a:t> </a:t>
            </a:r>
            <a:r>
              <a:rPr lang="fr-FR" b="1" dirty="0"/>
              <a:t>modèle d'apprentissage</a:t>
            </a:r>
            <a:r>
              <a:rPr lang="fr-FR" dirty="0"/>
              <a:t> décrit les processus selon lesquels l'être humain construit ses connaissances et s'approprie les savoirs. Il fournit un ensemble de principes sur lesquels l'</a:t>
            </a:r>
            <a:r>
              <a:rPr lang="fr-FR" b="1" dirty="0"/>
              <a:t>apprentissage</a:t>
            </a:r>
            <a:r>
              <a:rPr lang="fr-FR" dirty="0"/>
              <a:t> peut s'appuyer et être mis en œuvre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What’s Linear Regression??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 algn="ctr">
              <a:buNone/>
            </a:pPr>
            <a:r>
              <a:rPr lang="fr-FR" sz="3200" dirty="0"/>
              <a:t>En statistiques, en économétrie et en apprentissage automatique, un modèle de régression linéaire est un modèle de régression qui cherche à établir une relation linéaire entre une variable, dite expliquée, et une ou plusieurs variables, dites explicatives. </a:t>
            </a:r>
            <a:r>
              <a:rPr lang="fr-FR" sz="3200" dirty="0" smtClean="0">
                <a:hlinkClick r:id="rId3"/>
              </a:rPr>
              <a:t>Wikipédia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2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808534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s’est-il</a:t>
            </a:r>
            <a:r>
              <a:rPr lang="en-US" dirty="0" smtClean="0">
                <a:solidFill>
                  <a:schemeClr val="tx1"/>
                </a:solidFill>
              </a:rPr>
              <a:t> passé???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(Ne pas </a:t>
            </a:r>
            <a:r>
              <a:rPr lang="en-US" dirty="0" err="1" smtClean="0">
                <a:solidFill>
                  <a:schemeClr val="tx1"/>
                </a:solidFill>
              </a:rPr>
              <a:t>tricher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80" y="1835063"/>
            <a:ext cx="2543175" cy="25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1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808534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s’est-il</a:t>
            </a:r>
            <a:r>
              <a:rPr lang="en-US" dirty="0" smtClean="0">
                <a:solidFill>
                  <a:schemeClr val="tx1"/>
                </a:solidFill>
              </a:rPr>
              <a:t> passé???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(sans la </a:t>
            </a:r>
            <a:r>
              <a:rPr lang="en-US" dirty="0" err="1" smtClean="0">
                <a:solidFill>
                  <a:schemeClr val="tx1"/>
                </a:solidFill>
              </a:rPr>
              <a:t>triche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La sortie </a:t>
            </a:r>
            <a:r>
              <a:rPr lang="en-US" dirty="0" err="1" smtClean="0">
                <a:solidFill>
                  <a:schemeClr val="tx1"/>
                </a:solidFill>
              </a:rPr>
              <a:t>est</a:t>
            </a:r>
            <a:r>
              <a:rPr lang="en-US" dirty="0" smtClean="0">
                <a:solidFill>
                  <a:schemeClr val="tx1"/>
                </a:solidFill>
              </a:rPr>
              <a:t> le double de </a:t>
            </a:r>
            <a:r>
              <a:rPr lang="en-US" dirty="0" err="1" smtClean="0">
                <a:solidFill>
                  <a:schemeClr val="tx1"/>
                </a:solidFill>
              </a:rPr>
              <a:t>l’entrée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data1 * 2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accent2"/>
                </a:solidFill>
              </a:rPr>
              <a:t>PRODUIT</a:t>
            </a:r>
            <a:r>
              <a:rPr lang="en-US" b="1" dirty="0" smtClean="0">
                <a:solidFill>
                  <a:schemeClr val="tx1"/>
                </a:solidFill>
              </a:rPr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22741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s’est-il</a:t>
            </a:r>
            <a:r>
              <a:rPr lang="en-US" dirty="0">
                <a:solidFill>
                  <a:schemeClr val="tx1"/>
                </a:solidFill>
              </a:rPr>
              <a:t> passé</a:t>
            </a:r>
            <a:r>
              <a:rPr lang="en-US" dirty="0" smtClean="0">
                <a:solidFill>
                  <a:schemeClr val="tx1"/>
                </a:solidFill>
              </a:rPr>
              <a:t>???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(Ne pas </a:t>
            </a:r>
            <a:r>
              <a:rPr lang="en-US" b="1" dirty="0" err="1" smtClean="0">
                <a:solidFill>
                  <a:schemeClr val="tx1"/>
                </a:solidFill>
              </a:rPr>
              <a:t>tricher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83" y="1811968"/>
            <a:ext cx="224763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22741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s’est-il</a:t>
            </a:r>
            <a:r>
              <a:rPr lang="en-US" dirty="0">
                <a:solidFill>
                  <a:schemeClr val="tx1"/>
                </a:solidFill>
              </a:rPr>
              <a:t> passé???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 sortie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 </a:t>
            </a:r>
            <a:r>
              <a:rPr lang="en-US" dirty="0" err="1" smtClean="0">
                <a:solidFill>
                  <a:schemeClr val="tx1"/>
                </a:solidFill>
              </a:rPr>
              <a:t>somme</a:t>
            </a:r>
            <a:r>
              <a:rPr lang="en-US" dirty="0" smtClean="0">
                <a:solidFill>
                  <a:schemeClr val="tx1"/>
                </a:solidFill>
              </a:rPr>
              <a:t> des entrées</a:t>
            </a: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abel</a:t>
            </a:r>
            <a:r>
              <a:rPr lang="en-US" b="1" dirty="0" smtClean="0">
                <a:solidFill>
                  <a:schemeClr val="tx1"/>
                </a:solidFill>
              </a:rPr>
              <a:t> = data1 + </a:t>
            </a:r>
            <a:r>
              <a:rPr lang="en-US" b="1" dirty="0" smtClean="0">
                <a:solidFill>
                  <a:srgbClr val="00B0F0"/>
                </a:solidFill>
              </a:rPr>
              <a:t>data2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accent2"/>
                </a:solidFill>
              </a:rPr>
              <a:t>SOMME</a:t>
            </a:r>
            <a:r>
              <a:rPr lang="en-US" b="1" dirty="0" smtClean="0">
                <a:solidFill>
                  <a:schemeClr val="tx1"/>
                </a:solidFill>
              </a:rPr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data2)</a:t>
            </a: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Arbre</a:t>
            </a:r>
            <a:r>
              <a:rPr lang="en-US" dirty="0" smtClean="0"/>
              <a:t> </a:t>
            </a:r>
            <a:r>
              <a:rPr lang="en-US" dirty="0" err="1" smtClean="0"/>
              <a:t>decisionnel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chemin</a:t>
            </a:r>
            <a:r>
              <a:rPr lang="en-US" dirty="0" smtClean="0"/>
              <a:t> le plus </a:t>
            </a:r>
            <a:r>
              <a:rPr lang="en-US" dirty="0" err="1" smtClean="0"/>
              <a:t>rapide</a:t>
            </a:r>
            <a:r>
              <a:rPr lang="en-US" dirty="0" smtClean="0"/>
              <a:t> qui </a:t>
            </a:r>
            <a:r>
              <a:rPr lang="en-US" dirty="0" err="1" smtClean="0"/>
              <a:t>mène</a:t>
            </a:r>
            <a:r>
              <a:rPr lang="en-US" dirty="0" smtClean="0"/>
              <a:t> de A </a:t>
            </a:r>
            <a:r>
              <a:rPr lang="en-US" dirty="0" err="1" smtClean="0"/>
              <a:t>vers</a:t>
            </a:r>
            <a:r>
              <a:rPr lang="en-US" dirty="0" smtClean="0"/>
              <a:t> 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2"/>
                </a:solidFill>
              </a:rPr>
              <a:t>A – B – E</a:t>
            </a:r>
            <a:endParaRPr lang="en-US" sz="4000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9" y="1464239"/>
            <a:ext cx="3831528" cy="29136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70864" y="118866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2646671" y="1728778"/>
            <a:ext cx="30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8" name="ZoneTexte 7"/>
          <p:cNvSpPr txBox="1"/>
          <p:nvPr/>
        </p:nvSpPr>
        <p:spPr>
          <a:xfrm>
            <a:off x="1970134" y="251451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56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d’apprentissage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>
                <a:solidFill>
                  <a:srgbClr val="FF8C00"/>
                </a:solidFill>
              </a:rPr>
              <a:t>C’est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une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fonction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mathématique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ou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logique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quelconque</a:t>
            </a:r>
            <a:r>
              <a:rPr lang="en-US" dirty="0" smtClean="0">
                <a:solidFill>
                  <a:srgbClr val="FF8C00"/>
                </a:solidFill>
              </a:rPr>
              <a:t>(simple </a:t>
            </a:r>
            <a:r>
              <a:rPr lang="en-US" dirty="0" err="1" smtClean="0">
                <a:solidFill>
                  <a:srgbClr val="FF8C00"/>
                </a:solidFill>
              </a:rPr>
              <a:t>ou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composée</a:t>
            </a:r>
            <a:r>
              <a:rPr lang="en-US" dirty="0" smtClean="0">
                <a:solidFill>
                  <a:srgbClr val="FF8C00"/>
                </a:solidFill>
              </a:rPr>
              <a:t>).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PRODUIT</a:t>
            </a:r>
            <a:r>
              <a:rPr lang="en-US" b="1" dirty="0"/>
              <a:t>(data1,</a:t>
            </a:r>
            <a:r>
              <a:rPr lang="en-US" b="1" dirty="0">
                <a:solidFill>
                  <a:srgbClr val="00B0F0"/>
                </a:solidFill>
              </a:rPr>
              <a:t>2)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SOMME</a:t>
            </a:r>
            <a:r>
              <a:rPr lang="en-US" b="1" dirty="0" smtClean="0"/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data2)</a:t>
            </a:r>
          </a:p>
          <a:p>
            <a:pPr lvl="1"/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C00"/>
                </a:solidFill>
              </a:rPr>
              <a:t>(</a:t>
            </a:r>
            <a:r>
              <a:rPr lang="en-US" dirty="0" err="1" smtClean="0">
                <a:solidFill>
                  <a:srgbClr val="FF8C00"/>
                </a:solidFill>
              </a:rPr>
              <a:t>ou</a:t>
            </a:r>
            <a:r>
              <a:rPr lang="en-US" dirty="0" smtClean="0">
                <a:solidFill>
                  <a:srgbClr val="FF8C00"/>
                </a:solidFill>
              </a:rPr>
              <a:t>)/</a:t>
            </a:r>
            <a:r>
              <a:rPr lang="en-US" dirty="0" err="1" smtClean="0">
                <a:solidFill>
                  <a:srgbClr val="FF8C00"/>
                </a:solidFill>
              </a:rPr>
              <a:t>C’est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aussi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une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logique</a:t>
            </a:r>
            <a:r>
              <a:rPr lang="en-US" dirty="0" smtClean="0">
                <a:solidFill>
                  <a:srgbClr val="FF8C00"/>
                </a:solidFill>
              </a:rPr>
              <a:t>(schema) à </a:t>
            </a:r>
            <a:r>
              <a:rPr lang="en-US" dirty="0" err="1" smtClean="0">
                <a:solidFill>
                  <a:srgbClr val="FF8C00"/>
                </a:solidFill>
              </a:rPr>
              <a:t>suivre</a:t>
            </a:r>
            <a:endParaRPr lang="en-US" dirty="0" smtClean="0">
              <a:solidFill>
                <a:srgbClr val="FF8C00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 – B –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97" y="2281768"/>
            <a:ext cx="2724150" cy="21336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18340" y="22172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20944" y="25879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7534" y="3112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Schema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925513"/>
            <a:ext cx="8384739" cy="3554412"/>
          </a:xfrm>
        </p:spPr>
      </p:pic>
    </p:spTree>
    <p:extLst>
      <p:ext uri="{BB962C8B-B14F-4D97-AF65-F5344CB8AC3E}">
        <p14:creationId xmlns:p14="http://schemas.microsoft.com/office/powerpoint/2010/main" val="13515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Cost &amp; Optimization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and Optimization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C00"/>
                </a:solidFill>
              </a:rPr>
              <a:t>Cost</a:t>
            </a:r>
          </a:p>
          <a:p>
            <a:pPr lvl="1"/>
            <a:r>
              <a:rPr lang="en-US" dirty="0" err="1"/>
              <a:t>C’est</a:t>
            </a:r>
            <a:r>
              <a:rPr lang="en-US" dirty="0"/>
              <a:t> la difference entre la sortie </a:t>
            </a:r>
            <a:r>
              <a:rPr lang="fr-FR" b="1" i="1" dirty="0"/>
              <a:t>«</a:t>
            </a:r>
            <a:r>
              <a:rPr lang="fr-FR" b="1" i="1" dirty="0" err="1"/>
              <a:t>prediction</a:t>
            </a:r>
            <a:r>
              <a:rPr lang="fr-FR" b="1" i="1" dirty="0"/>
              <a:t>»</a:t>
            </a:r>
            <a:r>
              <a:rPr lang="en-US" dirty="0"/>
              <a:t> </a:t>
            </a:r>
            <a:r>
              <a:rPr lang="en-US" dirty="0" err="1"/>
              <a:t>donnée</a:t>
            </a:r>
            <a:r>
              <a:rPr lang="en-US" dirty="0"/>
              <a:t> par le model </a:t>
            </a:r>
            <a:r>
              <a:rPr lang="en-US" dirty="0" err="1"/>
              <a:t>d’apprentissage</a:t>
            </a:r>
            <a:r>
              <a:rPr lang="en-US" dirty="0"/>
              <a:t> et la sortie </a:t>
            </a:r>
            <a:r>
              <a:rPr lang="en-US" dirty="0" err="1"/>
              <a:t>correcte</a:t>
            </a:r>
            <a:r>
              <a:rPr lang="en-US" dirty="0"/>
              <a:t> (</a:t>
            </a:r>
            <a:r>
              <a:rPr lang="en-US" dirty="0" err="1"/>
              <a:t>voulue</a:t>
            </a:r>
            <a:r>
              <a:rPr lang="en-US" dirty="0"/>
              <a:t>) </a:t>
            </a:r>
            <a:r>
              <a:rPr lang="fr-FR" b="1" i="1" dirty="0"/>
              <a:t>«</a:t>
            </a:r>
            <a:r>
              <a:rPr lang="fr-FR" b="1" i="1" dirty="0" err="1"/>
              <a:t>target</a:t>
            </a:r>
            <a:r>
              <a:rPr lang="fr-FR" b="1" i="1" dirty="0"/>
              <a:t>».</a:t>
            </a:r>
          </a:p>
          <a:p>
            <a:pPr lvl="1"/>
            <a:r>
              <a:rPr lang="fr-FR" b="1" i="1" dirty="0" err="1"/>
              <a:t>Cost</a:t>
            </a:r>
            <a:r>
              <a:rPr lang="fr-FR" b="1" i="1" dirty="0"/>
              <a:t> = </a:t>
            </a:r>
            <a:r>
              <a:rPr lang="fr-FR" b="1" i="1" dirty="0" err="1"/>
              <a:t>target</a:t>
            </a:r>
            <a:r>
              <a:rPr lang="fr-FR" b="1" i="1" dirty="0"/>
              <a:t> – </a:t>
            </a:r>
            <a:r>
              <a:rPr lang="fr-FR" b="1" i="1" dirty="0" err="1"/>
              <a:t>prediction</a:t>
            </a:r>
            <a:endParaRPr lang="en-US" dirty="0" smtClean="0"/>
          </a:p>
          <a:p>
            <a:r>
              <a:rPr lang="en-US" dirty="0" smtClean="0">
                <a:solidFill>
                  <a:srgbClr val="FF8C00"/>
                </a:solidFill>
              </a:rPr>
              <a:t>Optimization</a:t>
            </a:r>
          </a:p>
          <a:p>
            <a:pPr lvl="1"/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phase qui </a:t>
            </a:r>
            <a:r>
              <a:rPr lang="en-US" dirty="0" err="1"/>
              <a:t>c</a:t>
            </a:r>
            <a:r>
              <a:rPr lang="en-US" dirty="0" err="1" smtClean="0"/>
              <a:t>onsiste</a:t>
            </a:r>
            <a:r>
              <a:rPr lang="en-US" dirty="0" smtClean="0"/>
              <a:t> à </a:t>
            </a:r>
            <a:r>
              <a:rPr lang="en-US" dirty="0" err="1" smtClean="0"/>
              <a:t>minimiser</a:t>
            </a:r>
            <a:r>
              <a:rPr lang="en-US" dirty="0" smtClean="0"/>
              <a:t> le Cost</a:t>
            </a:r>
          </a:p>
          <a:p>
            <a:pPr lvl="1"/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951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814267"/>
              </p:ext>
            </p:extLst>
          </p:nvPr>
        </p:nvGraphicFramePr>
        <p:xfrm>
          <a:off x="233363" y="925513"/>
          <a:ext cx="86836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</a:t>
                      </a:r>
                      <a:r>
                        <a:rPr lang="en-US" sz="2000" baseline="0" dirty="0" smtClean="0"/>
                        <a:t> LABEL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33168" y="3211513"/>
            <a:ext cx="582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Total Cost : 0 + 1 + 2 + 1 = 4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Performance : 1 / 4 = 25%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L'</a:t>
            </a:r>
            <a:r>
              <a:rPr lang="fr-FR" b="1" dirty="0"/>
              <a:t>apprentissage automatique</a:t>
            </a:r>
            <a:r>
              <a:rPr lang="fr-FR" dirty="0"/>
              <a:t> (en anglais </a:t>
            </a:r>
            <a:r>
              <a:rPr lang="fr-FR" i="1" dirty="0">
                <a:solidFill>
                  <a:srgbClr val="FF8C00"/>
                </a:solidFill>
              </a:rPr>
              <a:t>machine </a:t>
            </a:r>
            <a:r>
              <a:rPr lang="fr-FR" i="1" dirty="0" err="1">
                <a:solidFill>
                  <a:srgbClr val="FF8C00"/>
                </a:solidFill>
              </a:rPr>
              <a:t>learning</a:t>
            </a:r>
            <a:r>
              <a:rPr lang="fr-FR" dirty="0"/>
              <a:t>, littéralement « l'</a:t>
            </a:r>
            <a:r>
              <a:rPr lang="fr-FR" b="1" dirty="0"/>
              <a:t>apprentissage machine</a:t>
            </a:r>
            <a:r>
              <a:rPr lang="fr-FR" dirty="0"/>
              <a:t> ») ou </a:t>
            </a:r>
            <a:r>
              <a:rPr lang="fr-FR" b="1" dirty="0"/>
              <a:t>apprentissage statistique</a:t>
            </a:r>
            <a:r>
              <a:rPr lang="fr-FR" dirty="0"/>
              <a:t> est un champ d'étude de l'</a:t>
            </a:r>
            <a:r>
              <a:rPr lang="fr-FR" dirty="0">
                <a:hlinkClick r:id="rId3" tooltip="Intelligence artificielle"/>
              </a:rPr>
              <a:t>intelligence artificielle</a:t>
            </a:r>
            <a:r>
              <a:rPr lang="fr-FR" dirty="0"/>
              <a:t> qui se fonde sur des approches statistiques pour donner aux </a:t>
            </a:r>
            <a:r>
              <a:rPr lang="fr-FR" dirty="0">
                <a:hlinkClick r:id="rId4" tooltip="Ordinateur"/>
              </a:rPr>
              <a:t>ordinateurs</a:t>
            </a:r>
            <a:r>
              <a:rPr lang="fr-FR" dirty="0"/>
              <a:t> la capacité d' « apprendre » à partir de données, c'est-à-dire d'améliorer leurs performances à résoudre des tâches sans être explicitement programmés pour chacune. Plus largement, cela concerne la conception, l'analyse, le développement et l'implémentation de telles méthodes</a:t>
            </a:r>
            <a:r>
              <a:rPr lang="fr-FR" dirty="0" smtClean="0"/>
              <a:t>.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Wikipédia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What’s Machine Learning???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04053"/>
              </p:ext>
            </p:extLst>
          </p:nvPr>
        </p:nvGraphicFramePr>
        <p:xfrm>
          <a:off x="233363" y="925513"/>
          <a:ext cx="868362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Optimized</a:t>
                      </a:r>
                    </a:p>
                    <a:p>
                      <a:pPr algn="ctr"/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  <a:endParaRPr lang="en-US" sz="16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prediction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COST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3151" y="3219189"/>
            <a:ext cx="582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Total Cost : 0 + </a:t>
            </a:r>
            <a:r>
              <a:rPr lang="en-US" sz="4000" dirty="0" smtClean="0">
                <a:solidFill>
                  <a:srgbClr val="FF0000"/>
                </a:solidFill>
              </a:rPr>
              <a:t>0 </a:t>
            </a:r>
            <a:r>
              <a:rPr lang="en-US" sz="4000" dirty="0">
                <a:solidFill>
                  <a:srgbClr val="FF0000"/>
                </a:solidFill>
              </a:rPr>
              <a:t>+ </a:t>
            </a:r>
            <a:r>
              <a:rPr lang="en-US" sz="4000" dirty="0" smtClean="0">
                <a:solidFill>
                  <a:srgbClr val="FF0000"/>
                </a:solidFill>
              </a:rPr>
              <a:t>0 </a:t>
            </a:r>
            <a:r>
              <a:rPr lang="en-US" sz="4000" dirty="0">
                <a:solidFill>
                  <a:srgbClr val="FF0000"/>
                </a:solidFill>
              </a:rPr>
              <a:t>+ 1 = </a:t>
            </a:r>
            <a:r>
              <a:rPr lang="en-US" sz="4000" dirty="0" smtClean="0">
                <a:solidFill>
                  <a:srgbClr val="FF0000"/>
                </a:solidFill>
              </a:rPr>
              <a:t>1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chemeClr val="accent2"/>
                </a:solidFill>
              </a:rPr>
              <a:t>Performance : </a:t>
            </a:r>
            <a:r>
              <a:rPr lang="en-US" sz="4000" dirty="0" smtClean="0">
                <a:solidFill>
                  <a:schemeClr val="accent2"/>
                </a:solidFill>
              </a:rPr>
              <a:t>3 </a:t>
            </a:r>
            <a:r>
              <a:rPr lang="en-US" sz="4000" dirty="0">
                <a:solidFill>
                  <a:schemeClr val="accent2"/>
                </a:solidFill>
              </a:rPr>
              <a:t>/ 4 = </a:t>
            </a:r>
            <a:r>
              <a:rPr lang="en-US" sz="4000" dirty="0" smtClean="0">
                <a:solidFill>
                  <a:schemeClr val="accent2"/>
                </a:solidFill>
              </a:rPr>
              <a:t>75</a:t>
            </a:r>
            <a:r>
              <a:rPr lang="en-US" sz="4000" dirty="0">
                <a:solidFill>
                  <a:schemeClr val="accent2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462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Learning Model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" y="925513"/>
            <a:ext cx="8793271" cy="3554412"/>
          </a:xfrm>
        </p:spPr>
      </p:pic>
    </p:spTree>
    <p:extLst>
      <p:ext uri="{BB962C8B-B14F-4D97-AF65-F5344CB8AC3E}">
        <p14:creationId xmlns:p14="http://schemas.microsoft.com/office/powerpoint/2010/main" val="22728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Application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Salary prediction with Linear Regression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En statistiques, en économétrie et en apprentissage automatique, un modèle de régression linéaire est un modèle de régression qui cherche à établir une relation linéaire entre une variable, dite expliquée, et une ou plusieurs variables, dites explicatives. </a:t>
            </a:r>
            <a:r>
              <a:rPr lang="fr-FR" dirty="0">
                <a:hlinkClick r:id="rId3"/>
              </a:rPr>
              <a:t>Wikipédia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Selon</a:t>
            </a:r>
            <a:r>
              <a:rPr lang="en-US" dirty="0" smtClean="0">
                <a:solidFill>
                  <a:schemeClr val="tx1"/>
                </a:solidFill>
              </a:rPr>
              <a:t> le type de la variable en sortie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Regression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Classification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Logistical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La régression logistique ou modèle </a:t>
            </a:r>
            <a:r>
              <a:rPr lang="fr-FR" dirty="0" err="1"/>
              <a:t>logit</a:t>
            </a:r>
            <a:r>
              <a:rPr lang="fr-FR" dirty="0"/>
              <a:t> est un modèle de régression binomiale. Comme pour tous les modèles de régression binomiale, il s'agit de modéliser au mieux un modèle mathématique simple à des observations réelles nombreuses. </a:t>
            </a:r>
            <a:r>
              <a:rPr lang="fr-FR" dirty="0">
                <a:hlinkClick r:id="rId3"/>
              </a:rPr>
              <a:t>Wikipédia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Selon</a:t>
            </a:r>
            <a:r>
              <a:rPr lang="en-US" dirty="0" smtClean="0">
                <a:solidFill>
                  <a:schemeClr val="tx1"/>
                </a:solidFill>
              </a:rPr>
              <a:t> le type de la variable en sortie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Regression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1"/>
                </a:solidFill>
              </a:rPr>
              <a:t>Classification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: variable </a:t>
            </a:r>
            <a:r>
              <a:rPr lang="en-US" dirty="0" err="1" smtClean="0"/>
              <a:t>indépendante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Surface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Le temps</a:t>
            </a:r>
          </a:p>
          <a:p>
            <a:r>
              <a:rPr lang="en-US" dirty="0" smtClean="0"/>
              <a:t>Y : variable </a:t>
            </a:r>
            <a:r>
              <a:rPr lang="en-US" dirty="0" err="1" smtClean="0"/>
              <a:t>dépendante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Prix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prix</a:t>
            </a:r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07025554"/>
              </p:ext>
            </p:extLst>
          </p:nvPr>
        </p:nvGraphicFramePr>
        <p:xfrm>
          <a:off x="4576763" y="925513"/>
          <a:ext cx="434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: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: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010412" y="2571750"/>
            <a:ext cx="406893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Label  = 2*data + 1</a:t>
            </a:r>
            <a:endParaRPr lang="en-US" sz="4000" dirty="0"/>
          </a:p>
          <a:p>
            <a:r>
              <a:rPr lang="en-US" sz="4800" dirty="0"/>
              <a:t>y</a:t>
            </a:r>
            <a:r>
              <a:rPr lang="en-US" sz="4800" dirty="0" smtClean="0"/>
              <a:t> = ax + b</a:t>
            </a:r>
          </a:p>
          <a:p>
            <a:r>
              <a:rPr lang="en-US" sz="4800" dirty="0" smtClean="0"/>
              <a:t>Y = f(x)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04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" y="1380173"/>
            <a:ext cx="4077222" cy="3289108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82" y="925513"/>
            <a:ext cx="4258848" cy="3828113"/>
          </a:xfrm>
        </p:spPr>
      </p:pic>
    </p:spTree>
    <p:extLst>
      <p:ext uri="{BB962C8B-B14F-4D97-AF65-F5344CB8AC3E}">
        <p14:creationId xmlns:p14="http://schemas.microsoft.com/office/powerpoint/2010/main" val="7463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01" y="770427"/>
            <a:ext cx="4343400" cy="3602646"/>
          </a:xfrm>
        </p:spPr>
      </p:pic>
    </p:spTree>
    <p:extLst>
      <p:ext uri="{BB962C8B-B14F-4D97-AF65-F5344CB8AC3E}">
        <p14:creationId xmlns:p14="http://schemas.microsoft.com/office/powerpoint/2010/main" val="14957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Problem to solve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Prédire</a:t>
            </a:r>
            <a:r>
              <a:rPr lang="en-US" dirty="0" smtClean="0"/>
              <a:t> le </a:t>
            </a:r>
            <a:r>
              <a:rPr lang="en-US" dirty="0" err="1" smtClean="0"/>
              <a:t>salaire</a:t>
            </a:r>
            <a:r>
              <a:rPr lang="en-US" dirty="0" smtClean="0"/>
              <a:t> d’un </a:t>
            </a:r>
            <a:r>
              <a:rPr lang="en-US" dirty="0" err="1" smtClean="0"/>
              <a:t>employé</a:t>
            </a:r>
            <a:r>
              <a:rPr lang="en-US" dirty="0" smtClean="0"/>
              <a:t> en </a:t>
            </a:r>
            <a:r>
              <a:rPr lang="en-US" dirty="0" err="1" smtClean="0"/>
              <a:t>connaissant</a:t>
            </a:r>
            <a:r>
              <a:rPr lang="en-US" dirty="0" smtClean="0"/>
              <a:t> son experience de travail [</a:t>
            </a:r>
            <a:r>
              <a:rPr lang="en-US" dirty="0" err="1" smtClean="0"/>
              <a:t>années</a:t>
            </a:r>
            <a:r>
              <a:rPr lang="en-US" dirty="0" smtClean="0"/>
              <a:t> de travail]</a:t>
            </a:r>
          </a:p>
          <a:p>
            <a:pPr lvl="1"/>
            <a:r>
              <a:rPr lang="en-US" dirty="0" smtClean="0"/>
              <a:t>Experience : Variable </a:t>
            </a:r>
            <a:r>
              <a:rPr lang="en-US" dirty="0" err="1" smtClean="0"/>
              <a:t>Indépendante</a:t>
            </a:r>
            <a:endParaRPr lang="en-US" dirty="0" smtClean="0"/>
          </a:p>
          <a:p>
            <a:pPr lvl="1"/>
            <a:r>
              <a:rPr lang="en-US" dirty="0" err="1" smtClean="0"/>
              <a:t>Salaire</a:t>
            </a:r>
            <a:r>
              <a:rPr lang="en-US" dirty="0" smtClean="0"/>
              <a:t> : Variable </a:t>
            </a:r>
            <a:r>
              <a:rPr lang="en-US" dirty="0" err="1" smtClean="0"/>
              <a:t>dépendante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8" y="925513"/>
            <a:ext cx="8724378" cy="3554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</p:spTree>
    <p:extLst>
      <p:ext uri="{BB962C8B-B14F-4D97-AF65-F5344CB8AC3E}">
        <p14:creationId xmlns:p14="http://schemas.microsoft.com/office/powerpoint/2010/main" val="4525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825"/>
            <a:ext cx="9144000" cy="3790100"/>
          </a:xfrm>
        </p:spPr>
      </p:pic>
      <p:sp>
        <p:nvSpPr>
          <p:cNvPr id="2" name="ZoneTexte 1"/>
          <p:cNvSpPr txBox="1"/>
          <p:nvPr/>
        </p:nvSpPr>
        <p:spPr>
          <a:xfrm>
            <a:off x="1400152" y="1015693"/>
            <a:ext cx="38656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FF8C00"/>
                </a:solidFill>
              </a:rPr>
              <a:t>Une</a:t>
            </a:r>
            <a:r>
              <a:rPr lang="en-US" sz="2000" b="1" i="1" dirty="0" smtClean="0">
                <a:solidFill>
                  <a:srgbClr val="FF8C00"/>
                </a:solidFill>
              </a:rPr>
              <a:t> machine qui </a:t>
            </a:r>
            <a:r>
              <a:rPr lang="en-US" sz="2000" b="1" i="1" dirty="0" err="1" smtClean="0">
                <a:solidFill>
                  <a:srgbClr val="FF8C00"/>
                </a:solidFill>
              </a:rPr>
              <a:t>apprend</a:t>
            </a:r>
            <a:r>
              <a:rPr lang="en-US" sz="2000" b="1" i="1" dirty="0" smtClean="0">
                <a:solidFill>
                  <a:srgbClr val="FF8C00"/>
                </a:solidFill>
              </a:rPr>
              <a:t> </a:t>
            </a:r>
          </a:p>
          <a:p>
            <a:r>
              <a:rPr lang="en-US" sz="2000" b="1" i="1" dirty="0" err="1" smtClean="0">
                <a:solidFill>
                  <a:srgbClr val="FF8C00"/>
                </a:solidFill>
              </a:rPr>
              <a:t>est</a:t>
            </a:r>
            <a:r>
              <a:rPr lang="en-US" sz="2000" b="1" i="1" dirty="0" smtClean="0">
                <a:solidFill>
                  <a:srgbClr val="FF8C00"/>
                </a:solidFill>
              </a:rPr>
              <a:t> </a:t>
            </a:r>
            <a:r>
              <a:rPr lang="en-US" sz="2000" b="1" i="1" dirty="0" err="1" smtClean="0">
                <a:solidFill>
                  <a:srgbClr val="FF8C00"/>
                </a:solidFill>
              </a:rPr>
              <a:t>semblable</a:t>
            </a:r>
            <a:r>
              <a:rPr lang="en-US" sz="2000" b="1" i="1" dirty="0" smtClean="0">
                <a:solidFill>
                  <a:srgbClr val="FF8C00"/>
                </a:solidFill>
              </a:rPr>
              <a:t> à un enfant de 7ans </a:t>
            </a:r>
          </a:p>
          <a:p>
            <a:r>
              <a:rPr lang="en-US" sz="2000" b="1" i="1" dirty="0" smtClean="0">
                <a:solidFill>
                  <a:srgbClr val="FF8C00"/>
                </a:solidFill>
              </a:rPr>
              <a:t>à qui on </a:t>
            </a:r>
            <a:r>
              <a:rPr lang="en-US" sz="2000" b="1" i="1" dirty="0" err="1" smtClean="0">
                <a:solidFill>
                  <a:srgbClr val="FF8C00"/>
                </a:solidFill>
              </a:rPr>
              <a:t>doit</a:t>
            </a:r>
            <a:r>
              <a:rPr lang="en-US" sz="2000" b="1" i="1" dirty="0" smtClean="0">
                <a:solidFill>
                  <a:srgbClr val="FF8C00"/>
                </a:solidFill>
              </a:rPr>
              <a:t> </a:t>
            </a:r>
            <a:r>
              <a:rPr lang="en-US" sz="2000" b="1" i="1" dirty="0" err="1" smtClean="0">
                <a:solidFill>
                  <a:srgbClr val="FF8C00"/>
                </a:solidFill>
              </a:rPr>
              <a:t>apprendre</a:t>
            </a:r>
            <a:endParaRPr lang="en-US" sz="2000" b="1" i="1" dirty="0" smtClean="0">
              <a:solidFill>
                <a:srgbClr val="FF8C00"/>
              </a:solidFill>
            </a:endParaRPr>
          </a:p>
          <a:p>
            <a:r>
              <a:rPr lang="en-US" sz="2000" b="1" i="1" dirty="0">
                <a:solidFill>
                  <a:srgbClr val="FF8C00"/>
                </a:solidFill>
              </a:rPr>
              <a:t>d</a:t>
            </a:r>
            <a:r>
              <a:rPr lang="en-US" sz="2000" b="1" i="1" dirty="0" smtClean="0">
                <a:solidFill>
                  <a:srgbClr val="FF8C00"/>
                </a:solidFill>
              </a:rPr>
              <a:t>es concepts.</a:t>
            </a:r>
            <a:endParaRPr lang="en-US" sz="2000" b="1" i="1" dirty="0"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RULES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Regle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stricte</a:t>
            </a:r>
            <a:r>
              <a:rPr lang="en-US" sz="2800" dirty="0" smtClean="0">
                <a:solidFill>
                  <a:schemeClr val="bg1"/>
                </a:solidFill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</a:rPr>
              <a:t>l’apprentissage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RULES {ML 7 : 7}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dirty="0"/>
              <a:t>Étant donnée une tâche T à effectuer par un programme informatique donné et une mesure de performance par rapport à cette tâche P, on dit que ce programme apprend à partir d’une expérience E si la valeur de la mesure P augmente avec l’expérience.</a:t>
            </a: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marL="0" lvl="8" indent="0" algn="ctr" hangingPunct="0">
              <a:spcBef>
                <a:spcPts val="0"/>
              </a:spcBef>
              <a:spcAft>
                <a:spcPts val="1046"/>
              </a:spcAft>
              <a:buNone/>
            </a:pPr>
            <a:r>
              <a:rPr lang="fr-FR" sz="2400" b="1" dirty="0">
                <a:latin typeface="FreeMono" pitchFamily="49"/>
              </a:rPr>
              <a:t>Tom Mitchell, 1997</a:t>
            </a: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8654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r>
              <a:rPr lang="en-US" dirty="0"/>
              <a:t>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45000"/>
              <a:buNone/>
            </a:pPr>
            <a:r>
              <a:rPr lang="fr-FR" b="1" dirty="0" smtClean="0">
                <a:latin typeface="+mj-lt"/>
              </a:rPr>
              <a:t>1. TASK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sz="2400" b="1" dirty="0" smtClean="0">
                <a:latin typeface="+mj-lt"/>
              </a:rPr>
              <a:t>Objectif </a:t>
            </a:r>
            <a:r>
              <a:rPr lang="en-US" sz="2400" b="1" dirty="0" smtClean="0">
                <a:latin typeface="+mj-lt"/>
              </a:rPr>
              <a:t>à </a:t>
            </a:r>
            <a:r>
              <a:rPr lang="en-US" sz="2400" b="1" dirty="0" err="1" smtClean="0">
                <a:latin typeface="+mj-lt"/>
              </a:rPr>
              <a:t>atteindre</a:t>
            </a:r>
            <a:endParaRPr lang="en-US" sz="24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Face </a:t>
            </a:r>
            <a:r>
              <a:rPr lang="en-US" sz="2000" b="1" dirty="0" err="1" smtClean="0">
                <a:latin typeface="+mj-lt"/>
              </a:rPr>
              <a:t>recogniton</a:t>
            </a:r>
            <a:endParaRPr lang="en-US" sz="20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Speech recognition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Price prediction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Self-driving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And much more</a:t>
            </a:r>
            <a:endParaRPr lang="fr-FR" sz="2000" b="1" dirty="0">
              <a:latin typeface="+mj-lt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7755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428768CC27849B56631B68EECD342" ma:contentTypeVersion="6" ma:contentTypeDescription="Create a new document." ma:contentTypeScope="" ma:versionID="ea1f7eb6f6b50634036ebb87f908af7a">
  <xsd:schema xmlns:xsd="http://www.w3.org/2001/XMLSchema" xmlns:xs="http://www.w3.org/2001/XMLSchema" xmlns:p="http://schemas.microsoft.com/office/2006/metadata/properties" xmlns:ns2="6dfb84fc-c783-47c9-928a-3d458849d261" xmlns:ns3="efd76e83-4173-4a26-b431-618a788339a8" targetNamespace="http://schemas.microsoft.com/office/2006/metadata/properties" ma:root="true" ma:fieldsID="14929ce0d51949c6c45446b8f212c29d" ns2:_="" ns3:_="">
    <xsd:import namespace="6dfb84fc-c783-47c9-928a-3d458849d261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84fc-c783-47c9-928a-3d458849d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fd76e83-4173-4a26-b431-618a788339a8">
      <UserInfo>
        <DisplayName>Sid Ali</DisplayName>
        <AccountId>345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71BA1-088C-45B7-BAF1-BEC28F176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schemas.microsoft.com/office/2006/metadata/properties"/>
    <ds:schemaRef ds:uri="http://schemas.microsoft.com/office/infopath/2007/PartnerControls"/>
    <ds:schemaRef ds:uri="3fce3ed0-24d1-45d0-8014-96f22eb6b0fb"/>
    <ds:schemaRef ds:uri="efd76e83-4173-4a26-b431-618a788339a8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0419_MSP_ppt template</Template>
  <TotalTime>1190</TotalTime>
  <Words>1095</Words>
  <Application>Microsoft Office PowerPoint</Application>
  <PresentationFormat>Affichage à l'écran (16:9)</PresentationFormat>
  <Paragraphs>323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FreeMono</vt:lpstr>
      <vt:lpstr>Segoe UI</vt:lpstr>
      <vt:lpstr>Segoe UI Light</vt:lpstr>
      <vt:lpstr>StarSymbol</vt:lpstr>
      <vt:lpstr>Wingdings</vt:lpstr>
      <vt:lpstr>MSp</vt:lpstr>
      <vt:lpstr>Linear Algebra  For AI [P3]</vt:lpstr>
      <vt:lpstr>Sommaire</vt:lpstr>
      <vt:lpstr>What’s Linear Regression??</vt:lpstr>
      <vt:lpstr>What’s Machine Learning???</vt:lpstr>
      <vt:lpstr>What’s Machine Learning???</vt:lpstr>
      <vt:lpstr>What’s Machine Learning???</vt:lpstr>
      <vt:lpstr>RULES</vt:lpstr>
      <vt:lpstr>What’s Machine Learning???</vt:lpstr>
      <vt:lpstr>Machine Learning RULES</vt:lpstr>
      <vt:lpstr>Machine Learning RULES</vt:lpstr>
      <vt:lpstr>Machine Learning RULES</vt:lpstr>
      <vt:lpstr>Category</vt:lpstr>
      <vt:lpstr>Machine Learning Category</vt:lpstr>
      <vt:lpstr>First Category</vt:lpstr>
      <vt:lpstr>Supervised</vt:lpstr>
      <vt:lpstr>Supervised</vt:lpstr>
      <vt:lpstr>Supervised</vt:lpstr>
      <vt:lpstr>Unsupervised</vt:lpstr>
      <vt:lpstr>Unsupervised</vt:lpstr>
      <vt:lpstr>Reinforcing</vt:lpstr>
      <vt:lpstr>Reinforcing</vt:lpstr>
      <vt:lpstr>Second Category</vt:lpstr>
      <vt:lpstr>Regression</vt:lpstr>
      <vt:lpstr>Classification</vt:lpstr>
      <vt:lpstr>Second Category</vt:lpstr>
      <vt:lpstr>Machine Learning Category</vt:lpstr>
      <vt:lpstr>Learning Schema</vt:lpstr>
      <vt:lpstr>Learning Schema</vt:lpstr>
      <vt:lpstr>What’s Learning Model???</vt:lpstr>
      <vt:lpstr>What’s Learning Model???</vt:lpstr>
      <vt:lpstr>What’s Learning Model???</vt:lpstr>
      <vt:lpstr>What’s Learning Model???</vt:lpstr>
      <vt:lpstr>What’s Learning Model???</vt:lpstr>
      <vt:lpstr>What’s Learning Model???</vt:lpstr>
      <vt:lpstr>What’s Learning Model???</vt:lpstr>
      <vt:lpstr>Learning Schema</vt:lpstr>
      <vt:lpstr>Cost &amp; Optimization</vt:lpstr>
      <vt:lpstr>Cost and Optimization</vt:lpstr>
      <vt:lpstr>Cost</vt:lpstr>
      <vt:lpstr>Optimization</vt:lpstr>
      <vt:lpstr>Learning Model</vt:lpstr>
      <vt:lpstr>Application</vt:lpstr>
      <vt:lpstr>Linear Regression</vt:lpstr>
      <vt:lpstr>Logistical Regression</vt:lpstr>
      <vt:lpstr>Linear Regression</vt:lpstr>
      <vt:lpstr>Linear Regression</vt:lpstr>
      <vt:lpstr>Linear Regression</vt:lpstr>
      <vt:lpstr>Problem to solve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For AI</dc:title>
  <dc:creator>Nathan Bangwa</dc:creator>
  <cp:lastModifiedBy>Nathan Bangwa</cp:lastModifiedBy>
  <cp:revision>190</cp:revision>
  <dcterms:created xsi:type="dcterms:W3CDTF">2019-03-10T15:45:25Z</dcterms:created>
  <dcterms:modified xsi:type="dcterms:W3CDTF">2019-03-17T15:25:27Z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0x010100743428768CC27849B56631B68EECD342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