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8" r:id="rId3"/>
    <p:sldId id="439" r:id="rId4"/>
    <p:sldId id="438" r:id="rId5"/>
    <p:sldId id="412" r:id="rId6"/>
    <p:sldId id="447" r:id="rId7"/>
    <p:sldId id="421" r:id="rId8"/>
    <p:sldId id="422" r:id="rId9"/>
    <p:sldId id="416" r:id="rId10"/>
    <p:sldId id="413" r:id="rId11"/>
    <p:sldId id="418" r:id="rId12"/>
    <p:sldId id="415" r:id="rId13"/>
    <p:sldId id="420" r:id="rId14"/>
    <p:sldId id="424" r:id="rId15"/>
    <p:sldId id="425" r:id="rId16"/>
    <p:sldId id="411" r:id="rId17"/>
    <p:sldId id="426" r:id="rId18"/>
    <p:sldId id="427" r:id="rId19"/>
    <p:sldId id="419" r:id="rId20"/>
    <p:sldId id="423" r:id="rId21"/>
    <p:sldId id="429" r:id="rId22"/>
    <p:sldId id="428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409" r:id="rId39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280C5"/>
    <a:srgbClr val="FFFFFF"/>
    <a:srgbClr val="DAFDA7"/>
    <a:srgbClr val="E5FDC2"/>
    <a:srgbClr val="F5FFE6"/>
    <a:srgbClr val="FFE5E5"/>
    <a:srgbClr val="FFA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3" d="100"/>
          <a:sy n="63" d="100"/>
        </p:scale>
        <p:origin x="13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C142D-75E2-43DC-AAD1-6B18DCD22645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CDC36-CDDD-499C-B6E4-23A43DE96F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9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8A06214-939D-496D-8ECC-0B3EF67B3185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751305F-72E6-4155-B02D-D9CE22290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8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396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762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7589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3672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810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426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599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402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393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860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424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6243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210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2304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561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586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3783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042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378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2432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064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19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7075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34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6098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541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39962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9034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8176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9001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0658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624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777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60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6087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0866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802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1305F-72E6-4155-B02D-D9CE22290357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80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7B5B-5203-4874-A2DB-511E8CC401E7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456E-7958-4E65-BA0F-B4B3E4364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2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7B5B-5203-4874-A2DB-511E8CC401E7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456E-7958-4E65-BA0F-B4B3E4364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11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7B5B-5203-4874-A2DB-511E8CC401E7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456E-7958-4E65-BA0F-B4B3E4364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42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7B5B-5203-4874-A2DB-511E8CC401E7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456E-7958-4E65-BA0F-B4B3E4364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82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7B5B-5203-4874-A2DB-511E8CC401E7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456E-7958-4E65-BA0F-B4B3E4364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01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7B5B-5203-4874-A2DB-511E8CC401E7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456E-7958-4E65-BA0F-B4B3E4364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1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7B5B-5203-4874-A2DB-511E8CC401E7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456E-7958-4E65-BA0F-B4B3E4364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35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7B5B-5203-4874-A2DB-511E8CC401E7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456E-7958-4E65-BA0F-B4B3E4364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20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7B5B-5203-4874-A2DB-511E8CC401E7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456E-7958-4E65-BA0F-B4B3E4364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42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7B5B-5203-4874-A2DB-511E8CC401E7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456E-7958-4E65-BA0F-B4B3E4364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88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7B5B-5203-4874-A2DB-511E8CC401E7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456E-7958-4E65-BA0F-B4B3E4364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71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7B5B-5203-4874-A2DB-511E8CC401E7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D456E-7958-4E65-BA0F-B4B3E4364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69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57ATDpgxUb0" TargetMode="Externa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coratti.net/" TargetMode="External"/><Relationship Id="rId3" Type="http://schemas.openxmlformats.org/officeDocument/2006/relationships/hyperlink" Target="http://azure.microsoft.com/pt-br/" TargetMode="External"/><Relationship Id="rId7" Type="http://schemas.openxmlformats.org/officeDocument/2006/relationships/hyperlink" Target="http://www.iis.net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s733109(v=vs.110).aspx" TargetMode="External"/><Relationship Id="rId5" Type="http://schemas.openxmlformats.org/officeDocument/2006/relationships/hyperlink" Target="https://msdn.microsoft.com/en-us/library/ms733766(v=vs.110).aspx" TargetMode="External"/><Relationship Id="rId4" Type="http://schemas.openxmlformats.org/officeDocument/2006/relationships/hyperlink" Target="http://msdn.microsoft.com/en-us/data/aa937723" TargetMode="External"/><Relationship Id="rId9" Type="http://schemas.openxmlformats.org/officeDocument/2006/relationships/hyperlink" Target="https://msdn.microsoft.com/en-us/library/ms731082(v=vs.110).asp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11436" y="609795"/>
            <a:ext cx="7993063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ts val="3000"/>
              </a:spcBef>
              <a:buClrTx/>
              <a:buFontTx/>
              <a:buNone/>
            </a:pPr>
            <a:r>
              <a:rPr lang="pt-BR" sz="3200" b="1" dirty="0" smtClean="0">
                <a:solidFill>
                  <a:srgbClr val="000099"/>
                </a:solidFill>
              </a:rPr>
              <a:t> </a:t>
            </a:r>
            <a:endParaRPr lang="pt-BR" sz="3200" b="1" dirty="0">
              <a:solidFill>
                <a:srgbClr val="000099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15562" y="5255111"/>
            <a:ext cx="3887788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pt-BR" b="1" dirty="0" smtClean="0">
                <a:solidFill>
                  <a:srgbClr val="000099"/>
                </a:solidFill>
              </a:rPr>
              <a:t>Felipe Andery Reis </a:t>
            </a:r>
            <a:endParaRPr lang="pt-BR" b="1" dirty="0">
              <a:solidFill>
                <a:srgbClr val="000099"/>
              </a:solidFill>
            </a:endParaRPr>
          </a:p>
          <a:p>
            <a:pPr>
              <a:buClrTx/>
              <a:buFontTx/>
              <a:buNone/>
            </a:pPr>
            <a:r>
              <a:rPr lang="pt-BR" b="1" i="1" dirty="0" smtClean="0">
                <a:solidFill>
                  <a:srgbClr val="000099"/>
                </a:solidFill>
              </a:rPr>
              <a:t>fandery@inatel.br</a:t>
            </a:r>
            <a:endParaRPr lang="pt-BR" b="1" i="1" dirty="0">
              <a:solidFill>
                <a:srgbClr val="000099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35538" y="5408999"/>
            <a:ext cx="1007305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 smtClean="0">
                <a:solidFill>
                  <a:srgbClr val="000099"/>
                </a:solidFill>
              </a:rPr>
              <a:t>Out/2017</a:t>
            </a:r>
            <a:endParaRPr lang="en-US" sz="1600" b="1" dirty="0">
              <a:solidFill>
                <a:srgbClr val="000099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3499" y="1772816"/>
            <a:ext cx="818893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0"/>
              </a:spcBef>
            </a:pPr>
            <a:r>
              <a:rPr lang="pt-BR" sz="3600" b="1" dirty="0" smtClean="0">
                <a:solidFill>
                  <a:srgbClr val="000099"/>
                </a:solidFill>
              </a:rPr>
              <a:t>Desenvolvimento </a:t>
            </a:r>
            <a:r>
              <a:rPr lang="pt-BR" sz="3600" b="1" dirty="0">
                <a:solidFill>
                  <a:srgbClr val="000099"/>
                </a:solidFill>
              </a:rPr>
              <a:t>de serviço SOAP com WCF em C#</a:t>
            </a:r>
          </a:p>
          <a:p>
            <a:pPr algn="ctr">
              <a:spcBef>
                <a:spcPts val="3000"/>
              </a:spcBef>
              <a:buClrTx/>
              <a:buFontTx/>
              <a:buNone/>
            </a:pPr>
            <a:r>
              <a:rPr lang="pt-BR" sz="3600" b="1" dirty="0" smtClean="0">
                <a:solidFill>
                  <a:srgbClr val="000099"/>
                </a:solidFill>
              </a:rPr>
              <a:t>DM113</a:t>
            </a:r>
            <a:endParaRPr lang="pt-BR" sz="3600" b="1" dirty="0">
              <a:solidFill>
                <a:srgbClr val="000099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15579" y="377917"/>
            <a:ext cx="6719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   </a:t>
            </a:r>
            <a:r>
              <a:rPr lang="pt-BR" b="1" dirty="0" smtClean="0">
                <a:solidFill>
                  <a:srgbClr val="000099"/>
                </a:solidFill>
              </a:rPr>
              <a:t>Pós-graduação </a:t>
            </a:r>
            <a:r>
              <a:rPr lang="pt-BR" b="1" dirty="0">
                <a:solidFill>
                  <a:srgbClr val="000099"/>
                </a:solidFill>
              </a:rPr>
              <a:t>em Desenvolvimento de </a:t>
            </a:r>
            <a:r>
              <a:rPr lang="pt-BR" b="1" dirty="0" smtClean="0">
                <a:solidFill>
                  <a:srgbClr val="000099"/>
                </a:solidFill>
              </a:rPr>
              <a:t>Aplicações para </a:t>
            </a:r>
            <a:r>
              <a:rPr lang="pt-BR" b="1" dirty="0">
                <a:solidFill>
                  <a:srgbClr val="000099"/>
                </a:solidFill>
              </a:rPr>
              <a:t>Dispositivos Móveis e Cloud </a:t>
            </a:r>
            <a:r>
              <a:rPr lang="pt-BR" b="1" dirty="0" smtClean="0">
                <a:solidFill>
                  <a:srgbClr val="000099"/>
                </a:solidFill>
              </a:rPr>
              <a:t>Computing</a:t>
            </a:r>
            <a:r>
              <a:rPr lang="pt-BR" b="1" dirty="0" smtClean="0"/>
              <a:t>      </a:t>
            </a:r>
            <a:endParaRPr lang="pt-BR" sz="36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9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WCF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pPr lvl="1"/>
            <a:endParaRPr lang="pt-BR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Tecnologias da Microsoft</a:t>
            </a:r>
          </a:p>
          <a:p>
            <a:pPr lvl="1"/>
            <a:endParaRPr lang="pt-BR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 smtClean="0">
                <a:solidFill>
                  <a:schemeClr val="tx2"/>
                </a:solidFill>
              </a:rPr>
              <a:t>Diferentes tecnologias com modelos de programação diferentes.</a:t>
            </a:r>
          </a:p>
          <a:p>
            <a:pPr lvl="1"/>
            <a:endParaRPr lang="pt-BR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Services/COM+ (sistemas corporativos)</a:t>
            </a:r>
          </a:p>
          <a:p>
            <a:pPr lvl="1"/>
            <a:r>
              <a:rPr lang="pt-B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MSMQ (enfileiramento de mensagens)</a:t>
            </a:r>
          </a:p>
          <a:p>
            <a:pPr lvl="1"/>
            <a:r>
              <a:rPr lang="pt-B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Remoting (somente conversa com aplicações .Net)</a:t>
            </a:r>
          </a:p>
          <a:p>
            <a:pPr lvl="1"/>
            <a:r>
              <a:rPr lang="pt-B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Service .Net (ASMX)</a:t>
            </a:r>
          </a:p>
          <a:p>
            <a:endParaRPr lang="pt-B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WCF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pPr lvl="1"/>
            <a:endParaRPr lang="pt-BR" sz="2400" dirty="0" smtClean="0">
              <a:solidFill>
                <a:schemeClr val="tx2"/>
              </a:solidFill>
            </a:endParaRPr>
          </a:p>
          <a:p>
            <a:endParaRPr lang="pt-BR" sz="2800" dirty="0">
              <a:solidFill>
                <a:schemeClr val="tx2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195" y="1199248"/>
            <a:ext cx="6327157" cy="44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WCF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pPr lvl="1"/>
            <a:endParaRPr lang="pt-BR" sz="2400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pt-B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o WCF?</a:t>
            </a:r>
          </a:p>
          <a:p>
            <a:pPr marL="457200" lvl="1" indent="0">
              <a:buNone/>
            </a:pPr>
            <a:endParaRPr lang="pt-BR" sz="24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 smtClean="0">
                <a:solidFill>
                  <a:schemeClr val="tx2"/>
                </a:solidFill>
              </a:rPr>
              <a:t>Parte do framework .NET 3.0 ;</a:t>
            </a:r>
          </a:p>
          <a:p>
            <a:pPr lvl="1"/>
            <a:endParaRPr lang="pt-BR" sz="2400" dirty="0" smtClean="0">
              <a:solidFill>
                <a:schemeClr val="tx2"/>
              </a:solidFill>
            </a:endParaRPr>
          </a:p>
          <a:p>
            <a:pPr lvl="1"/>
            <a:r>
              <a:rPr lang="pt-BR" sz="2400" dirty="0" smtClean="0">
                <a:solidFill>
                  <a:schemeClr val="tx2"/>
                </a:solidFill>
              </a:rPr>
              <a:t>Permite a construção de aplicações distribuídas e interoperáveis;</a:t>
            </a:r>
          </a:p>
          <a:p>
            <a:pPr lvl="1"/>
            <a:endParaRPr lang="pt-BR" sz="2400" dirty="0" smtClean="0">
              <a:solidFill>
                <a:schemeClr val="tx2"/>
              </a:solidFill>
            </a:endParaRPr>
          </a:p>
          <a:p>
            <a:pPr lvl="1"/>
            <a:r>
              <a:rPr lang="pt-BR" sz="2400" dirty="0" smtClean="0">
                <a:solidFill>
                  <a:schemeClr val="tx2"/>
                </a:solidFill>
              </a:rPr>
              <a:t>Agrupar </a:t>
            </a:r>
            <a:r>
              <a:rPr lang="pt-BR" sz="2400" dirty="0">
                <a:solidFill>
                  <a:schemeClr val="tx2"/>
                </a:solidFill>
              </a:rPr>
              <a:t>as funcionalidades das tecnologias de aplicações distribuídas já existentes como Message Queue, COM+, .Net Remoting e Web Services, em uma única plataforma.</a:t>
            </a:r>
          </a:p>
        </p:txBody>
      </p:sp>
    </p:spTree>
    <p:extLst>
      <p:ext uri="{BB962C8B-B14F-4D97-AF65-F5344CB8AC3E}">
        <p14:creationId xmlns:p14="http://schemas.microsoft.com/office/powerpoint/2010/main" val="27577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WCF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pPr lvl="1"/>
            <a:endParaRPr lang="pt-BR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solidFill>
                <a:schemeClr val="tx2"/>
              </a:solidFill>
            </a:endParaRPr>
          </a:p>
        </p:txBody>
      </p:sp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88132"/>
            <a:ext cx="716280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8646" y="5936970"/>
            <a:ext cx="6840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https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://dotnetoffice.files.wordpress.com/2012/02/wcf1.jpg</a:t>
            </a:r>
          </a:p>
        </p:txBody>
      </p:sp>
    </p:spTree>
    <p:extLst>
      <p:ext uri="{BB962C8B-B14F-4D97-AF65-F5344CB8AC3E}">
        <p14:creationId xmlns:p14="http://schemas.microsoft.com/office/powerpoint/2010/main" val="6700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pt-BR" sz="2400" b="1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pt-B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Características:</a:t>
            </a:r>
          </a:p>
          <a:p>
            <a:pPr marL="457200" lvl="1" indent="0">
              <a:buNone/>
            </a:pPr>
            <a:endParaRPr lang="pt-B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Orientação a serviços - permite a criação de aplicativos orientados a serviços (SOA).</a:t>
            </a:r>
          </a:p>
          <a:p>
            <a:pPr lvl="1"/>
            <a:endParaRPr lang="pt-BR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Interoperabilidade </a:t>
            </a:r>
            <a:r>
              <a:rPr lang="pt-B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 WCF implementa os padrões modernos da indústria para a interoperabilidade de serviço Web. </a:t>
            </a:r>
            <a:endParaRPr lang="pt-BR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Segurança - as mensagens podem ser criptografadas para proteger a </a:t>
            </a:r>
            <a:r>
              <a:rPr lang="pt-B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privacidade</a:t>
            </a:r>
            <a:endParaRPr lang="pt-BR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B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</p:spTree>
    <p:extLst>
      <p:ext uri="{BB962C8B-B14F-4D97-AF65-F5344CB8AC3E}">
        <p14:creationId xmlns:p14="http://schemas.microsoft.com/office/powerpoint/2010/main" val="20742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pt-BR" sz="2400" b="1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pt-B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Características:</a:t>
            </a:r>
          </a:p>
          <a:p>
            <a:pPr marL="457200" lvl="1" indent="0">
              <a:buNone/>
            </a:pPr>
            <a:endParaRPr lang="pt-B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Metadados de serviço - o WCF dá suporte aos metadados de serviço de publicação usando formatos especificados nos padrões da indústria como WSDL, Esquema XML e WS-Policy.</a:t>
            </a:r>
          </a:p>
          <a:p>
            <a:pPr lvl="1"/>
            <a:endParaRPr lang="pt-BR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Meios </a:t>
            </a:r>
            <a:r>
              <a:rPr lang="pt-B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transportes (HTTP, TCP, named pipes ou MSMQ) e </a:t>
            </a:r>
            <a:r>
              <a:rPr lang="pt-B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codificações (SOAP (XML), REST(JSON) )</a:t>
            </a:r>
            <a:endParaRPr lang="pt-BR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</p:spTree>
    <p:extLst>
      <p:ext uri="{BB962C8B-B14F-4D97-AF65-F5344CB8AC3E}">
        <p14:creationId xmlns:p14="http://schemas.microsoft.com/office/powerpoint/2010/main" val="31230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pt-BR" sz="2400" b="1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pt-B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 </a:t>
            </a:r>
            <a:r>
              <a:rPr lang="pt-B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criação de um serviço </a:t>
            </a:r>
            <a:r>
              <a:rPr lang="pt-B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WCF</a:t>
            </a:r>
          </a:p>
          <a:p>
            <a:pPr lvl="1"/>
            <a:endParaRPr lang="pt-BR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Basicamente </a:t>
            </a:r>
            <a:r>
              <a:rPr lang="pt-B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 comunicação com um serviço WCF ocorre através de </a:t>
            </a:r>
            <a:r>
              <a:rPr lang="pt-BR" sz="24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  <a:r>
              <a:rPr lang="pt-B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lvl="1" indent="0">
              <a:buNone/>
            </a:pPr>
            <a:endParaRPr lang="pt-B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pt-BR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 (</a:t>
            </a:r>
            <a:r>
              <a:rPr lang="pt-BR" sz="20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pt-BR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indica onde o endpoint pode ser localizado, ou seja, onde ele está hospedado</a:t>
            </a:r>
            <a:r>
              <a:rPr lang="pt-BR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endParaRPr lang="pt-BR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pt-BR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associação (</a:t>
            </a:r>
            <a:r>
              <a:rPr lang="pt-BR" sz="20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binding</a:t>
            </a:r>
            <a:r>
              <a:rPr lang="pt-BR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especifica quais protocolos de transporte (HTTP, TCP, WS e outros) que um cliente pode se comunicar com o serviço e o endereço do endpoint;</a:t>
            </a:r>
          </a:p>
          <a:p>
            <a:pPr marL="457200" lvl="1" indent="0">
              <a:buNone/>
            </a:pPr>
            <a:endParaRPr lang="pt-B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</p:spTree>
    <p:extLst>
      <p:ext uri="{BB962C8B-B14F-4D97-AF65-F5344CB8AC3E}">
        <p14:creationId xmlns:p14="http://schemas.microsoft.com/office/powerpoint/2010/main" val="21088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pt-BR" sz="2400" b="1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pt-B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 </a:t>
            </a:r>
            <a:r>
              <a:rPr lang="pt-BR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criação de um serviço </a:t>
            </a:r>
            <a:r>
              <a:rPr lang="pt-B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WCF</a:t>
            </a:r>
          </a:p>
          <a:p>
            <a:pPr lvl="1"/>
            <a:endParaRPr lang="pt-BR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Basicamente </a:t>
            </a:r>
            <a:r>
              <a:rPr lang="pt-B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 comunicação com um serviço WCF ocorre através de </a:t>
            </a:r>
            <a:r>
              <a:rPr lang="pt-BR" sz="24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  <a:r>
              <a:rPr lang="pt-BR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endParaRPr lang="pt-BR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pt-BR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contrato (</a:t>
            </a:r>
            <a:r>
              <a:rPr lang="pt-BR" sz="20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pt-BR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identifica as operações disponibilizadas pelo serviço para as aplicações clientes;</a:t>
            </a:r>
          </a:p>
          <a:p>
            <a:pPr lvl="2" algn="just"/>
            <a:endParaRPr lang="pt-BR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pt-B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Extensão de um serviço WCF</a:t>
            </a:r>
          </a:p>
          <a:p>
            <a:pPr lvl="2" algn="just"/>
            <a:r>
              <a:rPr lang="pt-BR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Extensão .svc</a:t>
            </a:r>
          </a:p>
          <a:p>
            <a:pPr marL="457200" lvl="1" indent="0">
              <a:buNone/>
            </a:pPr>
            <a:endParaRPr lang="pt-B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</p:spTree>
    <p:extLst>
      <p:ext uri="{BB962C8B-B14F-4D97-AF65-F5344CB8AC3E}">
        <p14:creationId xmlns:p14="http://schemas.microsoft.com/office/powerpoint/2010/main" val="14033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pt-BR" sz="2400" b="1" dirty="0" smtClean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pt-B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Hospedagem de um serviço WCF</a:t>
            </a:r>
          </a:p>
          <a:p>
            <a:pPr marL="457200" lvl="1" indent="0">
              <a:buNone/>
            </a:pPr>
            <a:endParaRPr lang="pt-B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IIS (Internet Information Service)</a:t>
            </a:r>
          </a:p>
          <a:p>
            <a:pPr lvl="1"/>
            <a:r>
              <a:rPr lang="pt-B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IIS </a:t>
            </a:r>
            <a:r>
              <a:rPr lang="pt-BR" sz="2400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pt-B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(para desenvolvimento junto ao Visual Studio)</a:t>
            </a:r>
          </a:p>
          <a:p>
            <a:pPr lvl="1"/>
            <a:r>
              <a:rPr lang="pt-B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</a:p>
          <a:p>
            <a:pPr lvl="1"/>
            <a:r>
              <a:rPr lang="pt-BR" sz="2400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</a:t>
            </a:r>
            <a:r>
              <a:rPr lang="pt-BR" sz="2400" i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hosting</a:t>
            </a:r>
            <a:r>
              <a:rPr lang="pt-B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(aplicação console, Windows </a:t>
            </a:r>
            <a:r>
              <a:rPr lang="pt-BR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pt-B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WPF e outras) </a:t>
            </a:r>
          </a:p>
          <a:p>
            <a:pPr lvl="1"/>
            <a:r>
              <a:rPr lang="pt-BR" sz="2400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Service</a:t>
            </a:r>
          </a:p>
          <a:p>
            <a:pPr lvl="1"/>
            <a:r>
              <a:rPr lang="pt-B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</a:t>
            </a:r>
          </a:p>
          <a:p>
            <a:pPr marL="457200" lvl="1" indent="0">
              <a:buNone/>
            </a:pPr>
            <a:endParaRPr lang="pt-BR" sz="24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B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</p:spTree>
    <p:extLst>
      <p:ext uri="{BB962C8B-B14F-4D97-AF65-F5344CB8AC3E}">
        <p14:creationId xmlns:p14="http://schemas.microsoft.com/office/powerpoint/2010/main" val="248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WCF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pPr lvl="1"/>
            <a:endParaRPr lang="pt-BR" sz="2400" dirty="0" smtClean="0">
              <a:solidFill>
                <a:schemeClr val="tx2"/>
              </a:solidFill>
            </a:endParaRPr>
          </a:p>
          <a:p>
            <a:endParaRPr lang="pt-BR" sz="2800" dirty="0">
              <a:solidFill>
                <a:schemeClr val="tx2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412776"/>
            <a:ext cx="5750671" cy="39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da disciplina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ao Windows Communication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Hospedagem de serviços WCF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Mudanças nos contratos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 serviços e de dados</a:t>
            </a: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Projeto avaliativo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solidFill>
                <a:schemeClr val="tx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</p:spTree>
    <p:extLst>
      <p:ext uri="{BB962C8B-B14F-4D97-AF65-F5344CB8AC3E}">
        <p14:creationId xmlns:p14="http://schemas.microsoft.com/office/powerpoint/2010/main" val="33121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03" y="1961261"/>
            <a:ext cx="8521394" cy="36004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-324544" y="1116571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Algumas diferenças entre WCF e Web Service</a:t>
            </a:r>
            <a:endParaRPr lang="pt-B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8646" y="5936970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Fonte: Imagem retirada do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vídeo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youtu.be/57ATDpgxUb0</a:t>
            </a:r>
            <a:endParaRPr lang="pt-B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" y="19681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Exemplo -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324544" y="1116571"/>
            <a:ext cx="8856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</a:t>
            </a:r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</a:t>
            </a:r>
            <a:r>
              <a:rPr lang="pt-BR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ProductsService </a:t>
            </a:r>
            <a:r>
              <a:rPr lang="pt-BR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(Solution no Visual Studio)</a:t>
            </a:r>
            <a:endParaRPr lang="pt-BR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246" y="2600035"/>
            <a:ext cx="902925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ProductsEntityModel – para a criação do banco de dados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ProductsService – para a criação do serviço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ProductsClient – para a criação da aplicação cliente 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ProductsServiceLibrary – construção do serviço em uma biblioteca.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pt-BR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ProductsServiceHost – para hospedagem do serviço em uma aplicação console</a:t>
            </a:r>
            <a:endParaRPr lang="pt-BR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536" y="1904469"/>
            <a:ext cx="482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composto </a:t>
            </a:r>
            <a:r>
              <a:rPr 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pelos seguintes projetos</a:t>
            </a:r>
            <a:r>
              <a:rPr lang="pt-BR" dirty="0"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6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Exemplo -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324544" y="1116571"/>
            <a:ext cx="8856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Exemplo – ProductsService </a:t>
            </a:r>
            <a:r>
              <a:rPr lang="pt-BR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(Solution no Visual Studio)</a:t>
            </a:r>
          </a:p>
          <a:p>
            <a:pPr lvl="1"/>
            <a:endParaRPr lang="pt-BR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/>
          <p:nvPr/>
        </p:nvPicPr>
        <p:blipFill>
          <a:blip r:embed="rId4"/>
          <a:stretch>
            <a:fillRect/>
          </a:stretch>
        </p:blipFill>
        <p:spPr>
          <a:xfrm>
            <a:off x="1331640" y="1709874"/>
            <a:ext cx="6552728" cy="41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" y="19681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Exemplo -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324544" y="1116571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 01 - Criação </a:t>
            </a:r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projeto </a:t>
            </a:r>
            <a:r>
              <a:rPr lang="pt-BR" sz="20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ProductsEntityModel</a:t>
            </a:r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/>
          <p:nvPr/>
        </p:nvPicPr>
        <p:blipFill>
          <a:blip r:embed="rId4"/>
          <a:stretch>
            <a:fillRect/>
          </a:stretch>
        </p:blipFill>
        <p:spPr>
          <a:xfrm>
            <a:off x="2339752" y="2211093"/>
            <a:ext cx="5472608" cy="385717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324544" y="163119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Code 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Migrations</a:t>
            </a:r>
            <a:endParaRPr lang="pt-BR" sz="1600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" y="19681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Exemplo -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324544" y="1116571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 02 - Criação </a:t>
            </a:r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projeto </a:t>
            </a:r>
            <a:r>
              <a:rPr lang="pt-BR" sz="20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ProductsService</a:t>
            </a:r>
          </a:p>
        </p:txBody>
      </p:sp>
      <p:sp>
        <p:nvSpPr>
          <p:cNvPr id="9" name="Retângulo 8"/>
          <p:cNvSpPr/>
          <p:nvPr/>
        </p:nvSpPr>
        <p:spPr>
          <a:xfrm>
            <a:off x="-324544" y="1631191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b="1" i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pt-BR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</a:t>
            </a:r>
            <a:r>
              <a:rPr lang="pt-BR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pt-BR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localhost:62245/Service.svc</a:t>
            </a:r>
            <a:endParaRPr lang="pt-BR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6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inding</a:t>
            </a:r>
            <a:r>
              <a:rPr lang="pt-BR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basicHttpBinding</a:t>
            </a:r>
            <a:r>
              <a:rPr lang="pt-BR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HTTP e SOAP</a:t>
            </a:r>
            <a:endParaRPr lang="pt-BR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pt-BR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interface </a:t>
            </a:r>
            <a:r>
              <a:rPr lang="pt-BR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serviço ProductsService.IProductsService.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/>
          <p:nvPr/>
        </p:nvPicPr>
        <p:blipFill>
          <a:blip r:embed="rId4"/>
          <a:stretch>
            <a:fillRect/>
          </a:stretch>
        </p:blipFill>
        <p:spPr>
          <a:xfrm>
            <a:off x="1120470" y="2852936"/>
            <a:ext cx="712393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" y="19681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Exemplo -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324544" y="1116571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 </a:t>
            </a:r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03 - Teste do serviço com o cliente de teste do WCF</a:t>
            </a: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/>
          <p:nvPr/>
        </p:nvPicPr>
        <p:blipFill>
          <a:blip r:embed="rId4"/>
          <a:stretch>
            <a:fillRect/>
          </a:stretch>
        </p:blipFill>
        <p:spPr>
          <a:xfrm>
            <a:off x="1439652" y="1700808"/>
            <a:ext cx="6084676" cy="406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3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" y="19681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Exemplo -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324544" y="1116571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 </a:t>
            </a:r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04 - Criação da aplicação Cliente</a:t>
            </a:r>
          </a:p>
          <a:p>
            <a:pPr lvl="1"/>
            <a:endParaRPr lang="pt-BR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1331640" y="1700808"/>
            <a:ext cx="640871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" y="19681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Exemplo -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324544" y="1116571"/>
            <a:ext cx="8856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Hospedagem </a:t>
            </a:r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Serviço em uma aplicação (self-hosting)</a:t>
            </a:r>
          </a:p>
          <a:p>
            <a:pPr lvl="1"/>
            <a:endParaRPr lang="pt-BR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/>
          <p:nvPr/>
        </p:nvPicPr>
        <p:blipFill>
          <a:blip r:embed="rId4"/>
          <a:stretch>
            <a:fillRect/>
          </a:stretch>
        </p:blipFill>
        <p:spPr>
          <a:xfrm>
            <a:off x="1259632" y="1628800"/>
            <a:ext cx="691276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8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" y="19681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Exemplo -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324544" y="1116571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 05 - </a:t>
            </a:r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do projeto </a:t>
            </a:r>
            <a:r>
              <a:rPr lang="pt-BR" sz="20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ProductsServiceLibrary</a:t>
            </a:r>
          </a:p>
          <a:p>
            <a:pPr lvl="1"/>
            <a:endParaRPr lang="pt-BR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2057813"/>
            <a:ext cx="5440974" cy="338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" y="19681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Exemplo -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324544" y="1116571"/>
            <a:ext cx="8856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 06 - Criação </a:t>
            </a:r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projeto</a:t>
            </a:r>
            <a:r>
              <a:rPr lang="pt-BR" sz="20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ProductsServiceHost	</a:t>
            </a: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48" y="1916832"/>
            <a:ext cx="8525699" cy="35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da disciplina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Projeto avaliativo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solidFill>
                <a:schemeClr val="tx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pic>
        <p:nvPicPr>
          <p:cNvPr id="6" name="image05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9552" y="1484784"/>
            <a:ext cx="7488832" cy="46085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775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" y="19681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Exemplo -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324544" y="1116571"/>
            <a:ext cx="8856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 </a:t>
            </a:r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07 - Hospedagem do serviço no Windows Azure</a:t>
            </a: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56" y="1605192"/>
            <a:ext cx="8318687" cy="428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" y="19681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Exemplo -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324544" y="1116571"/>
            <a:ext cx="8856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 08 - </a:t>
            </a:r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Alteração do Binding para Suportar Segurança	</a:t>
            </a: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570980"/>
            <a:ext cx="8140999" cy="463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" y="19681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Exemplo -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324544" y="1116571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 09 - </a:t>
            </a:r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Adição de Parâmetro a uma Operação Existente no Contrato de Serviço</a:t>
            </a:r>
          </a:p>
          <a:p>
            <a:pPr lvl="1"/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113" y="1930559"/>
            <a:ext cx="5869773" cy="38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8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" y="19681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Exemplo -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324544" y="1116571"/>
            <a:ext cx="8856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 10 - Adição de Nova Operação ao Serviço	</a:t>
            </a: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83" y="1719173"/>
            <a:ext cx="7442033" cy="40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" y="19681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Exemplo -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324544" y="1116571"/>
            <a:ext cx="8856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 11 - Adição de Método ao Serviço WCF e Alteração da Lógica de Operações	</a:t>
            </a: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58" y="2204864"/>
            <a:ext cx="8436428" cy="364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" y="19681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Exemplo -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324544" y="1116571"/>
            <a:ext cx="8856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 12 - Adicionando um novo contrato de serviço	</a:t>
            </a:r>
          </a:p>
          <a:p>
            <a:pPr lvl="1"/>
            <a:endParaRPr lang="pt-BR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72" y="1493822"/>
            <a:ext cx="7625256" cy="44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" y="19681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Exemplo -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324544" y="1116571"/>
            <a:ext cx="8856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 </a:t>
            </a:r>
            <a:r>
              <a:rPr lang="pt-BR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</a:t>
            </a:r>
            <a:r>
              <a:rPr lang="pt-BR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Alteração da Ordem dos Membros do Contrato de Dados</a:t>
            </a:r>
          </a:p>
          <a:p>
            <a:pPr lvl="1"/>
            <a:endParaRPr lang="pt-BR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204864"/>
            <a:ext cx="6048672" cy="32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" y="19681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</a:t>
            </a:r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Avaliativo 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WCF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7" name="Retângulo 6"/>
          <p:cNvSpPr/>
          <p:nvPr/>
        </p:nvSpPr>
        <p:spPr>
          <a:xfrm>
            <a:off x="-324544" y="1116571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pt-BR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0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6" y="1063094"/>
            <a:ext cx="9047708" cy="519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</a:rPr>
              <a:t>Referências bibliográficas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76511" y="7647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78843" y="836712"/>
            <a:ext cx="842493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[AZU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 Azure: Plataforma em Nuvem da Microsoft. Microsoft.</a:t>
            </a:r>
          </a:p>
          <a:p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http://azure.microsoft.com/pt-br/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EFRA]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Entity Framework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u="sng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://msdn.microsoft.com/en-us/data/aa937723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HTIIS]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How to: Host a WCF Service in IIS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://msdn.microsoft.com/en-us/library/ms733766(v=vs.110).aspx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HTWAS]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How to: Host a WCF Service in WAS.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://msdn.microsoft.com/en-us/library/ms733109(v=vs.110).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aspx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IIS]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Internet Information Services.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://www.iis.net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MAC] WCF - Windows Comunication Foundation – Introdução.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ttp://www.macoratti.net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MLIU] LIU, Mike. Wcf 4.0 Multi-Tier Services Development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Entities. Packt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Publishing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Ltd, 2010.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JSHP] SHARP, John.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Windows Communication Foundation 4 Step by Step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Sebastopol: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O’Reilly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Media, 2010. 740 p.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[WIWCF] What Is Windows Communication Foundation.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https://msdn.microsoft.com/en-us/library/ms731082(v=vs.110).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aspx</a:t>
            </a:r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da disciplina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Projeto avaliativo – 100 pontos</a:t>
            </a:r>
          </a:p>
          <a:p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Conceito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90 pontos inclusive ou mais;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Conceito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B: de 70 pontos inclusive até 89 pontos;</a:t>
            </a:r>
          </a:p>
          <a:p>
            <a:pPr marL="0" indent="0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Conceito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C: de 50 pontos inclusive até 69 pontos;</a:t>
            </a:r>
          </a:p>
          <a:p>
            <a:pPr marL="0" indent="0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Conceito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D: abaixo de 50 pontos.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solidFill>
                <a:schemeClr val="tx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</p:spTree>
    <p:extLst>
      <p:ext uri="{BB962C8B-B14F-4D97-AF65-F5344CB8AC3E}">
        <p14:creationId xmlns:p14="http://schemas.microsoft.com/office/powerpoint/2010/main" val="42348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– Aula 1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ao Windows Communication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</a:p>
          <a:p>
            <a:pPr lvl="1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lvl="1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Criação do modelo de dados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Definição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contratos e implementação de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serviços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Configuração e testes de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serviços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Criação de um cliente de serviço WCF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Hospedagem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 serviços WCF</a:t>
            </a:r>
          </a:p>
          <a:p>
            <a:pPr lvl="1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Reconstrução do serviço como uma biblioteca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Hospedagem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usando uma aplicação</a:t>
            </a:r>
          </a:p>
          <a:p>
            <a:pPr lvl="1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Hospedagem na nuvem utilizando o Azure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 smtClean="0">
              <a:solidFill>
                <a:schemeClr val="tx2"/>
              </a:solidFill>
            </a:endParaRPr>
          </a:p>
          <a:p>
            <a:endParaRPr lang="pt-BR" sz="2800" dirty="0">
              <a:solidFill>
                <a:schemeClr val="tx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</p:spTree>
    <p:extLst>
      <p:ext uri="{BB962C8B-B14F-4D97-AF65-F5344CB8AC3E}">
        <p14:creationId xmlns:p14="http://schemas.microsoft.com/office/powerpoint/2010/main" val="4356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r"/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– Aula 2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Mudanças nos contratos de serviços e de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</a:p>
          <a:p>
            <a:pPr lvl="1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Alteração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 Binding para Suportar Segurança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Adição de Parâmetro a uma Operação Existente no Contrato de Serviço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Adição de Nova Operação ao Serviço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Adição de Método ao Serviço WCF e Alteração da Lógica de Operações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Adicionando um novo contrato de serviço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Alteração da Ordem dos Membros do Contrato de Dados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avaliativo</a:t>
            </a:r>
          </a:p>
          <a:p>
            <a:endParaRPr lang="pt-B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 smtClean="0">
              <a:solidFill>
                <a:schemeClr val="tx2"/>
              </a:solidFill>
            </a:endParaRPr>
          </a:p>
          <a:p>
            <a:endParaRPr lang="pt-BR" sz="2800" dirty="0">
              <a:solidFill>
                <a:schemeClr val="tx2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</p:spTree>
    <p:extLst>
      <p:ext uri="{BB962C8B-B14F-4D97-AF65-F5344CB8AC3E}">
        <p14:creationId xmlns:p14="http://schemas.microsoft.com/office/powerpoint/2010/main" val="3490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WCF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 distribuídas</a:t>
            </a:r>
          </a:p>
          <a:p>
            <a:pPr marL="457200" lvl="1" indent="0">
              <a:buNone/>
            </a:pPr>
            <a:endParaRPr lang="pt-BR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Partes de uma aplicação sendo executadas em mais de um computador.</a:t>
            </a:r>
          </a:p>
          <a:p>
            <a:pPr marL="457200" lvl="1" indent="0">
              <a:buNone/>
            </a:pPr>
            <a:endParaRPr lang="pt-BR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exemplo, um modelo cliente-servidor</a:t>
            </a:r>
          </a:p>
          <a:p>
            <a:pPr lvl="1"/>
            <a:endParaRPr lang="pt-BR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781676"/>
            <a:ext cx="3944945" cy="21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WCF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pPr lvl="1"/>
            <a:endParaRPr lang="pt-BR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 com camadas distribuídas</a:t>
            </a:r>
          </a:p>
          <a:p>
            <a:pPr lvl="1"/>
            <a:endParaRPr lang="pt-BR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921896"/>
            <a:ext cx="6780328" cy="42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5"/>
            <a:ext cx="914400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gradFill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89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180000" tIns="0" bIns="0">
            <a:normAutofit fontScale="90000"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WCF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15616" y="630932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pt-B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Pós-graduação em Desenvolvimento de Aplicações para Dispositivos Móveis e Cloud Computing      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4006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Interoperabilidade</a:t>
            </a:r>
          </a:p>
          <a:p>
            <a:pPr lvl="1"/>
            <a:endParaRPr lang="pt-BR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r>
              <a:rPr lang="pt-BR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aplicação pode comunicar com qualquer outra aplicação construída em qualquer plataforma.</a:t>
            </a:r>
          </a:p>
          <a:p>
            <a:pPr lvl="1"/>
            <a:endParaRPr lang="pt-BR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372" y="3479787"/>
            <a:ext cx="2799763" cy="195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17683</TotalTime>
  <Words>987</Words>
  <Application>Microsoft Office PowerPoint</Application>
  <PresentationFormat>Apresentação na tela (4:3)</PresentationFormat>
  <Paragraphs>275</Paragraphs>
  <Slides>38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Times New Roman</vt:lpstr>
      <vt:lpstr>Tema do Office</vt:lpstr>
      <vt:lpstr>Apresentação do PowerPoint</vt:lpstr>
      <vt:lpstr>Agenda da disciplina</vt:lpstr>
      <vt:lpstr>Agenda da disciplina</vt:lpstr>
      <vt:lpstr>Agenda da disciplina</vt:lpstr>
      <vt:lpstr>Agenda – Aula 1</vt:lpstr>
      <vt:lpstr>Agenda – Aula 2</vt:lpstr>
      <vt:lpstr>Introdução ao WCF</vt:lpstr>
      <vt:lpstr>Introdução ao WCF</vt:lpstr>
      <vt:lpstr>Introdução ao WCF</vt:lpstr>
      <vt:lpstr>Introdução ao WCF</vt:lpstr>
      <vt:lpstr>Introdução ao WCF</vt:lpstr>
      <vt:lpstr>Introdução ao WCF</vt:lpstr>
      <vt:lpstr>Introdução ao WCF</vt:lpstr>
      <vt:lpstr>Introdução ao WCF</vt:lpstr>
      <vt:lpstr>Introdução ao WCF</vt:lpstr>
      <vt:lpstr>Introdução ao WCF</vt:lpstr>
      <vt:lpstr>Introdução ao WCF</vt:lpstr>
      <vt:lpstr>Introdução ao WCF</vt:lpstr>
      <vt:lpstr>Introdução ao WCF</vt:lpstr>
      <vt:lpstr>Introdução ao WCF</vt:lpstr>
      <vt:lpstr>Projeto Exemplo - WCF</vt:lpstr>
      <vt:lpstr>Projeto Exemplo - WCF</vt:lpstr>
      <vt:lpstr>Projeto Exemplo - WCF</vt:lpstr>
      <vt:lpstr>Projeto Exemplo - WCF</vt:lpstr>
      <vt:lpstr>Projeto Exemplo - WCF</vt:lpstr>
      <vt:lpstr>Projeto Exemplo - WCF</vt:lpstr>
      <vt:lpstr>Projeto Exemplo - WCF</vt:lpstr>
      <vt:lpstr>Projeto Exemplo - WCF</vt:lpstr>
      <vt:lpstr>Projeto Exemplo - WCF</vt:lpstr>
      <vt:lpstr>Projeto Exemplo - WCF</vt:lpstr>
      <vt:lpstr>Projeto Exemplo - WCF</vt:lpstr>
      <vt:lpstr>Projeto Exemplo - WCF</vt:lpstr>
      <vt:lpstr>Projeto Exemplo - WCF</vt:lpstr>
      <vt:lpstr>Projeto Exemplo - WCF</vt:lpstr>
      <vt:lpstr>Projeto Exemplo - WCF</vt:lpstr>
      <vt:lpstr>Projeto Exemplo - WCF</vt:lpstr>
      <vt:lpstr>Projeto Avaliativo - WCF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Perez Mokarzel</dc:creator>
  <cp:lastModifiedBy>Felipe Andery Reis</cp:lastModifiedBy>
  <cp:revision>292</cp:revision>
  <cp:lastPrinted>2015-02-23T13:00:37Z</cp:lastPrinted>
  <dcterms:created xsi:type="dcterms:W3CDTF">2013-06-12T13:40:06Z</dcterms:created>
  <dcterms:modified xsi:type="dcterms:W3CDTF">2017-10-14T02:35:45Z</dcterms:modified>
</cp:coreProperties>
</file>