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Roboto Mon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454880155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c454880155_3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454880155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c454880155_3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454880155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c454880155_3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454880155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c454880155_3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4667aeb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c4667aeb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4667aeb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c4667aeb9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4667aeb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c4667aeb97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4667aeb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4667aeb97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4667aeb9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c4667aeb9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4667aeb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c4667aeb9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sfs;ldg;lsv;s,;lxs</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454880155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c454880155_3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454880155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c454880155_3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24.png"/><Relationship Id="rId6" Type="http://schemas.openxmlformats.org/officeDocument/2006/relationships/image" Target="../media/image15.png"/><Relationship Id="rId7"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38.png"/><Relationship Id="rId6"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6.xml"/><Relationship Id="rId4" Type="http://schemas.openxmlformats.org/officeDocument/2006/relationships/slide" Target="/ppt/slides/slide7.xml"/><Relationship Id="rId10" Type="http://schemas.openxmlformats.org/officeDocument/2006/relationships/image" Target="../media/image1.png"/><Relationship Id="rId9"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7.xml"/><Relationship Id="rId7" Type="http://schemas.openxmlformats.org/officeDocument/2006/relationships/slide" Target="/ppt/slides/slide7.xml"/><Relationship Id="rId8"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6713702" y="3698850"/>
            <a:ext cx="9505800" cy="288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US" sz="13572" cap="none" strike="noStrike">
                <a:solidFill>
                  <a:srgbClr val="4701AD"/>
                </a:solidFill>
                <a:latin typeface="Roboto Mono"/>
                <a:ea typeface="Roboto Mono"/>
                <a:cs typeface="Roboto Mono"/>
                <a:sym typeface="Roboto Mono"/>
              </a:rPr>
              <a:t>SOFTDEV</a:t>
            </a:r>
            <a:r>
              <a:rPr i="0" lang="en-US" sz="13572" cap="none" strike="noStrike">
                <a:solidFill>
                  <a:srgbClr val="4701AD"/>
                </a:solidFill>
                <a:latin typeface="Roboto Mono"/>
                <a:ea typeface="Roboto Mono"/>
                <a:cs typeface="Roboto Mono"/>
                <a:sym typeface="Roboto Mono"/>
              </a:rPr>
              <a:t>H</a:t>
            </a:r>
            <a:endParaRPr sz="2700">
              <a:latin typeface="Roboto Mono"/>
              <a:ea typeface="Roboto Mono"/>
              <a:cs typeface="Roboto Mono"/>
              <a:sym typeface="Roboto Mono"/>
            </a:endParaRPr>
          </a:p>
          <a:p>
            <a:pPr indent="457200" lvl="0" marL="1828800" marR="0" rtl="0" algn="l">
              <a:lnSpc>
                <a:spcPct val="100000"/>
              </a:lnSpc>
              <a:spcBef>
                <a:spcPts val="0"/>
              </a:spcBef>
              <a:spcAft>
                <a:spcPts val="0"/>
              </a:spcAft>
              <a:buNone/>
            </a:pPr>
            <a:r>
              <a:rPr b="0" i="0" lang="en-US" sz="2599" u="sng" cap="none" strike="noStrike">
                <a:solidFill>
                  <a:srgbClr val="4701AD"/>
                </a:solidFill>
                <a:latin typeface="Roboto Mono"/>
                <a:ea typeface="Roboto Mono"/>
                <a:cs typeface="Roboto Mono"/>
                <a:sym typeface="Roboto Mono"/>
              </a:rPr>
              <a:t>Software Development</a:t>
            </a:r>
            <a:endParaRPr u="sng"/>
          </a:p>
          <a:p>
            <a:pPr indent="0" lvl="0" marL="0" marR="0" rtl="0" algn="ctr">
              <a:lnSpc>
                <a:spcPct val="566602"/>
              </a:lnSpc>
              <a:spcBef>
                <a:spcPts val="0"/>
              </a:spcBef>
              <a:spcAft>
                <a:spcPts val="0"/>
              </a:spcAft>
              <a:buNone/>
            </a:pPr>
            <a:r>
              <a:t/>
            </a:r>
            <a:endParaRPr b="0" i="0" sz="2599" u="sng" cap="none" strike="noStrike">
              <a:solidFill>
                <a:srgbClr val="4701AD"/>
              </a:solidFill>
              <a:latin typeface="Roboto Mono"/>
              <a:ea typeface="Roboto Mono"/>
              <a:cs typeface="Roboto Mono"/>
              <a:sym typeface="Roboto Mono"/>
            </a:endParaRPr>
          </a:p>
        </p:txBody>
      </p:sp>
      <p:pic>
        <p:nvPicPr>
          <p:cNvPr descr="Resultado de imagen para LOGO SENA" id="85" name="Google Shape;85;p13"/>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2983247" y="3388441"/>
            <a:ext cx="2613100" cy="2634725"/>
          </a:xfrm>
          <a:prstGeom prst="rect">
            <a:avLst/>
          </a:prstGeom>
          <a:noFill/>
          <a:ln>
            <a:noFill/>
          </a:ln>
        </p:spPr>
      </p:pic>
      <p:cxnSp>
        <p:nvCxnSpPr>
          <p:cNvPr id="87" name="Google Shape;87;p13"/>
          <p:cNvCxnSpPr/>
          <p:nvPr/>
        </p:nvCxnSpPr>
        <p:spPr>
          <a:xfrm>
            <a:off x="6299646" y="3698857"/>
            <a:ext cx="0" cy="2013900"/>
          </a:xfrm>
          <a:prstGeom prst="straightConnector1">
            <a:avLst/>
          </a:prstGeom>
          <a:noFill/>
          <a:ln cap="flat" cmpd="sng" w="98425">
            <a:solidFill>
              <a:srgbClr val="4701AD"/>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nvSpPr>
        <p:spPr>
          <a:xfrm>
            <a:off x="7329150" y="1237875"/>
            <a:ext cx="93285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Levantamie</a:t>
            </a:r>
            <a:r>
              <a:rPr lang="en-US" sz="8000" u="sng">
                <a:solidFill>
                  <a:srgbClr val="4701AD"/>
                </a:solidFill>
                <a:latin typeface="Roboto Mono"/>
                <a:ea typeface="Roboto Mono"/>
                <a:cs typeface="Roboto Mono"/>
                <a:sym typeface="Roboto Mono"/>
              </a:rPr>
              <a:t>nto de datos</a:t>
            </a:r>
            <a:endParaRPr sz="600"/>
          </a:p>
        </p:txBody>
      </p:sp>
      <p:pic>
        <p:nvPicPr>
          <p:cNvPr descr="Resultado de imagen para LOGO SENA" id="188" name="Google Shape;188;p22"/>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grpSp>
        <p:nvGrpSpPr>
          <p:cNvPr id="189" name="Google Shape;189;p22"/>
          <p:cNvGrpSpPr/>
          <p:nvPr/>
        </p:nvGrpSpPr>
        <p:grpSpPr>
          <a:xfrm>
            <a:off x="1028700" y="745800"/>
            <a:ext cx="956700" cy="492075"/>
            <a:chOff x="0" y="0"/>
            <a:chExt cx="1275600" cy="656100"/>
          </a:xfrm>
        </p:grpSpPr>
        <p:sp>
          <p:nvSpPr>
            <p:cNvPr id="190" name="Google Shape;190;p22"/>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10</a:t>
              </a:r>
              <a:endParaRPr sz="3000"/>
            </a:p>
          </p:txBody>
        </p:sp>
        <p:sp>
          <p:nvSpPr>
            <p:cNvPr id="191" name="Google Shape;191;p22"/>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92" name="Google Shape;192;p22"/>
          <p:cNvSpPr txBox="1"/>
          <p:nvPr/>
        </p:nvSpPr>
        <p:spPr>
          <a:xfrm>
            <a:off x="1954800" y="5058988"/>
            <a:ext cx="14378400" cy="32325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800"/>
              </a:spcAft>
              <a:buClr>
                <a:schemeClr val="dk1"/>
              </a:buClr>
              <a:buSzPts val="1100"/>
              <a:buFont typeface="Arial"/>
              <a:buNone/>
            </a:pPr>
            <a:r>
              <a:rPr lang="en-US" sz="2200">
                <a:solidFill>
                  <a:srgbClr val="4701AD"/>
                </a:solidFill>
                <a:latin typeface="Roboto Mono"/>
                <a:ea typeface="Roboto Mono"/>
                <a:cs typeface="Roboto Mono"/>
                <a:sym typeface="Roboto Mono"/>
              </a:rPr>
              <a:t>La siguiente entrevista tiene como finalidad conocer el manejo de la operación que maneja la empresa Trascendencia S.A.S. en los diferentes ambientes como: Inventarios, Gestión de personal (Vendedores), Proveedores, Clientes. La información obtenida se tendrá en cuenta para el desarrollo de un sistema de información que facilite la realización de los procesos que se tienen actualmente.</a:t>
            </a:r>
            <a:endParaRPr sz="2200">
              <a:solidFill>
                <a:srgbClr val="4701AD"/>
              </a:solidFill>
              <a:latin typeface="Roboto Mono"/>
              <a:ea typeface="Roboto Mono"/>
              <a:cs typeface="Roboto Mono"/>
              <a:sym typeface="Roboto Mono"/>
            </a:endParaRPr>
          </a:p>
        </p:txBody>
      </p:sp>
      <p:pic>
        <p:nvPicPr>
          <p:cNvPr id="193" name="Google Shape;193;p22"/>
          <p:cNvPicPr preferRelativeResize="0"/>
          <p:nvPr/>
        </p:nvPicPr>
        <p:blipFill rotWithShape="1">
          <a:blip r:embed="rId4">
            <a:alphaModFix/>
          </a:blip>
          <a:srcRect b="5223" l="21908" r="21930" t="1994"/>
          <a:stretch/>
        </p:blipFill>
        <p:spPr>
          <a:xfrm>
            <a:off x="3929400" y="817838"/>
            <a:ext cx="3399750" cy="3426073"/>
          </a:xfrm>
          <a:prstGeom prst="rect">
            <a:avLst/>
          </a:prstGeom>
          <a:noFill/>
          <a:ln>
            <a:noFill/>
          </a:ln>
        </p:spPr>
      </p:pic>
      <p:sp>
        <p:nvSpPr>
          <p:cNvPr id="194" name="Google Shape;194;p22"/>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Resultado de imagen para LOGO SENA" id="199" name="Google Shape;199;p23"/>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200" name="Google Shape;200;p23"/>
          <p:cNvPicPr preferRelativeResize="0"/>
          <p:nvPr/>
        </p:nvPicPr>
        <p:blipFill>
          <a:blip r:embed="rId4">
            <a:alphaModFix/>
          </a:blip>
          <a:stretch>
            <a:fillRect/>
          </a:stretch>
        </p:blipFill>
        <p:spPr>
          <a:xfrm>
            <a:off x="301125" y="2431602"/>
            <a:ext cx="9488876" cy="4503999"/>
          </a:xfrm>
          <a:prstGeom prst="rect">
            <a:avLst/>
          </a:prstGeom>
          <a:noFill/>
          <a:ln cap="flat" cmpd="sng" w="9525">
            <a:solidFill>
              <a:srgbClr val="000000"/>
            </a:solidFill>
            <a:prstDash val="solid"/>
            <a:round/>
            <a:headEnd len="sm" w="sm" type="none"/>
            <a:tailEnd len="sm" w="sm" type="none"/>
          </a:ln>
        </p:spPr>
      </p:pic>
      <p:pic>
        <p:nvPicPr>
          <p:cNvPr id="201" name="Google Shape;201;p23"/>
          <p:cNvPicPr preferRelativeResize="0"/>
          <p:nvPr/>
        </p:nvPicPr>
        <p:blipFill>
          <a:blip r:embed="rId5">
            <a:alphaModFix/>
          </a:blip>
          <a:stretch>
            <a:fillRect/>
          </a:stretch>
        </p:blipFill>
        <p:spPr>
          <a:xfrm>
            <a:off x="10273588" y="5103501"/>
            <a:ext cx="5900484" cy="3918862"/>
          </a:xfrm>
          <a:prstGeom prst="rect">
            <a:avLst/>
          </a:prstGeom>
          <a:noFill/>
          <a:ln cap="flat" cmpd="sng" w="9525">
            <a:solidFill>
              <a:srgbClr val="000000"/>
            </a:solidFill>
            <a:prstDash val="solid"/>
            <a:round/>
            <a:headEnd len="sm" w="sm" type="none"/>
            <a:tailEnd len="sm" w="sm" type="none"/>
          </a:ln>
        </p:spPr>
      </p:pic>
      <p:grpSp>
        <p:nvGrpSpPr>
          <p:cNvPr id="202" name="Google Shape;202;p23"/>
          <p:cNvGrpSpPr/>
          <p:nvPr/>
        </p:nvGrpSpPr>
        <p:grpSpPr>
          <a:xfrm>
            <a:off x="1028700" y="745800"/>
            <a:ext cx="956700" cy="492075"/>
            <a:chOff x="0" y="0"/>
            <a:chExt cx="1275600" cy="656100"/>
          </a:xfrm>
        </p:grpSpPr>
        <p:sp>
          <p:nvSpPr>
            <p:cNvPr id="203" name="Google Shape;203;p23"/>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11</a:t>
              </a:r>
              <a:endParaRPr sz="3000"/>
            </a:p>
          </p:txBody>
        </p:sp>
        <p:sp>
          <p:nvSpPr>
            <p:cNvPr id="204" name="Google Shape;204;p23"/>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id="205" name="Google Shape;205;p23"/>
          <p:cNvPicPr preferRelativeResize="0"/>
          <p:nvPr/>
        </p:nvPicPr>
        <p:blipFill>
          <a:blip r:embed="rId6">
            <a:alphaModFix/>
          </a:blip>
          <a:stretch>
            <a:fillRect/>
          </a:stretch>
        </p:blipFill>
        <p:spPr>
          <a:xfrm>
            <a:off x="10355313" y="959625"/>
            <a:ext cx="5737042" cy="3918876"/>
          </a:xfrm>
          <a:prstGeom prst="rect">
            <a:avLst/>
          </a:prstGeom>
          <a:noFill/>
          <a:ln cap="flat" cmpd="sng" w="9525">
            <a:solidFill>
              <a:srgbClr val="000000"/>
            </a:solidFill>
            <a:prstDash val="solid"/>
            <a:round/>
            <a:headEnd len="sm" w="sm" type="none"/>
            <a:tailEnd len="sm" w="sm" type="none"/>
          </a:ln>
        </p:spPr>
      </p:pic>
      <p:sp>
        <p:nvSpPr>
          <p:cNvPr id="206" name="Google Shape;206;p23"/>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a:off x="3628674" y="745825"/>
            <a:ext cx="33708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BPMN</a:t>
            </a:r>
            <a:endParaRPr sz="600"/>
          </a:p>
        </p:txBody>
      </p:sp>
      <p:grpSp>
        <p:nvGrpSpPr>
          <p:cNvPr id="212" name="Google Shape;212;p24"/>
          <p:cNvGrpSpPr/>
          <p:nvPr/>
        </p:nvGrpSpPr>
        <p:grpSpPr>
          <a:xfrm>
            <a:off x="1028700" y="745800"/>
            <a:ext cx="956700" cy="492075"/>
            <a:chOff x="0" y="0"/>
            <a:chExt cx="1275600" cy="656100"/>
          </a:xfrm>
        </p:grpSpPr>
        <p:sp>
          <p:nvSpPr>
            <p:cNvPr id="213" name="Google Shape;213;p24"/>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12</a:t>
              </a:r>
              <a:endParaRPr sz="3000"/>
            </a:p>
          </p:txBody>
        </p:sp>
        <p:sp>
          <p:nvSpPr>
            <p:cNvPr id="214" name="Google Shape;214;p24"/>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15" name="Google Shape;215;p24"/>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216" name="Google Shape;216;p24"/>
          <p:cNvSpPr txBox="1"/>
          <p:nvPr/>
        </p:nvSpPr>
        <p:spPr>
          <a:xfrm>
            <a:off x="6999475" y="1192225"/>
            <a:ext cx="7242000" cy="33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2200" u="none" cap="none" strike="noStrike">
                <a:solidFill>
                  <a:srgbClr val="4701AD"/>
                </a:solidFill>
                <a:latin typeface="Roboto Mono"/>
                <a:ea typeface="Roboto Mono"/>
                <a:cs typeface="Roboto Mono"/>
                <a:sym typeface="Roboto Mono"/>
              </a:rPr>
              <a:t>Modelo</a:t>
            </a:r>
            <a:r>
              <a:rPr lang="en-US" sz="2200">
                <a:solidFill>
                  <a:srgbClr val="4701AD"/>
                </a:solidFill>
                <a:latin typeface="Roboto Mono"/>
                <a:ea typeface="Roboto Mono"/>
                <a:cs typeface="Roboto Mono"/>
                <a:sym typeface="Roboto Mono"/>
              </a:rPr>
              <a:t> notación de procesos de negocio</a:t>
            </a:r>
            <a:r>
              <a:rPr i="0" lang="en-US" sz="2200" u="none" cap="none" strike="noStrike">
                <a:solidFill>
                  <a:srgbClr val="4701AD"/>
                </a:solidFill>
                <a:latin typeface="Roboto Mono"/>
                <a:ea typeface="Roboto Mono"/>
                <a:cs typeface="Roboto Mono"/>
                <a:sym typeface="Roboto Mono"/>
              </a:rPr>
              <a:t> </a:t>
            </a:r>
            <a:endParaRPr sz="2200">
              <a:solidFill>
                <a:srgbClr val="4701AD"/>
              </a:solidFill>
              <a:latin typeface="Roboto Mono"/>
              <a:ea typeface="Roboto Mono"/>
              <a:cs typeface="Roboto Mono"/>
              <a:sym typeface="Roboto Mono"/>
            </a:endParaRPr>
          </a:p>
        </p:txBody>
      </p:sp>
      <p:pic>
        <p:nvPicPr>
          <p:cNvPr id="217" name="Google Shape;217;p24"/>
          <p:cNvPicPr preferRelativeResize="0"/>
          <p:nvPr/>
        </p:nvPicPr>
        <p:blipFill>
          <a:blip r:embed="rId4">
            <a:alphaModFix/>
          </a:blip>
          <a:stretch>
            <a:fillRect/>
          </a:stretch>
        </p:blipFill>
        <p:spPr>
          <a:xfrm>
            <a:off x="1566375" y="2322500"/>
            <a:ext cx="14671139" cy="6412550"/>
          </a:xfrm>
          <a:prstGeom prst="rect">
            <a:avLst/>
          </a:prstGeom>
          <a:noFill/>
          <a:ln>
            <a:noFill/>
          </a:ln>
        </p:spPr>
      </p:pic>
      <p:sp>
        <p:nvSpPr>
          <p:cNvPr id="218" name="Google Shape;218;p24"/>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nvSpPr>
        <p:spPr>
          <a:xfrm>
            <a:off x="7029925" y="745800"/>
            <a:ext cx="106380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Requerimientos funcionales</a:t>
            </a:r>
            <a:endParaRPr sz="600"/>
          </a:p>
        </p:txBody>
      </p:sp>
      <p:grpSp>
        <p:nvGrpSpPr>
          <p:cNvPr id="224" name="Google Shape;224;p25"/>
          <p:cNvGrpSpPr/>
          <p:nvPr/>
        </p:nvGrpSpPr>
        <p:grpSpPr>
          <a:xfrm>
            <a:off x="1028700" y="745800"/>
            <a:ext cx="956700" cy="492075"/>
            <a:chOff x="0" y="0"/>
            <a:chExt cx="1275600" cy="656100"/>
          </a:xfrm>
        </p:grpSpPr>
        <p:sp>
          <p:nvSpPr>
            <p:cNvPr id="225" name="Google Shape;225;p25"/>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13</a:t>
              </a:r>
              <a:endParaRPr sz="3000"/>
            </a:p>
          </p:txBody>
        </p:sp>
        <p:sp>
          <p:nvSpPr>
            <p:cNvPr id="226" name="Google Shape;226;p25"/>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27" name="Google Shape;227;p25"/>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228" name="Google Shape;228;p25"/>
          <p:cNvPicPr preferRelativeResize="0"/>
          <p:nvPr/>
        </p:nvPicPr>
        <p:blipFill>
          <a:blip r:embed="rId4">
            <a:alphaModFix/>
          </a:blip>
          <a:stretch>
            <a:fillRect/>
          </a:stretch>
        </p:blipFill>
        <p:spPr>
          <a:xfrm>
            <a:off x="1028700" y="1548700"/>
            <a:ext cx="7723875" cy="3879450"/>
          </a:xfrm>
          <a:prstGeom prst="rect">
            <a:avLst/>
          </a:prstGeom>
          <a:noFill/>
          <a:ln>
            <a:noFill/>
          </a:ln>
        </p:spPr>
      </p:pic>
      <p:pic>
        <p:nvPicPr>
          <p:cNvPr id="229" name="Google Shape;229;p25"/>
          <p:cNvPicPr preferRelativeResize="0"/>
          <p:nvPr/>
        </p:nvPicPr>
        <p:blipFill>
          <a:blip r:embed="rId5">
            <a:alphaModFix/>
          </a:blip>
          <a:stretch>
            <a:fillRect/>
          </a:stretch>
        </p:blipFill>
        <p:spPr>
          <a:xfrm>
            <a:off x="9508350" y="4186495"/>
            <a:ext cx="7723876" cy="3870655"/>
          </a:xfrm>
          <a:prstGeom prst="rect">
            <a:avLst/>
          </a:prstGeom>
          <a:noFill/>
          <a:ln>
            <a:noFill/>
          </a:ln>
        </p:spPr>
      </p:pic>
      <p:pic>
        <p:nvPicPr>
          <p:cNvPr id="230" name="Google Shape;230;p25"/>
          <p:cNvPicPr preferRelativeResize="0"/>
          <p:nvPr/>
        </p:nvPicPr>
        <p:blipFill>
          <a:blip r:embed="rId6">
            <a:alphaModFix/>
          </a:blip>
          <a:stretch>
            <a:fillRect/>
          </a:stretch>
        </p:blipFill>
        <p:spPr>
          <a:xfrm>
            <a:off x="1028700" y="5571126"/>
            <a:ext cx="7723876" cy="3644674"/>
          </a:xfrm>
          <a:prstGeom prst="rect">
            <a:avLst/>
          </a:prstGeom>
          <a:noFill/>
          <a:ln>
            <a:noFill/>
          </a:ln>
        </p:spPr>
      </p:pic>
      <p:sp>
        <p:nvSpPr>
          <p:cNvPr id="231" name="Google Shape;231;p25"/>
          <p:cNvSpPr txBox="1"/>
          <p:nvPr/>
        </p:nvSpPr>
        <p:spPr>
          <a:xfrm>
            <a:off x="9608931" y="8315975"/>
            <a:ext cx="2593200" cy="33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00">
                <a:solidFill>
                  <a:srgbClr val="4701AD"/>
                </a:solidFill>
                <a:latin typeface="Roboto Mono"/>
                <a:ea typeface="Roboto Mono"/>
                <a:cs typeface="Roboto Mono"/>
                <a:sym typeface="Roboto Mono"/>
              </a:rPr>
              <a:t>RF:22</a:t>
            </a:r>
            <a:r>
              <a:rPr b="0" i="0" lang="en-US" sz="2200" u="none" cap="none" strike="noStrike">
                <a:solidFill>
                  <a:srgbClr val="4701AD"/>
                </a:solidFill>
                <a:latin typeface="Roboto Mono"/>
                <a:ea typeface="Roboto Mono"/>
                <a:cs typeface="Roboto Mono"/>
                <a:sym typeface="Roboto Mono"/>
              </a:rPr>
              <a:t> | </a:t>
            </a:r>
            <a:r>
              <a:rPr lang="en-US" sz="2200">
                <a:solidFill>
                  <a:srgbClr val="4701AD"/>
                </a:solidFill>
                <a:latin typeface="Roboto Mono"/>
                <a:ea typeface="Roboto Mono"/>
                <a:cs typeface="Roboto Mono"/>
                <a:sym typeface="Roboto Mono"/>
              </a:rPr>
              <a:t>RNF:9</a:t>
            </a:r>
            <a:endParaRPr sz="2200"/>
          </a:p>
        </p:txBody>
      </p:sp>
      <p:sp>
        <p:nvSpPr>
          <p:cNvPr id="232" name="Google Shape;232;p25"/>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nvSpPr>
        <p:spPr>
          <a:xfrm>
            <a:off x="7029925" y="376088"/>
            <a:ext cx="10638000" cy="12315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No</a:t>
            </a:r>
            <a:r>
              <a:rPr lang="en-US" sz="8000" u="sng">
                <a:solidFill>
                  <a:srgbClr val="4701AD"/>
                </a:solidFill>
                <a:latin typeface="Roboto Mono"/>
                <a:ea typeface="Roboto Mono"/>
                <a:cs typeface="Roboto Mono"/>
                <a:sym typeface="Roboto Mono"/>
              </a:rPr>
              <a:t> </a:t>
            </a:r>
            <a:r>
              <a:rPr b="0" i="0" lang="en-US" sz="8000" u="sng" cap="none" strike="noStrike">
                <a:solidFill>
                  <a:srgbClr val="4701AD"/>
                </a:solidFill>
                <a:latin typeface="Roboto Mono"/>
                <a:ea typeface="Roboto Mono"/>
                <a:cs typeface="Roboto Mono"/>
                <a:sym typeface="Roboto Mono"/>
              </a:rPr>
              <a:t>funcionales</a:t>
            </a:r>
            <a:endParaRPr sz="600"/>
          </a:p>
        </p:txBody>
      </p:sp>
      <p:grpSp>
        <p:nvGrpSpPr>
          <p:cNvPr id="238" name="Google Shape;238;p26"/>
          <p:cNvGrpSpPr/>
          <p:nvPr/>
        </p:nvGrpSpPr>
        <p:grpSpPr>
          <a:xfrm>
            <a:off x="1028700" y="745800"/>
            <a:ext cx="956700" cy="492075"/>
            <a:chOff x="0" y="0"/>
            <a:chExt cx="1275600" cy="656100"/>
          </a:xfrm>
        </p:grpSpPr>
        <p:sp>
          <p:nvSpPr>
            <p:cNvPr id="239" name="Google Shape;239;p26"/>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14</a:t>
              </a:r>
              <a:endParaRPr sz="3000"/>
            </a:p>
          </p:txBody>
        </p:sp>
        <p:sp>
          <p:nvSpPr>
            <p:cNvPr id="240" name="Google Shape;240;p26"/>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41" name="Google Shape;241;p26"/>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242" name="Google Shape;242;p26"/>
          <p:cNvSpPr txBox="1"/>
          <p:nvPr/>
        </p:nvSpPr>
        <p:spPr>
          <a:xfrm>
            <a:off x="9394656" y="6960500"/>
            <a:ext cx="2593200" cy="33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00">
                <a:solidFill>
                  <a:srgbClr val="4701AD"/>
                </a:solidFill>
                <a:latin typeface="Roboto Mono"/>
                <a:ea typeface="Roboto Mono"/>
                <a:cs typeface="Roboto Mono"/>
                <a:sym typeface="Roboto Mono"/>
              </a:rPr>
              <a:t>RF:22</a:t>
            </a:r>
            <a:r>
              <a:rPr b="0" i="0" lang="en-US" sz="2200" u="none" cap="none" strike="noStrike">
                <a:solidFill>
                  <a:srgbClr val="4701AD"/>
                </a:solidFill>
                <a:latin typeface="Roboto Mono"/>
                <a:ea typeface="Roboto Mono"/>
                <a:cs typeface="Roboto Mono"/>
                <a:sym typeface="Roboto Mono"/>
              </a:rPr>
              <a:t> | </a:t>
            </a:r>
            <a:r>
              <a:rPr lang="en-US" sz="2200">
                <a:solidFill>
                  <a:srgbClr val="4701AD"/>
                </a:solidFill>
                <a:latin typeface="Roboto Mono"/>
                <a:ea typeface="Roboto Mono"/>
                <a:cs typeface="Roboto Mono"/>
                <a:sym typeface="Roboto Mono"/>
              </a:rPr>
              <a:t>RNF:9</a:t>
            </a:r>
            <a:endParaRPr sz="2200"/>
          </a:p>
        </p:txBody>
      </p:sp>
      <p:pic>
        <p:nvPicPr>
          <p:cNvPr id="243" name="Google Shape;243;p26"/>
          <p:cNvPicPr preferRelativeResize="0"/>
          <p:nvPr/>
        </p:nvPicPr>
        <p:blipFill>
          <a:blip r:embed="rId4">
            <a:alphaModFix/>
          </a:blip>
          <a:stretch>
            <a:fillRect/>
          </a:stretch>
        </p:blipFill>
        <p:spPr>
          <a:xfrm>
            <a:off x="575025" y="1716813"/>
            <a:ext cx="8429625" cy="3086100"/>
          </a:xfrm>
          <a:prstGeom prst="rect">
            <a:avLst/>
          </a:prstGeom>
          <a:noFill/>
          <a:ln>
            <a:noFill/>
          </a:ln>
        </p:spPr>
      </p:pic>
      <p:pic>
        <p:nvPicPr>
          <p:cNvPr id="244" name="Google Shape;244;p26"/>
          <p:cNvPicPr preferRelativeResize="0"/>
          <p:nvPr/>
        </p:nvPicPr>
        <p:blipFill>
          <a:blip r:embed="rId5">
            <a:alphaModFix/>
          </a:blip>
          <a:stretch>
            <a:fillRect/>
          </a:stretch>
        </p:blipFill>
        <p:spPr>
          <a:xfrm>
            <a:off x="575050" y="5055450"/>
            <a:ext cx="8372475" cy="3514725"/>
          </a:xfrm>
          <a:prstGeom prst="rect">
            <a:avLst/>
          </a:prstGeom>
          <a:noFill/>
          <a:ln>
            <a:noFill/>
          </a:ln>
        </p:spPr>
      </p:pic>
      <p:pic>
        <p:nvPicPr>
          <p:cNvPr id="245" name="Google Shape;245;p26"/>
          <p:cNvPicPr preferRelativeResize="0"/>
          <p:nvPr/>
        </p:nvPicPr>
        <p:blipFill>
          <a:blip r:embed="rId6">
            <a:alphaModFix/>
          </a:blip>
          <a:stretch>
            <a:fillRect/>
          </a:stretch>
        </p:blipFill>
        <p:spPr>
          <a:xfrm>
            <a:off x="9318450" y="3590925"/>
            <a:ext cx="8343900" cy="3105150"/>
          </a:xfrm>
          <a:prstGeom prst="rect">
            <a:avLst/>
          </a:prstGeom>
          <a:noFill/>
          <a:ln>
            <a:noFill/>
          </a:ln>
        </p:spPr>
      </p:pic>
      <p:sp>
        <p:nvSpPr>
          <p:cNvPr id="246" name="Google Shape;246;p26"/>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nvSpPr>
        <p:spPr>
          <a:xfrm>
            <a:off x="3798100" y="745825"/>
            <a:ext cx="24708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MER</a:t>
            </a:r>
            <a:endParaRPr sz="600"/>
          </a:p>
        </p:txBody>
      </p:sp>
      <p:grpSp>
        <p:nvGrpSpPr>
          <p:cNvPr id="252" name="Google Shape;252;p27"/>
          <p:cNvGrpSpPr/>
          <p:nvPr/>
        </p:nvGrpSpPr>
        <p:grpSpPr>
          <a:xfrm>
            <a:off x="1028700" y="745800"/>
            <a:ext cx="956700" cy="492075"/>
            <a:chOff x="0" y="0"/>
            <a:chExt cx="1275600" cy="656100"/>
          </a:xfrm>
        </p:grpSpPr>
        <p:sp>
          <p:nvSpPr>
            <p:cNvPr id="253" name="Google Shape;253;p27"/>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15</a:t>
              </a:r>
              <a:endParaRPr sz="3000"/>
            </a:p>
          </p:txBody>
        </p:sp>
        <p:sp>
          <p:nvSpPr>
            <p:cNvPr id="254" name="Google Shape;254;p27"/>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55" name="Google Shape;255;p27"/>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256" name="Google Shape;256;p27"/>
          <p:cNvSpPr txBox="1"/>
          <p:nvPr/>
        </p:nvSpPr>
        <p:spPr>
          <a:xfrm>
            <a:off x="6999475" y="1192225"/>
            <a:ext cx="7242000" cy="33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2200" u="none" cap="none" strike="noStrike">
                <a:solidFill>
                  <a:srgbClr val="4701AD"/>
                </a:solidFill>
                <a:latin typeface="Roboto Mono"/>
                <a:ea typeface="Roboto Mono"/>
                <a:cs typeface="Roboto Mono"/>
                <a:sym typeface="Roboto Mono"/>
              </a:rPr>
              <a:t>Modelo</a:t>
            </a:r>
            <a:r>
              <a:rPr lang="en-US" sz="2200">
                <a:solidFill>
                  <a:srgbClr val="4701AD"/>
                </a:solidFill>
                <a:latin typeface="Roboto Mono"/>
                <a:ea typeface="Roboto Mono"/>
                <a:cs typeface="Roboto Mono"/>
                <a:sym typeface="Roboto Mono"/>
              </a:rPr>
              <a:t> entidad </a:t>
            </a:r>
            <a:r>
              <a:rPr lang="en-US" sz="2200">
                <a:solidFill>
                  <a:srgbClr val="4701AD"/>
                </a:solidFill>
                <a:latin typeface="Roboto Mono"/>
                <a:ea typeface="Roboto Mono"/>
                <a:cs typeface="Roboto Mono"/>
                <a:sym typeface="Roboto Mono"/>
              </a:rPr>
              <a:t>relación</a:t>
            </a:r>
            <a:r>
              <a:rPr i="0" lang="en-US" sz="2200" u="none" cap="none" strike="noStrike">
                <a:solidFill>
                  <a:srgbClr val="4701AD"/>
                </a:solidFill>
                <a:latin typeface="Roboto Mono"/>
                <a:ea typeface="Roboto Mono"/>
                <a:cs typeface="Roboto Mono"/>
                <a:sym typeface="Roboto Mono"/>
              </a:rPr>
              <a:t> </a:t>
            </a:r>
            <a:endParaRPr sz="2200">
              <a:solidFill>
                <a:srgbClr val="4701AD"/>
              </a:solidFill>
              <a:latin typeface="Roboto Mono"/>
              <a:ea typeface="Roboto Mono"/>
              <a:cs typeface="Roboto Mono"/>
              <a:sym typeface="Roboto Mono"/>
            </a:endParaRPr>
          </a:p>
        </p:txBody>
      </p:sp>
      <p:pic>
        <p:nvPicPr>
          <p:cNvPr id="257" name="Google Shape;257;p27"/>
          <p:cNvPicPr preferRelativeResize="0"/>
          <p:nvPr/>
        </p:nvPicPr>
        <p:blipFill>
          <a:blip r:embed="rId4">
            <a:alphaModFix/>
          </a:blip>
          <a:stretch>
            <a:fillRect/>
          </a:stretch>
        </p:blipFill>
        <p:spPr>
          <a:xfrm>
            <a:off x="1608575" y="2599005"/>
            <a:ext cx="15070850" cy="5859545"/>
          </a:xfrm>
          <a:prstGeom prst="rect">
            <a:avLst/>
          </a:prstGeom>
          <a:noFill/>
          <a:ln cap="flat" cmpd="sng" w="9525">
            <a:solidFill>
              <a:srgbClr val="000000"/>
            </a:solidFill>
            <a:prstDash val="solid"/>
            <a:round/>
            <a:headEnd len="sm" w="sm" type="none"/>
            <a:tailEnd len="sm" w="sm" type="none"/>
          </a:ln>
        </p:spPr>
      </p:pic>
      <p:sp>
        <p:nvSpPr>
          <p:cNvPr id="258" name="Google Shape;258;p27"/>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nvSpPr>
        <p:spPr>
          <a:xfrm>
            <a:off x="2802900" y="745800"/>
            <a:ext cx="129543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Diccionario de datos</a:t>
            </a:r>
            <a:endParaRPr sz="600"/>
          </a:p>
        </p:txBody>
      </p:sp>
      <p:grpSp>
        <p:nvGrpSpPr>
          <p:cNvPr id="264" name="Google Shape;264;p28"/>
          <p:cNvGrpSpPr/>
          <p:nvPr/>
        </p:nvGrpSpPr>
        <p:grpSpPr>
          <a:xfrm>
            <a:off x="1028700" y="745800"/>
            <a:ext cx="956700" cy="492075"/>
            <a:chOff x="0" y="0"/>
            <a:chExt cx="1275600" cy="656100"/>
          </a:xfrm>
        </p:grpSpPr>
        <p:sp>
          <p:nvSpPr>
            <p:cNvPr id="265" name="Google Shape;265;p28"/>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16</a:t>
              </a:r>
              <a:endParaRPr sz="3000"/>
            </a:p>
          </p:txBody>
        </p:sp>
        <p:sp>
          <p:nvSpPr>
            <p:cNvPr id="266" name="Google Shape;266;p28"/>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67" name="Google Shape;267;p28"/>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268" name="Google Shape;268;p28"/>
          <p:cNvPicPr preferRelativeResize="0"/>
          <p:nvPr/>
        </p:nvPicPr>
        <p:blipFill>
          <a:blip r:embed="rId4">
            <a:alphaModFix/>
          </a:blip>
          <a:stretch>
            <a:fillRect/>
          </a:stretch>
        </p:blipFill>
        <p:spPr>
          <a:xfrm>
            <a:off x="411400" y="5926587"/>
            <a:ext cx="8319007" cy="3092975"/>
          </a:xfrm>
          <a:prstGeom prst="rect">
            <a:avLst/>
          </a:prstGeom>
          <a:noFill/>
          <a:ln cap="flat" cmpd="sng" w="9525">
            <a:solidFill>
              <a:srgbClr val="000000"/>
            </a:solidFill>
            <a:prstDash val="solid"/>
            <a:round/>
            <a:headEnd len="sm" w="sm" type="none"/>
            <a:tailEnd len="sm" w="sm" type="none"/>
          </a:ln>
        </p:spPr>
      </p:pic>
      <p:pic>
        <p:nvPicPr>
          <p:cNvPr id="269" name="Google Shape;269;p28"/>
          <p:cNvPicPr preferRelativeResize="0"/>
          <p:nvPr/>
        </p:nvPicPr>
        <p:blipFill>
          <a:blip r:embed="rId5">
            <a:alphaModFix/>
          </a:blip>
          <a:stretch>
            <a:fillRect/>
          </a:stretch>
        </p:blipFill>
        <p:spPr>
          <a:xfrm>
            <a:off x="411400" y="2484350"/>
            <a:ext cx="8321192" cy="3092988"/>
          </a:xfrm>
          <a:prstGeom prst="rect">
            <a:avLst/>
          </a:prstGeom>
          <a:noFill/>
          <a:ln cap="flat" cmpd="sng" w="9525">
            <a:solidFill>
              <a:srgbClr val="000000"/>
            </a:solidFill>
            <a:prstDash val="solid"/>
            <a:round/>
            <a:headEnd len="sm" w="sm" type="none"/>
            <a:tailEnd len="sm" w="sm" type="none"/>
          </a:ln>
        </p:spPr>
      </p:pic>
      <p:pic>
        <p:nvPicPr>
          <p:cNvPr id="270" name="Google Shape;270;p28"/>
          <p:cNvPicPr preferRelativeResize="0"/>
          <p:nvPr/>
        </p:nvPicPr>
        <p:blipFill>
          <a:blip r:embed="rId6">
            <a:alphaModFix/>
          </a:blip>
          <a:stretch>
            <a:fillRect/>
          </a:stretch>
        </p:blipFill>
        <p:spPr>
          <a:xfrm>
            <a:off x="9349800" y="2657063"/>
            <a:ext cx="8318120" cy="2647950"/>
          </a:xfrm>
          <a:prstGeom prst="rect">
            <a:avLst/>
          </a:prstGeom>
          <a:noFill/>
          <a:ln cap="flat" cmpd="sng" w="9525">
            <a:solidFill>
              <a:srgbClr val="000000"/>
            </a:solidFill>
            <a:prstDash val="solid"/>
            <a:round/>
            <a:headEnd len="sm" w="sm" type="none"/>
            <a:tailEnd len="sm" w="sm" type="none"/>
          </a:ln>
        </p:spPr>
      </p:pic>
      <p:pic>
        <p:nvPicPr>
          <p:cNvPr id="271" name="Google Shape;271;p28"/>
          <p:cNvPicPr preferRelativeResize="0"/>
          <p:nvPr/>
        </p:nvPicPr>
        <p:blipFill>
          <a:blip r:embed="rId7">
            <a:alphaModFix/>
          </a:blip>
          <a:stretch>
            <a:fillRect/>
          </a:stretch>
        </p:blipFill>
        <p:spPr>
          <a:xfrm>
            <a:off x="9219242" y="5784463"/>
            <a:ext cx="8448675" cy="2647950"/>
          </a:xfrm>
          <a:prstGeom prst="rect">
            <a:avLst/>
          </a:prstGeom>
          <a:noFill/>
          <a:ln cap="flat" cmpd="sng" w="9525">
            <a:solidFill>
              <a:srgbClr val="000000"/>
            </a:solidFill>
            <a:prstDash val="solid"/>
            <a:round/>
            <a:headEnd len="sm" w="sm" type="none"/>
            <a:tailEnd len="sm" w="sm" type="none"/>
          </a:ln>
        </p:spPr>
      </p:pic>
      <p:sp>
        <p:nvSpPr>
          <p:cNvPr id="272" name="Google Shape;272;p28"/>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nvSpPr>
        <p:spPr>
          <a:xfrm>
            <a:off x="2802900" y="745800"/>
            <a:ext cx="129543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Diccionario datos|Web</a:t>
            </a:r>
            <a:endParaRPr sz="600"/>
          </a:p>
        </p:txBody>
      </p:sp>
      <p:grpSp>
        <p:nvGrpSpPr>
          <p:cNvPr id="278" name="Google Shape;278;p29"/>
          <p:cNvGrpSpPr/>
          <p:nvPr/>
        </p:nvGrpSpPr>
        <p:grpSpPr>
          <a:xfrm>
            <a:off x="1028700" y="745800"/>
            <a:ext cx="956700" cy="492075"/>
            <a:chOff x="0" y="0"/>
            <a:chExt cx="1275600" cy="656100"/>
          </a:xfrm>
        </p:grpSpPr>
        <p:sp>
          <p:nvSpPr>
            <p:cNvPr id="279" name="Google Shape;279;p29"/>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17</a:t>
              </a:r>
              <a:endParaRPr sz="3000"/>
            </a:p>
          </p:txBody>
        </p:sp>
        <p:sp>
          <p:nvSpPr>
            <p:cNvPr id="280" name="Google Shape;280;p29"/>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81" name="Google Shape;281;p29"/>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282" name="Google Shape;282;p29"/>
          <p:cNvPicPr preferRelativeResize="0"/>
          <p:nvPr/>
        </p:nvPicPr>
        <p:blipFill>
          <a:blip r:embed="rId4">
            <a:alphaModFix/>
          </a:blip>
          <a:stretch>
            <a:fillRect/>
          </a:stretch>
        </p:blipFill>
        <p:spPr>
          <a:xfrm>
            <a:off x="-1" y="5313225"/>
            <a:ext cx="10975752" cy="3918675"/>
          </a:xfrm>
          <a:prstGeom prst="rect">
            <a:avLst/>
          </a:prstGeom>
          <a:noFill/>
          <a:ln cap="flat" cmpd="sng" w="9525">
            <a:solidFill>
              <a:srgbClr val="000000"/>
            </a:solidFill>
            <a:prstDash val="solid"/>
            <a:round/>
            <a:headEnd len="sm" w="sm" type="none"/>
            <a:tailEnd len="sm" w="sm" type="none"/>
          </a:ln>
        </p:spPr>
      </p:pic>
      <p:pic>
        <p:nvPicPr>
          <p:cNvPr id="283" name="Google Shape;283;p29"/>
          <p:cNvPicPr preferRelativeResize="0"/>
          <p:nvPr/>
        </p:nvPicPr>
        <p:blipFill>
          <a:blip r:embed="rId5">
            <a:alphaModFix/>
          </a:blip>
          <a:stretch>
            <a:fillRect/>
          </a:stretch>
        </p:blipFill>
        <p:spPr>
          <a:xfrm>
            <a:off x="8418425" y="2495450"/>
            <a:ext cx="9249502" cy="2299600"/>
          </a:xfrm>
          <a:prstGeom prst="rect">
            <a:avLst/>
          </a:prstGeom>
          <a:noFill/>
          <a:ln cap="flat" cmpd="sng" w="9525">
            <a:solidFill>
              <a:srgbClr val="000000"/>
            </a:solidFill>
            <a:prstDash val="solid"/>
            <a:round/>
            <a:headEnd len="sm" w="sm" type="none"/>
            <a:tailEnd len="sm" w="sm" type="none"/>
          </a:ln>
        </p:spPr>
      </p:pic>
      <p:sp>
        <p:nvSpPr>
          <p:cNvPr id="284" name="Google Shape;284;p29"/>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nvSpPr>
        <p:spPr>
          <a:xfrm>
            <a:off x="4290899" y="745800"/>
            <a:ext cx="9706200" cy="1231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Casos</a:t>
            </a:r>
            <a:r>
              <a:rPr lang="en-US" sz="8000" u="sng">
                <a:solidFill>
                  <a:srgbClr val="4701AD"/>
                </a:solidFill>
                <a:latin typeface="Roboto Mono"/>
                <a:ea typeface="Roboto Mono"/>
                <a:cs typeface="Roboto Mono"/>
                <a:sym typeface="Roboto Mono"/>
              </a:rPr>
              <a:t> </a:t>
            </a:r>
            <a:r>
              <a:rPr b="0" i="0" lang="en-US" sz="8000" u="sng" cap="none" strike="noStrike">
                <a:solidFill>
                  <a:srgbClr val="4701AD"/>
                </a:solidFill>
                <a:latin typeface="Roboto Mono"/>
                <a:ea typeface="Roboto Mono"/>
                <a:cs typeface="Roboto Mono"/>
                <a:sym typeface="Roboto Mono"/>
              </a:rPr>
              <a:t>de uso</a:t>
            </a:r>
            <a:endParaRPr sz="8000"/>
          </a:p>
        </p:txBody>
      </p:sp>
      <p:grpSp>
        <p:nvGrpSpPr>
          <p:cNvPr id="290" name="Google Shape;290;p30"/>
          <p:cNvGrpSpPr/>
          <p:nvPr/>
        </p:nvGrpSpPr>
        <p:grpSpPr>
          <a:xfrm>
            <a:off x="1028700" y="745800"/>
            <a:ext cx="956700" cy="492075"/>
            <a:chOff x="0" y="0"/>
            <a:chExt cx="1275600" cy="656100"/>
          </a:xfrm>
        </p:grpSpPr>
        <p:sp>
          <p:nvSpPr>
            <p:cNvPr id="291" name="Google Shape;291;p30"/>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18</a:t>
              </a:r>
              <a:endParaRPr sz="3000"/>
            </a:p>
          </p:txBody>
        </p:sp>
        <p:sp>
          <p:nvSpPr>
            <p:cNvPr id="292" name="Google Shape;292;p30"/>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293" name="Google Shape;293;p30"/>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294" name="Google Shape;294;p30"/>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30"/>
          <p:cNvPicPr preferRelativeResize="0"/>
          <p:nvPr/>
        </p:nvPicPr>
        <p:blipFill>
          <a:blip r:embed="rId4">
            <a:alphaModFix/>
          </a:blip>
          <a:stretch>
            <a:fillRect/>
          </a:stretch>
        </p:blipFill>
        <p:spPr>
          <a:xfrm>
            <a:off x="1985400" y="5903500"/>
            <a:ext cx="6819900" cy="3048000"/>
          </a:xfrm>
          <a:prstGeom prst="rect">
            <a:avLst/>
          </a:prstGeom>
          <a:noFill/>
          <a:ln cap="flat" cmpd="sng" w="9525">
            <a:solidFill>
              <a:srgbClr val="000000"/>
            </a:solidFill>
            <a:prstDash val="solid"/>
            <a:round/>
            <a:headEnd len="sm" w="sm" type="none"/>
            <a:tailEnd len="sm" w="sm" type="none"/>
          </a:ln>
        </p:spPr>
      </p:pic>
      <p:pic>
        <p:nvPicPr>
          <p:cNvPr id="296" name="Google Shape;296;p30"/>
          <p:cNvPicPr preferRelativeResize="0"/>
          <p:nvPr/>
        </p:nvPicPr>
        <p:blipFill>
          <a:blip r:embed="rId5">
            <a:alphaModFix/>
          </a:blip>
          <a:stretch>
            <a:fillRect/>
          </a:stretch>
        </p:blipFill>
        <p:spPr>
          <a:xfrm>
            <a:off x="9462025" y="2619713"/>
            <a:ext cx="6705600" cy="2838450"/>
          </a:xfrm>
          <a:prstGeom prst="rect">
            <a:avLst/>
          </a:prstGeom>
          <a:noFill/>
          <a:ln cap="flat" cmpd="sng" w="9525">
            <a:solidFill>
              <a:srgbClr val="000000"/>
            </a:solidFill>
            <a:prstDash val="solid"/>
            <a:round/>
            <a:headEnd len="sm" w="sm" type="none"/>
            <a:tailEnd len="sm" w="sm" type="none"/>
          </a:ln>
        </p:spPr>
      </p:pic>
      <p:pic>
        <p:nvPicPr>
          <p:cNvPr id="297" name="Google Shape;297;p30"/>
          <p:cNvPicPr preferRelativeResize="0"/>
          <p:nvPr/>
        </p:nvPicPr>
        <p:blipFill>
          <a:blip r:embed="rId6">
            <a:alphaModFix/>
          </a:blip>
          <a:stretch>
            <a:fillRect/>
          </a:stretch>
        </p:blipFill>
        <p:spPr>
          <a:xfrm>
            <a:off x="9790125" y="6100601"/>
            <a:ext cx="6867525" cy="2331000"/>
          </a:xfrm>
          <a:prstGeom prst="rect">
            <a:avLst/>
          </a:prstGeom>
          <a:noFill/>
          <a:ln cap="flat" cmpd="sng" w="9525">
            <a:solidFill>
              <a:srgbClr val="000000"/>
            </a:solidFill>
            <a:prstDash val="solid"/>
            <a:round/>
            <a:headEnd len="sm" w="sm" type="none"/>
            <a:tailEnd len="sm" w="sm" type="none"/>
          </a:ln>
        </p:spPr>
      </p:pic>
      <p:pic>
        <p:nvPicPr>
          <p:cNvPr id="298" name="Google Shape;298;p30"/>
          <p:cNvPicPr preferRelativeResize="0"/>
          <p:nvPr/>
        </p:nvPicPr>
        <p:blipFill>
          <a:blip r:embed="rId7">
            <a:alphaModFix/>
          </a:blip>
          <a:stretch>
            <a:fillRect/>
          </a:stretch>
        </p:blipFill>
        <p:spPr>
          <a:xfrm>
            <a:off x="1162050" y="2794725"/>
            <a:ext cx="6819900" cy="2533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nvSpPr>
        <p:spPr>
          <a:xfrm>
            <a:off x="2286450" y="745800"/>
            <a:ext cx="13715100" cy="1231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Casos</a:t>
            </a:r>
            <a:r>
              <a:rPr lang="en-US" sz="8000" u="sng">
                <a:solidFill>
                  <a:srgbClr val="4701AD"/>
                </a:solidFill>
                <a:latin typeface="Roboto Mono"/>
                <a:ea typeface="Roboto Mono"/>
                <a:cs typeface="Roboto Mono"/>
                <a:sym typeface="Roboto Mono"/>
              </a:rPr>
              <a:t> </a:t>
            </a:r>
            <a:r>
              <a:rPr b="0" i="0" lang="en-US" sz="8000" u="sng" cap="none" strike="noStrike">
                <a:solidFill>
                  <a:srgbClr val="4701AD"/>
                </a:solidFill>
                <a:latin typeface="Roboto Mono"/>
                <a:ea typeface="Roboto Mono"/>
                <a:cs typeface="Roboto Mono"/>
                <a:sym typeface="Roboto Mono"/>
              </a:rPr>
              <a:t>uso</a:t>
            </a:r>
            <a:r>
              <a:rPr lang="en-US" sz="8000" u="sng">
                <a:solidFill>
                  <a:srgbClr val="4701AD"/>
                </a:solidFill>
                <a:latin typeface="Roboto Mono"/>
                <a:ea typeface="Roboto Mono"/>
                <a:cs typeface="Roboto Mono"/>
                <a:sym typeface="Roboto Mono"/>
              </a:rPr>
              <a:t> </a:t>
            </a:r>
            <a:r>
              <a:rPr b="0" i="0" lang="en-US" sz="8000" u="sng" cap="none" strike="noStrike">
                <a:solidFill>
                  <a:srgbClr val="4701AD"/>
                </a:solidFill>
                <a:latin typeface="Roboto Mono"/>
                <a:ea typeface="Roboto Mono"/>
                <a:cs typeface="Roboto Mono"/>
                <a:sym typeface="Roboto Mono"/>
              </a:rPr>
              <a:t>extendidos</a:t>
            </a:r>
            <a:endParaRPr sz="8000"/>
          </a:p>
        </p:txBody>
      </p:sp>
      <p:grpSp>
        <p:nvGrpSpPr>
          <p:cNvPr id="304" name="Google Shape;304;p31"/>
          <p:cNvGrpSpPr/>
          <p:nvPr/>
        </p:nvGrpSpPr>
        <p:grpSpPr>
          <a:xfrm>
            <a:off x="1028700" y="745800"/>
            <a:ext cx="956700" cy="492075"/>
            <a:chOff x="0" y="0"/>
            <a:chExt cx="1275600" cy="656100"/>
          </a:xfrm>
        </p:grpSpPr>
        <p:sp>
          <p:nvSpPr>
            <p:cNvPr id="305" name="Google Shape;305;p31"/>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19</a:t>
              </a:r>
              <a:endParaRPr sz="3000"/>
            </a:p>
          </p:txBody>
        </p:sp>
        <p:sp>
          <p:nvSpPr>
            <p:cNvPr id="306" name="Google Shape;306;p31"/>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307" name="Google Shape;307;p31"/>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08" name="Google Shape;308;p31"/>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1"/>
          <p:cNvPicPr preferRelativeResize="0"/>
          <p:nvPr/>
        </p:nvPicPr>
        <p:blipFill>
          <a:blip r:embed="rId4">
            <a:alphaModFix/>
          </a:blip>
          <a:stretch>
            <a:fillRect/>
          </a:stretch>
        </p:blipFill>
        <p:spPr>
          <a:xfrm>
            <a:off x="413675" y="2350650"/>
            <a:ext cx="8610600" cy="4838700"/>
          </a:xfrm>
          <a:prstGeom prst="rect">
            <a:avLst/>
          </a:prstGeom>
          <a:noFill/>
          <a:ln cap="flat" cmpd="sng" w="9525">
            <a:solidFill>
              <a:srgbClr val="000000"/>
            </a:solidFill>
            <a:prstDash val="solid"/>
            <a:round/>
            <a:headEnd len="sm" w="sm" type="none"/>
            <a:tailEnd len="sm" w="sm" type="none"/>
          </a:ln>
        </p:spPr>
      </p:pic>
      <p:pic>
        <p:nvPicPr>
          <p:cNvPr id="310" name="Google Shape;310;p31"/>
          <p:cNvPicPr preferRelativeResize="0"/>
          <p:nvPr/>
        </p:nvPicPr>
        <p:blipFill>
          <a:blip r:embed="rId5">
            <a:alphaModFix/>
          </a:blip>
          <a:stretch>
            <a:fillRect/>
          </a:stretch>
        </p:blipFill>
        <p:spPr>
          <a:xfrm>
            <a:off x="9506450" y="3318325"/>
            <a:ext cx="8667750" cy="4867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985400" y="3731225"/>
            <a:ext cx="8732400" cy="1323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2800"/>
              <a:buFont typeface="Arial"/>
              <a:buNone/>
            </a:pPr>
            <a:r>
              <a:rPr b="1" lang="en-US" sz="4000">
                <a:solidFill>
                  <a:srgbClr val="4701AD"/>
                </a:solidFill>
                <a:latin typeface="Roboto Mono"/>
                <a:ea typeface="Roboto Mono"/>
                <a:cs typeface="Roboto Mono"/>
                <a:sym typeface="Roboto Mono"/>
              </a:rPr>
              <a:t>Sistema de </a:t>
            </a:r>
            <a:r>
              <a:rPr b="1" lang="en-US" sz="4000">
                <a:solidFill>
                  <a:srgbClr val="4701AD"/>
                </a:solidFill>
                <a:latin typeface="Roboto Mono"/>
                <a:ea typeface="Roboto Mono"/>
                <a:cs typeface="Roboto Mono"/>
                <a:sym typeface="Roboto Mono"/>
              </a:rPr>
              <a:t>información</a:t>
            </a:r>
            <a:r>
              <a:rPr b="1" lang="en-US" sz="4000">
                <a:solidFill>
                  <a:srgbClr val="4701AD"/>
                </a:solidFill>
                <a:latin typeface="Roboto Mono"/>
                <a:ea typeface="Roboto Mono"/>
                <a:cs typeface="Roboto Mono"/>
                <a:sym typeface="Roboto Mono"/>
              </a:rPr>
              <a:t> </a:t>
            </a:r>
            <a:endParaRPr b="1" sz="4000">
              <a:solidFill>
                <a:srgbClr val="4701AD"/>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2800"/>
              <a:buFont typeface="Arial"/>
              <a:buNone/>
            </a:pPr>
            <a:r>
              <a:rPr b="1" lang="en-US" sz="4000">
                <a:solidFill>
                  <a:srgbClr val="4701AD"/>
                </a:solidFill>
                <a:latin typeface="Roboto Mono"/>
                <a:ea typeface="Roboto Mono"/>
                <a:cs typeface="Roboto Mono"/>
                <a:sym typeface="Roboto Mono"/>
              </a:rPr>
              <a:t>Para </a:t>
            </a:r>
            <a:r>
              <a:rPr b="1" lang="en-US" sz="4000">
                <a:solidFill>
                  <a:srgbClr val="4701AD"/>
                </a:solidFill>
                <a:latin typeface="Roboto Mono"/>
                <a:ea typeface="Roboto Mono"/>
                <a:cs typeface="Roboto Mono"/>
                <a:sym typeface="Roboto Mono"/>
              </a:rPr>
              <a:t>Trascendencia</a:t>
            </a:r>
            <a:r>
              <a:rPr b="1" lang="en-US" sz="4000">
                <a:solidFill>
                  <a:srgbClr val="4701AD"/>
                </a:solidFill>
                <a:latin typeface="Roboto Mono"/>
                <a:ea typeface="Roboto Mono"/>
                <a:cs typeface="Roboto Mono"/>
                <a:sym typeface="Roboto Mono"/>
              </a:rPr>
              <a:t> s.a.s</a:t>
            </a:r>
            <a:endParaRPr b="1" sz="8800" u="sng">
              <a:solidFill>
                <a:srgbClr val="4701AD"/>
              </a:solidFill>
              <a:latin typeface="Roboto Mono"/>
              <a:ea typeface="Roboto Mono"/>
              <a:cs typeface="Roboto Mono"/>
              <a:sym typeface="Roboto Mono"/>
            </a:endParaRPr>
          </a:p>
        </p:txBody>
      </p:sp>
      <p:sp>
        <p:nvSpPr>
          <p:cNvPr id="93" name="Google Shape;93;p14"/>
          <p:cNvSpPr txBox="1"/>
          <p:nvPr/>
        </p:nvSpPr>
        <p:spPr>
          <a:xfrm>
            <a:off x="1985412" y="8349546"/>
            <a:ext cx="5811000" cy="1117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2200">
                <a:solidFill>
                  <a:srgbClr val="4701AD"/>
                </a:solidFill>
                <a:latin typeface="Roboto Mono"/>
                <a:ea typeface="Roboto Mono"/>
                <a:cs typeface="Roboto Mono"/>
                <a:sym typeface="Roboto Mono"/>
              </a:rPr>
              <a:t>CAMILO MURILLO</a:t>
            </a:r>
            <a:r>
              <a:rPr i="0" lang="en-US" sz="2200" u="none" cap="none" strike="noStrike">
                <a:solidFill>
                  <a:srgbClr val="4701AD"/>
                </a:solidFill>
                <a:latin typeface="Roboto Mono"/>
                <a:ea typeface="Roboto Mono"/>
                <a:cs typeface="Roboto Mono"/>
                <a:sym typeface="Roboto Mono"/>
              </a:rPr>
              <a:t> | </a:t>
            </a:r>
            <a:r>
              <a:rPr lang="en-US" sz="2200">
                <a:solidFill>
                  <a:srgbClr val="4701AD"/>
                </a:solidFill>
                <a:latin typeface="Roboto Mono"/>
                <a:ea typeface="Roboto Mono"/>
                <a:cs typeface="Roboto Mono"/>
                <a:sym typeface="Roboto Mono"/>
              </a:rPr>
              <a:t>NATHALIA SARAY</a:t>
            </a:r>
            <a:r>
              <a:rPr i="0" lang="en-US" sz="2200" u="none" cap="none" strike="noStrike">
                <a:solidFill>
                  <a:srgbClr val="4701AD"/>
                </a:solidFill>
                <a:latin typeface="Roboto Mono"/>
                <a:ea typeface="Roboto Mono"/>
                <a:cs typeface="Roboto Mono"/>
                <a:sym typeface="Roboto Mono"/>
              </a:rPr>
              <a:t> </a:t>
            </a:r>
            <a:endParaRPr i="0" sz="2200" u="none" cap="none" strike="noStrike">
              <a:solidFill>
                <a:srgbClr val="4701AD"/>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Font typeface="Arial"/>
              <a:buNone/>
            </a:pPr>
            <a:r>
              <a:rPr lang="en-US" sz="2200">
                <a:solidFill>
                  <a:srgbClr val="4701AD"/>
                </a:solidFill>
                <a:latin typeface="Roboto Mono"/>
                <a:ea typeface="Roboto Mono"/>
                <a:cs typeface="Roboto Mono"/>
                <a:sym typeface="Roboto Mono"/>
              </a:rPr>
              <a:t>Ficha: 1906648G1G2</a:t>
            </a:r>
            <a:endParaRPr sz="2200">
              <a:solidFill>
                <a:srgbClr val="4701AD"/>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Font typeface="Arial"/>
              <a:buNone/>
            </a:pPr>
            <a:r>
              <a:rPr lang="en-US" sz="2200">
                <a:solidFill>
                  <a:srgbClr val="4701AD"/>
                </a:solidFill>
                <a:latin typeface="Roboto Mono"/>
                <a:ea typeface="Roboto Mono"/>
                <a:cs typeface="Roboto Mono"/>
                <a:sym typeface="Roboto Mono"/>
              </a:rPr>
              <a:t>ADSI</a:t>
            </a:r>
            <a:endParaRPr sz="2200">
              <a:solidFill>
                <a:srgbClr val="4701AD"/>
              </a:solidFill>
              <a:latin typeface="Roboto Mono"/>
              <a:ea typeface="Roboto Mono"/>
              <a:cs typeface="Roboto Mono"/>
              <a:sym typeface="Roboto Mono"/>
            </a:endParaRPr>
          </a:p>
        </p:txBody>
      </p:sp>
      <p:grpSp>
        <p:nvGrpSpPr>
          <p:cNvPr id="94" name="Google Shape;94;p14"/>
          <p:cNvGrpSpPr/>
          <p:nvPr/>
        </p:nvGrpSpPr>
        <p:grpSpPr>
          <a:xfrm>
            <a:off x="1028700" y="745800"/>
            <a:ext cx="956700" cy="485750"/>
            <a:chOff x="0" y="0"/>
            <a:chExt cx="1275600" cy="647667"/>
          </a:xfrm>
        </p:grpSpPr>
        <p:sp>
          <p:nvSpPr>
            <p:cNvPr id="95" name="Google Shape;95;p14"/>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2</a:t>
              </a:r>
              <a:endParaRPr sz="3000"/>
            </a:p>
          </p:txBody>
        </p:sp>
        <p:sp>
          <p:nvSpPr>
            <p:cNvPr id="96" name="Google Shape;96;p14"/>
            <p:cNvSpPr/>
            <p:nvPr/>
          </p:nvSpPr>
          <p:spPr>
            <a:xfrm>
              <a:off x="0" y="552267"/>
              <a:ext cx="6258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97" name="Google Shape;97;p14"/>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pic>
        <p:nvPicPr>
          <p:cNvPr id="98" name="Google Shape;98;p14"/>
          <p:cNvPicPr preferRelativeResize="0"/>
          <p:nvPr/>
        </p:nvPicPr>
        <p:blipFill>
          <a:blip r:embed="rId4">
            <a:alphaModFix/>
          </a:blip>
          <a:stretch>
            <a:fillRect/>
          </a:stretch>
        </p:blipFill>
        <p:spPr>
          <a:xfrm>
            <a:off x="14533925" y="2999925"/>
            <a:ext cx="2377100" cy="2377100"/>
          </a:xfrm>
          <a:prstGeom prst="rect">
            <a:avLst/>
          </a:prstGeom>
          <a:noFill/>
          <a:ln>
            <a:noFill/>
          </a:ln>
        </p:spPr>
      </p:pic>
      <p:pic>
        <p:nvPicPr>
          <p:cNvPr id="99" name="Google Shape;99;p14"/>
          <p:cNvPicPr preferRelativeResize="0"/>
          <p:nvPr/>
        </p:nvPicPr>
        <p:blipFill>
          <a:blip r:embed="rId5">
            <a:alphaModFix/>
          </a:blip>
          <a:stretch>
            <a:fillRect/>
          </a:stretch>
        </p:blipFill>
        <p:spPr>
          <a:xfrm>
            <a:off x="11744513" y="1987075"/>
            <a:ext cx="2377100" cy="2377100"/>
          </a:xfrm>
          <a:prstGeom prst="rect">
            <a:avLst/>
          </a:prstGeom>
          <a:noFill/>
          <a:ln>
            <a:noFill/>
          </a:ln>
        </p:spPr>
      </p:pic>
      <p:sp>
        <p:nvSpPr>
          <p:cNvPr id="100" name="Google Shape;100;p14"/>
          <p:cNvSpPr/>
          <p:nvPr/>
        </p:nvSpPr>
        <p:spPr>
          <a:xfrm>
            <a:off x="0" y="5054825"/>
            <a:ext cx="141216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nvSpPr>
        <p:spPr>
          <a:xfrm>
            <a:off x="7029925" y="745800"/>
            <a:ext cx="10638000" cy="12315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Diagrama</a:t>
            </a:r>
            <a:r>
              <a:rPr lang="en-US" sz="8000" u="sng">
                <a:solidFill>
                  <a:srgbClr val="4701AD"/>
                </a:solidFill>
                <a:latin typeface="Roboto Mono"/>
                <a:ea typeface="Roboto Mono"/>
                <a:cs typeface="Roboto Mono"/>
                <a:sym typeface="Roboto Mono"/>
              </a:rPr>
              <a:t> Gantt</a:t>
            </a:r>
            <a:endParaRPr sz="600"/>
          </a:p>
        </p:txBody>
      </p:sp>
      <p:grpSp>
        <p:nvGrpSpPr>
          <p:cNvPr id="316" name="Google Shape;316;p32"/>
          <p:cNvGrpSpPr/>
          <p:nvPr/>
        </p:nvGrpSpPr>
        <p:grpSpPr>
          <a:xfrm>
            <a:off x="1028700" y="745800"/>
            <a:ext cx="956700" cy="492075"/>
            <a:chOff x="0" y="0"/>
            <a:chExt cx="1275600" cy="656100"/>
          </a:xfrm>
        </p:grpSpPr>
        <p:sp>
          <p:nvSpPr>
            <p:cNvPr id="317" name="Google Shape;317;p32"/>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20</a:t>
              </a:r>
              <a:endParaRPr sz="3000"/>
            </a:p>
          </p:txBody>
        </p:sp>
        <p:sp>
          <p:nvSpPr>
            <p:cNvPr id="318" name="Google Shape;318;p32"/>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319" name="Google Shape;319;p32"/>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20" name="Google Shape;320;p32"/>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nvSpPr>
        <p:spPr>
          <a:xfrm>
            <a:off x="7029925" y="745800"/>
            <a:ext cx="10638000" cy="12315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Normalizaci</a:t>
            </a:r>
            <a:r>
              <a:rPr lang="en-US" sz="8000" u="sng">
                <a:solidFill>
                  <a:srgbClr val="4701AD"/>
                </a:solidFill>
                <a:latin typeface="Roboto Mono"/>
                <a:ea typeface="Roboto Mono"/>
                <a:cs typeface="Roboto Mono"/>
                <a:sym typeface="Roboto Mono"/>
              </a:rPr>
              <a:t>ó</a:t>
            </a:r>
            <a:r>
              <a:rPr b="0" i="0" lang="en-US" sz="8000" u="sng" cap="none" strike="noStrike">
                <a:solidFill>
                  <a:srgbClr val="4701AD"/>
                </a:solidFill>
                <a:latin typeface="Roboto Mono"/>
                <a:ea typeface="Roboto Mono"/>
                <a:cs typeface="Roboto Mono"/>
                <a:sym typeface="Roboto Mono"/>
              </a:rPr>
              <a:t>n</a:t>
            </a:r>
            <a:endParaRPr sz="600"/>
          </a:p>
        </p:txBody>
      </p:sp>
      <p:pic>
        <p:nvPicPr>
          <p:cNvPr descr="Resultado de imagen para LOGO SENA" id="326" name="Google Shape;326;p33"/>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27" name="Google Shape;327;p33"/>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33"/>
          <p:cNvPicPr preferRelativeResize="0"/>
          <p:nvPr/>
        </p:nvPicPr>
        <p:blipFill>
          <a:blip r:embed="rId4">
            <a:alphaModFix/>
          </a:blip>
          <a:stretch>
            <a:fillRect/>
          </a:stretch>
        </p:blipFill>
        <p:spPr>
          <a:xfrm>
            <a:off x="12030475" y="2849175"/>
            <a:ext cx="3726725" cy="5805575"/>
          </a:xfrm>
          <a:prstGeom prst="rect">
            <a:avLst/>
          </a:prstGeom>
          <a:noFill/>
          <a:ln cap="flat" cmpd="sng" w="9525">
            <a:solidFill>
              <a:srgbClr val="000000"/>
            </a:solidFill>
            <a:prstDash val="solid"/>
            <a:round/>
            <a:headEnd len="sm" w="sm" type="none"/>
            <a:tailEnd len="sm" w="sm" type="none"/>
          </a:ln>
        </p:spPr>
      </p:pic>
      <p:pic>
        <p:nvPicPr>
          <p:cNvPr id="329" name="Google Shape;329;p33"/>
          <p:cNvPicPr preferRelativeResize="0"/>
          <p:nvPr/>
        </p:nvPicPr>
        <p:blipFill>
          <a:blip r:embed="rId5">
            <a:alphaModFix/>
          </a:blip>
          <a:stretch>
            <a:fillRect/>
          </a:stretch>
        </p:blipFill>
        <p:spPr>
          <a:xfrm>
            <a:off x="1308700" y="5561413"/>
            <a:ext cx="9000129" cy="3512050"/>
          </a:xfrm>
          <a:prstGeom prst="rect">
            <a:avLst/>
          </a:prstGeom>
          <a:noFill/>
          <a:ln cap="flat" cmpd="sng" w="9525">
            <a:solidFill>
              <a:srgbClr val="000000"/>
            </a:solidFill>
            <a:prstDash val="solid"/>
            <a:round/>
            <a:headEnd len="sm" w="sm" type="none"/>
            <a:tailEnd len="sm" w="sm" type="none"/>
          </a:ln>
        </p:spPr>
      </p:pic>
      <p:pic>
        <p:nvPicPr>
          <p:cNvPr id="330" name="Google Shape;330;p33"/>
          <p:cNvPicPr preferRelativeResize="0"/>
          <p:nvPr/>
        </p:nvPicPr>
        <p:blipFill>
          <a:blip r:embed="rId6">
            <a:alphaModFix/>
          </a:blip>
          <a:stretch>
            <a:fillRect/>
          </a:stretch>
        </p:blipFill>
        <p:spPr>
          <a:xfrm>
            <a:off x="1308700" y="745825"/>
            <a:ext cx="6831107" cy="43624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nvSpPr>
        <p:spPr>
          <a:xfrm>
            <a:off x="8785650" y="745800"/>
            <a:ext cx="78720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Prototipos Mockups</a:t>
            </a:r>
            <a:endParaRPr sz="600"/>
          </a:p>
        </p:txBody>
      </p:sp>
      <p:grpSp>
        <p:nvGrpSpPr>
          <p:cNvPr id="336" name="Google Shape;336;p34"/>
          <p:cNvGrpSpPr/>
          <p:nvPr/>
        </p:nvGrpSpPr>
        <p:grpSpPr>
          <a:xfrm>
            <a:off x="1028700" y="745800"/>
            <a:ext cx="956700" cy="492075"/>
            <a:chOff x="0" y="0"/>
            <a:chExt cx="1275600" cy="656100"/>
          </a:xfrm>
        </p:grpSpPr>
        <p:sp>
          <p:nvSpPr>
            <p:cNvPr id="337" name="Google Shape;337;p34"/>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22</a:t>
              </a:r>
              <a:endParaRPr sz="3000"/>
            </a:p>
          </p:txBody>
        </p:sp>
        <p:sp>
          <p:nvSpPr>
            <p:cNvPr id="338" name="Google Shape;338;p34"/>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339" name="Google Shape;339;p34"/>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40" name="Google Shape;340;p34"/>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34"/>
          <p:cNvPicPr preferRelativeResize="0"/>
          <p:nvPr/>
        </p:nvPicPr>
        <p:blipFill>
          <a:blip r:embed="rId4">
            <a:alphaModFix/>
          </a:blip>
          <a:stretch>
            <a:fillRect/>
          </a:stretch>
        </p:blipFill>
        <p:spPr>
          <a:xfrm>
            <a:off x="0" y="2060225"/>
            <a:ext cx="5600700" cy="4714875"/>
          </a:xfrm>
          <a:prstGeom prst="rect">
            <a:avLst/>
          </a:prstGeom>
          <a:noFill/>
          <a:ln cap="flat" cmpd="sng" w="9525">
            <a:solidFill>
              <a:srgbClr val="000000"/>
            </a:solidFill>
            <a:prstDash val="solid"/>
            <a:round/>
            <a:headEnd len="sm" w="sm" type="none"/>
            <a:tailEnd len="sm" w="sm" type="none"/>
          </a:ln>
        </p:spPr>
      </p:pic>
      <p:pic>
        <p:nvPicPr>
          <p:cNvPr id="342" name="Google Shape;342;p34"/>
          <p:cNvPicPr preferRelativeResize="0"/>
          <p:nvPr/>
        </p:nvPicPr>
        <p:blipFill>
          <a:blip r:embed="rId5">
            <a:alphaModFix/>
          </a:blip>
          <a:stretch>
            <a:fillRect/>
          </a:stretch>
        </p:blipFill>
        <p:spPr>
          <a:xfrm>
            <a:off x="5905500" y="3331800"/>
            <a:ext cx="5224893" cy="5890025"/>
          </a:xfrm>
          <a:prstGeom prst="rect">
            <a:avLst/>
          </a:prstGeom>
          <a:noFill/>
          <a:ln cap="flat" cmpd="sng" w="9525">
            <a:solidFill>
              <a:srgbClr val="000000"/>
            </a:solidFill>
            <a:prstDash val="solid"/>
            <a:round/>
            <a:headEnd len="sm" w="sm" type="none"/>
            <a:tailEnd len="sm" w="sm" type="none"/>
          </a:ln>
        </p:spPr>
      </p:pic>
      <p:pic>
        <p:nvPicPr>
          <p:cNvPr id="343" name="Google Shape;343;p34"/>
          <p:cNvPicPr preferRelativeResize="0"/>
          <p:nvPr/>
        </p:nvPicPr>
        <p:blipFill>
          <a:blip r:embed="rId6">
            <a:alphaModFix/>
          </a:blip>
          <a:stretch>
            <a:fillRect/>
          </a:stretch>
        </p:blipFill>
        <p:spPr>
          <a:xfrm>
            <a:off x="11435193" y="5122488"/>
            <a:ext cx="6852806" cy="261346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nvSpPr>
        <p:spPr>
          <a:xfrm>
            <a:off x="2782200" y="745800"/>
            <a:ext cx="129750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Diagrama Despliegue</a:t>
            </a:r>
            <a:endParaRPr sz="600"/>
          </a:p>
        </p:txBody>
      </p:sp>
      <p:grpSp>
        <p:nvGrpSpPr>
          <p:cNvPr id="349" name="Google Shape;349;p35"/>
          <p:cNvGrpSpPr/>
          <p:nvPr/>
        </p:nvGrpSpPr>
        <p:grpSpPr>
          <a:xfrm>
            <a:off x="1028700" y="745800"/>
            <a:ext cx="956700" cy="492075"/>
            <a:chOff x="0" y="0"/>
            <a:chExt cx="1275600" cy="656100"/>
          </a:xfrm>
        </p:grpSpPr>
        <p:sp>
          <p:nvSpPr>
            <p:cNvPr id="350" name="Google Shape;350;p35"/>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23</a:t>
              </a:r>
              <a:endParaRPr sz="3000"/>
            </a:p>
          </p:txBody>
        </p:sp>
        <p:sp>
          <p:nvSpPr>
            <p:cNvPr id="351" name="Google Shape;351;p35"/>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pic>
        <p:nvPicPr>
          <p:cNvPr descr="Resultado de imagen para LOGO SENA" id="352" name="Google Shape;352;p35"/>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53" name="Google Shape;353;p35"/>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35"/>
          <p:cNvPicPr preferRelativeResize="0"/>
          <p:nvPr/>
        </p:nvPicPr>
        <p:blipFill>
          <a:blip r:embed="rId4">
            <a:alphaModFix/>
          </a:blip>
          <a:stretch>
            <a:fillRect/>
          </a:stretch>
        </p:blipFill>
        <p:spPr>
          <a:xfrm>
            <a:off x="2405613" y="2924750"/>
            <a:ext cx="13476776" cy="5454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nvSpPr>
        <p:spPr>
          <a:xfrm>
            <a:off x="12243025" y="2135988"/>
            <a:ext cx="54249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Diagrama </a:t>
            </a:r>
            <a:r>
              <a:rPr lang="en-US" sz="8000" u="sng">
                <a:solidFill>
                  <a:srgbClr val="4701AD"/>
                </a:solidFill>
                <a:latin typeface="Roboto Mono"/>
                <a:ea typeface="Roboto Mono"/>
                <a:cs typeface="Roboto Mono"/>
                <a:sym typeface="Roboto Mono"/>
              </a:rPr>
              <a:t>Clases</a:t>
            </a:r>
            <a:endParaRPr sz="600"/>
          </a:p>
        </p:txBody>
      </p:sp>
      <p:pic>
        <p:nvPicPr>
          <p:cNvPr descr="Resultado de imagen para LOGO SENA" id="360" name="Google Shape;360;p36"/>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361" name="Google Shape;361;p36"/>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36"/>
          <p:cNvPicPr preferRelativeResize="0"/>
          <p:nvPr/>
        </p:nvPicPr>
        <p:blipFill>
          <a:blip r:embed="rId4">
            <a:alphaModFix/>
          </a:blip>
          <a:stretch>
            <a:fillRect/>
          </a:stretch>
        </p:blipFill>
        <p:spPr>
          <a:xfrm>
            <a:off x="1559125" y="1902698"/>
            <a:ext cx="10294826" cy="6959124"/>
          </a:xfrm>
          <a:prstGeom prst="rect">
            <a:avLst/>
          </a:prstGeom>
          <a:noFill/>
          <a:ln cap="flat" cmpd="sng" w="9525">
            <a:solidFill>
              <a:srgbClr val="000000"/>
            </a:solidFill>
            <a:prstDash val="solid"/>
            <a:round/>
            <a:headEnd len="sm" w="sm" type="none"/>
            <a:tailEnd len="sm" w="sm" type="none"/>
          </a:ln>
        </p:spPr>
      </p:pic>
      <p:grpSp>
        <p:nvGrpSpPr>
          <p:cNvPr id="363" name="Google Shape;363;p36"/>
          <p:cNvGrpSpPr/>
          <p:nvPr/>
        </p:nvGrpSpPr>
        <p:grpSpPr>
          <a:xfrm>
            <a:off x="1028700" y="745800"/>
            <a:ext cx="956700" cy="492075"/>
            <a:chOff x="0" y="0"/>
            <a:chExt cx="1275600" cy="656100"/>
          </a:xfrm>
        </p:grpSpPr>
        <p:sp>
          <p:nvSpPr>
            <p:cNvPr id="364" name="Google Shape;364;p36"/>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000">
                  <a:solidFill>
                    <a:srgbClr val="4701AD"/>
                  </a:solidFill>
                  <a:latin typeface="Roboto Mono"/>
                  <a:ea typeface="Roboto Mono"/>
                  <a:cs typeface="Roboto Mono"/>
                  <a:sym typeface="Roboto Mono"/>
                </a:rPr>
                <a:t>23</a:t>
              </a:r>
              <a:endParaRPr sz="3000"/>
            </a:p>
          </p:txBody>
        </p:sp>
        <p:sp>
          <p:nvSpPr>
            <p:cNvPr id="365" name="Google Shape;365;p36"/>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2754600" y="3065700"/>
            <a:ext cx="13002600" cy="41556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lang="en-US" sz="12272" u="sng">
                <a:solidFill>
                  <a:srgbClr val="4701AD"/>
                </a:solidFill>
                <a:latin typeface="Roboto Mono"/>
                <a:ea typeface="Roboto Mono"/>
                <a:cs typeface="Roboto Mono"/>
                <a:sym typeface="Roboto Mono"/>
              </a:rPr>
              <a:t>Componente </a:t>
            </a:r>
            <a:r>
              <a:rPr lang="en-US" sz="12272" u="sng">
                <a:solidFill>
                  <a:srgbClr val="4701AD"/>
                </a:solidFill>
                <a:latin typeface="Roboto Mono"/>
                <a:ea typeface="Roboto Mono"/>
                <a:cs typeface="Roboto Mono"/>
                <a:sym typeface="Roboto Mono"/>
              </a:rPr>
              <a:t>Metodológico</a:t>
            </a:r>
            <a:endParaRPr/>
          </a:p>
        </p:txBody>
      </p:sp>
      <p:pic>
        <p:nvPicPr>
          <p:cNvPr descr="Resultado de imagen para LOGO SENA" id="106" name="Google Shape;106;p15"/>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grpSp>
        <p:nvGrpSpPr>
          <p:cNvPr id="107" name="Google Shape;107;p15"/>
          <p:cNvGrpSpPr/>
          <p:nvPr/>
        </p:nvGrpSpPr>
        <p:grpSpPr>
          <a:xfrm>
            <a:off x="1028700" y="745800"/>
            <a:ext cx="956700" cy="485750"/>
            <a:chOff x="0" y="0"/>
            <a:chExt cx="1275600" cy="647667"/>
          </a:xfrm>
        </p:grpSpPr>
        <p:sp>
          <p:nvSpPr>
            <p:cNvPr id="108" name="Google Shape;108;p15"/>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3</a:t>
              </a:r>
              <a:endParaRPr sz="3000"/>
            </a:p>
          </p:txBody>
        </p:sp>
        <p:sp>
          <p:nvSpPr>
            <p:cNvPr id="109" name="Google Shape;109;p15"/>
            <p:cNvSpPr/>
            <p:nvPr/>
          </p:nvSpPr>
          <p:spPr>
            <a:xfrm>
              <a:off x="0" y="552267"/>
              <a:ext cx="587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10" name="Google Shape;110;p15"/>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8997440" y="745800"/>
            <a:ext cx="7660200" cy="12315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Contenido</a:t>
            </a:r>
            <a:endParaRPr sz="8000"/>
          </a:p>
        </p:txBody>
      </p:sp>
      <p:sp>
        <p:nvSpPr>
          <p:cNvPr id="116" name="Google Shape;116;p16"/>
          <p:cNvSpPr txBox="1"/>
          <p:nvPr/>
        </p:nvSpPr>
        <p:spPr>
          <a:xfrm>
            <a:off x="2156175" y="2793300"/>
            <a:ext cx="6495900" cy="6118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4701AD"/>
              </a:buClr>
              <a:buSzPts val="2000"/>
              <a:buFont typeface="Roboto Mono"/>
              <a:buChar char="❏"/>
            </a:pPr>
            <a:r>
              <a:rPr lang="en-US"/>
              <a:t> </a:t>
            </a:r>
            <a:r>
              <a:rPr i="0" lang="en-US" sz="2200" cap="none" strike="noStrike">
                <a:solidFill>
                  <a:srgbClr val="4701AD"/>
                </a:solidFill>
                <a:uFill>
                  <a:noFill/>
                </a:uFill>
                <a:latin typeface="Roboto Mono"/>
                <a:ea typeface="Roboto Mono"/>
                <a:cs typeface="Roboto Mono"/>
                <a:sym typeface="Roboto Mono"/>
                <a:hlinkClick action="ppaction://hlinksldjump" r:id="rId3">
                  <a:extLst>
                    <a:ext uri="{A12FA001-AC4F-418D-AE19-62706E023703}">
                      <ahyp:hlinkClr val="tx"/>
                    </a:ext>
                  </a:extLst>
                </a:hlinkClick>
              </a:rPr>
              <a:t>Objetivo General.</a:t>
            </a:r>
            <a:endParaRPr sz="2200">
              <a:solidFill>
                <a:srgbClr val="4701AD"/>
              </a:solidFill>
              <a:latin typeface="Roboto Mono"/>
              <a:ea typeface="Roboto Mono"/>
              <a:cs typeface="Roboto Mono"/>
              <a:sym typeface="Roboto Mono"/>
            </a:endParaRPr>
          </a:p>
          <a:p>
            <a:pPr indent="-368300" lvl="3"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ction="ppaction://hlinksldjump" r:id="rId4">
                  <a:extLst>
                    <a:ext uri="{A12FA001-AC4F-418D-AE19-62706E023703}">
                      <ahyp:hlinkClr val="tx"/>
                    </a:ext>
                  </a:extLst>
                </a:hlinkClick>
              </a:rPr>
              <a:t> Objetivos Específicos.</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Planteamiento del Problema.</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ction="ppaction://hlinksldjump" r:id="rId5">
                  <a:extLst>
                    <a:ext uri="{A12FA001-AC4F-418D-AE19-62706E023703}">
                      <ahyp:hlinkClr val="tx"/>
                    </a:ext>
                  </a:extLst>
                </a:hlinkClick>
              </a:rPr>
              <a:t> Alcance del Proyecto</a:t>
            </a:r>
            <a:r>
              <a:rPr i="0" lang="en-US" sz="2200" cap="none" strike="noStrike">
                <a:solidFill>
                  <a:srgbClr val="4701AD"/>
                </a:solidFill>
                <a:latin typeface="Roboto Mono"/>
                <a:ea typeface="Roboto Mono"/>
                <a:cs typeface="Roboto Mono"/>
                <a:sym typeface="Roboto Mono"/>
              </a:rPr>
              <a:t>.</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Justificación.</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Técnicas de Levantamiento de datos.</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BPMN.</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Requerimientos Funcionales N</a:t>
            </a:r>
            <a:r>
              <a:rPr lang="en-US" sz="2200">
                <a:solidFill>
                  <a:srgbClr val="4701AD"/>
                </a:solidFill>
                <a:latin typeface="Roboto Mono"/>
                <a:ea typeface="Roboto Mono"/>
                <a:cs typeface="Roboto Mono"/>
                <a:sym typeface="Roboto Mono"/>
              </a:rPr>
              <a:t>F.</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Modelo Relacional</a:t>
            </a:r>
            <a:r>
              <a:rPr lang="en-US" sz="2200">
                <a:solidFill>
                  <a:srgbClr val="4701AD"/>
                </a:solidFill>
                <a:latin typeface="Roboto Mono"/>
                <a:ea typeface="Roboto Mono"/>
                <a:cs typeface="Roboto Mono"/>
                <a:sym typeface="Roboto Mono"/>
              </a:rPr>
              <a:t>.</a:t>
            </a:r>
            <a:endParaRPr i="0" sz="2200" cap="none" strike="noStrike">
              <a:solidFill>
                <a:srgbClr val="4701AD"/>
              </a:solidFill>
              <a:latin typeface="Roboto Mono"/>
              <a:ea typeface="Roboto Mono"/>
              <a:cs typeface="Roboto Mono"/>
              <a:sym typeface="Roboto Mono"/>
            </a:endParaRPr>
          </a:p>
        </p:txBody>
      </p:sp>
      <p:sp>
        <p:nvSpPr>
          <p:cNvPr id="117" name="Google Shape;117;p16"/>
          <p:cNvSpPr txBox="1"/>
          <p:nvPr/>
        </p:nvSpPr>
        <p:spPr>
          <a:xfrm>
            <a:off x="10108800" y="3087650"/>
            <a:ext cx="5437500" cy="53286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4701AD"/>
              </a:buClr>
              <a:buSzPts val="2200"/>
              <a:buFont typeface="Roboto Mono"/>
              <a:buChar char="❏"/>
            </a:pP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Diccionario de datos</a:t>
            </a:r>
            <a:r>
              <a:rPr lang="en-US" sz="2200">
                <a:solidFill>
                  <a:srgbClr val="4701AD"/>
                </a:solidFill>
                <a:latin typeface="Roboto Mono"/>
                <a:ea typeface="Roboto Mono"/>
                <a:cs typeface="Roboto Mono"/>
                <a:sym typeface="Roboto Mono"/>
              </a:rPr>
              <a:t>.</a:t>
            </a:r>
            <a:endParaRPr sz="2200">
              <a:solidFill>
                <a:srgbClr val="4701AD"/>
              </a:solidFill>
              <a:latin typeface="Roboto Mono"/>
              <a:ea typeface="Roboto Mono"/>
              <a:cs typeface="Roboto Mono"/>
              <a:sym typeface="Roboto Mono"/>
            </a:endParaRPr>
          </a:p>
          <a:p>
            <a:pPr indent="-368300" lvl="0" marL="457200" rtl="0" algn="l">
              <a:lnSpc>
                <a:spcPct val="150000"/>
              </a:lnSpc>
              <a:spcBef>
                <a:spcPts val="0"/>
              </a:spcBef>
              <a:spcAft>
                <a:spcPts val="0"/>
              </a:spcAft>
              <a:buClr>
                <a:srgbClr val="4701AD"/>
              </a:buClr>
              <a:buSzPts val="2200"/>
              <a:buFont typeface="Roboto Mono"/>
              <a:buChar char="❏"/>
            </a:pP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 Casos de uso</a:t>
            </a:r>
            <a:r>
              <a:rPr lang="en-US" sz="2200">
                <a:solidFill>
                  <a:srgbClr val="4701AD"/>
                </a:solidFill>
                <a:latin typeface="Roboto Mono"/>
                <a:ea typeface="Roboto Mono"/>
                <a:cs typeface="Roboto Mono"/>
                <a:sym typeface="Roboto Mono"/>
              </a:rPr>
              <a:t>.</a:t>
            </a:r>
            <a:endParaRPr sz="2200">
              <a:solidFill>
                <a:srgbClr val="4701AD"/>
              </a:solidFill>
              <a:latin typeface="Roboto Mono"/>
              <a:ea typeface="Roboto Mono"/>
              <a:cs typeface="Roboto Mono"/>
              <a:sym typeface="Roboto Mono"/>
            </a:endParaRPr>
          </a:p>
          <a:p>
            <a:pPr indent="-368300" lvl="0" marL="457200" rtl="0" algn="l">
              <a:lnSpc>
                <a:spcPct val="150000"/>
              </a:lnSpc>
              <a:spcBef>
                <a:spcPts val="0"/>
              </a:spcBef>
              <a:spcAft>
                <a:spcPts val="0"/>
              </a:spcAft>
              <a:buClr>
                <a:srgbClr val="4701AD"/>
              </a:buClr>
              <a:buSzPts val="2200"/>
              <a:buFont typeface="Calibri"/>
              <a:buChar char="❏"/>
            </a:pP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 Diagrama de Gantt</a:t>
            </a:r>
            <a:r>
              <a:rPr lang="en-US" sz="2200">
                <a:solidFill>
                  <a:srgbClr val="4701AD"/>
                </a:solidFill>
                <a:latin typeface="Roboto Mono"/>
                <a:ea typeface="Roboto Mono"/>
                <a:cs typeface="Roboto Mono"/>
                <a:sym typeface="Roboto Mono"/>
              </a:rPr>
              <a:t>.</a:t>
            </a:r>
            <a:endParaRPr sz="2200">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lang="en-US" sz="2200">
                <a:solidFill>
                  <a:srgbClr val="4701AD"/>
                </a:solidFill>
                <a:latin typeface="Roboto Mono"/>
                <a:ea typeface="Roboto Mono"/>
                <a:cs typeface="Roboto Mono"/>
                <a:sym typeface="Roboto Mono"/>
              </a:rPr>
              <a:t> Normalización.</a:t>
            </a:r>
            <a:endParaRPr i="0" sz="2200" cap="none" strike="noStrike">
              <a:solidFill>
                <a:srgbClr val="4701AD"/>
              </a:solidFill>
              <a:latin typeface="Roboto Mono"/>
              <a:ea typeface="Roboto Mono"/>
              <a:cs typeface="Roboto Mono"/>
              <a:sym typeface="Roboto Mono"/>
            </a:endParaRPr>
          </a:p>
          <a:p>
            <a:pPr indent="-368300" lvl="3"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ction="ppaction://hlinksldjump" r:id="rId6">
                  <a:extLst>
                    <a:ext uri="{A12FA001-AC4F-418D-AE19-62706E023703}">
                      <ahyp:hlinkClr val="tx"/>
                    </a:ext>
                  </a:extLst>
                </a:hlinkClick>
              </a:rPr>
              <a:t> </a:t>
            </a:r>
            <a:r>
              <a:rPr lang="en-US" sz="2200">
                <a:solidFill>
                  <a:srgbClr val="4701AD"/>
                </a:solidFill>
                <a:uFill>
                  <a:noFill/>
                </a:uFill>
                <a:latin typeface="Roboto Mono"/>
                <a:ea typeface="Roboto Mono"/>
                <a:cs typeface="Roboto Mono"/>
                <a:sym typeface="Roboto Mono"/>
                <a:hlinkClick action="ppaction://hlinksldjump" r:id="rId7">
                  <a:extLst>
                    <a:ext uri="{A12FA001-AC4F-418D-AE19-62706E023703}">
                      <ahyp:hlinkClr val="tx"/>
                    </a:ext>
                  </a:extLst>
                </a:hlinkClick>
              </a:rPr>
              <a:t>Diccionario de datos</a:t>
            </a:r>
            <a:r>
              <a:rPr i="0" lang="en-US" sz="2200" cap="none" strike="noStrike">
                <a:solidFill>
                  <a:srgbClr val="4701AD"/>
                </a:solidFill>
                <a:uFill>
                  <a:noFill/>
                </a:uFill>
                <a:latin typeface="Roboto Mono"/>
                <a:ea typeface="Roboto Mono"/>
                <a:cs typeface="Roboto Mono"/>
                <a:sym typeface="Roboto Mono"/>
                <a:hlinkClick action="ppaction://hlinksldjump" r:id="rId8">
                  <a:extLst>
                    <a:ext uri="{A12FA001-AC4F-418D-AE19-62706E023703}">
                      <ahyp:hlinkClr val="tx"/>
                    </a:ext>
                  </a:extLst>
                </a:hlinkClick>
              </a:rPr>
              <a:t>.</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P</a:t>
            </a: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rototipos</a:t>
            </a: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ction="ppaction://hlinksldjump" r:id="rId9">
                  <a:extLst>
                    <a:ext uri="{A12FA001-AC4F-418D-AE19-62706E023703}">
                      <ahyp:hlinkClr val="tx"/>
                    </a:ext>
                  </a:extLst>
                </a:hlinkClick>
              </a:rPr>
              <a:t> </a:t>
            </a:r>
            <a:r>
              <a:rPr lang="en-US" sz="2200">
                <a:solidFill>
                  <a:srgbClr val="4701AD"/>
                </a:solidFill>
                <a:latin typeface="Roboto Mono"/>
                <a:ea typeface="Roboto Mono"/>
                <a:cs typeface="Roboto Mono"/>
                <a:sym typeface="Roboto Mono"/>
              </a:rPr>
              <a:t>Diagrama de distribución</a:t>
            </a:r>
            <a:r>
              <a:rPr i="0" lang="en-US" sz="2200" cap="none" strike="noStrike">
                <a:solidFill>
                  <a:srgbClr val="4701AD"/>
                </a:solidFill>
                <a:latin typeface="Roboto Mono"/>
                <a:ea typeface="Roboto Mono"/>
                <a:cs typeface="Roboto Mono"/>
                <a:sym typeface="Roboto Mono"/>
              </a:rPr>
              <a:t>.</a:t>
            </a:r>
            <a:endParaRPr sz="2200">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 Diagrama distribución.</a:t>
            </a:r>
            <a:endParaRPr i="0" sz="2200" cap="none" strike="noStrike">
              <a:solidFill>
                <a:srgbClr val="4701AD"/>
              </a:solidFill>
              <a:latin typeface="Roboto Mono"/>
              <a:ea typeface="Roboto Mono"/>
              <a:cs typeface="Roboto Mono"/>
              <a:sym typeface="Roboto Mono"/>
            </a:endParaRPr>
          </a:p>
          <a:p>
            <a:pPr indent="-368300" lvl="0" marL="457200" marR="0" rtl="0" algn="l">
              <a:lnSpc>
                <a:spcPct val="150000"/>
              </a:lnSpc>
              <a:spcBef>
                <a:spcPts val="0"/>
              </a:spcBef>
              <a:spcAft>
                <a:spcPts val="0"/>
              </a:spcAft>
              <a:buClr>
                <a:srgbClr val="4701AD"/>
              </a:buClr>
              <a:buSzPts val="2200"/>
              <a:buFont typeface="Roboto Mono"/>
              <a:buChar char="❏"/>
            </a:pP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 </a:t>
            </a:r>
            <a:r>
              <a:rPr lang="en-US" sz="2200">
                <a:solidFill>
                  <a:srgbClr val="4701AD"/>
                </a:solidFill>
                <a:uFill>
                  <a:noFill/>
                </a:uFill>
                <a:latin typeface="Roboto Mono"/>
                <a:ea typeface="Roboto Mono"/>
                <a:cs typeface="Roboto Mono"/>
                <a:sym typeface="Roboto Mono"/>
                <a:hlinkClick>
                  <a:extLst>
                    <a:ext uri="{A12FA001-AC4F-418D-AE19-62706E023703}">
                      <ahyp:hlinkClr val="tx"/>
                    </a:ext>
                  </a:extLst>
                </a:hlinkClick>
              </a:rPr>
              <a:t>Diagrama de clases</a:t>
            </a:r>
            <a:r>
              <a:rPr i="0" lang="en-US" sz="2200" cap="none" strike="noStrike">
                <a:solidFill>
                  <a:srgbClr val="4701AD"/>
                </a:solidFill>
                <a:uFill>
                  <a:noFill/>
                </a:uFill>
                <a:latin typeface="Roboto Mono"/>
                <a:ea typeface="Roboto Mono"/>
                <a:cs typeface="Roboto Mono"/>
                <a:sym typeface="Roboto Mono"/>
                <a:hlinkClick>
                  <a:extLst>
                    <a:ext uri="{A12FA001-AC4F-418D-AE19-62706E023703}">
                      <ahyp:hlinkClr val="tx"/>
                    </a:ext>
                  </a:extLst>
                </a:hlinkClick>
              </a:rPr>
              <a:t>.</a:t>
            </a:r>
            <a:endParaRPr sz="2200">
              <a:solidFill>
                <a:srgbClr val="4701AD"/>
              </a:solidFill>
              <a:latin typeface="Roboto Mono"/>
              <a:ea typeface="Roboto Mono"/>
              <a:cs typeface="Roboto Mono"/>
              <a:sym typeface="Roboto Mono"/>
            </a:endParaRPr>
          </a:p>
        </p:txBody>
      </p:sp>
      <p:pic>
        <p:nvPicPr>
          <p:cNvPr descr="Resultado de imagen para LOGO SENA" id="118" name="Google Shape;118;p16"/>
          <p:cNvPicPr preferRelativeResize="0"/>
          <p:nvPr/>
        </p:nvPicPr>
        <p:blipFill rotWithShape="1">
          <a:blip r:embed="rId10">
            <a:alphaModFix/>
          </a:blip>
          <a:srcRect b="0" l="0" r="0" t="0"/>
          <a:stretch/>
        </p:blipFill>
        <p:spPr>
          <a:xfrm>
            <a:off x="16657650" y="8911850"/>
            <a:ext cx="1010274" cy="936975"/>
          </a:xfrm>
          <a:prstGeom prst="rect">
            <a:avLst/>
          </a:prstGeom>
          <a:noFill/>
          <a:ln>
            <a:noFill/>
          </a:ln>
        </p:spPr>
      </p:pic>
      <p:grpSp>
        <p:nvGrpSpPr>
          <p:cNvPr id="119" name="Google Shape;119;p16"/>
          <p:cNvGrpSpPr/>
          <p:nvPr/>
        </p:nvGrpSpPr>
        <p:grpSpPr>
          <a:xfrm>
            <a:off x="1028700" y="745800"/>
            <a:ext cx="956700" cy="482600"/>
            <a:chOff x="0" y="0"/>
            <a:chExt cx="1275600" cy="643467"/>
          </a:xfrm>
        </p:grpSpPr>
        <p:sp>
          <p:nvSpPr>
            <p:cNvPr id="120" name="Google Shape;120;p16"/>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4</a:t>
              </a:r>
              <a:endParaRPr sz="3000"/>
            </a:p>
          </p:txBody>
        </p:sp>
        <p:sp>
          <p:nvSpPr>
            <p:cNvPr id="121" name="Google Shape;121;p16"/>
            <p:cNvSpPr/>
            <p:nvPr/>
          </p:nvSpPr>
          <p:spPr>
            <a:xfrm>
              <a:off x="0" y="548067"/>
              <a:ext cx="6006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22" name="Google Shape;122;p16"/>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4572000" y="1665000"/>
            <a:ext cx="109158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Objetivo </a:t>
            </a:r>
            <a:r>
              <a:rPr b="0" i="0" lang="en-US" sz="8000" u="sng" cap="none" strike="noStrike">
                <a:solidFill>
                  <a:srgbClr val="4701AD"/>
                </a:solidFill>
                <a:latin typeface="Roboto Mono"/>
                <a:ea typeface="Roboto Mono"/>
                <a:cs typeface="Roboto Mono"/>
                <a:sym typeface="Roboto Mono"/>
              </a:rPr>
              <a:t>General</a:t>
            </a:r>
            <a:endParaRPr sz="8000"/>
          </a:p>
        </p:txBody>
      </p:sp>
      <p:sp>
        <p:nvSpPr>
          <p:cNvPr id="128" name="Google Shape;128;p17"/>
          <p:cNvSpPr txBox="1"/>
          <p:nvPr/>
        </p:nvSpPr>
        <p:spPr>
          <a:xfrm>
            <a:off x="4939650" y="4413800"/>
            <a:ext cx="11718000" cy="3232500"/>
          </a:xfrm>
          <a:prstGeom prst="rect">
            <a:avLst/>
          </a:prstGeom>
          <a:noFill/>
          <a:ln>
            <a:noFill/>
          </a:ln>
        </p:spPr>
        <p:txBody>
          <a:bodyPr anchorCtr="0" anchor="t" bIns="91425" lIns="91425" spcFirstLastPara="1" rIns="91425" wrap="square" tIns="91425">
            <a:spAutoFit/>
          </a:bodyPr>
          <a:lstStyle/>
          <a:p>
            <a:pPr indent="0" lvl="0" marL="139700" rtl="0" algn="just">
              <a:lnSpc>
                <a:spcPct val="200000"/>
              </a:lnSpc>
              <a:spcBef>
                <a:spcPts val="0"/>
              </a:spcBef>
              <a:spcAft>
                <a:spcPts val="0"/>
              </a:spcAft>
              <a:buNone/>
            </a:pPr>
            <a:r>
              <a:rPr lang="en-US" sz="2200">
                <a:solidFill>
                  <a:srgbClr val="4701AD"/>
                </a:solidFill>
                <a:latin typeface="Roboto Mono"/>
                <a:ea typeface="Roboto Mono"/>
                <a:cs typeface="Roboto Mono"/>
                <a:sym typeface="Roboto Mono"/>
              </a:rPr>
              <a:t>Desarrollar un sistema de información que genere una visualización global de los diferentes procesos de la compañía TRASCENDENCIA S.A.S que permita realizar cambios o automatizaciones en la gestión de inventarios, permitiendo a la empresa una interacción dinámica con cada uno de los procesos que se utilizan dentro de esta. </a:t>
            </a:r>
            <a:endParaRPr sz="2200">
              <a:solidFill>
                <a:srgbClr val="4701AD"/>
              </a:solidFill>
              <a:latin typeface="Roboto Mono"/>
              <a:ea typeface="Roboto Mono"/>
              <a:cs typeface="Roboto Mono"/>
              <a:sym typeface="Roboto Mono"/>
            </a:endParaRPr>
          </a:p>
        </p:txBody>
      </p:sp>
      <p:pic>
        <p:nvPicPr>
          <p:cNvPr descr="Programador" id="129" name="Google Shape;129;p17"/>
          <p:cNvPicPr preferRelativeResize="0"/>
          <p:nvPr/>
        </p:nvPicPr>
        <p:blipFill rotWithShape="1">
          <a:blip r:embed="rId3">
            <a:alphaModFix/>
          </a:blip>
          <a:srcRect b="0" l="0" r="0" t="0"/>
          <a:stretch/>
        </p:blipFill>
        <p:spPr>
          <a:xfrm>
            <a:off x="1363900" y="4413800"/>
            <a:ext cx="2955300" cy="2955300"/>
          </a:xfrm>
          <a:prstGeom prst="rect">
            <a:avLst/>
          </a:prstGeom>
          <a:noFill/>
          <a:ln>
            <a:noFill/>
          </a:ln>
        </p:spPr>
      </p:pic>
      <p:pic>
        <p:nvPicPr>
          <p:cNvPr descr="Resultado de imagen para LOGO SENA" id="130" name="Google Shape;130;p17"/>
          <p:cNvPicPr preferRelativeResize="0"/>
          <p:nvPr/>
        </p:nvPicPr>
        <p:blipFill rotWithShape="1">
          <a:blip r:embed="rId4">
            <a:alphaModFix/>
          </a:blip>
          <a:srcRect b="0" l="0" r="0" t="0"/>
          <a:stretch/>
        </p:blipFill>
        <p:spPr>
          <a:xfrm>
            <a:off x="16657650" y="8911850"/>
            <a:ext cx="1010274" cy="936975"/>
          </a:xfrm>
          <a:prstGeom prst="rect">
            <a:avLst/>
          </a:prstGeom>
          <a:noFill/>
          <a:ln>
            <a:noFill/>
          </a:ln>
        </p:spPr>
      </p:pic>
      <p:sp>
        <p:nvSpPr>
          <p:cNvPr id="131" name="Google Shape;131;p17"/>
          <p:cNvSpPr/>
          <p:nvPr/>
        </p:nvSpPr>
        <p:spPr>
          <a:xfrm>
            <a:off x="1936895" y="7181623"/>
            <a:ext cx="1809300" cy="103500"/>
          </a:xfrm>
          <a:prstGeom prst="rect">
            <a:avLst/>
          </a:prstGeom>
          <a:solidFill>
            <a:srgbClr val="5B6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7"/>
          <p:cNvGrpSpPr/>
          <p:nvPr/>
        </p:nvGrpSpPr>
        <p:grpSpPr>
          <a:xfrm>
            <a:off x="1028700" y="745800"/>
            <a:ext cx="956700" cy="495250"/>
            <a:chOff x="0" y="0"/>
            <a:chExt cx="1275600" cy="660333"/>
          </a:xfrm>
        </p:grpSpPr>
        <p:sp>
          <p:nvSpPr>
            <p:cNvPr id="133" name="Google Shape;133;p17"/>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5</a:t>
              </a:r>
              <a:endParaRPr sz="3000"/>
            </a:p>
          </p:txBody>
        </p:sp>
        <p:sp>
          <p:nvSpPr>
            <p:cNvPr id="134" name="Google Shape;134;p17"/>
            <p:cNvSpPr/>
            <p:nvPr/>
          </p:nvSpPr>
          <p:spPr>
            <a:xfrm>
              <a:off x="0" y="564933"/>
              <a:ext cx="6132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35" name="Google Shape;135;p17"/>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nvSpPr>
        <p:spPr>
          <a:xfrm>
            <a:off x="2728800" y="745800"/>
            <a:ext cx="128304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Objetivos </a:t>
            </a:r>
            <a:r>
              <a:rPr lang="en-US" sz="8000" u="sng">
                <a:solidFill>
                  <a:srgbClr val="4701AD"/>
                </a:solidFill>
                <a:latin typeface="Roboto Mono"/>
                <a:ea typeface="Roboto Mono"/>
                <a:cs typeface="Roboto Mono"/>
                <a:sym typeface="Roboto Mono"/>
              </a:rPr>
              <a:t>Específicos</a:t>
            </a:r>
            <a:endParaRPr sz="8000"/>
          </a:p>
        </p:txBody>
      </p:sp>
      <p:pic>
        <p:nvPicPr>
          <p:cNvPr descr="Resultado de imagen para LOGO SENA" id="141" name="Google Shape;141;p18"/>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sp>
        <p:nvSpPr>
          <p:cNvPr id="142" name="Google Shape;142;p18"/>
          <p:cNvSpPr txBox="1"/>
          <p:nvPr/>
        </p:nvSpPr>
        <p:spPr>
          <a:xfrm>
            <a:off x="1479900" y="2404825"/>
            <a:ext cx="15328200" cy="7003500"/>
          </a:xfrm>
          <a:prstGeom prst="rect">
            <a:avLst/>
          </a:prstGeom>
          <a:noFill/>
          <a:ln>
            <a:noFill/>
          </a:ln>
        </p:spPr>
        <p:txBody>
          <a:bodyPr anchorCtr="0" anchor="t" bIns="91425" lIns="91425" spcFirstLastPara="1" rIns="91425" wrap="square" tIns="91425">
            <a:spAutoFit/>
          </a:bodyPr>
          <a:lstStyle/>
          <a:p>
            <a:pPr indent="-323850" lvl="0" marL="285750" rtl="0" algn="just">
              <a:lnSpc>
                <a:spcPct val="150000"/>
              </a:lnSpc>
              <a:spcBef>
                <a:spcPts val="0"/>
              </a:spcBef>
              <a:spcAft>
                <a:spcPts val="0"/>
              </a:spcAft>
              <a:buClr>
                <a:srgbClr val="4701AD"/>
              </a:buClr>
              <a:buSzPts val="2200"/>
              <a:buFont typeface="Roboto Mono"/>
              <a:buChar char="❏"/>
            </a:pPr>
            <a:r>
              <a:rPr lang="en-US" sz="2200">
                <a:solidFill>
                  <a:srgbClr val="4701AD"/>
                </a:solidFill>
                <a:latin typeface="Roboto Mono"/>
                <a:ea typeface="Roboto Mono"/>
                <a:cs typeface="Roboto Mono"/>
                <a:sym typeface="Roboto Mono"/>
              </a:rPr>
              <a:t>Observar la situación actual de la empresa TRASCENDENCIA S.A.S y su sistema de procesos, definiendo las necesidades y prioridades, proponiendo efectivas alternativas de solución para las principales necesidades de la empresa.</a:t>
            </a:r>
            <a:endParaRPr sz="2200">
              <a:solidFill>
                <a:srgbClr val="4701AD"/>
              </a:solidFill>
              <a:latin typeface="Roboto Mono"/>
              <a:ea typeface="Roboto Mono"/>
              <a:cs typeface="Roboto Mono"/>
              <a:sym typeface="Roboto Mono"/>
            </a:endParaRPr>
          </a:p>
          <a:p>
            <a:pPr indent="0" lvl="0" marL="457200" rtl="0" algn="just">
              <a:lnSpc>
                <a:spcPct val="150000"/>
              </a:lnSpc>
              <a:spcBef>
                <a:spcPts val="0"/>
              </a:spcBef>
              <a:spcAft>
                <a:spcPts val="0"/>
              </a:spcAft>
              <a:buNone/>
            </a:pPr>
            <a:r>
              <a:t/>
            </a:r>
            <a:endParaRPr sz="2200">
              <a:solidFill>
                <a:srgbClr val="4701AD"/>
              </a:solidFill>
              <a:latin typeface="Roboto Mono"/>
              <a:ea typeface="Roboto Mono"/>
              <a:cs typeface="Roboto Mono"/>
              <a:sym typeface="Roboto Mono"/>
            </a:endParaRPr>
          </a:p>
          <a:p>
            <a:pPr indent="-323850" lvl="0" marL="285750" rtl="0" algn="just">
              <a:lnSpc>
                <a:spcPct val="150000"/>
              </a:lnSpc>
              <a:spcBef>
                <a:spcPts val="0"/>
              </a:spcBef>
              <a:spcAft>
                <a:spcPts val="0"/>
              </a:spcAft>
              <a:buClr>
                <a:srgbClr val="4701AD"/>
              </a:buClr>
              <a:buSzPts val="2200"/>
              <a:buFont typeface="Roboto Mono"/>
              <a:buChar char="❏"/>
            </a:pPr>
            <a:r>
              <a:rPr lang="en-US" sz="2200">
                <a:solidFill>
                  <a:srgbClr val="4701AD"/>
                </a:solidFill>
                <a:latin typeface="Roboto Mono"/>
                <a:ea typeface="Roboto Mono"/>
                <a:cs typeface="Roboto Mono"/>
                <a:sym typeface="Roboto Mono"/>
              </a:rPr>
              <a:t>Realizar el levantamiento de los requerimientos de la empresa en función al software a implementar.</a:t>
            </a:r>
            <a:endParaRPr sz="2200">
              <a:solidFill>
                <a:srgbClr val="4701AD"/>
              </a:solidFill>
              <a:latin typeface="Roboto Mono"/>
              <a:ea typeface="Roboto Mono"/>
              <a:cs typeface="Roboto Mono"/>
              <a:sym typeface="Roboto Mono"/>
            </a:endParaRPr>
          </a:p>
          <a:p>
            <a:pPr indent="0" lvl="0" marL="457200" rtl="0" algn="just">
              <a:lnSpc>
                <a:spcPct val="150000"/>
              </a:lnSpc>
              <a:spcBef>
                <a:spcPts val="0"/>
              </a:spcBef>
              <a:spcAft>
                <a:spcPts val="0"/>
              </a:spcAft>
              <a:buNone/>
            </a:pPr>
            <a:r>
              <a:t/>
            </a:r>
            <a:endParaRPr sz="2200">
              <a:solidFill>
                <a:srgbClr val="4701AD"/>
              </a:solidFill>
              <a:latin typeface="Roboto Mono"/>
              <a:ea typeface="Roboto Mono"/>
              <a:cs typeface="Roboto Mono"/>
              <a:sym typeface="Roboto Mono"/>
            </a:endParaRPr>
          </a:p>
          <a:p>
            <a:pPr indent="-323850" lvl="0" marL="285750" rtl="0" algn="just">
              <a:lnSpc>
                <a:spcPct val="150000"/>
              </a:lnSpc>
              <a:spcBef>
                <a:spcPts val="0"/>
              </a:spcBef>
              <a:spcAft>
                <a:spcPts val="0"/>
              </a:spcAft>
              <a:buClr>
                <a:srgbClr val="4701AD"/>
              </a:buClr>
              <a:buSzPts val="2200"/>
              <a:buFont typeface="Roboto Mono"/>
              <a:buChar char="❏"/>
            </a:pPr>
            <a:r>
              <a:rPr lang="en-US" sz="2200">
                <a:solidFill>
                  <a:srgbClr val="4701AD"/>
                </a:solidFill>
                <a:latin typeface="Roboto Mono"/>
                <a:ea typeface="Roboto Mono"/>
                <a:cs typeface="Roboto Mono"/>
                <a:sym typeface="Roboto Mono"/>
              </a:rPr>
              <a:t>Desarrollar un software que integre el manejo de los inventarios,   junto con la información contenida de cada producto para así ayudar este proceso. </a:t>
            </a:r>
            <a:endParaRPr sz="2200">
              <a:solidFill>
                <a:srgbClr val="4701AD"/>
              </a:solidFill>
              <a:latin typeface="Roboto Mono"/>
              <a:ea typeface="Roboto Mono"/>
              <a:cs typeface="Roboto Mono"/>
              <a:sym typeface="Roboto Mono"/>
            </a:endParaRPr>
          </a:p>
          <a:p>
            <a:pPr indent="0" lvl="0" marL="457200" rtl="0" algn="just">
              <a:lnSpc>
                <a:spcPct val="150000"/>
              </a:lnSpc>
              <a:spcBef>
                <a:spcPts val="0"/>
              </a:spcBef>
              <a:spcAft>
                <a:spcPts val="0"/>
              </a:spcAft>
              <a:buNone/>
            </a:pPr>
            <a:r>
              <a:t/>
            </a:r>
            <a:endParaRPr sz="2200">
              <a:solidFill>
                <a:srgbClr val="4701AD"/>
              </a:solidFill>
              <a:latin typeface="Roboto Mono"/>
              <a:ea typeface="Roboto Mono"/>
              <a:cs typeface="Roboto Mono"/>
              <a:sym typeface="Roboto Mono"/>
            </a:endParaRPr>
          </a:p>
          <a:p>
            <a:pPr indent="-323850" lvl="0" marL="285750" rtl="0" algn="just">
              <a:lnSpc>
                <a:spcPct val="150000"/>
              </a:lnSpc>
              <a:spcBef>
                <a:spcPts val="0"/>
              </a:spcBef>
              <a:spcAft>
                <a:spcPts val="0"/>
              </a:spcAft>
              <a:buClr>
                <a:srgbClr val="4701AD"/>
              </a:buClr>
              <a:buSzPts val="2200"/>
              <a:buFont typeface="Roboto Mono"/>
              <a:buChar char="❏"/>
            </a:pPr>
            <a:r>
              <a:rPr lang="en-US" sz="2200">
                <a:solidFill>
                  <a:srgbClr val="4701AD"/>
                </a:solidFill>
                <a:latin typeface="Roboto Mono"/>
                <a:ea typeface="Roboto Mono"/>
                <a:cs typeface="Roboto Mono"/>
                <a:sym typeface="Roboto Mono"/>
              </a:rPr>
              <a:t>Crear roles específicos para los usuarios que van a utilizar el sistema mediante módulos que contengan funciones específicas, de tal forma que ayude al proceso de inventario dentro de la empresa.</a:t>
            </a:r>
            <a:endParaRPr sz="1600">
              <a:solidFill>
                <a:srgbClr val="5B595A"/>
              </a:solidFill>
              <a:latin typeface="Century Gothic"/>
              <a:ea typeface="Century Gothic"/>
              <a:cs typeface="Century Gothic"/>
              <a:sym typeface="Century Gothic"/>
            </a:endParaRPr>
          </a:p>
          <a:p>
            <a:pPr indent="0" lvl="0" marL="0" rtl="0" algn="just">
              <a:spcBef>
                <a:spcPts val="0"/>
              </a:spcBef>
              <a:spcAft>
                <a:spcPts val="0"/>
              </a:spcAft>
              <a:buNone/>
            </a:pPr>
            <a:r>
              <a:t/>
            </a:r>
            <a:endParaRPr>
              <a:solidFill>
                <a:srgbClr val="5B595A"/>
              </a:solidFill>
              <a:latin typeface="Century Gothic"/>
              <a:ea typeface="Century Gothic"/>
              <a:cs typeface="Century Gothic"/>
              <a:sym typeface="Century Gothic"/>
            </a:endParaRPr>
          </a:p>
        </p:txBody>
      </p:sp>
      <p:grpSp>
        <p:nvGrpSpPr>
          <p:cNvPr id="143" name="Google Shape;143;p18"/>
          <p:cNvGrpSpPr/>
          <p:nvPr/>
        </p:nvGrpSpPr>
        <p:grpSpPr>
          <a:xfrm>
            <a:off x="1028700" y="745800"/>
            <a:ext cx="956700" cy="488900"/>
            <a:chOff x="0" y="0"/>
            <a:chExt cx="1275600" cy="651867"/>
          </a:xfrm>
        </p:grpSpPr>
        <p:sp>
          <p:nvSpPr>
            <p:cNvPr id="144" name="Google Shape;144;p18"/>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6</a:t>
              </a:r>
              <a:endParaRPr sz="3000"/>
            </a:p>
          </p:txBody>
        </p:sp>
        <p:sp>
          <p:nvSpPr>
            <p:cNvPr id="145" name="Google Shape;145;p18"/>
            <p:cNvSpPr/>
            <p:nvPr/>
          </p:nvSpPr>
          <p:spPr>
            <a:xfrm>
              <a:off x="0" y="556467"/>
              <a:ext cx="6216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nvSpPr>
        <p:spPr>
          <a:xfrm>
            <a:off x="6988650" y="745800"/>
            <a:ext cx="96690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Planteamiento</a:t>
            </a:r>
            <a:r>
              <a:rPr b="0" i="0" lang="en-US" sz="8000" u="sng" cap="none" strike="noStrike">
                <a:solidFill>
                  <a:srgbClr val="4701AD"/>
                </a:solidFill>
                <a:latin typeface="Roboto Mono"/>
                <a:ea typeface="Roboto Mono"/>
                <a:cs typeface="Roboto Mono"/>
                <a:sym typeface="Roboto Mono"/>
              </a:rPr>
              <a:t> </a:t>
            </a:r>
            <a:endParaRPr sz="8000" u="sng">
              <a:solidFill>
                <a:srgbClr val="4701AD"/>
              </a:solidFill>
              <a:latin typeface="Roboto Mono"/>
              <a:ea typeface="Roboto Mono"/>
              <a:cs typeface="Roboto Mono"/>
              <a:sym typeface="Roboto Mono"/>
            </a:endParaRPr>
          </a:p>
          <a:p>
            <a:pPr indent="0" lvl="0" marL="0" marR="0" rtl="0" algn="r">
              <a:lnSpc>
                <a:spcPct val="110000"/>
              </a:lnSpc>
              <a:spcBef>
                <a:spcPts val="0"/>
              </a:spcBef>
              <a:spcAft>
                <a:spcPts val="0"/>
              </a:spcAft>
              <a:buNone/>
            </a:pPr>
            <a:r>
              <a:rPr b="0" i="0" lang="en-US" sz="8000" u="sng" cap="none" strike="noStrike">
                <a:solidFill>
                  <a:srgbClr val="4701AD"/>
                </a:solidFill>
                <a:latin typeface="Roboto Mono"/>
                <a:ea typeface="Roboto Mono"/>
                <a:cs typeface="Roboto Mono"/>
                <a:sym typeface="Roboto Mono"/>
              </a:rPr>
              <a:t>probl</a:t>
            </a:r>
            <a:r>
              <a:rPr lang="en-US" sz="8000" u="sng">
                <a:solidFill>
                  <a:srgbClr val="4701AD"/>
                </a:solidFill>
                <a:latin typeface="Roboto Mono"/>
                <a:ea typeface="Roboto Mono"/>
                <a:cs typeface="Roboto Mono"/>
                <a:sym typeface="Roboto Mono"/>
              </a:rPr>
              <a:t>ema</a:t>
            </a:r>
            <a:endParaRPr sz="600"/>
          </a:p>
        </p:txBody>
      </p:sp>
      <p:pic>
        <p:nvPicPr>
          <p:cNvPr descr="Resultado de imagen para LOGO SENA" id="151" name="Google Shape;151;p19"/>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grpSp>
        <p:nvGrpSpPr>
          <p:cNvPr id="152" name="Google Shape;152;p19"/>
          <p:cNvGrpSpPr/>
          <p:nvPr/>
        </p:nvGrpSpPr>
        <p:grpSpPr>
          <a:xfrm>
            <a:off x="1028700" y="745800"/>
            <a:ext cx="956700" cy="492075"/>
            <a:chOff x="0" y="0"/>
            <a:chExt cx="1275600" cy="656100"/>
          </a:xfrm>
        </p:grpSpPr>
        <p:sp>
          <p:nvSpPr>
            <p:cNvPr id="153" name="Google Shape;153;p19"/>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7</a:t>
              </a:r>
              <a:endParaRPr sz="3000"/>
            </a:p>
          </p:txBody>
        </p:sp>
        <p:sp>
          <p:nvSpPr>
            <p:cNvPr id="154" name="Google Shape;154;p19"/>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55" name="Google Shape;155;p19"/>
          <p:cNvSpPr txBox="1"/>
          <p:nvPr/>
        </p:nvSpPr>
        <p:spPr>
          <a:xfrm>
            <a:off x="2954550" y="4663550"/>
            <a:ext cx="12378900" cy="1539300"/>
          </a:xfrm>
          <a:prstGeom prst="rect">
            <a:avLst/>
          </a:prstGeom>
          <a:noFill/>
          <a:ln>
            <a:noFill/>
          </a:ln>
        </p:spPr>
        <p:txBody>
          <a:bodyPr anchorCtr="0" anchor="t" bIns="91425" lIns="91425" spcFirstLastPara="1" rIns="91425" wrap="square" tIns="91425">
            <a:spAutoFit/>
          </a:bodyPr>
          <a:lstStyle/>
          <a:p>
            <a:pPr indent="0" lvl="0" marL="139700" rtl="0" algn="just">
              <a:lnSpc>
                <a:spcPct val="150000"/>
              </a:lnSpc>
              <a:spcBef>
                <a:spcPts val="0"/>
              </a:spcBef>
              <a:spcAft>
                <a:spcPts val="0"/>
              </a:spcAft>
              <a:buNone/>
            </a:pPr>
            <a:r>
              <a:rPr lang="en-US" sz="2200">
                <a:solidFill>
                  <a:srgbClr val="4701AD"/>
                </a:solidFill>
                <a:latin typeface="Roboto Mono"/>
                <a:ea typeface="Roboto Mono"/>
                <a:cs typeface="Roboto Mono"/>
                <a:sym typeface="Roboto Mono"/>
              </a:rPr>
              <a:t>Los empleados de TRASCENDENCIA S.A.S tienen un modelo de inventarios de forma manual y esto no les permite tener un control eficaz de los movimientos que realizan de sus productos. </a:t>
            </a:r>
            <a:endParaRPr sz="2200">
              <a:solidFill>
                <a:srgbClr val="4701AD"/>
              </a:solidFill>
              <a:latin typeface="Roboto Mono"/>
              <a:ea typeface="Roboto Mono"/>
              <a:cs typeface="Roboto Mono"/>
              <a:sym typeface="Roboto Mono"/>
            </a:endParaRPr>
          </a:p>
        </p:txBody>
      </p:sp>
      <p:sp>
        <p:nvSpPr>
          <p:cNvPr id="156" name="Google Shape;156;p19"/>
          <p:cNvSpPr txBox="1"/>
          <p:nvPr/>
        </p:nvSpPr>
        <p:spPr>
          <a:xfrm>
            <a:off x="2954550" y="6563150"/>
            <a:ext cx="12378900" cy="2385900"/>
          </a:xfrm>
          <a:prstGeom prst="rect">
            <a:avLst/>
          </a:prstGeom>
          <a:noFill/>
          <a:ln>
            <a:noFill/>
          </a:ln>
        </p:spPr>
        <p:txBody>
          <a:bodyPr anchorCtr="0" anchor="t" bIns="91425" lIns="91425" spcFirstLastPara="1" rIns="91425" wrap="square" tIns="91425">
            <a:spAutoFit/>
          </a:bodyPr>
          <a:lstStyle/>
          <a:p>
            <a:pPr indent="0" lvl="0" marL="139700" rtl="0" algn="ctr">
              <a:spcBef>
                <a:spcPts val="0"/>
              </a:spcBef>
              <a:spcAft>
                <a:spcPts val="0"/>
              </a:spcAft>
              <a:buNone/>
            </a:pPr>
            <a:r>
              <a:rPr lang="en-US" sz="2200">
                <a:solidFill>
                  <a:srgbClr val="4701AD"/>
                </a:solidFill>
                <a:latin typeface="Roboto Mono"/>
                <a:ea typeface="Roboto Mono"/>
                <a:cs typeface="Roboto Mono"/>
                <a:sym typeface="Roboto Mono"/>
              </a:rPr>
              <a:t>Pregunta de Investigación</a:t>
            </a:r>
            <a:endParaRPr sz="2200">
              <a:solidFill>
                <a:srgbClr val="4701AD"/>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2200">
              <a:solidFill>
                <a:srgbClr val="4701AD"/>
              </a:solidFill>
              <a:latin typeface="Roboto Mono"/>
              <a:ea typeface="Roboto Mono"/>
              <a:cs typeface="Roboto Mono"/>
              <a:sym typeface="Roboto Mono"/>
            </a:endParaRPr>
          </a:p>
          <a:p>
            <a:pPr indent="0" lvl="0" marL="139700" rtl="0" algn="ctr">
              <a:lnSpc>
                <a:spcPct val="150000"/>
              </a:lnSpc>
              <a:spcBef>
                <a:spcPts val="0"/>
              </a:spcBef>
              <a:spcAft>
                <a:spcPts val="0"/>
              </a:spcAft>
              <a:buNone/>
            </a:pPr>
            <a:r>
              <a:rPr lang="en-US" sz="2200">
                <a:solidFill>
                  <a:srgbClr val="4701AD"/>
                </a:solidFill>
                <a:latin typeface="Roboto Mono"/>
                <a:ea typeface="Roboto Mono"/>
                <a:cs typeface="Roboto Mono"/>
                <a:sym typeface="Roboto Mono"/>
              </a:rPr>
              <a:t>¿Que modelo automático podemos ofrecer a TRASCENDENCIA S.A.S. para mejorar y organizar su modelo de inventarios logrando reducción de tiempos de ejecución y mayor control del mismo?</a:t>
            </a:r>
            <a:endParaRPr sz="2200">
              <a:solidFill>
                <a:srgbClr val="4701AD"/>
              </a:solidFill>
              <a:latin typeface="Roboto Mono"/>
              <a:ea typeface="Roboto Mono"/>
              <a:cs typeface="Roboto Mono"/>
              <a:sym typeface="Roboto Mono"/>
            </a:endParaRPr>
          </a:p>
        </p:txBody>
      </p:sp>
      <p:pic>
        <p:nvPicPr>
          <p:cNvPr descr="Preguntas" id="157" name="Google Shape;157;p19"/>
          <p:cNvPicPr preferRelativeResize="0"/>
          <p:nvPr/>
        </p:nvPicPr>
        <p:blipFill rotWithShape="1">
          <a:blip r:embed="rId4">
            <a:alphaModFix/>
          </a:blip>
          <a:srcRect b="0" l="0" r="0" t="0"/>
          <a:stretch/>
        </p:blipFill>
        <p:spPr>
          <a:xfrm>
            <a:off x="3278700" y="1237875"/>
            <a:ext cx="2416650" cy="2416619"/>
          </a:xfrm>
          <a:prstGeom prst="rect">
            <a:avLst/>
          </a:prstGeom>
          <a:noFill/>
          <a:ln>
            <a:noFill/>
          </a:ln>
          <a:effectLst>
            <a:outerShdw blurRad="57150" rotWithShape="0" algn="bl" dir="5400000" dist="19050">
              <a:srgbClr val="000000">
                <a:alpha val="50000"/>
              </a:srgbClr>
            </a:outerShdw>
          </a:effectLst>
        </p:spPr>
      </p:pic>
      <p:sp>
        <p:nvSpPr>
          <p:cNvPr id="158" name="Google Shape;158;p19"/>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nvSpPr>
        <p:spPr>
          <a:xfrm>
            <a:off x="6988650" y="843000"/>
            <a:ext cx="9669000" cy="25860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Alcance del proyecto</a:t>
            </a:r>
            <a:endParaRPr sz="600"/>
          </a:p>
        </p:txBody>
      </p:sp>
      <p:pic>
        <p:nvPicPr>
          <p:cNvPr descr="Resultado de imagen para LOGO SENA" id="164" name="Google Shape;164;p20"/>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grpSp>
        <p:nvGrpSpPr>
          <p:cNvPr id="165" name="Google Shape;165;p20"/>
          <p:cNvGrpSpPr/>
          <p:nvPr/>
        </p:nvGrpSpPr>
        <p:grpSpPr>
          <a:xfrm>
            <a:off x="1028700" y="745800"/>
            <a:ext cx="956700" cy="492075"/>
            <a:chOff x="0" y="0"/>
            <a:chExt cx="1275600" cy="656100"/>
          </a:xfrm>
        </p:grpSpPr>
        <p:sp>
          <p:nvSpPr>
            <p:cNvPr id="166" name="Google Shape;166;p20"/>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8</a:t>
              </a:r>
              <a:endParaRPr sz="3000"/>
            </a:p>
          </p:txBody>
        </p:sp>
        <p:sp>
          <p:nvSpPr>
            <p:cNvPr id="167" name="Google Shape;167;p20"/>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68" name="Google Shape;168;p20"/>
          <p:cNvSpPr txBox="1"/>
          <p:nvPr/>
        </p:nvSpPr>
        <p:spPr>
          <a:xfrm>
            <a:off x="2530950" y="4345300"/>
            <a:ext cx="13226100" cy="39096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None/>
            </a:pPr>
            <a:r>
              <a:rPr lang="en-US" sz="2200">
                <a:solidFill>
                  <a:srgbClr val="4701AD"/>
                </a:solidFill>
                <a:latin typeface="Roboto Mono"/>
                <a:ea typeface="Roboto Mono"/>
                <a:cs typeface="Roboto Mono"/>
                <a:sym typeface="Roboto Mono"/>
              </a:rPr>
              <a:t>En este sistema de información, se ejecutarán pruebas en las cuales se observarán las evoluciones del mismo además de lograr de forma paulatina con la corrección de cada error la aplicación y correcta ejecución del software. </a:t>
            </a:r>
            <a:br>
              <a:rPr lang="en-US" sz="2200">
                <a:solidFill>
                  <a:srgbClr val="4701AD"/>
                </a:solidFill>
                <a:latin typeface="Roboto Mono"/>
                <a:ea typeface="Roboto Mono"/>
                <a:cs typeface="Roboto Mono"/>
                <a:sym typeface="Roboto Mono"/>
              </a:rPr>
            </a:br>
            <a:r>
              <a:rPr lang="en-US" sz="2200">
                <a:solidFill>
                  <a:srgbClr val="4701AD"/>
                </a:solidFill>
                <a:latin typeface="Roboto Mono"/>
                <a:ea typeface="Roboto Mono"/>
                <a:cs typeface="Roboto Mono"/>
                <a:sym typeface="Roboto Mono"/>
              </a:rPr>
              <a:t>Por consiguiente también se tendrán evidencias de los avances del software al cliente junto con el cual se estará desarrollando y mejorando el funcionamiento adecuado para la optimización del proceso de inventarios. </a:t>
            </a:r>
            <a:endParaRPr sz="2200">
              <a:solidFill>
                <a:srgbClr val="4701AD"/>
              </a:solidFill>
              <a:latin typeface="Roboto Mono"/>
              <a:ea typeface="Roboto Mono"/>
              <a:cs typeface="Roboto Mono"/>
              <a:sym typeface="Roboto Mono"/>
            </a:endParaRPr>
          </a:p>
        </p:txBody>
      </p:sp>
      <p:pic>
        <p:nvPicPr>
          <p:cNvPr descr="Diana" id="169" name="Google Shape;169;p20"/>
          <p:cNvPicPr preferRelativeResize="0"/>
          <p:nvPr/>
        </p:nvPicPr>
        <p:blipFill rotWithShape="1">
          <a:blip r:embed="rId4">
            <a:alphaModFix/>
          </a:blip>
          <a:srcRect b="0" l="0" r="0" t="0"/>
          <a:stretch/>
        </p:blipFill>
        <p:spPr>
          <a:xfrm>
            <a:off x="4572000" y="843000"/>
            <a:ext cx="2586000" cy="2586000"/>
          </a:xfrm>
          <a:prstGeom prst="rect">
            <a:avLst/>
          </a:prstGeom>
          <a:noFill/>
          <a:ln>
            <a:noFill/>
          </a:ln>
        </p:spPr>
      </p:pic>
      <p:sp>
        <p:nvSpPr>
          <p:cNvPr id="170" name="Google Shape;170;p20"/>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nvSpPr>
        <p:spPr>
          <a:xfrm>
            <a:off x="6988650" y="745800"/>
            <a:ext cx="9669000" cy="123150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lang="en-US" sz="8000" u="sng">
                <a:solidFill>
                  <a:srgbClr val="4701AD"/>
                </a:solidFill>
                <a:latin typeface="Roboto Mono"/>
                <a:ea typeface="Roboto Mono"/>
                <a:cs typeface="Roboto Mono"/>
                <a:sym typeface="Roboto Mono"/>
              </a:rPr>
              <a:t>Justificación</a:t>
            </a:r>
            <a:endParaRPr sz="600"/>
          </a:p>
        </p:txBody>
      </p:sp>
      <p:pic>
        <p:nvPicPr>
          <p:cNvPr descr="Resultado de imagen para LOGO SENA" id="176" name="Google Shape;176;p21"/>
          <p:cNvPicPr preferRelativeResize="0"/>
          <p:nvPr/>
        </p:nvPicPr>
        <p:blipFill rotWithShape="1">
          <a:blip r:embed="rId3">
            <a:alphaModFix/>
          </a:blip>
          <a:srcRect b="0" l="0" r="0" t="0"/>
          <a:stretch/>
        </p:blipFill>
        <p:spPr>
          <a:xfrm>
            <a:off x="16657650" y="8911850"/>
            <a:ext cx="1010274" cy="936975"/>
          </a:xfrm>
          <a:prstGeom prst="rect">
            <a:avLst/>
          </a:prstGeom>
          <a:noFill/>
          <a:ln>
            <a:noFill/>
          </a:ln>
        </p:spPr>
      </p:pic>
      <p:grpSp>
        <p:nvGrpSpPr>
          <p:cNvPr id="177" name="Google Shape;177;p21"/>
          <p:cNvGrpSpPr/>
          <p:nvPr/>
        </p:nvGrpSpPr>
        <p:grpSpPr>
          <a:xfrm>
            <a:off x="1028700" y="745800"/>
            <a:ext cx="956700" cy="492075"/>
            <a:chOff x="0" y="0"/>
            <a:chExt cx="1275600" cy="656100"/>
          </a:xfrm>
        </p:grpSpPr>
        <p:sp>
          <p:nvSpPr>
            <p:cNvPr id="178" name="Google Shape;178;p21"/>
            <p:cNvSpPr txBox="1"/>
            <p:nvPr/>
          </p:nvSpPr>
          <p:spPr>
            <a:xfrm>
              <a:off x="0" y="0"/>
              <a:ext cx="12756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4701AD"/>
                  </a:solidFill>
                  <a:latin typeface="Roboto Mono"/>
                  <a:ea typeface="Roboto Mono"/>
                  <a:cs typeface="Roboto Mono"/>
                  <a:sym typeface="Roboto Mono"/>
                </a:rPr>
                <a:t>0</a:t>
              </a:r>
              <a:r>
                <a:rPr lang="en-US" sz="3000">
                  <a:solidFill>
                    <a:srgbClr val="4701AD"/>
                  </a:solidFill>
                  <a:latin typeface="Roboto Mono"/>
                  <a:ea typeface="Roboto Mono"/>
                  <a:cs typeface="Roboto Mono"/>
                  <a:sym typeface="Roboto Mono"/>
                </a:rPr>
                <a:t>9</a:t>
              </a:r>
              <a:endParaRPr sz="3000"/>
            </a:p>
          </p:txBody>
        </p:sp>
        <p:sp>
          <p:nvSpPr>
            <p:cNvPr id="179" name="Google Shape;179;p21"/>
            <p:cNvSpPr/>
            <p:nvPr/>
          </p:nvSpPr>
          <p:spPr>
            <a:xfrm>
              <a:off x="0" y="560700"/>
              <a:ext cx="566700" cy="95400"/>
            </a:xfrm>
            <a:prstGeom prst="rect">
              <a:avLst/>
            </a:prstGeom>
            <a:solidFill>
              <a:srgbClr val="8D80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grpSp>
      <p:sp>
        <p:nvSpPr>
          <p:cNvPr id="180" name="Google Shape;180;p21"/>
          <p:cNvSpPr txBox="1"/>
          <p:nvPr/>
        </p:nvSpPr>
        <p:spPr>
          <a:xfrm>
            <a:off x="4889250" y="3429000"/>
            <a:ext cx="11768400" cy="3909600"/>
          </a:xfrm>
          <a:prstGeom prst="rect">
            <a:avLst/>
          </a:prstGeom>
          <a:noFill/>
          <a:ln>
            <a:noFill/>
          </a:ln>
        </p:spPr>
        <p:txBody>
          <a:bodyPr anchorCtr="0" anchor="t" bIns="91425" lIns="91425" spcFirstLastPara="1" rIns="91425" wrap="square" tIns="91425">
            <a:spAutoFit/>
          </a:bodyPr>
          <a:lstStyle/>
          <a:p>
            <a:pPr indent="0" lvl="0" marL="139700" rtl="0" algn="just">
              <a:lnSpc>
                <a:spcPct val="200000"/>
              </a:lnSpc>
              <a:spcBef>
                <a:spcPts val="0"/>
              </a:spcBef>
              <a:spcAft>
                <a:spcPts val="0"/>
              </a:spcAft>
              <a:buNone/>
            </a:pPr>
            <a:r>
              <a:rPr lang="en-US" sz="2200">
                <a:solidFill>
                  <a:srgbClr val="4701AD"/>
                </a:solidFill>
                <a:latin typeface="Roboto Mono"/>
                <a:ea typeface="Roboto Mono"/>
                <a:cs typeface="Roboto Mono"/>
                <a:sym typeface="Roboto Mono"/>
              </a:rPr>
              <a:t>Se realizará este proyecto para ayudar a la empresa TRASCENDECIA S.A.S con las falencias encontradas en la recolección de información realizada. Brindaremos un sistema de información que permita la organización de los procesos de inventario, teniendo un mayor control de los datos y que su vez sea adaptable a cualquier cambio que se presente internamente.</a:t>
            </a:r>
            <a:endParaRPr sz="2200">
              <a:solidFill>
                <a:srgbClr val="4701AD"/>
              </a:solidFill>
              <a:latin typeface="Roboto Mono"/>
              <a:ea typeface="Roboto Mono"/>
              <a:cs typeface="Roboto Mono"/>
              <a:sym typeface="Roboto Mono"/>
            </a:endParaRPr>
          </a:p>
        </p:txBody>
      </p:sp>
      <p:pic>
        <p:nvPicPr>
          <p:cNvPr descr="Saludos" id="181" name="Google Shape;181;p21"/>
          <p:cNvPicPr preferRelativeResize="0"/>
          <p:nvPr/>
        </p:nvPicPr>
        <p:blipFill rotWithShape="1">
          <a:blip r:embed="rId4">
            <a:alphaModFix/>
          </a:blip>
          <a:srcRect b="0" l="0" r="0" t="0"/>
          <a:stretch/>
        </p:blipFill>
        <p:spPr>
          <a:xfrm>
            <a:off x="1615825" y="4908100"/>
            <a:ext cx="2691550" cy="2691550"/>
          </a:xfrm>
          <a:prstGeom prst="rect">
            <a:avLst/>
          </a:prstGeom>
          <a:noFill/>
          <a:ln>
            <a:noFill/>
          </a:ln>
          <a:effectLst>
            <a:outerShdw blurRad="57150" rotWithShape="0" algn="bl" dir="5400000" dist="19050">
              <a:srgbClr val="000000">
                <a:alpha val="50000"/>
              </a:srgbClr>
            </a:outerShdw>
          </a:effectLst>
        </p:spPr>
      </p:pic>
      <p:sp>
        <p:nvSpPr>
          <p:cNvPr id="182" name="Google Shape;182;p21"/>
          <p:cNvSpPr/>
          <p:nvPr/>
        </p:nvSpPr>
        <p:spPr>
          <a:xfrm>
            <a:off x="0" y="9526625"/>
            <a:ext cx="15757200" cy="322200"/>
          </a:xfrm>
          <a:prstGeom prst="rect">
            <a:avLst/>
          </a:prstGeom>
          <a:solidFill>
            <a:srgbClr val="5B6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