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VfBB4OewuDh+DLdzp/mACj7r4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enturyGothic-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a6ccd2a3c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8a6ccd2a3c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a6ccd2a3c_1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8a6ccd2a3c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a6ccd2a3c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8a6ccd2a3c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a6ccd2a3c_1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g8a6ccd2a3c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d1d52763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8d1d5276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a6ccd2a3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8a6ccd2a3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a6ccd2a3c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8a6ccd2a3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8" name="Shape 28"/>
        <p:cNvGrpSpPr/>
        <p:nvPr/>
      </p:nvGrpSpPr>
      <p:grpSpPr>
        <a:xfrm>
          <a:off x="0" y="0"/>
          <a:ext cx="0" cy="0"/>
          <a:chOff x="0" y="0"/>
          <a:chExt cx="0" cy="0"/>
        </a:xfrm>
      </p:grpSpPr>
      <p:sp>
        <p:nvSpPr>
          <p:cNvPr id="29" name="Google Shape;29;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7" name="Shape 37"/>
        <p:cNvGrpSpPr/>
        <p:nvPr/>
      </p:nvGrpSpPr>
      <p:grpSpPr>
        <a:xfrm>
          <a:off x="0" y="0"/>
          <a:ext cx="0" cy="0"/>
          <a:chOff x="0" y="0"/>
          <a:chExt cx="0" cy="0"/>
        </a:xfrm>
      </p:grpSpPr>
      <p:sp>
        <p:nvSpPr>
          <p:cNvPr id="38" name="Google Shape;3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2" name="Shape 42"/>
        <p:cNvGrpSpPr/>
        <p:nvPr/>
      </p:nvGrpSpPr>
      <p:grpSpPr>
        <a:xfrm>
          <a:off x="0" y="0"/>
          <a:ext cx="0" cy="0"/>
          <a:chOff x="0" y="0"/>
          <a:chExt cx="0" cy="0"/>
        </a:xfrm>
      </p:grpSpPr>
      <p:sp>
        <p:nvSpPr>
          <p:cNvPr id="43" name="Google Shape;4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6" name="Shape 46"/>
        <p:cNvGrpSpPr/>
        <p:nvPr/>
      </p:nvGrpSpPr>
      <p:grpSpPr>
        <a:xfrm>
          <a:off x="0" y="0"/>
          <a:ext cx="0" cy="0"/>
          <a:chOff x="0" y="0"/>
          <a:chExt cx="0" cy="0"/>
        </a:xfrm>
      </p:grpSpPr>
      <p:sp>
        <p:nvSpPr>
          <p:cNvPr id="47" name="Google Shape;47;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6" name="Google Shape;56;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0" name="Shape 60"/>
        <p:cNvGrpSpPr/>
        <p:nvPr/>
      </p:nvGrpSpPr>
      <p:grpSpPr>
        <a:xfrm>
          <a:off x="0" y="0"/>
          <a:ext cx="0" cy="0"/>
          <a:chOff x="0" y="0"/>
          <a:chExt cx="0" cy="0"/>
        </a:xfrm>
      </p:grpSpPr>
      <p:sp>
        <p:nvSpPr>
          <p:cNvPr id="61" name="Google Shape;6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6" name="Shape 66"/>
        <p:cNvGrpSpPr/>
        <p:nvPr/>
      </p:nvGrpSpPr>
      <p:grpSpPr>
        <a:xfrm>
          <a:off x="0" y="0"/>
          <a:ext cx="0" cy="0"/>
          <a:chOff x="0" y="0"/>
          <a:chExt cx="0" cy="0"/>
        </a:xfrm>
      </p:grpSpPr>
      <p:sp>
        <p:nvSpPr>
          <p:cNvPr id="67" name="Google Shape;67;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hyperlink" Target="https://drive.google.com/file/d/1EnKVL8vypHBodNaQhLlDq0c_C8-IheJ3/view?usp=sharing" TargetMode="External"/><Relationship Id="rId6" Type="http://schemas.openxmlformats.org/officeDocument/2006/relationships/hyperlink" Target="https://drive.google.com/file/d/1EnKVL8vypHBodNaQhLlDq0c_C8-IheJ3/view?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drive.google.com/file/d/1osN-hmxU8300mUurTLM8gjdOqLWM9Wan/view?usp=sharing" TargetMode="External"/><Relationship Id="rId5" Type="http://schemas.openxmlformats.org/officeDocument/2006/relationships/hyperlink" Target="https://drive.google.com/file/d/1osN-hmxU8300mUurTLM8gjdOqLWM9Wan/view?usp=sharing" TargetMode="External"/><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hyperlink" Target="https://drive.google.com/file/d/1XUQbLqQwezmv41KYDHD0Gzh8PDv3dLv6/view?usp=sharing" TargetMode="External"/><Relationship Id="rId6" Type="http://schemas.openxmlformats.org/officeDocument/2006/relationships/hyperlink" Target="https://drive.google.com/file/d/18iQbMX23rkEc4VDOpjTvl18t5s9qCPl-/view?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hyperlink" Target="https://drive.google.com/file/d/11ff4SVGWurzUsV_-Cd9FNjjD-sQLlOzn/view?usp=sharing" TargetMode="External"/><Relationship Id="rId6" Type="http://schemas.openxmlformats.org/officeDocument/2006/relationships/hyperlink" Target="https://drive.google.com/file/d/1DcPjG9SgW3uXSLIeKnAj-aaW99_jaLYH/view?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hyperlink" Target="https://drive.google.com/file/d/1hTzxtR48Tjmpmm2OBVnODqn2kdan662f/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hyperlink" Target="https://drive.google.com/file/d/11JS85aa3yc-DfOPsjJiEqNHMWh9oA9Qe/view?usp=sharing" TargetMode="External"/><Relationship Id="rId6" Type="http://schemas.openxmlformats.org/officeDocument/2006/relationships/hyperlink" Target="https://drive.google.com/file/d/11JS85aa3yc-DfOPsjJiEqNHMWh9oA9Qe/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drive.google.com/file/d/1jDHcs3BJmybDxP5bxPmBz_gp7-o1yAFI/view?usp=sharing" TargetMode="External"/><Relationship Id="rId6" Type="http://schemas.openxmlformats.org/officeDocument/2006/relationships/hyperlink" Target="https://drive.google.com/file/d/1ErwZmBNd5iPwC4bQKzods9-CJ9-ZG8sG/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drive.google.com/file/d/103O5shgp-MQ3RkWvaNHnQcl6xYwehwV8/view?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1" Type="http://schemas.openxmlformats.org/officeDocument/2006/relationships/slide" Target="/ppt/slides/slide12.xml"/><Relationship Id="rId10" Type="http://schemas.openxmlformats.org/officeDocument/2006/relationships/slide" Target="/ppt/slides/slide11.xml"/><Relationship Id="rId13" Type="http://schemas.openxmlformats.org/officeDocument/2006/relationships/slide" Target="/ppt/slides/slide15.xml"/><Relationship Id="rId12" Type="http://schemas.openxmlformats.org/officeDocument/2006/relationships/slide" Target="/ppt/slides/slide14.xml"/><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image" Target="../media/image2.png"/><Relationship Id="rId9" Type="http://schemas.openxmlformats.org/officeDocument/2006/relationships/slide" Target="/ppt/slides/slide10.xml"/><Relationship Id="rId15" Type="http://schemas.openxmlformats.org/officeDocument/2006/relationships/slide" Target="/ppt/slides/slide17.xml"/><Relationship Id="rId14" Type="http://schemas.openxmlformats.org/officeDocument/2006/relationships/slide" Target="/ppt/slides/slide16.xml"/><Relationship Id="rId17" Type="http://schemas.openxmlformats.org/officeDocument/2006/relationships/image" Target="../media/image16.png"/><Relationship Id="rId16" Type="http://schemas.openxmlformats.org/officeDocument/2006/relationships/slide" Target="/ppt/slides/slide18.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5.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slide" Target="/ppt/slides/slide8.xml"/><Relationship Id="rId13" Type="http://schemas.openxmlformats.org/officeDocument/2006/relationships/slide" Target="/ppt/slides/slide10.xml"/><Relationship Id="rId12" Type="http://schemas.openxmlformats.org/officeDocument/2006/relationships/slide" Target="/ppt/slides/slide9.xml"/><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slide" Target="/ppt/slides/slide5.xml"/><Relationship Id="rId4" Type="http://schemas.openxmlformats.org/officeDocument/2006/relationships/image" Target="../media/image2.png"/><Relationship Id="rId9" Type="http://schemas.openxmlformats.org/officeDocument/2006/relationships/slide" Target="/ppt/slides/slide8.xml"/><Relationship Id="rId15" Type="http://schemas.openxmlformats.org/officeDocument/2006/relationships/slide" Target="/ppt/slides/slide11.xml"/><Relationship Id="rId14" Type="http://schemas.openxmlformats.org/officeDocument/2006/relationships/slide" Target="/ppt/slides/slide11.xml"/><Relationship Id="rId17" Type="http://schemas.openxmlformats.org/officeDocument/2006/relationships/image" Target="../media/image16.png"/><Relationship Id="rId16" Type="http://schemas.openxmlformats.org/officeDocument/2006/relationships/slide" Target="/ppt/slides/slide11.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7.xml"/><Relationship Id="rId8" Type="http://schemas.openxmlformats.org/officeDocument/2006/relationships/slide" Target="/ppt/slides/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
          <p:cNvPicPr preferRelativeResize="0"/>
          <p:nvPr/>
        </p:nvPicPr>
        <p:blipFill rotWithShape="1">
          <a:blip r:embed="rId3">
            <a:alphaModFix/>
          </a:blip>
          <a:srcRect b="0" l="0" r="0" t="0"/>
          <a:stretch/>
        </p:blipFill>
        <p:spPr>
          <a:xfrm>
            <a:off x="1168634" y="2256807"/>
            <a:ext cx="1997276" cy="2013782"/>
          </a:xfrm>
          <a:prstGeom prst="rect">
            <a:avLst/>
          </a:prstGeom>
          <a:noFill/>
          <a:ln>
            <a:noFill/>
          </a:ln>
        </p:spPr>
      </p:pic>
      <p:cxnSp>
        <p:nvCxnSpPr>
          <p:cNvPr id="77" name="Google Shape;77;p1"/>
          <p:cNvCxnSpPr/>
          <p:nvPr/>
        </p:nvCxnSpPr>
        <p:spPr>
          <a:xfrm>
            <a:off x="3291671" y="2256807"/>
            <a:ext cx="0" cy="2013782"/>
          </a:xfrm>
          <a:prstGeom prst="straightConnector1">
            <a:avLst/>
          </a:prstGeom>
          <a:noFill/>
          <a:ln cap="flat" cmpd="sng" w="98425">
            <a:solidFill>
              <a:schemeClr val="dk1"/>
            </a:solidFill>
            <a:prstDash val="solid"/>
            <a:miter lim="800000"/>
            <a:headEnd len="sm" w="sm" type="none"/>
            <a:tailEnd len="sm" w="sm" type="none"/>
          </a:ln>
        </p:spPr>
      </p:cxnSp>
      <p:sp>
        <p:nvSpPr>
          <p:cNvPr id="78" name="Google Shape;78;p1"/>
          <p:cNvSpPr/>
          <p:nvPr/>
        </p:nvSpPr>
        <p:spPr>
          <a:xfrm>
            <a:off x="3473705" y="2478868"/>
            <a:ext cx="786625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600"/>
              <a:buFont typeface="Arial"/>
              <a:buNone/>
            </a:pPr>
            <a:r>
              <a:rPr b="1" lang="es-ES" sz="9600">
                <a:solidFill>
                  <a:srgbClr val="003300"/>
                </a:solidFill>
                <a:latin typeface="Lucida Sans"/>
                <a:ea typeface="Lucida Sans"/>
                <a:cs typeface="Lucida Sans"/>
                <a:sym typeface="Lucida Sans"/>
              </a:rPr>
              <a:t>SOFTDEV</a:t>
            </a:r>
            <a:endParaRPr b="1" i="0" sz="1400" u="none" cap="none" strike="noStrike">
              <a:solidFill>
                <a:srgbClr val="000000"/>
              </a:solidFill>
              <a:latin typeface="Lucida Sans"/>
              <a:ea typeface="Lucida Sans"/>
              <a:cs typeface="Lucida Sans"/>
              <a:sym typeface="Lucida Sans"/>
            </a:endParaRPr>
          </a:p>
        </p:txBody>
      </p:sp>
      <p:sp>
        <p:nvSpPr>
          <p:cNvPr id="79" name="Google Shape;79;p1"/>
          <p:cNvSpPr txBox="1"/>
          <p:nvPr/>
        </p:nvSpPr>
        <p:spPr>
          <a:xfrm>
            <a:off x="3544044" y="3910028"/>
            <a:ext cx="638673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s-ES" sz="1200" u="none" cap="none" strike="noStrike">
                <a:solidFill>
                  <a:schemeClr val="dk1"/>
                </a:solidFill>
                <a:latin typeface="Century Gothic"/>
                <a:ea typeface="Century Gothic"/>
                <a:cs typeface="Century Gothic"/>
                <a:sym typeface="Century Gothic"/>
              </a:rPr>
              <a:t>SOFTWARE DEVELOPMENT </a:t>
            </a:r>
            <a:endParaRPr b="1" i="0" sz="1200" u="none" cap="none" strike="noStrike">
              <a:solidFill>
                <a:schemeClr val="dk1"/>
              </a:solidFill>
              <a:latin typeface="Century Gothic"/>
              <a:ea typeface="Century Gothic"/>
              <a:cs typeface="Century Gothic"/>
              <a:sym typeface="Century Gothic"/>
            </a:endParaRPr>
          </a:p>
        </p:txBody>
      </p:sp>
      <p:pic>
        <p:nvPicPr>
          <p:cNvPr descr="Resultado de imagen para LOGO SENA" id="80" name="Google Shape;80;p1"/>
          <p:cNvPicPr preferRelativeResize="0"/>
          <p:nvPr/>
        </p:nvPicPr>
        <p:blipFill rotWithShape="1">
          <a:blip r:embed="rId4">
            <a:alphaModFix/>
          </a:blip>
          <a:srcRect b="0" l="0" r="0" t="0"/>
          <a:stretch/>
        </p:blipFill>
        <p:spPr>
          <a:xfrm>
            <a:off x="10746308" y="5669280"/>
            <a:ext cx="940432" cy="8721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176" name="Shape 176"/>
        <p:cNvGrpSpPr/>
        <p:nvPr/>
      </p:nvGrpSpPr>
      <p:grpSpPr>
        <a:xfrm>
          <a:off x="0" y="0"/>
          <a:ext cx="0" cy="0"/>
          <a:chOff x="0" y="0"/>
          <a:chExt cx="0" cy="0"/>
        </a:xfrm>
      </p:grpSpPr>
      <p:sp>
        <p:nvSpPr>
          <p:cNvPr id="177" name="Google Shape;177;p21"/>
          <p:cNvSpPr/>
          <p:nvPr/>
        </p:nvSpPr>
        <p:spPr>
          <a:xfrm>
            <a:off x="-5" y="-14065"/>
            <a:ext cx="12192005" cy="1589647"/>
          </a:xfrm>
          <a:prstGeom prst="rect">
            <a:avLst/>
          </a:prstGeom>
          <a:solidFill>
            <a:schemeClr val="dk1">
              <a:alpha val="42745"/>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78" name="Google Shape;178;p21"/>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sp>
        <p:nvSpPr>
          <p:cNvPr id="179" name="Google Shape;179;p21"/>
          <p:cNvSpPr txBox="1"/>
          <p:nvPr>
            <p:ph idx="12" type="sldNum"/>
          </p:nvPr>
        </p:nvSpPr>
        <p:spPr>
          <a:xfrm>
            <a:off x="869500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7</a:t>
            </a:r>
            <a:endParaRPr sz="1800">
              <a:latin typeface="Century Gothic"/>
              <a:ea typeface="Century Gothic"/>
              <a:cs typeface="Century Gothic"/>
              <a:sym typeface="Century Gothic"/>
            </a:endParaRPr>
          </a:p>
        </p:txBody>
      </p:sp>
      <p:pic>
        <p:nvPicPr>
          <p:cNvPr descr="Resultado de imagen para LOGO SENA" id="180" name="Google Shape;180;p21">
            <a:hlinkClick/>
          </p:cNvPr>
          <p:cNvPicPr preferRelativeResize="0"/>
          <p:nvPr/>
        </p:nvPicPr>
        <p:blipFill rotWithShape="1">
          <a:blip r:embed="rId3">
            <a:alphaModFix/>
          </a:blip>
          <a:srcRect b="0" l="0" r="0" t="0"/>
          <a:stretch/>
        </p:blipFill>
        <p:spPr>
          <a:xfrm>
            <a:off x="10413368" y="5346847"/>
            <a:ext cx="940432" cy="872198"/>
          </a:xfrm>
          <a:prstGeom prst="rect">
            <a:avLst/>
          </a:prstGeom>
          <a:noFill/>
          <a:ln>
            <a:noFill/>
          </a:ln>
        </p:spPr>
      </p:pic>
      <p:sp>
        <p:nvSpPr>
          <p:cNvPr id="181" name="Google Shape;181;p21"/>
          <p:cNvSpPr txBox="1"/>
          <p:nvPr/>
        </p:nvSpPr>
        <p:spPr>
          <a:xfrm>
            <a:off x="801858" y="555673"/>
            <a:ext cx="7582487" cy="724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5. JUSTIFICACIÓN</a:t>
            </a:r>
            <a:endParaRPr b="0" i="0" sz="1400" u="none" cap="none" strike="noStrike">
              <a:solidFill>
                <a:srgbClr val="FFFFFF"/>
              </a:solidFill>
              <a:latin typeface="Century Gothic"/>
              <a:ea typeface="Century Gothic"/>
              <a:cs typeface="Century Gothic"/>
              <a:sym typeface="Century Gothic"/>
            </a:endParaRPr>
          </a:p>
        </p:txBody>
      </p:sp>
      <p:sp>
        <p:nvSpPr>
          <p:cNvPr id="182" name="Google Shape;182;p21"/>
          <p:cNvSpPr txBox="1"/>
          <p:nvPr/>
        </p:nvSpPr>
        <p:spPr>
          <a:xfrm>
            <a:off x="4974109" y="2518124"/>
            <a:ext cx="6379800" cy="1821900"/>
          </a:xfrm>
          <a:prstGeom prst="rect">
            <a:avLst/>
          </a:prstGeom>
          <a:noFill/>
          <a:ln>
            <a:noFill/>
          </a:ln>
        </p:spPr>
        <p:txBody>
          <a:bodyPr anchorCtr="0" anchor="t" bIns="91425" lIns="91425" spcFirstLastPara="1" rIns="91425" wrap="square" tIns="91425">
            <a:noAutofit/>
          </a:bodyPr>
          <a:lstStyle/>
          <a:p>
            <a:pPr indent="0" lvl="0" marL="139700" marR="0" rtl="0" algn="just">
              <a:lnSpc>
                <a:spcPct val="100000"/>
              </a:lnSpc>
              <a:spcBef>
                <a:spcPts val="0"/>
              </a:spcBef>
              <a:spcAft>
                <a:spcPts val="0"/>
              </a:spcAft>
              <a:buClr>
                <a:srgbClr val="000000"/>
              </a:buClr>
              <a:buSzPts val="1600"/>
              <a:buFont typeface="Arial"/>
              <a:buNone/>
            </a:pPr>
            <a:r>
              <a:rPr b="0" i="0" lang="es-ES" sz="1600" u="none" cap="none" strike="noStrike">
                <a:solidFill>
                  <a:schemeClr val="lt1"/>
                </a:solidFill>
                <a:latin typeface="Century Gothic"/>
                <a:ea typeface="Century Gothic"/>
                <a:cs typeface="Century Gothic"/>
                <a:sym typeface="Century Gothic"/>
              </a:rPr>
              <a:t>Se realizará este proyecto para ayudar a la empresa TRASCENDECIA S.A.S con las falencias encontradas en la recolección de información realizada. Brindaremos un sistema de información que permita la organización de los procesos de inventario, teniendo un mayor control de los datos y que su vez sea adaptable a cualquier cambio que se presente internamente.</a:t>
            </a:r>
            <a:endParaRPr b="0" i="0" sz="1600" u="none" cap="none" strike="noStrike">
              <a:solidFill>
                <a:schemeClr val="lt1"/>
              </a:solidFill>
              <a:latin typeface="Century Gothic"/>
              <a:ea typeface="Century Gothic"/>
              <a:cs typeface="Century Gothic"/>
              <a:sym typeface="Century Gothic"/>
            </a:endParaRPr>
          </a:p>
        </p:txBody>
      </p:sp>
      <p:pic>
        <p:nvPicPr>
          <p:cNvPr descr="Saludos" id="183" name="Google Shape;183;p21"/>
          <p:cNvPicPr preferRelativeResize="0"/>
          <p:nvPr/>
        </p:nvPicPr>
        <p:blipFill rotWithShape="1">
          <a:blip r:embed="rId4">
            <a:alphaModFix/>
          </a:blip>
          <a:srcRect b="0" l="0" r="0" t="0"/>
          <a:stretch/>
        </p:blipFill>
        <p:spPr>
          <a:xfrm>
            <a:off x="1488829" y="2395023"/>
            <a:ext cx="2998765" cy="29987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2"/>
          <p:cNvSpPr/>
          <p:nvPr/>
        </p:nvSpPr>
        <p:spPr>
          <a:xfrm>
            <a:off x="6266810" y="5120639"/>
            <a:ext cx="5925190" cy="1737361"/>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22"/>
          <p:cNvSpPr/>
          <p:nvPr/>
        </p:nvSpPr>
        <p:spPr>
          <a:xfrm>
            <a:off x="1" y="5370343"/>
            <a:ext cx="7092887" cy="1487657"/>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190" name="Google Shape;190;p22"/>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22"/>
          <p:cNvSpPr txBox="1"/>
          <p:nvPr>
            <p:ph idx="12" type="sldNum"/>
          </p:nvPr>
        </p:nvSpPr>
        <p:spPr>
          <a:xfrm>
            <a:off x="8742025" y="6356350"/>
            <a:ext cx="26961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8</a:t>
            </a:r>
            <a:endParaRPr/>
          </a:p>
        </p:txBody>
      </p:sp>
      <p:cxnSp>
        <p:nvCxnSpPr>
          <p:cNvPr id="192" name="Google Shape;192;p22"/>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pic>
        <p:nvPicPr>
          <p:cNvPr descr="Resultado de imagen para LOGO SENA" id="193" name="Google Shape;193;p22">
            <a:hlinkClick/>
          </p:cNvPr>
          <p:cNvPicPr preferRelativeResize="0"/>
          <p:nvPr/>
        </p:nvPicPr>
        <p:blipFill rotWithShape="1">
          <a:blip r:embed="rId3">
            <a:alphaModFix/>
          </a:blip>
          <a:srcRect b="0" l="0" r="0" t="0"/>
          <a:stretch/>
        </p:blipFill>
        <p:spPr>
          <a:xfrm>
            <a:off x="10398128" y="5373856"/>
            <a:ext cx="940432" cy="872198"/>
          </a:xfrm>
          <a:prstGeom prst="rect">
            <a:avLst/>
          </a:prstGeom>
          <a:noFill/>
          <a:ln>
            <a:noFill/>
          </a:ln>
        </p:spPr>
      </p:pic>
      <p:sp>
        <p:nvSpPr>
          <p:cNvPr id="194" name="Google Shape;194;p22"/>
          <p:cNvSpPr txBox="1"/>
          <p:nvPr/>
        </p:nvSpPr>
        <p:spPr>
          <a:xfrm>
            <a:off x="801858" y="555673"/>
            <a:ext cx="7582487" cy="179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6. TÉCNICAS DE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LEVANTAMIENTO DE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DATOS</a:t>
            </a:r>
            <a:endParaRPr b="0" i="0" sz="1400" u="none" cap="none" strike="noStrike">
              <a:solidFill>
                <a:srgbClr val="FFFFFF"/>
              </a:solidFill>
              <a:latin typeface="Century Gothic"/>
              <a:ea typeface="Century Gothic"/>
              <a:cs typeface="Century Gothic"/>
              <a:sym typeface="Century Gothic"/>
            </a:endParaRPr>
          </a:p>
        </p:txBody>
      </p:sp>
      <p:pic>
        <p:nvPicPr>
          <p:cNvPr id="195" name="Google Shape;195;p22"/>
          <p:cNvPicPr preferRelativeResize="0"/>
          <p:nvPr/>
        </p:nvPicPr>
        <p:blipFill rotWithShape="1">
          <a:blip r:embed="rId4">
            <a:alphaModFix/>
          </a:blip>
          <a:srcRect b="5223" l="21908" r="21930" t="1994"/>
          <a:stretch/>
        </p:blipFill>
        <p:spPr>
          <a:xfrm>
            <a:off x="6519329" y="154224"/>
            <a:ext cx="4445391" cy="4479820"/>
          </a:xfrm>
          <a:prstGeom prst="rect">
            <a:avLst/>
          </a:prstGeom>
          <a:noFill/>
          <a:ln>
            <a:noFill/>
          </a:ln>
        </p:spPr>
      </p:pic>
      <p:sp>
        <p:nvSpPr>
          <p:cNvPr id="196" name="Google Shape;196;p22"/>
          <p:cNvSpPr/>
          <p:nvPr/>
        </p:nvSpPr>
        <p:spPr>
          <a:xfrm>
            <a:off x="473525" y="2750350"/>
            <a:ext cx="5447100" cy="198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s-ES" sz="2000" u="none" cap="none" strike="noStrike">
                <a:solidFill>
                  <a:srgbClr val="5B595A"/>
                </a:solidFill>
                <a:latin typeface="Century Gothic"/>
                <a:ea typeface="Century Gothic"/>
                <a:cs typeface="Century Gothic"/>
                <a:sym typeface="Century Gothic"/>
              </a:rPr>
              <a:t>Para el proyecto se utilizan las técnicas de </a:t>
            </a:r>
            <a:r>
              <a:rPr lang="es-ES" sz="2000">
                <a:solidFill>
                  <a:srgbClr val="5B595A"/>
                </a:solidFill>
                <a:latin typeface="Century Gothic"/>
                <a:ea typeface="Century Gothic"/>
                <a:cs typeface="Century Gothic"/>
                <a:sym typeface="Century Gothic"/>
              </a:rPr>
              <a:t>e</a:t>
            </a:r>
            <a:r>
              <a:rPr b="0" i="0" lang="es-ES" sz="2000" u="none" cap="none" strike="noStrike">
                <a:solidFill>
                  <a:srgbClr val="5B595A"/>
                </a:solidFill>
                <a:latin typeface="Century Gothic"/>
                <a:ea typeface="Century Gothic"/>
                <a:cs typeface="Century Gothic"/>
                <a:sym typeface="Century Gothic"/>
              </a:rPr>
              <a:t>ntrevista </a:t>
            </a:r>
            <a:endParaRPr b="0" i="0" sz="2000" u="none" cap="none" strike="noStrike">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600"/>
              <a:buFont typeface="Arial"/>
              <a:buNone/>
            </a:pPr>
            <a:r>
              <a:rPr b="0" i="0" lang="es-ES" sz="2000" u="none" cap="none" strike="noStrike">
                <a:solidFill>
                  <a:srgbClr val="5B595A"/>
                </a:solidFill>
                <a:latin typeface="Century Gothic"/>
                <a:ea typeface="Century Gothic"/>
                <a:cs typeface="Century Gothic"/>
                <a:sym typeface="Century Gothic"/>
              </a:rPr>
              <a:t>y </a:t>
            </a:r>
            <a:r>
              <a:rPr lang="es-ES" sz="2000">
                <a:solidFill>
                  <a:srgbClr val="5B595A"/>
                </a:solidFill>
                <a:latin typeface="Century Gothic"/>
                <a:ea typeface="Century Gothic"/>
                <a:cs typeface="Century Gothic"/>
                <a:sym typeface="Century Gothic"/>
              </a:rPr>
              <a:t>e</a:t>
            </a:r>
            <a:r>
              <a:rPr b="0" i="0" lang="es-ES" sz="2000" u="none" cap="none" strike="noStrike">
                <a:solidFill>
                  <a:srgbClr val="5B595A"/>
                </a:solidFill>
                <a:latin typeface="Century Gothic"/>
                <a:ea typeface="Century Gothic"/>
                <a:cs typeface="Century Gothic"/>
                <a:sym typeface="Century Gothic"/>
              </a:rPr>
              <a:t>ncuesta.</a:t>
            </a:r>
            <a:endParaRPr b="0" i="0" sz="2000" u="none" cap="none" strike="noStrike">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600"/>
              <a:buFont typeface="Arial"/>
              <a:buNone/>
            </a:pPr>
            <a:r>
              <a:rPr b="0" i="0" lang="es-ES" sz="2000" u="none" cap="none" strike="noStrike">
                <a:solidFill>
                  <a:srgbClr val="5B595A"/>
                </a:solidFill>
                <a:latin typeface="Century Gothic"/>
                <a:ea typeface="Century Gothic"/>
                <a:cs typeface="Century Gothic"/>
                <a:sym typeface="Century Gothic"/>
              </a:rPr>
              <a:t> </a:t>
            </a:r>
            <a:endParaRPr b="0" i="0" sz="2000" u="none" cap="none" strike="noStrike">
              <a:solidFill>
                <a:srgbClr val="5B595A"/>
              </a:solidFill>
              <a:latin typeface="Century Gothic"/>
              <a:ea typeface="Century Gothic"/>
              <a:cs typeface="Century Gothic"/>
              <a:sym typeface="Century Gothic"/>
            </a:endParaRPr>
          </a:p>
          <a:p>
            <a:pPr indent="-355600" lvl="0" marL="457200" marR="0" rtl="0" algn="just">
              <a:lnSpc>
                <a:spcPct val="100000"/>
              </a:lnSpc>
              <a:spcBef>
                <a:spcPts val="0"/>
              </a:spcBef>
              <a:spcAft>
                <a:spcPts val="0"/>
              </a:spcAft>
              <a:buClr>
                <a:srgbClr val="5B595A"/>
              </a:buClr>
              <a:buSzPts val="2000"/>
              <a:buFont typeface="Century Gothic"/>
              <a:buChar char="●"/>
            </a:pPr>
            <a:r>
              <a:rPr lang="es-ES" sz="2000">
                <a:solidFill>
                  <a:srgbClr val="5B595A"/>
                </a:solidFill>
                <a:latin typeface="Century Gothic"/>
                <a:ea typeface="Century Gothic"/>
                <a:cs typeface="Century Gothic"/>
                <a:sym typeface="Century Gothic"/>
              </a:rPr>
              <a:t>Informe - </a:t>
            </a:r>
            <a:r>
              <a:rPr lang="es-ES" sz="2000" u="sng">
                <a:solidFill>
                  <a:schemeClr val="hlink"/>
                </a:solidFill>
                <a:latin typeface="Century Gothic"/>
                <a:ea typeface="Century Gothic"/>
                <a:cs typeface="Century Gothic"/>
                <a:sym typeface="Century Gothic"/>
                <a:hlinkClick r:id="rId5"/>
              </a:rPr>
              <a:t>recolección</a:t>
            </a:r>
            <a:r>
              <a:rPr lang="es-ES" sz="2000" u="sng">
                <a:solidFill>
                  <a:schemeClr val="hlink"/>
                </a:solidFill>
                <a:latin typeface="Century Gothic"/>
                <a:ea typeface="Century Gothic"/>
                <a:cs typeface="Century Gothic"/>
                <a:sym typeface="Century Gothic"/>
                <a:hlinkClick r:id="rId6"/>
              </a:rPr>
              <a:t> de informe</a:t>
            </a:r>
            <a:r>
              <a:rPr lang="es-ES" sz="2000">
                <a:solidFill>
                  <a:srgbClr val="5B595A"/>
                </a:solidFill>
                <a:latin typeface="Century Gothic"/>
                <a:ea typeface="Century Gothic"/>
                <a:cs typeface="Century Gothic"/>
                <a:sym typeface="Century Gothic"/>
              </a:rPr>
              <a:t>.</a:t>
            </a:r>
            <a:endParaRPr sz="2000">
              <a:solidFill>
                <a:srgbClr val="5B595A"/>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Century Gothic"/>
                <a:ea typeface="Century Gothic"/>
                <a:cs typeface="Century Gothic"/>
                <a:sym typeface="Century Gothic"/>
              </a:rPr>
            </a:b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200" name="Shape 200"/>
        <p:cNvGrpSpPr/>
        <p:nvPr/>
      </p:nvGrpSpPr>
      <p:grpSpPr>
        <a:xfrm>
          <a:off x="0" y="0"/>
          <a:ext cx="0" cy="0"/>
          <a:chOff x="0" y="0"/>
          <a:chExt cx="0" cy="0"/>
        </a:xfrm>
      </p:grpSpPr>
      <p:sp>
        <p:nvSpPr>
          <p:cNvPr id="201" name="Google Shape;201;p23"/>
          <p:cNvSpPr/>
          <p:nvPr/>
        </p:nvSpPr>
        <p:spPr>
          <a:xfrm>
            <a:off x="-5" y="-14065"/>
            <a:ext cx="12192005" cy="1589647"/>
          </a:xfrm>
          <a:prstGeom prst="rect">
            <a:avLst/>
          </a:prstGeom>
          <a:solidFill>
            <a:schemeClr val="dk1">
              <a:alpha val="42745"/>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02" name="Google Shape;202;p23"/>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sp>
        <p:nvSpPr>
          <p:cNvPr id="203" name="Google Shape;203;p23"/>
          <p:cNvSpPr txBox="1"/>
          <p:nvPr>
            <p:ph idx="12" type="sldNum"/>
          </p:nvPr>
        </p:nvSpPr>
        <p:spPr>
          <a:xfrm>
            <a:off x="869500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9</a:t>
            </a:r>
            <a:endParaRPr sz="1800">
              <a:latin typeface="Century Gothic"/>
              <a:ea typeface="Century Gothic"/>
              <a:cs typeface="Century Gothic"/>
              <a:sym typeface="Century Gothic"/>
            </a:endParaRPr>
          </a:p>
        </p:txBody>
      </p:sp>
      <p:pic>
        <p:nvPicPr>
          <p:cNvPr descr="Resultado de imagen para LOGO SENA" id="204" name="Google Shape;204;p23">
            <a:hlinkClick/>
          </p:cNvPr>
          <p:cNvPicPr preferRelativeResize="0"/>
          <p:nvPr/>
        </p:nvPicPr>
        <p:blipFill rotWithShape="1">
          <a:blip r:embed="rId3">
            <a:alphaModFix/>
          </a:blip>
          <a:srcRect b="0" l="0" r="0" t="0"/>
          <a:stretch/>
        </p:blipFill>
        <p:spPr>
          <a:xfrm>
            <a:off x="10413368" y="5346847"/>
            <a:ext cx="940432" cy="872198"/>
          </a:xfrm>
          <a:prstGeom prst="rect">
            <a:avLst/>
          </a:prstGeom>
          <a:noFill/>
          <a:ln>
            <a:noFill/>
          </a:ln>
        </p:spPr>
      </p:pic>
      <p:sp>
        <p:nvSpPr>
          <p:cNvPr id="205" name="Google Shape;205;p23"/>
          <p:cNvSpPr txBox="1"/>
          <p:nvPr/>
        </p:nvSpPr>
        <p:spPr>
          <a:xfrm>
            <a:off x="801858" y="555673"/>
            <a:ext cx="7582487" cy="724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7. BPMN</a:t>
            </a:r>
            <a:endParaRPr b="0" i="0" sz="1400" u="none" cap="none" strike="noStrike">
              <a:solidFill>
                <a:srgbClr val="FFFFFF"/>
              </a:solidFill>
              <a:latin typeface="Century Gothic"/>
              <a:ea typeface="Century Gothic"/>
              <a:cs typeface="Century Gothic"/>
              <a:sym typeface="Century Gothic"/>
            </a:endParaRPr>
          </a:p>
        </p:txBody>
      </p:sp>
      <p:pic>
        <p:nvPicPr>
          <p:cNvPr id="206" name="Google Shape;206;p23"/>
          <p:cNvPicPr preferRelativeResize="0"/>
          <p:nvPr/>
        </p:nvPicPr>
        <p:blipFill rotWithShape="1">
          <a:blip r:embed="rId4">
            <a:alphaModFix/>
          </a:blip>
          <a:srcRect b="0" l="0" r="0" t="0"/>
          <a:stretch/>
        </p:blipFill>
        <p:spPr>
          <a:xfrm>
            <a:off x="1715824" y="1849898"/>
            <a:ext cx="8553591" cy="36796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210" name="Shape 210"/>
        <p:cNvGrpSpPr/>
        <p:nvPr/>
      </p:nvGrpSpPr>
      <p:grpSpPr>
        <a:xfrm>
          <a:off x="0" y="0"/>
          <a:ext cx="0" cy="0"/>
          <a:chOff x="0" y="0"/>
          <a:chExt cx="0" cy="0"/>
        </a:xfrm>
      </p:grpSpPr>
      <p:sp>
        <p:nvSpPr>
          <p:cNvPr id="211" name="Google Shape;211;p27"/>
          <p:cNvSpPr/>
          <p:nvPr/>
        </p:nvSpPr>
        <p:spPr>
          <a:xfrm>
            <a:off x="-5" y="-14065"/>
            <a:ext cx="12192005" cy="1589647"/>
          </a:xfrm>
          <a:prstGeom prst="rect">
            <a:avLst/>
          </a:prstGeom>
          <a:solidFill>
            <a:schemeClr val="dk1">
              <a:alpha val="42745"/>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12" name="Google Shape;212;p27"/>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sp>
        <p:nvSpPr>
          <p:cNvPr id="213" name="Google Shape;213;p27"/>
          <p:cNvSpPr txBox="1"/>
          <p:nvPr>
            <p:ph idx="12" type="sldNum"/>
          </p:nvPr>
        </p:nvSpPr>
        <p:spPr>
          <a:xfrm>
            <a:off x="869500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9</a:t>
            </a:r>
            <a:endParaRPr sz="1800">
              <a:latin typeface="Century Gothic"/>
              <a:ea typeface="Century Gothic"/>
              <a:cs typeface="Century Gothic"/>
              <a:sym typeface="Century Gothic"/>
            </a:endParaRPr>
          </a:p>
        </p:txBody>
      </p:sp>
      <p:pic>
        <p:nvPicPr>
          <p:cNvPr descr="Resultado de imagen para LOGO SENA" id="214" name="Google Shape;214;p27">
            <a:hlinkClick/>
          </p:cNvPr>
          <p:cNvPicPr preferRelativeResize="0"/>
          <p:nvPr/>
        </p:nvPicPr>
        <p:blipFill rotWithShape="1">
          <a:blip r:embed="rId3">
            <a:alphaModFix/>
          </a:blip>
          <a:srcRect b="0" l="0" r="0" t="0"/>
          <a:stretch/>
        </p:blipFill>
        <p:spPr>
          <a:xfrm>
            <a:off x="10413368" y="5346847"/>
            <a:ext cx="940432" cy="872198"/>
          </a:xfrm>
          <a:prstGeom prst="rect">
            <a:avLst/>
          </a:prstGeom>
          <a:noFill/>
          <a:ln>
            <a:noFill/>
          </a:ln>
        </p:spPr>
      </p:pic>
      <p:pic>
        <p:nvPicPr>
          <p:cNvPr id="215" name="Google Shape;215;p27"/>
          <p:cNvPicPr preferRelativeResize="0"/>
          <p:nvPr/>
        </p:nvPicPr>
        <p:blipFill rotWithShape="1">
          <a:blip r:embed="rId4">
            <a:alphaModFix/>
          </a:blip>
          <a:srcRect b="0" l="0" r="0" t="0"/>
          <a:stretch/>
        </p:blipFill>
        <p:spPr>
          <a:xfrm>
            <a:off x="1698776" y="1815101"/>
            <a:ext cx="8367832" cy="39678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24"/>
          <p:cNvSpPr/>
          <p:nvPr/>
        </p:nvSpPr>
        <p:spPr>
          <a:xfrm>
            <a:off x="6266810" y="5120639"/>
            <a:ext cx="5925190" cy="1737361"/>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p24"/>
          <p:cNvSpPr/>
          <p:nvPr/>
        </p:nvSpPr>
        <p:spPr>
          <a:xfrm>
            <a:off x="1" y="5370343"/>
            <a:ext cx="7092887" cy="1487657"/>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222" name="Google Shape;222;p24"/>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24"/>
          <p:cNvSpPr txBox="1"/>
          <p:nvPr>
            <p:ph idx="12" type="sldNum"/>
          </p:nvPr>
        </p:nvSpPr>
        <p:spPr>
          <a:xfrm>
            <a:off x="8742025" y="6356350"/>
            <a:ext cx="26961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10</a:t>
            </a:r>
            <a:endParaRPr/>
          </a:p>
        </p:txBody>
      </p:sp>
      <p:cxnSp>
        <p:nvCxnSpPr>
          <p:cNvPr id="224" name="Google Shape;224;p24"/>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pic>
        <p:nvPicPr>
          <p:cNvPr descr="Resultado de imagen para LOGO SENA" id="225" name="Google Shape;225;p24">
            <a:hlinkClick/>
          </p:cNvPr>
          <p:cNvPicPr preferRelativeResize="0"/>
          <p:nvPr/>
        </p:nvPicPr>
        <p:blipFill rotWithShape="1">
          <a:blip r:embed="rId3">
            <a:alphaModFix/>
          </a:blip>
          <a:srcRect b="0" l="0" r="0" t="0"/>
          <a:stretch/>
        </p:blipFill>
        <p:spPr>
          <a:xfrm>
            <a:off x="10398128" y="5373856"/>
            <a:ext cx="940432" cy="872198"/>
          </a:xfrm>
          <a:prstGeom prst="rect">
            <a:avLst/>
          </a:prstGeom>
          <a:noFill/>
          <a:ln>
            <a:noFill/>
          </a:ln>
        </p:spPr>
      </p:pic>
      <p:sp>
        <p:nvSpPr>
          <p:cNvPr id="226" name="Google Shape;226;p24"/>
          <p:cNvSpPr txBox="1"/>
          <p:nvPr/>
        </p:nvSpPr>
        <p:spPr>
          <a:xfrm>
            <a:off x="-1167619" y="534571"/>
            <a:ext cx="7582487" cy="179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8. REQUERIMIENTOS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FUNCIONALES Y NO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 FUNCIONALES</a:t>
            </a:r>
            <a:endParaRPr b="0" i="0" sz="1400" u="none" cap="none" strike="noStrike">
              <a:solidFill>
                <a:srgbClr val="FFFFFF"/>
              </a:solidFill>
              <a:latin typeface="Century Gothic"/>
              <a:ea typeface="Century Gothic"/>
              <a:cs typeface="Century Gothic"/>
              <a:sym typeface="Century Gothic"/>
            </a:endParaRPr>
          </a:p>
        </p:txBody>
      </p:sp>
      <p:sp>
        <p:nvSpPr>
          <p:cNvPr id="227" name="Google Shape;227;p24"/>
          <p:cNvSpPr txBox="1"/>
          <p:nvPr/>
        </p:nvSpPr>
        <p:spPr>
          <a:xfrm>
            <a:off x="1123625" y="3075025"/>
            <a:ext cx="4522800" cy="10599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rgbClr val="5B595A"/>
              </a:buClr>
              <a:buSzPts val="2000"/>
              <a:buFont typeface="Century Gothic"/>
              <a:buChar char="●"/>
            </a:pPr>
            <a:r>
              <a:rPr lang="es-ES" sz="2000" u="sng">
                <a:solidFill>
                  <a:schemeClr val="hlink"/>
                </a:solidFill>
                <a:latin typeface="Century Gothic"/>
                <a:ea typeface="Century Gothic"/>
                <a:cs typeface="Century Gothic"/>
                <a:sym typeface="Century Gothic"/>
                <a:hlinkClick r:id="rId4"/>
              </a:rPr>
              <a:t>Requerimientos Funcionales</a:t>
            </a:r>
            <a:endParaRPr sz="2000">
              <a:solidFill>
                <a:srgbClr val="5B595A"/>
              </a:solidFill>
              <a:latin typeface="Century Gothic"/>
              <a:ea typeface="Century Gothic"/>
              <a:cs typeface="Century Gothic"/>
              <a:sym typeface="Century Gothic"/>
            </a:endParaRPr>
          </a:p>
          <a:p>
            <a:pPr indent="0" lvl="0" marL="457200" rtl="0" algn="just">
              <a:spcBef>
                <a:spcPts val="0"/>
              </a:spcBef>
              <a:spcAft>
                <a:spcPts val="0"/>
              </a:spcAft>
              <a:buNone/>
            </a:pPr>
            <a:r>
              <a:t/>
            </a:r>
            <a:endParaRPr sz="2000">
              <a:solidFill>
                <a:srgbClr val="5B595A"/>
              </a:solidFill>
              <a:latin typeface="Century Gothic"/>
              <a:ea typeface="Century Gothic"/>
              <a:cs typeface="Century Gothic"/>
              <a:sym typeface="Century Gothic"/>
            </a:endParaRPr>
          </a:p>
          <a:p>
            <a:pPr indent="-355600" lvl="0" marL="457200" rtl="0" algn="just">
              <a:spcBef>
                <a:spcPts val="0"/>
              </a:spcBef>
              <a:spcAft>
                <a:spcPts val="0"/>
              </a:spcAft>
              <a:buClr>
                <a:srgbClr val="5B595A"/>
              </a:buClr>
              <a:buSzPts val="2000"/>
              <a:buFont typeface="Century Gothic"/>
              <a:buChar char="●"/>
            </a:pPr>
            <a:r>
              <a:rPr lang="es-ES" sz="2000" u="sng">
                <a:solidFill>
                  <a:schemeClr val="hlink"/>
                </a:solidFill>
                <a:latin typeface="Century Gothic"/>
                <a:ea typeface="Century Gothic"/>
                <a:cs typeface="Century Gothic"/>
                <a:sym typeface="Century Gothic"/>
                <a:hlinkClick r:id="rId5"/>
              </a:rPr>
              <a:t>Requerimientos No Funcionales</a:t>
            </a:r>
            <a:endParaRPr sz="2000">
              <a:solidFill>
                <a:srgbClr val="5B595A"/>
              </a:solidFill>
              <a:latin typeface="Century Gothic"/>
              <a:ea typeface="Century Gothic"/>
              <a:cs typeface="Century Gothic"/>
              <a:sym typeface="Century Gothic"/>
            </a:endParaRPr>
          </a:p>
        </p:txBody>
      </p:sp>
      <p:pic>
        <p:nvPicPr>
          <p:cNvPr id="228" name="Google Shape;228;p24"/>
          <p:cNvPicPr preferRelativeResize="0"/>
          <p:nvPr/>
        </p:nvPicPr>
        <p:blipFill>
          <a:blip r:embed="rId6">
            <a:alphaModFix/>
          </a:blip>
          <a:stretch>
            <a:fillRect/>
          </a:stretch>
        </p:blipFill>
        <p:spPr>
          <a:xfrm>
            <a:off x="5814675" y="791950"/>
            <a:ext cx="6141524" cy="288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232" name="Shape 232"/>
        <p:cNvGrpSpPr/>
        <p:nvPr/>
      </p:nvGrpSpPr>
      <p:grpSpPr>
        <a:xfrm>
          <a:off x="0" y="0"/>
          <a:ext cx="0" cy="0"/>
          <a:chOff x="0" y="0"/>
          <a:chExt cx="0" cy="0"/>
        </a:xfrm>
      </p:grpSpPr>
      <p:sp>
        <p:nvSpPr>
          <p:cNvPr id="233" name="Google Shape;233;p25"/>
          <p:cNvSpPr/>
          <p:nvPr/>
        </p:nvSpPr>
        <p:spPr>
          <a:xfrm>
            <a:off x="-5" y="-14065"/>
            <a:ext cx="12192005" cy="1589647"/>
          </a:xfrm>
          <a:prstGeom prst="rect">
            <a:avLst/>
          </a:prstGeom>
          <a:solidFill>
            <a:schemeClr val="dk1">
              <a:alpha val="42745"/>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34" name="Google Shape;234;p25"/>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sp>
        <p:nvSpPr>
          <p:cNvPr id="235" name="Google Shape;235;p25"/>
          <p:cNvSpPr txBox="1"/>
          <p:nvPr>
            <p:ph idx="12" type="sldNum"/>
          </p:nvPr>
        </p:nvSpPr>
        <p:spPr>
          <a:xfrm>
            <a:off x="869500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11</a:t>
            </a:r>
            <a:endParaRPr sz="1800">
              <a:latin typeface="Century Gothic"/>
              <a:ea typeface="Century Gothic"/>
              <a:cs typeface="Century Gothic"/>
              <a:sym typeface="Century Gothic"/>
            </a:endParaRPr>
          </a:p>
        </p:txBody>
      </p:sp>
      <p:pic>
        <p:nvPicPr>
          <p:cNvPr descr="Resultado de imagen para LOGO SENA" id="236" name="Google Shape;236;p25">
            <a:hlinkClick/>
          </p:cNvPr>
          <p:cNvPicPr preferRelativeResize="0"/>
          <p:nvPr/>
        </p:nvPicPr>
        <p:blipFill rotWithShape="1">
          <a:blip r:embed="rId3">
            <a:alphaModFix/>
          </a:blip>
          <a:srcRect b="0" l="0" r="0" t="0"/>
          <a:stretch/>
        </p:blipFill>
        <p:spPr>
          <a:xfrm>
            <a:off x="10413368" y="5346847"/>
            <a:ext cx="940432" cy="872198"/>
          </a:xfrm>
          <a:prstGeom prst="rect">
            <a:avLst/>
          </a:prstGeom>
          <a:noFill/>
          <a:ln cap="flat" cmpd="sng" w="9525">
            <a:solidFill>
              <a:srgbClr val="000000"/>
            </a:solidFill>
            <a:prstDash val="solid"/>
            <a:round/>
            <a:headEnd len="sm" w="sm" type="none"/>
            <a:tailEnd len="sm" w="sm" type="none"/>
          </a:ln>
        </p:spPr>
      </p:pic>
      <p:sp>
        <p:nvSpPr>
          <p:cNvPr id="237" name="Google Shape;237;p25"/>
          <p:cNvSpPr txBox="1"/>
          <p:nvPr/>
        </p:nvSpPr>
        <p:spPr>
          <a:xfrm>
            <a:off x="801858" y="555673"/>
            <a:ext cx="7582487" cy="724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9. MODELO RELACIONAL</a:t>
            </a:r>
            <a:endParaRPr b="0" i="0" sz="1400" u="none" cap="none" strike="noStrike">
              <a:solidFill>
                <a:srgbClr val="FFFFFF"/>
              </a:solidFill>
              <a:latin typeface="Century Gothic"/>
              <a:ea typeface="Century Gothic"/>
              <a:cs typeface="Century Gothic"/>
              <a:sym typeface="Century Gothic"/>
            </a:endParaRPr>
          </a:p>
        </p:txBody>
      </p:sp>
      <p:pic>
        <p:nvPicPr>
          <p:cNvPr id="238" name="Google Shape;238;p25"/>
          <p:cNvPicPr preferRelativeResize="0"/>
          <p:nvPr/>
        </p:nvPicPr>
        <p:blipFill>
          <a:blip r:embed="rId4">
            <a:alphaModFix/>
          </a:blip>
          <a:stretch>
            <a:fillRect/>
          </a:stretch>
        </p:blipFill>
        <p:spPr>
          <a:xfrm>
            <a:off x="152400" y="1575575"/>
            <a:ext cx="11887204" cy="4643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26"/>
          <p:cNvSpPr/>
          <p:nvPr/>
        </p:nvSpPr>
        <p:spPr>
          <a:xfrm>
            <a:off x="6266810" y="5120639"/>
            <a:ext cx="5925190" cy="1737361"/>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p26"/>
          <p:cNvSpPr/>
          <p:nvPr/>
        </p:nvSpPr>
        <p:spPr>
          <a:xfrm>
            <a:off x="1" y="5370343"/>
            <a:ext cx="7092887" cy="1487657"/>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245" name="Google Shape;245;p26"/>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 name="Google Shape;246;p26"/>
          <p:cNvSpPr txBox="1"/>
          <p:nvPr>
            <p:ph idx="12" type="sldNum"/>
          </p:nvPr>
        </p:nvSpPr>
        <p:spPr>
          <a:xfrm>
            <a:off x="8742025" y="6356350"/>
            <a:ext cx="26961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12</a:t>
            </a:r>
            <a:endParaRPr/>
          </a:p>
        </p:txBody>
      </p:sp>
      <p:cxnSp>
        <p:nvCxnSpPr>
          <p:cNvPr id="247" name="Google Shape;247;p26"/>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pic>
        <p:nvPicPr>
          <p:cNvPr descr="Resultado de imagen para LOGO SENA" id="248" name="Google Shape;248;p26">
            <a:hlinkClick/>
          </p:cNvPr>
          <p:cNvPicPr preferRelativeResize="0"/>
          <p:nvPr/>
        </p:nvPicPr>
        <p:blipFill rotWithShape="1">
          <a:blip r:embed="rId3">
            <a:alphaModFix/>
          </a:blip>
          <a:srcRect b="0" l="0" r="0" t="0"/>
          <a:stretch/>
        </p:blipFill>
        <p:spPr>
          <a:xfrm>
            <a:off x="10398128" y="5373856"/>
            <a:ext cx="940432" cy="872198"/>
          </a:xfrm>
          <a:prstGeom prst="rect">
            <a:avLst/>
          </a:prstGeom>
          <a:noFill/>
          <a:ln>
            <a:noFill/>
          </a:ln>
        </p:spPr>
      </p:pic>
      <p:sp>
        <p:nvSpPr>
          <p:cNvPr id="249" name="Google Shape;249;p26"/>
          <p:cNvSpPr txBox="1"/>
          <p:nvPr/>
        </p:nvSpPr>
        <p:spPr>
          <a:xfrm>
            <a:off x="-1235466" y="583356"/>
            <a:ext cx="7582487" cy="179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10. DICCIONARIO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DE DATOS</a:t>
            </a:r>
            <a:endParaRPr b="0" i="0" sz="1400" u="none" cap="none" strike="noStrike">
              <a:solidFill>
                <a:srgbClr val="FFFFFF"/>
              </a:solidFill>
              <a:latin typeface="Century Gothic"/>
              <a:ea typeface="Century Gothic"/>
              <a:cs typeface="Century Gothic"/>
              <a:sym typeface="Century Gothic"/>
            </a:endParaRPr>
          </a:p>
        </p:txBody>
      </p:sp>
      <p:pic>
        <p:nvPicPr>
          <p:cNvPr id="250" name="Google Shape;250;p26"/>
          <p:cNvPicPr preferRelativeResize="0"/>
          <p:nvPr/>
        </p:nvPicPr>
        <p:blipFill rotWithShape="1">
          <a:blip r:embed="rId4">
            <a:alphaModFix/>
          </a:blip>
          <a:srcRect b="0" l="0" r="0" t="0"/>
          <a:stretch/>
        </p:blipFill>
        <p:spPr>
          <a:xfrm>
            <a:off x="6266810" y="895431"/>
            <a:ext cx="3469858" cy="3469858"/>
          </a:xfrm>
          <a:prstGeom prst="rect">
            <a:avLst/>
          </a:prstGeom>
          <a:noFill/>
          <a:ln>
            <a:noFill/>
          </a:ln>
        </p:spPr>
      </p:pic>
      <p:sp>
        <p:nvSpPr>
          <p:cNvPr id="251" name="Google Shape;251;p26"/>
          <p:cNvSpPr/>
          <p:nvPr/>
        </p:nvSpPr>
        <p:spPr>
          <a:xfrm>
            <a:off x="473600" y="2496749"/>
            <a:ext cx="5920500" cy="250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s-ES" sz="2000" u="none" cap="none" strike="noStrike">
                <a:solidFill>
                  <a:srgbClr val="5B595A"/>
                </a:solidFill>
                <a:latin typeface="Century Gothic"/>
                <a:ea typeface="Century Gothic"/>
                <a:cs typeface="Century Gothic"/>
                <a:sym typeface="Century Gothic"/>
              </a:rPr>
              <a:t>En este documento se encuentran todos los campos del modelo relacional cada uno con una descripción del mismo. </a:t>
            </a:r>
            <a:endParaRPr b="0" i="0" sz="2000" u="none" cap="none" strike="noStrike">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600"/>
              <a:buFont typeface="Arial"/>
              <a:buNone/>
            </a:pPr>
            <a:r>
              <a:t/>
            </a:r>
            <a:endParaRPr sz="2000">
              <a:solidFill>
                <a:srgbClr val="5B595A"/>
              </a:solidFill>
              <a:latin typeface="Century Gothic"/>
              <a:ea typeface="Century Gothic"/>
              <a:cs typeface="Century Gothic"/>
              <a:sym typeface="Century Gothic"/>
            </a:endParaRPr>
          </a:p>
          <a:p>
            <a:pPr indent="-355600" lvl="0" marL="457200" marR="0" rtl="0" algn="just">
              <a:lnSpc>
                <a:spcPct val="100000"/>
              </a:lnSpc>
              <a:spcBef>
                <a:spcPts val="0"/>
              </a:spcBef>
              <a:spcAft>
                <a:spcPts val="0"/>
              </a:spcAft>
              <a:buClr>
                <a:srgbClr val="5B595A"/>
              </a:buClr>
              <a:buSzPts val="2000"/>
              <a:buFont typeface="Century Gothic"/>
              <a:buChar char="●"/>
            </a:pPr>
            <a:r>
              <a:rPr lang="es-ES" sz="2000" u="sng">
                <a:solidFill>
                  <a:schemeClr val="hlink"/>
                </a:solidFill>
                <a:latin typeface="Century Gothic"/>
                <a:ea typeface="Century Gothic"/>
                <a:cs typeface="Century Gothic"/>
                <a:sym typeface="Century Gothic"/>
                <a:hlinkClick r:id="rId5"/>
              </a:rPr>
              <a:t>Diccionario de datos</a:t>
            </a:r>
            <a:r>
              <a:rPr lang="es-ES" sz="2000">
                <a:solidFill>
                  <a:srgbClr val="5B595A"/>
                </a:solidFill>
                <a:latin typeface="Century Gothic"/>
                <a:ea typeface="Century Gothic"/>
                <a:cs typeface="Century Gothic"/>
                <a:sym typeface="Century Gothic"/>
              </a:rPr>
              <a:t>. </a:t>
            </a:r>
            <a:endParaRPr sz="2000">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None/>
            </a:pPr>
            <a:r>
              <a:t/>
            </a:r>
            <a:endParaRPr sz="2000">
              <a:solidFill>
                <a:srgbClr val="5B595A"/>
              </a:solidFill>
              <a:latin typeface="Century Gothic"/>
              <a:ea typeface="Century Gothic"/>
              <a:cs typeface="Century Gothic"/>
              <a:sym typeface="Century Gothic"/>
            </a:endParaRPr>
          </a:p>
          <a:p>
            <a:pPr indent="-355600" lvl="0" marL="457200" marR="0" rtl="0" algn="just">
              <a:lnSpc>
                <a:spcPct val="100000"/>
              </a:lnSpc>
              <a:spcBef>
                <a:spcPts val="0"/>
              </a:spcBef>
              <a:spcAft>
                <a:spcPts val="0"/>
              </a:spcAft>
              <a:buClr>
                <a:srgbClr val="5B595A"/>
              </a:buClr>
              <a:buSzPts val="2000"/>
              <a:buFont typeface="Century Gothic"/>
              <a:buChar char="●"/>
            </a:pPr>
            <a:r>
              <a:rPr lang="es-ES" sz="2000" u="sng">
                <a:solidFill>
                  <a:schemeClr val="hlink"/>
                </a:solidFill>
                <a:latin typeface="Century Gothic"/>
                <a:ea typeface="Century Gothic"/>
                <a:cs typeface="Century Gothic"/>
                <a:sym typeface="Century Gothic"/>
                <a:hlinkClick r:id="rId6"/>
              </a:rPr>
              <a:t>Diccionario web</a:t>
            </a:r>
            <a:r>
              <a:rPr lang="es-ES" sz="2000">
                <a:solidFill>
                  <a:srgbClr val="5B595A"/>
                </a:solidFill>
                <a:latin typeface="Century Gothic"/>
                <a:ea typeface="Century Gothic"/>
                <a:cs typeface="Century Gothic"/>
                <a:sym typeface="Century Gothic"/>
              </a:rPr>
              <a:t>.</a:t>
            </a:r>
            <a:endParaRPr sz="2000">
              <a:solidFill>
                <a:srgbClr val="5B595A"/>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Century Gothic"/>
                <a:ea typeface="Century Gothic"/>
                <a:cs typeface="Century Gothic"/>
                <a:sym typeface="Century Gothic"/>
              </a:rPr>
            </a:b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255" name="Shape 255"/>
        <p:cNvGrpSpPr/>
        <p:nvPr/>
      </p:nvGrpSpPr>
      <p:grpSpPr>
        <a:xfrm>
          <a:off x="0" y="0"/>
          <a:ext cx="0" cy="0"/>
          <a:chOff x="0" y="0"/>
          <a:chExt cx="0" cy="0"/>
        </a:xfrm>
      </p:grpSpPr>
      <p:sp>
        <p:nvSpPr>
          <p:cNvPr id="256" name="Google Shape;256;p28"/>
          <p:cNvSpPr/>
          <p:nvPr/>
        </p:nvSpPr>
        <p:spPr>
          <a:xfrm>
            <a:off x="-5" y="-14065"/>
            <a:ext cx="12192005" cy="1589647"/>
          </a:xfrm>
          <a:prstGeom prst="rect">
            <a:avLst/>
          </a:prstGeom>
          <a:solidFill>
            <a:schemeClr val="dk1">
              <a:alpha val="42745"/>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57" name="Google Shape;257;p28"/>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sp>
        <p:nvSpPr>
          <p:cNvPr id="258" name="Google Shape;258;p28"/>
          <p:cNvSpPr txBox="1"/>
          <p:nvPr>
            <p:ph idx="12" type="sldNum"/>
          </p:nvPr>
        </p:nvSpPr>
        <p:spPr>
          <a:xfrm>
            <a:off x="869500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9</a:t>
            </a:r>
            <a:endParaRPr sz="1800">
              <a:latin typeface="Century Gothic"/>
              <a:ea typeface="Century Gothic"/>
              <a:cs typeface="Century Gothic"/>
              <a:sym typeface="Century Gothic"/>
            </a:endParaRPr>
          </a:p>
        </p:txBody>
      </p:sp>
      <p:pic>
        <p:nvPicPr>
          <p:cNvPr descr="Resultado de imagen para LOGO SENA" id="259" name="Google Shape;259;p28">
            <a:hlinkClick/>
          </p:cNvPr>
          <p:cNvPicPr preferRelativeResize="0"/>
          <p:nvPr/>
        </p:nvPicPr>
        <p:blipFill rotWithShape="1">
          <a:blip r:embed="rId3">
            <a:alphaModFix/>
          </a:blip>
          <a:srcRect b="0" l="0" r="0" t="0"/>
          <a:stretch/>
        </p:blipFill>
        <p:spPr>
          <a:xfrm>
            <a:off x="10413368" y="5346847"/>
            <a:ext cx="940432" cy="872198"/>
          </a:xfrm>
          <a:prstGeom prst="rect">
            <a:avLst/>
          </a:prstGeom>
          <a:noFill/>
          <a:ln>
            <a:noFill/>
          </a:ln>
        </p:spPr>
      </p:pic>
      <p:sp>
        <p:nvSpPr>
          <p:cNvPr id="260" name="Google Shape;260;p28"/>
          <p:cNvSpPr txBox="1"/>
          <p:nvPr/>
        </p:nvSpPr>
        <p:spPr>
          <a:xfrm>
            <a:off x="801858" y="555673"/>
            <a:ext cx="7582487" cy="724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11. CASOS DE USO</a:t>
            </a:r>
            <a:endParaRPr b="0" i="0" sz="1400" u="none" cap="none" strike="noStrike">
              <a:solidFill>
                <a:srgbClr val="FFFFFF"/>
              </a:solidFill>
              <a:latin typeface="Century Gothic"/>
              <a:ea typeface="Century Gothic"/>
              <a:cs typeface="Century Gothic"/>
              <a:sym typeface="Century Gothic"/>
            </a:endParaRPr>
          </a:p>
        </p:txBody>
      </p:sp>
      <p:pic>
        <p:nvPicPr>
          <p:cNvPr id="261" name="Google Shape;261;p28"/>
          <p:cNvPicPr preferRelativeResize="0"/>
          <p:nvPr/>
        </p:nvPicPr>
        <p:blipFill rotWithShape="1">
          <a:blip r:embed="rId4">
            <a:alphaModFix/>
          </a:blip>
          <a:srcRect b="0" l="0" r="0" t="0"/>
          <a:stretch/>
        </p:blipFill>
        <p:spPr>
          <a:xfrm>
            <a:off x="3540945" y="1895437"/>
            <a:ext cx="5058527" cy="3887509"/>
          </a:xfrm>
          <a:prstGeom prst="rect">
            <a:avLst/>
          </a:prstGeom>
          <a:noFill/>
          <a:ln>
            <a:noFill/>
          </a:ln>
        </p:spPr>
      </p:pic>
      <p:sp>
        <p:nvSpPr>
          <p:cNvPr id="262" name="Google Shape;262;p28"/>
          <p:cNvSpPr txBox="1"/>
          <p:nvPr/>
        </p:nvSpPr>
        <p:spPr>
          <a:xfrm>
            <a:off x="801850" y="2344350"/>
            <a:ext cx="2494200" cy="1589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b="1" lang="es-ES" sz="2000" u="sng">
                <a:solidFill>
                  <a:schemeClr val="hlink"/>
                </a:solidFill>
                <a:latin typeface="Calibri"/>
                <a:ea typeface="Calibri"/>
                <a:cs typeface="Calibri"/>
                <a:sym typeface="Calibri"/>
                <a:hlinkClick r:id="rId5"/>
              </a:rPr>
              <a:t>Casos de uso</a:t>
            </a:r>
            <a:r>
              <a:rPr b="1" lang="es-ES" sz="2000">
                <a:latin typeface="Calibri"/>
                <a:ea typeface="Calibri"/>
                <a:cs typeface="Calibri"/>
                <a:sym typeface="Calibri"/>
              </a:rPr>
              <a:t>.</a:t>
            </a:r>
            <a:endParaRPr b="1" sz="2000">
              <a:latin typeface="Calibri"/>
              <a:ea typeface="Calibri"/>
              <a:cs typeface="Calibri"/>
              <a:sym typeface="Calibri"/>
            </a:endParaRPr>
          </a:p>
          <a:p>
            <a:pPr indent="0" lvl="0" marL="0" rtl="0" algn="l">
              <a:spcBef>
                <a:spcPts val="0"/>
              </a:spcBef>
              <a:spcAft>
                <a:spcPts val="0"/>
              </a:spcAft>
              <a:buNone/>
            </a:pPr>
            <a:r>
              <a:t/>
            </a:r>
            <a:endParaRPr b="1"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1" lang="es-ES" sz="2000" u="sng">
                <a:solidFill>
                  <a:schemeClr val="hlink"/>
                </a:solidFill>
                <a:latin typeface="Calibri"/>
                <a:ea typeface="Calibri"/>
                <a:cs typeface="Calibri"/>
                <a:sym typeface="Calibri"/>
                <a:hlinkClick r:id="rId6"/>
              </a:rPr>
              <a:t>Casos de uso extendidos</a:t>
            </a:r>
            <a:r>
              <a:rPr b="1" lang="es-ES" sz="2000">
                <a:latin typeface="Calibri"/>
                <a:ea typeface="Calibri"/>
                <a:cs typeface="Calibri"/>
                <a:sym typeface="Calibri"/>
              </a:rPr>
              <a:t>.</a:t>
            </a:r>
            <a:endParaRPr b="1" sz="2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29"/>
          <p:cNvSpPr/>
          <p:nvPr/>
        </p:nvSpPr>
        <p:spPr>
          <a:xfrm>
            <a:off x="6266810" y="5120639"/>
            <a:ext cx="5925190" cy="1737361"/>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29"/>
          <p:cNvSpPr/>
          <p:nvPr/>
        </p:nvSpPr>
        <p:spPr>
          <a:xfrm>
            <a:off x="1" y="5370343"/>
            <a:ext cx="7092887" cy="1487657"/>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269" name="Google Shape;269;p29"/>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p29"/>
          <p:cNvSpPr txBox="1"/>
          <p:nvPr>
            <p:ph idx="12" type="sldNum"/>
          </p:nvPr>
        </p:nvSpPr>
        <p:spPr>
          <a:xfrm>
            <a:off x="8742025" y="6356350"/>
            <a:ext cx="26961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12</a:t>
            </a:r>
            <a:endParaRPr/>
          </a:p>
        </p:txBody>
      </p:sp>
      <p:cxnSp>
        <p:nvCxnSpPr>
          <p:cNvPr id="271" name="Google Shape;271;p29"/>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pic>
        <p:nvPicPr>
          <p:cNvPr descr="Resultado de imagen para LOGO SENA" id="272" name="Google Shape;272;p29">
            <a:hlinkClick/>
          </p:cNvPr>
          <p:cNvPicPr preferRelativeResize="0"/>
          <p:nvPr/>
        </p:nvPicPr>
        <p:blipFill rotWithShape="1">
          <a:blip r:embed="rId3">
            <a:alphaModFix/>
          </a:blip>
          <a:srcRect b="0" l="0" r="0" t="0"/>
          <a:stretch/>
        </p:blipFill>
        <p:spPr>
          <a:xfrm>
            <a:off x="10398128" y="5373856"/>
            <a:ext cx="940432" cy="872198"/>
          </a:xfrm>
          <a:prstGeom prst="rect">
            <a:avLst/>
          </a:prstGeom>
          <a:noFill/>
          <a:ln>
            <a:noFill/>
          </a:ln>
        </p:spPr>
      </p:pic>
      <p:sp>
        <p:nvSpPr>
          <p:cNvPr id="273" name="Google Shape;273;p29"/>
          <p:cNvSpPr txBox="1"/>
          <p:nvPr/>
        </p:nvSpPr>
        <p:spPr>
          <a:xfrm>
            <a:off x="-1235466" y="583356"/>
            <a:ext cx="7582487" cy="179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12. DIAGRAMA DE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GANTT</a:t>
            </a:r>
            <a:endParaRPr b="0" i="0" sz="1400" u="none" cap="none" strike="noStrike">
              <a:solidFill>
                <a:srgbClr val="FFFFFF"/>
              </a:solidFill>
              <a:latin typeface="Century Gothic"/>
              <a:ea typeface="Century Gothic"/>
              <a:cs typeface="Century Gothic"/>
              <a:sym typeface="Century Gothic"/>
            </a:endParaRPr>
          </a:p>
        </p:txBody>
      </p:sp>
      <p:pic>
        <p:nvPicPr>
          <p:cNvPr id="274" name="Google Shape;274;p29"/>
          <p:cNvPicPr preferRelativeResize="0"/>
          <p:nvPr/>
        </p:nvPicPr>
        <p:blipFill rotWithShape="1">
          <a:blip r:embed="rId4">
            <a:alphaModFix/>
          </a:blip>
          <a:srcRect b="14735" l="3553" r="4966" t="1991"/>
          <a:stretch/>
        </p:blipFill>
        <p:spPr>
          <a:xfrm>
            <a:off x="5551706" y="1234874"/>
            <a:ext cx="6132282" cy="3139913"/>
          </a:xfrm>
          <a:prstGeom prst="rect">
            <a:avLst/>
          </a:prstGeom>
          <a:noFill/>
          <a:ln>
            <a:noFill/>
          </a:ln>
        </p:spPr>
      </p:pic>
      <p:sp>
        <p:nvSpPr>
          <p:cNvPr id="275" name="Google Shape;275;p29"/>
          <p:cNvSpPr txBox="1"/>
          <p:nvPr/>
        </p:nvSpPr>
        <p:spPr>
          <a:xfrm>
            <a:off x="221925" y="2892300"/>
            <a:ext cx="4979100" cy="1073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s-ES" sz="1900" u="sng">
                <a:solidFill>
                  <a:schemeClr val="hlink"/>
                </a:solidFill>
                <a:hlinkClick r:id="rId5"/>
              </a:rPr>
              <a:t>Diagrama  Gantt  Trascendencia s.a.s </a:t>
            </a:r>
            <a:r>
              <a:rPr lang="es-ES" sz="1900"/>
              <a:t>.</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g8a6ccd2a3c_1_19"/>
          <p:cNvSpPr/>
          <p:nvPr/>
        </p:nvSpPr>
        <p:spPr>
          <a:xfrm>
            <a:off x="6266810" y="5120639"/>
            <a:ext cx="5925190" cy="1739745"/>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 name="Google Shape;281;g8a6ccd2a3c_1_19"/>
          <p:cNvSpPr/>
          <p:nvPr/>
        </p:nvSpPr>
        <p:spPr>
          <a:xfrm>
            <a:off x="1" y="5370343"/>
            <a:ext cx="7092887" cy="1489656"/>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282" name="Google Shape;282;g8a6ccd2a3c_1_19"/>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g8a6ccd2a3c_1_19"/>
          <p:cNvSpPr txBox="1"/>
          <p:nvPr>
            <p:ph idx="12" type="sldNum"/>
          </p:nvPr>
        </p:nvSpPr>
        <p:spPr>
          <a:xfrm>
            <a:off x="8742025" y="6356350"/>
            <a:ext cx="2696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12</a:t>
            </a:r>
            <a:endParaRPr/>
          </a:p>
        </p:txBody>
      </p:sp>
      <p:cxnSp>
        <p:nvCxnSpPr>
          <p:cNvPr id="284" name="Google Shape;284;g8a6ccd2a3c_1_19"/>
          <p:cNvCxnSpPr/>
          <p:nvPr/>
        </p:nvCxnSpPr>
        <p:spPr>
          <a:xfrm>
            <a:off x="801858" y="6302326"/>
            <a:ext cx="10536600" cy="0"/>
          </a:xfrm>
          <a:prstGeom prst="straightConnector1">
            <a:avLst/>
          </a:prstGeom>
          <a:noFill/>
          <a:ln cap="flat" cmpd="sng" w="15875">
            <a:solidFill>
              <a:schemeClr val="lt1">
                <a:alpha val="30590"/>
              </a:schemeClr>
            </a:solidFill>
            <a:prstDash val="solid"/>
            <a:miter lim="800000"/>
            <a:headEnd len="sm" w="sm" type="none"/>
            <a:tailEnd len="sm" w="sm" type="none"/>
          </a:ln>
        </p:spPr>
      </p:cxnSp>
      <p:pic>
        <p:nvPicPr>
          <p:cNvPr descr="Resultado de imagen para LOGO SENA" id="285" name="Google Shape;285;g8a6ccd2a3c_1_19">
            <a:hlinkClick/>
          </p:cNvPr>
          <p:cNvPicPr preferRelativeResize="0"/>
          <p:nvPr/>
        </p:nvPicPr>
        <p:blipFill rotWithShape="1">
          <a:blip r:embed="rId3">
            <a:alphaModFix/>
          </a:blip>
          <a:srcRect b="0" l="0" r="0" t="0"/>
          <a:stretch/>
        </p:blipFill>
        <p:spPr>
          <a:xfrm>
            <a:off x="10398128" y="5373856"/>
            <a:ext cx="940431" cy="872198"/>
          </a:xfrm>
          <a:prstGeom prst="rect">
            <a:avLst/>
          </a:prstGeom>
          <a:noFill/>
          <a:ln>
            <a:noFill/>
          </a:ln>
        </p:spPr>
      </p:pic>
      <p:sp>
        <p:nvSpPr>
          <p:cNvPr id="286" name="Google Shape;286;g8a6ccd2a3c_1_19"/>
          <p:cNvSpPr txBox="1"/>
          <p:nvPr/>
        </p:nvSpPr>
        <p:spPr>
          <a:xfrm>
            <a:off x="-1235466" y="583356"/>
            <a:ext cx="7582500" cy="179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1</a:t>
            </a:r>
            <a:r>
              <a:rPr b="1" lang="es-ES" sz="3000">
                <a:solidFill>
                  <a:srgbClr val="FFFFFF"/>
                </a:solidFill>
                <a:latin typeface="Century Gothic"/>
                <a:ea typeface="Century Gothic"/>
                <a:cs typeface="Century Gothic"/>
                <a:sym typeface="Century Gothic"/>
              </a:rPr>
              <a:t>3</a:t>
            </a:r>
            <a:r>
              <a:rPr b="1" i="0" lang="es-ES" sz="3000" u="none" cap="none" strike="noStrike">
                <a:solidFill>
                  <a:srgbClr val="FFFFFF"/>
                </a:solidFill>
                <a:latin typeface="Century Gothic"/>
                <a:ea typeface="Century Gothic"/>
                <a:cs typeface="Century Gothic"/>
                <a:sym typeface="Century Gothic"/>
              </a:rPr>
              <a:t>. </a:t>
            </a:r>
            <a:r>
              <a:rPr b="1" lang="es-ES" sz="3000">
                <a:solidFill>
                  <a:srgbClr val="FFFFFF"/>
                </a:solidFill>
                <a:latin typeface="Century Gothic"/>
                <a:ea typeface="Century Gothic"/>
                <a:cs typeface="Century Gothic"/>
                <a:sym typeface="Century Gothic"/>
              </a:rPr>
              <a:t>NORMALIZACIÓN</a:t>
            </a:r>
            <a:endParaRPr b="0" i="0" sz="1400" u="none" cap="none" strike="noStrike">
              <a:solidFill>
                <a:srgbClr val="FFFFFF"/>
              </a:solidFill>
              <a:latin typeface="Century Gothic"/>
              <a:ea typeface="Century Gothic"/>
              <a:cs typeface="Century Gothic"/>
              <a:sym typeface="Century Gothic"/>
            </a:endParaRPr>
          </a:p>
        </p:txBody>
      </p:sp>
      <p:pic>
        <p:nvPicPr>
          <p:cNvPr id="287" name="Google Shape;287;g8a6ccd2a3c_1_19"/>
          <p:cNvPicPr preferRelativeResize="0"/>
          <p:nvPr/>
        </p:nvPicPr>
        <p:blipFill rotWithShape="1">
          <a:blip r:embed="rId4">
            <a:alphaModFix/>
          </a:blip>
          <a:srcRect b="0" l="0" r="0" t="0"/>
          <a:stretch/>
        </p:blipFill>
        <p:spPr>
          <a:xfrm>
            <a:off x="7868585" y="895431"/>
            <a:ext cx="3469858" cy="3469858"/>
          </a:xfrm>
          <a:prstGeom prst="rect">
            <a:avLst/>
          </a:prstGeom>
          <a:noFill/>
          <a:ln>
            <a:noFill/>
          </a:ln>
        </p:spPr>
      </p:pic>
      <p:sp>
        <p:nvSpPr>
          <p:cNvPr id="288" name="Google Shape;288;g8a6ccd2a3c_1_19"/>
          <p:cNvSpPr/>
          <p:nvPr/>
        </p:nvSpPr>
        <p:spPr>
          <a:xfrm>
            <a:off x="152725" y="2496750"/>
            <a:ext cx="6686400" cy="2501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0" i="0" lang="es-ES" sz="2000" u="none" cap="none" strike="noStrike">
                <a:solidFill>
                  <a:srgbClr val="5B595A"/>
                </a:solidFill>
                <a:latin typeface="Century Gothic"/>
                <a:ea typeface="Century Gothic"/>
                <a:cs typeface="Century Gothic"/>
                <a:sym typeface="Century Gothic"/>
              </a:rPr>
              <a:t>En este documento se encuentran todos los campos del modelo relacional cada uno con una descripción del mismo. </a:t>
            </a:r>
            <a:endParaRPr b="0" i="0" sz="2000" u="none" cap="none" strike="noStrike">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600"/>
              <a:buFont typeface="Arial"/>
              <a:buNone/>
            </a:pPr>
            <a:r>
              <a:t/>
            </a:r>
            <a:endParaRPr sz="2000">
              <a:solidFill>
                <a:srgbClr val="5B595A"/>
              </a:solidFill>
              <a:latin typeface="Century Gothic"/>
              <a:ea typeface="Century Gothic"/>
              <a:cs typeface="Century Gothic"/>
              <a:sym typeface="Century Gothic"/>
            </a:endParaRPr>
          </a:p>
          <a:p>
            <a:pPr indent="-355600" lvl="0" marL="457200" marR="0" rtl="0" algn="just">
              <a:lnSpc>
                <a:spcPct val="100000"/>
              </a:lnSpc>
              <a:spcBef>
                <a:spcPts val="0"/>
              </a:spcBef>
              <a:spcAft>
                <a:spcPts val="0"/>
              </a:spcAft>
              <a:buClr>
                <a:srgbClr val="5B595A"/>
              </a:buClr>
              <a:buSzPts val="2000"/>
              <a:buFont typeface="Century Gothic"/>
              <a:buChar char="●"/>
            </a:pPr>
            <a:r>
              <a:rPr lang="es-ES" sz="2000">
                <a:solidFill>
                  <a:srgbClr val="5B595A"/>
                </a:solidFill>
                <a:latin typeface="Century Gothic"/>
                <a:ea typeface="Century Gothic"/>
                <a:cs typeface="Century Gothic"/>
                <a:sym typeface="Century Gothic"/>
              </a:rPr>
              <a:t>Documento </a:t>
            </a:r>
            <a:r>
              <a:rPr lang="es-ES" sz="2000" u="sng">
                <a:solidFill>
                  <a:schemeClr val="hlink"/>
                </a:solidFill>
                <a:latin typeface="Century Gothic"/>
                <a:ea typeface="Century Gothic"/>
                <a:cs typeface="Century Gothic"/>
                <a:sym typeface="Century Gothic"/>
                <a:hlinkClick r:id="rId5"/>
              </a:rPr>
              <a:t>normalización</a:t>
            </a:r>
            <a:r>
              <a:rPr lang="es-ES" sz="2000" u="sng">
                <a:solidFill>
                  <a:schemeClr val="hlink"/>
                </a:solidFill>
                <a:latin typeface="Century Gothic"/>
                <a:ea typeface="Century Gothic"/>
                <a:cs typeface="Century Gothic"/>
                <a:sym typeface="Century Gothic"/>
                <a:hlinkClick r:id="rId6"/>
              </a:rPr>
              <a:t> Trascendencia s.a.s</a:t>
            </a:r>
            <a:r>
              <a:rPr lang="es-ES" sz="2000">
                <a:solidFill>
                  <a:srgbClr val="5B595A"/>
                </a:solidFill>
                <a:latin typeface="Century Gothic"/>
                <a:ea typeface="Century Gothic"/>
                <a:cs typeface="Century Gothic"/>
                <a:sym typeface="Century Gothic"/>
              </a:rPr>
              <a:t>. </a:t>
            </a:r>
            <a:endParaRPr sz="2000">
              <a:solidFill>
                <a:srgbClr val="5B595A"/>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Century Gothic"/>
                <a:ea typeface="Century Gothic"/>
                <a:cs typeface="Century Gothic"/>
                <a:sym typeface="Century Gothic"/>
              </a:rPr>
            </a:b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descr="Resultado de imagen para LOGO SENA" id="85" name="Google Shape;85;p2"/>
          <p:cNvPicPr preferRelativeResize="0"/>
          <p:nvPr/>
        </p:nvPicPr>
        <p:blipFill rotWithShape="1">
          <a:blip r:embed="rId3">
            <a:alphaModFix/>
          </a:blip>
          <a:srcRect b="0" l="0" r="0" t="0"/>
          <a:stretch/>
        </p:blipFill>
        <p:spPr>
          <a:xfrm>
            <a:off x="10746308" y="5669280"/>
            <a:ext cx="940432" cy="872198"/>
          </a:xfrm>
          <a:prstGeom prst="rect">
            <a:avLst/>
          </a:prstGeom>
          <a:noFill/>
          <a:ln>
            <a:noFill/>
          </a:ln>
        </p:spPr>
      </p:pic>
      <p:sp>
        <p:nvSpPr>
          <p:cNvPr id="86" name="Google Shape;86;p2"/>
          <p:cNvSpPr txBox="1"/>
          <p:nvPr/>
        </p:nvSpPr>
        <p:spPr>
          <a:xfrm>
            <a:off x="1179342" y="4942898"/>
            <a:ext cx="513470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entury Gothic"/>
                <a:ea typeface="Century Gothic"/>
                <a:cs typeface="Century Gothic"/>
                <a:sym typeface="Century Gothic"/>
              </a:rPr>
              <a:t>Nathalia Saray / Camilo Murillo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entury Gothic"/>
                <a:ea typeface="Century Gothic"/>
                <a:cs typeface="Century Gothic"/>
                <a:sym typeface="Century Gothic"/>
              </a:rPr>
              <a:t>ADSI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entury Gothic"/>
                <a:ea typeface="Century Gothic"/>
                <a:cs typeface="Century Gothic"/>
                <a:sym typeface="Century Gothic"/>
              </a:rPr>
              <a:t>Ficha : 1906648 G-1</a:t>
            </a:r>
            <a:endParaRPr b="1" i="0" sz="1800" u="none" cap="none" strike="noStrike">
              <a:solidFill>
                <a:schemeClr val="dk1"/>
              </a:solidFill>
              <a:latin typeface="Century Gothic"/>
              <a:ea typeface="Century Gothic"/>
              <a:cs typeface="Century Gothic"/>
              <a:sym typeface="Century Gothic"/>
            </a:endParaRPr>
          </a:p>
        </p:txBody>
      </p:sp>
      <p:sp>
        <p:nvSpPr>
          <p:cNvPr id="87" name="Google Shape;87;p2"/>
          <p:cNvSpPr/>
          <p:nvPr/>
        </p:nvSpPr>
        <p:spPr>
          <a:xfrm>
            <a:off x="0" y="1044528"/>
            <a:ext cx="12192005" cy="1589647"/>
          </a:xfrm>
          <a:prstGeom prst="rect">
            <a:avLst/>
          </a:prstGeom>
          <a:solidFill>
            <a:schemeClr val="dk1">
              <a:alpha val="42745"/>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2"/>
          <p:cNvSpPr/>
          <p:nvPr/>
        </p:nvSpPr>
        <p:spPr>
          <a:xfrm>
            <a:off x="421970" y="1362297"/>
            <a:ext cx="609600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ES" sz="2800" u="none" cap="none" strike="noStrike">
                <a:solidFill>
                  <a:schemeClr val="lt1"/>
                </a:solidFill>
                <a:latin typeface="Century Gothic"/>
                <a:ea typeface="Century Gothic"/>
                <a:cs typeface="Century Gothic"/>
                <a:sym typeface="Century Gothic"/>
              </a:rPr>
              <a:t>SISTEMA DE INFORMACIÓN </a:t>
            </a:r>
            <a:endParaRPr b="1" i="0" sz="2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800"/>
              <a:buFont typeface="Arial"/>
              <a:buNone/>
            </a:pPr>
            <a:r>
              <a:rPr b="1" i="0" lang="es-ES" sz="2800" u="none" cap="none" strike="noStrike">
                <a:solidFill>
                  <a:schemeClr val="lt1"/>
                </a:solidFill>
                <a:latin typeface="Century Gothic"/>
                <a:ea typeface="Century Gothic"/>
                <a:cs typeface="Century Gothic"/>
                <a:sym typeface="Century Gothic"/>
              </a:rPr>
              <a:t>PARA TRANSCENDENCIA S.A.S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g8a6ccd2a3c_1_32"/>
          <p:cNvSpPr/>
          <p:nvPr/>
        </p:nvSpPr>
        <p:spPr>
          <a:xfrm>
            <a:off x="6266810" y="5120639"/>
            <a:ext cx="5925190" cy="1739745"/>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g8a6ccd2a3c_1_32"/>
          <p:cNvSpPr/>
          <p:nvPr/>
        </p:nvSpPr>
        <p:spPr>
          <a:xfrm>
            <a:off x="1" y="5370343"/>
            <a:ext cx="7092887" cy="1489656"/>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295" name="Google Shape;295;g8a6ccd2a3c_1_32"/>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g8a6ccd2a3c_1_32"/>
          <p:cNvSpPr txBox="1"/>
          <p:nvPr>
            <p:ph idx="12" type="sldNum"/>
          </p:nvPr>
        </p:nvSpPr>
        <p:spPr>
          <a:xfrm>
            <a:off x="8742025" y="6356350"/>
            <a:ext cx="2696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10</a:t>
            </a:r>
            <a:endParaRPr/>
          </a:p>
        </p:txBody>
      </p:sp>
      <p:cxnSp>
        <p:nvCxnSpPr>
          <p:cNvPr id="297" name="Google Shape;297;g8a6ccd2a3c_1_32"/>
          <p:cNvCxnSpPr/>
          <p:nvPr/>
        </p:nvCxnSpPr>
        <p:spPr>
          <a:xfrm>
            <a:off x="801858" y="6302326"/>
            <a:ext cx="10536600" cy="0"/>
          </a:xfrm>
          <a:prstGeom prst="straightConnector1">
            <a:avLst/>
          </a:prstGeom>
          <a:noFill/>
          <a:ln cap="flat" cmpd="sng" w="15875">
            <a:solidFill>
              <a:schemeClr val="lt1">
                <a:alpha val="30590"/>
              </a:schemeClr>
            </a:solidFill>
            <a:prstDash val="solid"/>
            <a:miter lim="800000"/>
            <a:headEnd len="sm" w="sm" type="none"/>
            <a:tailEnd len="sm" w="sm" type="none"/>
          </a:ln>
        </p:spPr>
      </p:cxnSp>
      <p:pic>
        <p:nvPicPr>
          <p:cNvPr descr="Resultado de imagen para LOGO SENA" id="298" name="Google Shape;298;g8a6ccd2a3c_1_32">
            <a:hlinkClick/>
          </p:cNvPr>
          <p:cNvPicPr preferRelativeResize="0"/>
          <p:nvPr/>
        </p:nvPicPr>
        <p:blipFill rotWithShape="1">
          <a:blip r:embed="rId3">
            <a:alphaModFix/>
          </a:blip>
          <a:srcRect b="0" l="0" r="0" t="0"/>
          <a:stretch/>
        </p:blipFill>
        <p:spPr>
          <a:xfrm>
            <a:off x="10398128" y="5373856"/>
            <a:ext cx="940431" cy="872198"/>
          </a:xfrm>
          <a:prstGeom prst="rect">
            <a:avLst/>
          </a:prstGeom>
          <a:noFill/>
          <a:ln>
            <a:noFill/>
          </a:ln>
        </p:spPr>
      </p:pic>
      <p:sp>
        <p:nvSpPr>
          <p:cNvPr id="299" name="Google Shape;299;g8a6ccd2a3c_1_32"/>
          <p:cNvSpPr txBox="1"/>
          <p:nvPr/>
        </p:nvSpPr>
        <p:spPr>
          <a:xfrm>
            <a:off x="-1167619" y="534571"/>
            <a:ext cx="7582500" cy="179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lang="es-ES" sz="2800">
                <a:solidFill>
                  <a:srgbClr val="FFFFFF"/>
                </a:solidFill>
                <a:latin typeface="Century Gothic"/>
                <a:ea typeface="Century Gothic"/>
                <a:cs typeface="Century Gothic"/>
                <a:sym typeface="Century Gothic"/>
              </a:rPr>
              <a:t>15</a:t>
            </a:r>
            <a:r>
              <a:rPr b="1" i="0" lang="es-ES" sz="2800" u="none" cap="none" strike="noStrike">
                <a:solidFill>
                  <a:srgbClr val="FFFFFF"/>
                </a:solidFill>
                <a:latin typeface="Century Gothic"/>
                <a:ea typeface="Century Gothic"/>
                <a:cs typeface="Century Gothic"/>
                <a:sym typeface="Century Gothic"/>
              </a:rPr>
              <a:t>. </a:t>
            </a:r>
            <a:r>
              <a:rPr b="1" lang="es-ES" sz="2800">
                <a:solidFill>
                  <a:srgbClr val="FFFFFF"/>
                </a:solidFill>
                <a:latin typeface="Century Gothic"/>
                <a:ea typeface="Century Gothic"/>
                <a:cs typeface="Century Gothic"/>
                <a:sym typeface="Century Gothic"/>
              </a:rPr>
              <a:t>PROTOTIPOS - MOCKUPS</a:t>
            </a:r>
            <a:endParaRPr b="0" i="0" sz="2800" u="none" cap="none" strike="noStrike">
              <a:solidFill>
                <a:srgbClr val="FFFFFF"/>
              </a:solidFill>
              <a:latin typeface="Century Gothic"/>
              <a:ea typeface="Century Gothic"/>
              <a:cs typeface="Century Gothic"/>
              <a:sym typeface="Century Gothic"/>
            </a:endParaRPr>
          </a:p>
        </p:txBody>
      </p:sp>
      <p:sp>
        <p:nvSpPr>
          <p:cNvPr id="300" name="Google Shape;300;g8a6ccd2a3c_1_32"/>
          <p:cNvSpPr txBox="1"/>
          <p:nvPr/>
        </p:nvSpPr>
        <p:spPr>
          <a:xfrm>
            <a:off x="1123625" y="3075025"/>
            <a:ext cx="4522800" cy="10599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rgbClr val="5B595A"/>
              </a:buClr>
              <a:buSzPts val="2000"/>
              <a:buFont typeface="Century Gothic"/>
              <a:buChar char="●"/>
            </a:pPr>
            <a:r>
              <a:rPr lang="es-ES" sz="2000">
                <a:solidFill>
                  <a:srgbClr val="5B595A"/>
                </a:solidFill>
                <a:latin typeface="Century Gothic"/>
                <a:ea typeface="Century Gothic"/>
                <a:cs typeface="Century Gothic"/>
                <a:sym typeface="Century Gothic"/>
              </a:rPr>
              <a:t>Diseño</a:t>
            </a:r>
            <a:r>
              <a:rPr lang="es-ES" sz="2000">
                <a:solidFill>
                  <a:srgbClr val="5B595A"/>
                </a:solidFill>
                <a:latin typeface="Century Gothic"/>
                <a:ea typeface="Century Gothic"/>
                <a:cs typeface="Century Gothic"/>
                <a:sym typeface="Century Gothic"/>
              </a:rPr>
              <a:t> mockups.</a:t>
            </a:r>
            <a:endParaRPr sz="2000">
              <a:solidFill>
                <a:srgbClr val="5B595A"/>
              </a:solidFill>
              <a:latin typeface="Century Gothic"/>
              <a:ea typeface="Century Gothic"/>
              <a:cs typeface="Century Gothic"/>
              <a:sym typeface="Century Gothic"/>
            </a:endParaRPr>
          </a:p>
          <a:p>
            <a:pPr indent="0" lvl="0" marL="457200" rtl="0" algn="just">
              <a:spcBef>
                <a:spcPts val="0"/>
              </a:spcBef>
              <a:spcAft>
                <a:spcPts val="0"/>
              </a:spcAft>
              <a:buNone/>
            </a:pPr>
            <a:r>
              <a:t/>
            </a:r>
            <a:endParaRPr sz="2000">
              <a:solidFill>
                <a:srgbClr val="5B595A"/>
              </a:solidFill>
              <a:latin typeface="Century Gothic"/>
              <a:ea typeface="Century Gothic"/>
              <a:cs typeface="Century Gothic"/>
              <a:sym typeface="Century Gothic"/>
            </a:endParaRPr>
          </a:p>
          <a:p>
            <a:pPr indent="-355600" lvl="0" marL="457200" rtl="0" algn="just">
              <a:spcBef>
                <a:spcPts val="0"/>
              </a:spcBef>
              <a:spcAft>
                <a:spcPts val="0"/>
              </a:spcAft>
              <a:buClr>
                <a:srgbClr val="5B595A"/>
              </a:buClr>
              <a:buSzPts val="2000"/>
              <a:buFont typeface="Century Gothic"/>
              <a:buChar char="●"/>
            </a:pPr>
            <a:r>
              <a:rPr lang="es-ES" sz="2000">
                <a:solidFill>
                  <a:srgbClr val="5B595A"/>
                </a:solidFill>
                <a:latin typeface="Century Gothic"/>
                <a:ea typeface="Century Gothic"/>
                <a:cs typeface="Century Gothic"/>
                <a:sym typeface="Century Gothic"/>
              </a:rPr>
              <a:t>Prototipos.</a:t>
            </a:r>
            <a:endParaRPr sz="2000">
              <a:solidFill>
                <a:srgbClr val="5B595A"/>
              </a:solidFill>
              <a:latin typeface="Century Gothic"/>
              <a:ea typeface="Century Gothic"/>
              <a:cs typeface="Century Gothic"/>
              <a:sym typeface="Century Gothic"/>
            </a:endParaRPr>
          </a:p>
        </p:txBody>
      </p:sp>
      <p:pic>
        <p:nvPicPr>
          <p:cNvPr id="301" name="Google Shape;301;g8a6ccd2a3c_1_32"/>
          <p:cNvPicPr preferRelativeResize="0"/>
          <p:nvPr/>
        </p:nvPicPr>
        <p:blipFill>
          <a:blip r:embed="rId4">
            <a:alphaModFix/>
          </a:blip>
          <a:stretch>
            <a:fillRect/>
          </a:stretch>
        </p:blipFill>
        <p:spPr>
          <a:xfrm>
            <a:off x="6815651" y="534568"/>
            <a:ext cx="4522801" cy="3389006"/>
          </a:xfrm>
          <a:prstGeom prst="rect">
            <a:avLst/>
          </a:prstGeom>
          <a:noFill/>
          <a:ln cap="flat" cmpd="sng" w="38100">
            <a:solidFill>
              <a:srgbClr val="FFC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g8a6ccd2a3c_1_48"/>
          <p:cNvSpPr/>
          <p:nvPr/>
        </p:nvSpPr>
        <p:spPr>
          <a:xfrm>
            <a:off x="6266810" y="5120639"/>
            <a:ext cx="5925190" cy="1739745"/>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g8a6ccd2a3c_1_48"/>
          <p:cNvSpPr/>
          <p:nvPr/>
        </p:nvSpPr>
        <p:spPr>
          <a:xfrm>
            <a:off x="1" y="5370343"/>
            <a:ext cx="7092887" cy="1489656"/>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308" name="Google Shape;308;g8a6ccd2a3c_1_48"/>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g8a6ccd2a3c_1_48"/>
          <p:cNvSpPr txBox="1"/>
          <p:nvPr>
            <p:ph idx="12" type="sldNum"/>
          </p:nvPr>
        </p:nvSpPr>
        <p:spPr>
          <a:xfrm>
            <a:off x="8742025" y="6356350"/>
            <a:ext cx="2696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6</a:t>
            </a:r>
            <a:endParaRPr/>
          </a:p>
        </p:txBody>
      </p:sp>
      <p:cxnSp>
        <p:nvCxnSpPr>
          <p:cNvPr id="310" name="Google Shape;310;g8a6ccd2a3c_1_48"/>
          <p:cNvCxnSpPr/>
          <p:nvPr/>
        </p:nvCxnSpPr>
        <p:spPr>
          <a:xfrm>
            <a:off x="801858" y="6302326"/>
            <a:ext cx="10536600" cy="0"/>
          </a:xfrm>
          <a:prstGeom prst="straightConnector1">
            <a:avLst/>
          </a:prstGeom>
          <a:noFill/>
          <a:ln cap="flat" cmpd="sng" w="15875">
            <a:solidFill>
              <a:schemeClr val="lt1">
                <a:alpha val="30590"/>
              </a:schemeClr>
            </a:solidFill>
            <a:prstDash val="solid"/>
            <a:miter lim="800000"/>
            <a:headEnd len="sm" w="sm" type="none"/>
            <a:tailEnd len="sm" w="sm" type="none"/>
          </a:ln>
        </p:spPr>
      </p:cxnSp>
      <p:pic>
        <p:nvPicPr>
          <p:cNvPr descr="Resultado de imagen para LOGO SENA" id="311" name="Google Shape;311;g8a6ccd2a3c_1_48">
            <a:hlinkClick/>
          </p:cNvPr>
          <p:cNvPicPr preferRelativeResize="0"/>
          <p:nvPr/>
        </p:nvPicPr>
        <p:blipFill rotWithShape="1">
          <a:blip r:embed="rId3">
            <a:alphaModFix/>
          </a:blip>
          <a:srcRect b="0" l="0" r="0" t="0"/>
          <a:stretch/>
        </p:blipFill>
        <p:spPr>
          <a:xfrm>
            <a:off x="10398128" y="5373856"/>
            <a:ext cx="940431" cy="872198"/>
          </a:xfrm>
          <a:prstGeom prst="rect">
            <a:avLst/>
          </a:prstGeom>
          <a:noFill/>
          <a:ln>
            <a:noFill/>
          </a:ln>
        </p:spPr>
      </p:pic>
      <p:sp>
        <p:nvSpPr>
          <p:cNvPr id="312" name="Google Shape;312;g8a6ccd2a3c_1_48"/>
          <p:cNvSpPr txBox="1"/>
          <p:nvPr/>
        </p:nvSpPr>
        <p:spPr>
          <a:xfrm>
            <a:off x="77950" y="479475"/>
            <a:ext cx="5574900" cy="70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lang="es-ES" sz="2800">
                <a:solidFill>
                  <a:srgbClr val="FFFFFF"/>
                </a:solidFill>
                <a:latin typeface="Century Gothic"/>
                <a:ea typeface="Century Gothic"/>
                <a:cs typeface="Century Gothic"/>
                <a:sym typeface="Century Gothic"/>
              </a:rPr>
              <a:t>16</a:t>
            </a:r>
            <a:r>
              <a:rPr b="1" i="0" lang="es-ES" sz="2800" u="none" cap="none" strike="noStrike">
                <a:solidFill>
                  <a:srgbClr val="FFFFFF"/>
                </a:solidFill>
                <a:latin typeface="Century Gothic"/>
                <a:ea typeface="Century Gothic"/>
                <a:cs typeface="Century Gothic"/>
                <a:sym typeface="Century Gothic"/>
              </a:rPr>
              <a:t>. </a:t>
            </a:r>
            <a:r>
              <a:rPr b="1" lang="es-ES" sz="2800">
                <a:solidFill>
                  <a:srgbClr val="FFFFFF"/>
                </a:solidFill>
                <a:latin typeface="Century Gothic"/>
                <a:ea typeface="Century Gothic"/>
                <a:cs typeface="Century Gothic"/>
                <a:sym typeface="Century Gothic"/>
              </a:rPr>
              <a:t>DIAGRAMA DISTRIBUCIÓN</a:t>
            </a:r>
            <a:endParaRPr b="0" i="0" sz="2800" u="none" cap="none" strike="noStrike">
              <a:solidFill>
                <a:srgbClr val="FFFFFF"/>
              </a:solidFill>
              <a:latin typeface="Century Gothic"/>
              <a:ea typeface="Century Gothic"/>
              <a:cs typeface="Century Gothic"/>
              <a:sym typeface="Century Gothic"/>
            </a:endParaRPr>
          </a:p>
        </p:txBody>
      </p:sp>
      <p:pic>
        <p:nvPicPr>
          <p:cNvPr descr="Diana" id="313" name="Google Shape;313;g8a6ccd2a3c_1_48"/>
          <p:cNvPicPr preferRelativeResize="0"/>
          <p:nvPr/>
        </p:nvPicPr>
        <p:blipFill rotWithShape="1">
          <a:blip r:embed="rId4">
            <a:alphaModFix/>
          </a:blip>
          <a:srcRect b="0" l="0" r="0" t="0"/>
          <a:stretch/>
        </p:blipFill>
        <p:spPr>
          <a:xfrm>
            <a:off x="7400779" y="268216"/>
            <a:ext cx="4037429" cy="4037429"/>
          </a:xfrm>
          <a:prstGeom prst="rect">
            <a:avLst/>
          </a:prstGeom>
          <a:noFill/>
          <a:ln>
            <a:noFill/>
          </a:ln>
        </p:spPr>
      </p:pic>
      <p:sp>
        <p:nvSpPr>
          <p:cNvPr id="314" name="Google Shape;314;g8a6ccd2a3c_1_48"/>
          <p:cNvSpPr/>
          <p:nvPr/>
        </p:nvSpPr>
        <p:spPr>
          <a:xfrm>
            <a:off x="152725" y="2496750"/>
            <a:ext cx="6686400" cy="2501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0" i="0" lang="es-ES" sz="2000" u="none" cap="none" strike="noStrike">
                <a:solidFill>
                  <a:srgbClr val="5B595A"/>
                </a:solidFill>
                <a:latin typeface="Century Gothic"/>
                <a:ea typeface="Century Gothic"/>
                <a:cs typeface="Century Gothic"/>
                <a:sym typeface="Century Gothic"/>
              </a:rPr>
              <a:t>En este documento se encuentran </a:t>
            </a:r>
            <a:r>
              <a:rPr lang="es-ES" sz="2000">
                <a:solidFill>
                  <a:srgbClr val="5B595A"/>
                </a:solidFill>
                <a:latin typeface="Century Gothic"/>
                <a:ea typeface="Century Gothic"/>
                <a:cs typeface="Century Gothic"/>
                <a:sym typeface="Century Gothic"/>
              </a:rPr>
              <a:t>la representación del diseño de distribución realizado según lo establecido para Trascendencia s.a.s</a:t>
            </a:r>
            <a:r>
              <a:rPr b="0" i="0" lang="es-ES" sz="2000" u="none" cap="none" strike="noStrike">
                <a:solidFill>
                  <a:srgbClr val="5B595A"/>
                </a:solidFill>
                <a:latin typeface="Century Gothic"/>
                <a:ea typeface="Century Gothic"/>
                <a:cs typeface="Century Gothic"/>
                <a:sym typeface="Century Gothic"/>
              </a:rPr>
              <a:t>. </a:t>
            </a:r>
            <a:endParaRPr b="0" i="0" sz="2000" u="none" cap="none" strike="noStrike">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600"/>
              <a:buFont typeface="Arial"/>
              <a:buNone/>
            </a:pPr>
            <a:r>
              <a:t/>
            </a:r>
            <a:endParaRPr sz="2000">
              <a:solidFill>
                <a:srgbClr val="5B595A"/>
              </a:solidFill>
              <a:latin typeface="Century Gothic"/>
              <a:ea typeface="Century Gothic"/>
              <a:cs typeface="Century Gothic"/>
              <a:sym typeface="Century Gothic"/>
            </a:endParaRPr>
          </a:p>
          <a:p>
            <a:pPr indent="-355600" lvl="0" marL="457200" marR="0" rtl="0" algn="just">
              <a:lnSpc>
                <a:spcPct val="100000"/>
              </a:lnSpc>
              <a:spcBef>
                <a:spcPts val="0"/>
              </a:spcBef>
              <a:spcAft>
                <a:spcPts val="0"/>
              </a:spcAft>
              <a:buClr>
                <a:srgbClr val="5B595A"/>
              </a:buClr>
              <a:buSzPts val="2000"/>
              <a:buFont typeface="Century Gothic"/>
              <a:buChar char="●"/>
            </a:pPr>
            <a:r>
              <a:rPr lang="es-ES" sz="2000">
                <a:solidFill>
                  <a:srgbClr val="5B595A"/>
                </a:solidFill>
                <a:latin typeface="Century Gothic"/>
                <a:ea typeface="Century Gothic"/>
                <a:cs typeface="Century Gothic"/>
                <a:sym typeface="Century Gothic"/>
              </a:rPr>
              <a:t>Representación </a:t>
            </a:r>
            <a:r>
              <a:rPr lang="es-ES" sz="2000" u="sng">
                <a:solidFill>
                  <a:schemeClr val="hlink"/>
                </a:solidFill>
                <a:latin typeface="Century Gothic"/>
                <a:ea typeface="Century Gothic"/>
                <a:cs typeface="Century Gothic"/>
                <a:sym typeface="Century Gothic"/>
                <a:hlinkClick r:id="rId5"/>
              </a:rPr>
              <a:t>diagrama de despliegue</a:t>
            </a:r>
            <a:r>
              <a:rPr lang="es-ES" sz="2000">
                <a:solidFill>
                  <a:srgbClr val="5B595A"/>
                </a:solidFill>
                <a:latin typeface="Century Gothic"/>
                <a:ea typeface="Century Gothic"/>
                <a:cs typeface="Century Gothic"/>
                <a:sym typeface="Century Gothic"/>
              </a:rPr>
              <a:t>. </a:t>
            </a:r>
            <a:endParaRPr sz="2000">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None/>
            </a:pPr>
            <a:r>
              <a:t/>
            </a:r>
            <a:endParaRPr sz="2000">
              <a:solidFill>
                <a:srgbClr val="5B595A"/>
              </a:solidFill>
              <a:latin typeface="Century Gothic"/>
              <a:ea typeface="Century Gothic"/>
              <a:cs typeface="Century Gothic"/>
              <a:sym typeface="Century Gothic"/>
            </a:endParaRPr>
          </a:p>
          <a:p>
            <a:pPr indent="-355600" lvl="0" marL="457200" rtl="0" algn="just">
              <a:spcBef>
                <a:spcPts val="0"/>
              </a:spcBef>
              <a:spcAft>
                <a:spcPts val="0"/>
              </a:spcAft>
              <a:buClr>
                <a:srgbClr val="5B595A"/>
              </a:buClr>
              <a:buSzPts val="2000"/>
              <a:buFont typeface="Century Gothic"/>
              <a:buChar char="●"/>
            </a:pPr>
            <a:r>
              <a:rPr lang="es-ES" sz="2000">
                <a:solidFill>
                  <a:srgbClr val="5B595A"/>
                </a:solidFill>
                <a:latin typeface="Century Gothic"/>
                <a:ea typeface="Century Gothic"/>
                <a:cs typeface="Century Gothic"/>
                <a:sym typeface="Century Gothic"/>
              </a:rPr>
              <a:t>Representación </a:t>
            </a:r>
            <a:r>
              <a:rPr lang="es-ES" sz="2000" u="sng">
                <a:solidFill>
                  <a:schemeClr val="hlink"/>
                </a:solidFill>
                <a:latin typeface="Century Gothic"/>
                <a:ea typeface="Century Gothic"/>
                <a:cs typeface="Century Gothic"/>
                <a:sym typeface="Century Gothic"/>
                <a:hlinkClick r:id="rId6"/>
              </a:rPr>
              <a:t>planta de distribución</a:t>
            </a:r>
            <a:r>
              <a:rPr lang="es-ES" sz="2000">
                <a:solidFill>
                  <a:srgbClr val="5B595A"/>
                </a:solidFill>
                <a:latin typeface="Century Gothic"/>
                <a:ea typeface="Century Gothic"/>
                <a:cs typeface="Century Gothic"/>
                <a:sym typeface="Century Gothic"/>
              </a:rPr>
              <a:t>. </a:t>
            </a:r>
            <a:endParaRPr sz="2000">
              <a:solidFill>
                <a:srgbClr val="5B595A"/>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Century Gothic"/>
                <a:ea typeface="Century Gothic"/>
                <a:cs typeface="Century Gothic"/>
                <a:sym typeface="Century Gothic"/>
              </a:rPr>
            </a:b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g8a6ccd2a3c_1_64"/>
          <p:cNvSpPr/>
          <p:nvPr/>
        </p:nvSpPr>
        <p:spPr>
          <a:xfrm>
            <a:off x="6266810" y="5120639"/>
            <a:ext cx="5925190" cy="1739745"/>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0" name="Google Shape;320;g8a6ccd2a3c_1_64"/>
          <p:cNvSpPr/>
          <p:nvPr/>
        </p:nvSpPr>
        <p:spPr>
          <a:xfrm>
            <a:off x="1" y="5370343"/>
            <a:ext cx="7092887" cy="1489656"/>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321" name="Google Shape;321;g8a6ccd2a3c_1_64"/>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g8a6ccd2a3c_1_64"/>
          <p:cNvSpPr txBox="1"/>
          <p:nvPr>
            <p:ph idx="12" type="sldNum"/>
          </p:nvPr>
        </p:nvSpPr>
        <p:spPr>
          <a:xfrm>
            <a:off x="8742025" y="6356350"/>
            <a:ext cx="2696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6</a:t>
            </a:r>
            <a:endParaRPr/>
          </a:p>
        </p:txBody>
      </p:sp>
      <p:cxnSp>
        <p:nvCxnSpPr>
          <p:cNvPr id="323" name="Google Shape;323;g8a6ccd2a3c_1_64"/>
          <p:cNvCxnSpPr/>
          <p:nvPr/>
        </p:nvCxnSpPr>
        <p:spPr>
          <a:xfrm>
            <a:off x="801858" y="6302326"/>
            <a:ext cx="10536600" cy="0"/>
          </a:xfrm>
          <a:prstGeom prst="straightConnector1">
            <a:avLst/>
          </a:prstGeom>
          <a:noFill/>
          <a:ln cap="flat" cmpd="sng" w="15875">
            <a:solidFill>
              <a:schemeClr val="lt1">
                <a:alpha val="30590"/>
              </a:schemeClr>
            </a:solidFill>
            <a:prstDash val="solid"/>
            <a:miter lim="800000"/>
            <a:headEnd len="sm" w="sm" type="none"/>
            <a:tailEnd len="sm" w="sm" type="none"/>
          </a:ln>
        </p:spPr>
      </p:cxnSp>
      <p:pic>
        <p:nvPicPr>
          <p:cNvPr descr="Resultado de imagen para LOGO SENA" id="324" name="Google Shape;324;g8a6ccd2a3c_1_64">
            <a:hlinkClick/>
          </p:cNvPr>
          <p:cNvPicPr preferRelativeResize="0"/>
          <p:nvPr/>
        </p:nvPicPr>
        <p:blipFill rotWithShape="1">
          <a:blip r:embed="rId3">
            <a:alphaModFix/>
          </a:blip>
          <a:srcRect b="0" l="0" r="0" t="0"/>
          <a:stretch/>
        </p:blipFill>
        <p:spPr>
          <a:xfrm>
            <a:off x="10398128" y="5373856"/>
            <a:ext cx="940431" cy="872198"/>
          </a:xfrm>
          <a:prstGeom prst="rect">
            <a:avLst/>
          </a:prstGeom>
          <a:noFill/>
          <a:ln>
            <a:noFill/>
          </a:ln>
        </p:spPr>
      </p:pic>
      <p:sp>
        <p:nvSpPr>
          <p:cNvPr id="325" name="Google Shape;325;g8a6ccd2a3c_1_64"/>
          <p:cNvSpPr txBox="1"/>
          <p:nvPr/>
        </p:nvSpPr>
        <p:spPr>
          <a:xfrm>
            <a:off x="268450" y="490275"/>
            <a:ext cx="4761000" cy="70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lang="es-ES" sz="2800">
                <a:solidFill>
                  <a:srgbClr val="FFFFFF"/>
                </a:solidFill>
                <a:latin typeface="Century Gothic"/>
                <a:ea typeface="Century Gothic"/>
                <a:cs typeface="Century Gothic"/>
                <a:sym typeface="Century Gothic"/>
              </a:rPr>
              <a:t>17</a:t>
            </a:r>
            <a:r>
              <a:rPr b="1" i="0" lang="es-ES" sz="2800" u="none" cap="none" strike="noStrike">
                <a:solidFill>
                  <a:srgbClr val="FFFFFF"/>
                </a:solidFill>
                <a:latin typeface="Century Gothic"/>
                <a:ea typeface="Century Gothic"/>
                <a:cs typeface="Century Gothic"/>
                <a:sym typeface="Century Gothic"/>
              </a:rPr>
              <a:t>. </a:t>
            </a:r>
            <a:r>
              <a:rPr b="1" lang="es-ES" sz="2800">
                <a:solidFill>
                  <a:srgbClr val="FFFFFF"/>
                </a:solidFill>
                <a:latin typeface="Century Gothic"/>
                <a:ea typeface="Century Gothic"/>
                <a:cs typeface="Century Gothic"/>
                <a:sym typeface="Century Gothic"/>
              </a:rPr>
              <a:t>DIAGRAMA CLASES</a:t>
            </a:r>
            <a:endParaRPr b="0" i="0" sz="2800" u="none" cap="none" strike="noStrike">
              <a:solidFill>
                <a:srgbClr val="FFFFFF"/>
              </a:solidFill>
              <a:latin typeface="Century Gothic"/>
              <a:ea typeface="Century Gothic"/>
              <a:cs typeface="Century Gothic"/>
              <a:sym typeface="Century Gothic"/>
            </a:endParaRPr>
          </a:p>
        </p:txBody>
      </p:sp>
      <p:pic>
        <p:nvPicPr>
          <p:cNvPr descr="Diana" id="326" name="Google Shape;326;g8a6ccd2a3c_1_64"/>
          <p:cNvPicPr preferRelativeResize="0"/>
          <p:nvPr/>
        </p:nvPicPr>
        <p:blipFill rotWithShape="1">
          <a:blip r:embed="rId4">
            <a:alphaModFix/>
          </a:blip>
          <a:srcRect b="0" l="0" r="0" t="0"/>
          <a:stretch/>
        </p:blipFill>
        <p:spPr>
          <a:xfrm>
            <a:off x="7400779" y="268216"/>
            <a:ext cx="4037429" cy="4037429"/>
          </a:xfrm>
          <a:prstGeom prst="rect">
            <a:avLst/>
          </a:prstGeom>
          <a:noFill/>
          <a:ln>
            <a:noFill/>
          </a:ln>
        </p:spPr>
      </p:pic>
      <p:sp>
        <p:nvSpPr>
          <p:cNvPr id="327" name="Google Shape;327;g8a6ccd2a3c_1_64"/>
          <p:cNvSpPr/>
          <p:nvPr/>
        </p:nvSpPr>
        <p:spPr>
          <a:xfrm>
            <a:off x="203250" y="2807750"/>
            <a:ext cx="6686400" cy="1885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600"/>
              <a:buFont typeface="Arial"/>
              <a:buNone/>
            </a:pPr>
            <a:r>
              <a:rPr b="0" i="0" lang="es-ES" sz="2000" u="none" cap="none" strike="noStrike">
                <a:solidFill>
                  <a:srgbClr val="5B595A"/>
                </a:solidFill>
                <a:latin typeface="Century Gothic"/>
                <a:ea typeface="Century Gothic"/>
                <a:cs typeface="Century Gothic"/>
                <a:sym typeface="Century Gothic"/>
              </a:rPr>
              <a:t>En este documento se encuentran </a:t>
            </a:r>
            <a:r>
              <a:rPr lang="es-ES" sz="2000">
                <a:solidFill>
                  <a:srgbClr val="5B595A"/>
                </a:solidFill>
                <a:latin typeface="Century Gothic"/>
                <a:ea typeface="Century Gothic"/>
                <a:cs typeface="Century Gothic"/>
                <a:sym typeface="Century Gothic"/>
              </a:rPr>
              <a:t>la representación del diseño de diagrama de clases realizado según lo establecido para Trascendencia s.a.s</a:t>
            </a:r>
            <a:r>
              <a:rPr b="0" i="0" lang="es-ES" sz="2000" u="none" cap="none" strike="noStrike">
                <a:solidFill>
                  <a:srgbClr val="5B595A"/>
                </a:solidFill>
                <a:latin typeface="Century Gothic"/>
                <a:ea typeface="Century Gothic"/>
                <a:cs typeface="Century Gothic"/>
                <a:sym typeface="Century Gothic"/>
              </a:rPr>
              <a:t>. </a:t>
            </a:r>
            <a:endParaRPr b="0" i="0" sz="2000" u="none" cap="none" strike="noStrike">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600"/>
              <a:buFont typeface="Arial"/>
              <a:buNone/>
            </a:pPr>
            <a:r>
              <a:t/>
            </a:r>
            <a:endParaRPr sz="2000">
              <a:solidFill>
                <a:srgbClr val="5B595A"/>
              </a:solidFill>
              <a:latin typeface="Century Gothic"/>
              <a:ea typeface="Century Gothic"/>
              <a:cs typeface="Century Gothic"/>
              <a:sym typeface="Century Gothic"/>
            </a:endParaRPr>
          </a:p>
          <a:p>
            <a:pPr indent="-355600" lvl="0" marL="457200" marR="0" rtl="0" algn="just">
              <a:lnSpc>
                <a:spcPct val="100000"/>
              </a:lnSpc>
              <a:spcBef>
                <a:spcPts val="0"/>
              </a:spcBef>
              <a:spcAft>
                <a:spcPts val="0"/>
              </a:spcAft>
              <a:buClr>
                <a:srgbClr val="5B595A"/>
              </a:buClr>
              <a:buSzPts val="2000"/>
              <a:buFont typeface="Century Gothic"/>
              <a:buChar char="●"/>
            </a:pPr>
            <a:r>
              <a:rPr lang="es-ES" sz="2000">
                <a:solidFill>
                  <a:srgbClr val="5B595A"/>
                </a:solidFill>
                <a:latin typeface="Century Gothic"/>
                <a:ea typeface="Century Gothic"/>
                <a:cs typeface="Century Gothic"/>
                <a:sym typeface="Century Gothic"/>
              </a:rPr>
              <a:t>Representación </a:t>
            </a:r>
            <a:r>
              <a:rPr lang="es-ES" sz="2000" u="sng">
                <a:solidFill>
                  <a:schemeClr val="hlink"/>
                </a:solidFill>
                <a:latin typeface="Century Gothic"/>
                <a:ea typeface="Century Gothic"/>
                <a:cs typeface="Century Gothic"/>
                <a:sym typeface="Century Gothic"/>
                <a:hlinkClick r:id="rId5"/>
              </a:rPr>
              <a:t>diagrama de clases</a:t>
            </a:r>
            <a:r>
              <a:rPr lang="es-ES" sz="2000">
                <a:solidFill>
                  <a:srgbClr val="5B595A"/>
                </a:solidFill>
                <a:latin typeface="Century Gothic"/>
                <a:ea typeface="Century Gothic"/>
                <a:cs typeface="Century Gothic"/>
                <a:sym typeface="Century Gothic"/>
              </a:rPr>
              <a:t>.  </a:t>
            </a:r>
            <a:endParaRPr sz="2000">
              <a:solidFill>
                <a:srgbClr val="5B595A"/>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Century Gothic"/>
                <a:ea typeface="Century Gothic"/>
                <a:cs typeface="Century Gothic"/>
                <a:sym typeface="Century Gothic"/>
              </a:rPr>
            </a:b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descr="Resultado de imagen para LOGO SENA" id="332" name="Google Shape;332;g8d1d527637_0_0"/>
          <p:cNvPicPr preferRelativeResize="0"/>
          <p:nvPr/>
        </p:nvPicPr>
        <p:blipFill rotWithShape="1">
          <a:blip r:embed="rId3">
            <a:alphaModFix/>
          </a:blip>
          <a:srcRect b="0" l="0" r="0" t="0"/>
          <a:stretch/>
        </p:blipFill>
        <p:spPr>
          <a:xfrm>
            <a:off x="10746308" y="5669280"/>
            <a:ext cx="940431" cy="872198"/>
          </a:xfrm>
          <a:prstGeom prst="rect">
            <a:avLst/>
          </a:prstGeom>
          <a:noFill/>
          <a:ln>
            <a:noFill/>
          </a:ln>
        </p:spPr>
      </p:pic>
      <p:sp>
        <p:nvSpPr>
          <p:cNvPr id="333" name="Google Shape;333;g8d1d527637_0_0"/>
          <p:cNvSpPr txBox="1"/>
          <p:nvPr/>
        </p:nvSpPr>
        <p:spPr>
          <a:xfrm>
            <a:off x="1179342" y="4942898"/>
            <a:ext cx="51348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entury Gothic"/>
                <a:ea typeface="Century Gothic"/>
                <a:cs typeface="Century Gothic"/>
                <a:sym typeface="Century Gothic"/>
              </a:rPr>
              <a:t>Nathalia Saray / Camilo Murillo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entury Gothic"/>
                <a:ea typeface="Century Gothic"/>
                <a:cs typeface="Century Gothic"/>
                <a:sym typeface="Century Gothic"/>
              </a:rPr>
              <a:t>ADSI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dk1"/>
                </a:solidFill>
                <a:latin typeface="Century Gothic"/>
                <a:ea typeface="Century Gothic"/>
                <a:cs typeface="Century Gothic"/>
                <a:sym typeface="Century Gothic"/>
              </a:rPr>
              <a:t>Ficha : 1906648 G-1</a:t>
            </a:r>
            <a:endParaRPr b="1" i="0" sz="1800" u="none" cap="none" strike="noStrike">
              <a:solidFill>
                <a:schemeClr val="dk1"/>
              </a:solidFill>
              <a:latin typeface="Century Gothic"/>
              <a:ea typeface="Century Gothic"/>
              <a:cs typeface="Century Gothic"/>
              <a:sym typeface="Century Gothic"/>
            </a:endParaRPr>
          </a:p>
        </p:txBody>
      </p:sp>
      <p:sp>
        <p:nvSpPr>
          <p:cNvPr id="334" name="Google Shape;334;g8d1d527637_0_0"/>
          <p:cNvSpPr/>
          <p:nvPr/>
        </p:nvSpPr>
        <p:spPr>
          <a:xfrm>
            <a:off x="0" y="1044528"/>
            <a:ext cx="12192000" cy="1589700"/>
          </a:xfrm>
          <a:prstGeom prst="rect">
            <a:avLst/>
          </a:prstGeom>
          <a:solidFill>
            <a:schemeClr val="dk1">
              <a:alpha val="42750"/>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5" name="Google Shape;335;g8d1d527637_0_0"/>
          <p:cNvSpPr/>
          <p:nvPr/>
        </p:nvSpPr>
        <p:spPr>
          <a:xfrm>
            <a:off x="421970" y="1362297"/>
            <a:ext cx="60960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lang="es-ES" sz="3800">
                <a:solidFill>
                  <a:schemeClr val="lt1"/>
                </a:solidFill>
                <a:latin typeface="Century Gothic"/>
                <a:ea typeface="Century Gothic"/>
                <a:cs typeface="Century Gothic"/>
                <a:sym typeface="Century Gothic"/>
              </a:rPr>
              <a:t>GRACIAS.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92" name="Shape 92"/>
        <p:cNvGrpSpPr/>
        <p:nvPr/>
      </p:nvGrpSpPr>
      <p:grpSpPr>
        <a:xfrm>
          <a:off x="0" y="0"/>
          <a:ext cx="0" cy="0"/>
          <a:chOff x="0" y="0"/>
          <a:chExt cx="0" cy="0"/>
        </a:xfrm>
      </p:grpSpPr>
      <p:sp>
        <p:nvSpPr>
          <p:cNvPr id="93" name="Google Shape;93;p3"/>
          <p:cNvSpPr/>
          <p:nvPr/>
        </p:nvSpPr>
        <p:spPr>
          <a:xfrm>
            <a:off x="-5" y="-81557"/>
            <a:ext cx="12192005" cy="1589647"/>
          </a:xfrm>
          <a:prstGeom prst="rect">
            <a:avLst/>
          </a:prstGeom>
          <a:solidFill>
            <a:schemeClr val="dk1">
              <a:alpha val="42745"/>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94" name="Google Shape;94;p3"/>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sp>
        <p:nvSpPr>
          <p:cNvPr id="95" name="Google Shape;95;p3"/>
          <p:cNvSpPr txBox="1"/>
          <p:nvPr>
            <p:ph idx="12" type="sldNum"/>
          </p:nvPr>
        </p:nvSpPr>
        <p:spPr>
          <a:xfrm>
            <a:off x="869500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1</a:t>
            </a:r>
            <a:endParaRPr/>
          </a:p>
        </p:txBody>
      </p:sp>
      <p:pic>
        <p:nvPicPr>
          <p:cNvPr descr="Resultado de imagen para LOGO SENA" id="96" name="Google Shape;96;p3"/>
          <p:cNvPicPr preferRelativeResize="0"/>
          <p:nvPr/>
        </p:nvPicPr>
        <p:blipFill rotWithShape="1">
          <a:blip r:embed="rId3">
            <a:alphaModFix/>
          </a:blip>
          <a:srcRect b="0" l="0" r="0" t="0"/>
          <a:stretch/>
        </p:blipFill>
        <p:spPr>
          <a:xfrm>
            <a:off x="10413368" y="5346847"/>
            <a:ext cx="940432" cy="872198"/>
          </a:xfrm>
          <a:prstGeom prst="rect">
            <a:avLst/>
          </a:prstGeom>
          <a:noFill/>
          <a:ln>
            <a:noFill/>
          </a:ln>
        </p:spPr>
      </p:pic>
      <p:sp>
        <p:nvSpPr>
          <p:cNvPr id="97" name="Google Shape;97;p3"/>
          <p:cNvSpPr txBox="1"/>
          <p:nvPr/>
        </p:nvSpPr>
        <p:spPr>
          <a:xfrm>
            <a:off x="470709" y="2371566"/>
            <a:ext cx="11199000" cy="289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600"/>
              <a:buFont typeface="Arial"/>
              <a:buNone/>
            </a:pPr>
            <a:r>
              <a:rPr b="1" i="0" lang="es-ES" sz="6600" u="none" cap="none" strike="noStrike">
                <a:solidFill>
                  <a:schemeClr val="lt1"/>
                </a:solidFill>
                <a:latin typeface="Century Gothic"/>
                <a:ea typeface="Century Gothic"/>
                <a:cs typeface="Century Gothic"/>
                <a:sym typeface="Century Gothic"/>
              </a:rPr>
              <a:t>1. Componente </a:t>
            </a:r>
            <a:endParaRPr b="1" i="0" sz="6600" u="none" cap="none" strike="noStrike">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6600"/>
              <a:buFont typeface="Arial"/>
              <a:buNone/>
            </a:pPr>
            <a:r>
              <a:rPr b="1" i="0" lang="es-ES" sz="6600" u="none" cap="none" strike="noStrike">
                <a:solidFill>
                  <a:schemeClr val="lt1"/>
                </a:solidFill>
                <a:latin typeface="Century Gothic"/>
                <a:ea typeface="Century Gothic"/>
                <a:cs typeface="Century Gothic"/>
                <a:sym typeface="Century Gothic"/>
              </a:rPr>
              <a:t>Metodológico.</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g8a6ccd2a3c_0_0"/>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g8a6ccd2a3c_0_0"/>
          <p:cNvSpPr/>
          <p:nvPr/>
        </p:nvSpPr>
        <p:spPr>
          <a:xfrm>
            <a:off x="6266810" y="5120639"/>
            <a:ext cx="5925190" cy="1739745"/>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g8a6ccd2a3c_0_0"/>
          <p:cNvSpPr/>
          <p:nvPr/>
        </p:nvSpPr>
        <p:spPr>
          <a:xfrm>
            <a:off x="1" y="5370343"/>
            <a:ext cx="7092887" cy="1489656"/>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105" name="Google Shape;105;g8a6ccd2a3c_0_0"/>
          <p:cNvSpPr txBox="1"/>
          <p:nvPr>
            <p:ph idx="12" type="sldNum"/>
          </p:nvPr>
        </p:nvSpPr>
        <p:spPr>
          <a:xfrm>
            <a:off x="8742025" y="6356350"/>
            <a:ext cx="2696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2</a:t>
            </a:r>
            <a:endParaRPr/>
          </a:p>
        </p:txBody>
      </p:sp>
      <p:cxnSp>
        <p:nvCxnSpPr>
          <p:cNvPr id="106" name="Google Shape;106;g8a6ccd2a3c_0_0"/>
          <p:cNvCxnSpPr/>
          <p:nvPr/>
        </p:nvCxnSpPr>
        <p:spPr>
          <a:xfrm>
            <a:off x="801858" y="6302326"/>
            <a:ext cx="10536600" cy="0"/>
          </a:xfrm>
          <a:prstGeom prst="straightConnector1">
            <a:avLst/>
          </a:prstGeom>
          <a:noFill/>
          <a:ln cap="flat" cmpd="sng" w="15875">
            <a:solidFill>
              <a:schemeClr val="lt1">
                <a:alpha val="30590"/>
              </a:schemeClr>
            </a:solidFill>
            <a:prstDash val="solid"/>
            <a:miter lim="800000"/>
            <a:headEnd len="sm" w="sm" type="none"/>
            <a:tailEnd len="sm" w="sm" type="none"/>
          </a:ln>
        </p:spPr>
      </p:cxnSp>
      <p:pic>
        <p:nvPicPr>
          <p:cNvPr descr="Resultado de imagen para LOGO SENA" id="107" name="Google Shape;107;g8a6ccd2a3c_0_0">
            <a:hlinkClick action="ppaction://hlinksldjump" r:id="rId3"/>
          </p:cNvPr>
          <p:cNvPicPr preferRelativeResize="0"/>
          <p:nvPr/>
        </p:nvPicPr>
        <p:blipFill rotWithShape="1">
          <a:blip r:embed="rId4">
            <a:alphaModFix/>
          </a:blip>
          <a:srcRect b="0" l="0" r="0" t="0"/>
          <a:stretch/>
        </p:blipFill>
        <p:spPr>
          <a:xfrm>
            <a:off x="10398128" y="5370343"/>
            <a:ext cx="940431" cy="872198"/>
          </a:xfrm>
          <a:prstGeom prst="rect">
            <a:avLst/>
          </a:prstGeom>
          <a:noFill/>
          <a:ln>
            <a:noFill/>
          </a:ln>
        </p:spPr>
      </p:pic>
      <p:sp>
        <p:nvSpPr>
          <p:cNvPr id="108" name="Google Shape;108;g8a6ccd2a3c_0_0"/>
          <p:cNvSpPr txBox="1"/>
          <p:nvPr/>
        </p:nvSpPr>
        <p:spPr>
          <a:xfrm>
            <a:off x="801858" y="555673"/>
            <a:ext cx="3716400" cy="179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TABLA DE</a:t>
            </a:r>
            <a:endParaRPr b="1" i="0" sz="3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CONTENIDO </a:t>
            </a:r>
            <a:endParaRPr b="0" i="0" sz="1400" u="none" cap="none" strike="noStrike">
              <a:solidFill>
                <a:srgbClr val="FFFFFF"/>
              </a:solidFill>
              <a:latin typeface="Century Gothic"/>
              <a:ea typeface="Century Gothic"/>
              <a:cs typeface="Century Gothic"/>
              <a:sym typeface="Century Gothic"/>
            </a:endParaRPr>
          </a:p>
        </p:txBody>
      </p:sp>
      <p:sp>
        <p:nvSpPr>
          <p:cNvPr id="109" name="Google Shape;109;g8a6ccd2a3c_0_0"/>
          <p:cNvSpPr txBox="1"/>
          <p:nvPr/>
        </p:nvSpPr>
        <p:spPr>
          <a:xfrm>
            <a:off x="5581975" y="420300"/>
            <a:ext cx="6495900" cy="4700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5"/>
              </a:rPr>
              <a:t>1.Objetivo General.</a:t>
            </a:r>
            <a:endParaRPr b="0" i="0" sz="2000" cap="none" strike="noStrike">
              <a:solidFill>
                <a:srgbClr val="5E5C5D"/>
              </a:solidFill>
              <a:latin typeface="Century Gothic"/>
              <a:ea typeface="Century Gothic"/>
              <a:cs typeface="Century Gothic"/>
              <a:sym typeface="Century Gothic"/>
            </a:endParaRPr>
          </a:p>
          <a:p>
            <a:pPr indent="-355600" lvl="3"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6"/>
              </a:rPr>
              <a:t>2. Objetivos Específicos.</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7"/>
              </a:rPr>
              <a:t>3. Planteamiento del Problema.</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8"/>
              </a:rPr>
              <a:t>4. Alcance del Proyecto</a:t>
            </a:r>
            <a:r>
              <a:rPr b="0" i="0" lang="es-ES" sz="2000" cap="none" strike="noStrike">
                <a:solidFill>
                  <a:srgbClr val="5E5C5D"/>
                </a:solidFill>
                <a:latin typeface="Century Gothic"/>
                <a:ea typeface="Century Gothic"/>
                <a:cs typeface="Century Gothic"/>
                <a:sym typeface="Century Gothic"/>
              </a:rPr>
              <a:t>.</a:t>
            </a:r>
            <a:endParaRPr b="0" i="0" sz="2000"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9"/>
              </a:rPr>
              <a:t>5. Justificación.</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10"/>
              </a:rPr>
              <a:t>6. Técnicas de Levantamiento de datos.</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11"/>
              </a:rPr>
              <a:t>7. BPMN.</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12"/>
              </a:rPr>
              <a:t>8. Requerimientos Funcionales y No funcionales.</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13"/>
              </a:rPr>
              <a:t>9. Modelo Relacional</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14"/>
              </a:rPr>
              <a:t>10. Diccionario de datos</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15"/>
              </a:rPr>
              <a:t>11. Casos de uso</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16"/>
              </a:rPr>
              <a:t>12. Diagrama de Gantt</a:t>
            </a:r>
            <a:endParaRPr b="0" i="0" sz="2000" cap="none" strike="noStrike">
              <a:solidFill>
                <a:srgbClr val="5E5C5D"/>
              </a:solidFill>
              <a:latin typeface="Century Gothic"/>
              <a:ea typeface="Century Gothic"/>
              <a:cs typeface="Century Gothic"/>
              <a:sym typeface="Century Gothic"/>
            </a:endParaRPr>
          </a:p>
        </p:txBody>
      </p:sp>
      <p:pic>
        <p:nvPicPr>
          <p:cNvPr descr="Base de datos" id="110" name="Google Shape;110;g8a6ccd2a3c_0_0"/>
          <p:cNvPicPr preferRelativeResize="0"/>
          <p:nvPr/>
        </p:nvPicPr>
        <p:blipFill rotWithShape="1">
          <a:blip r:embed="rId17">
            <a:alphaModFix/>
          </a:blip>
          <a:srcRect b="0" l="0" r="0" t="0"/>
          <a:stretch/>
        </p:blipFill>
        <p:spPr>
          <a:xfrm>
            <a:off x="1212016" y="2190737"/>
            <a:ext cx="3305908" cy="33059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g8a6ccd2a3c_1_0"/>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g8a6ccd2a3c_1_0"/>
          <p:cNvSpPr/>
          <p:nvPr/>
        </p:nvSpPr>
        <p:spPr>
          <a:xfrm>
            <a:off x="6266810" y="5120639"/>
            <a:ext cx="5925190" cy="1739745"/>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g8a6ccd2a3c_1_0"/>
          <p:cNvSpPr/>
          <p:nvPr/>
        </p:nvSpPr>
        <p:spPr>
          <a:xfrm>
            <a:off x="1" y="5370343"/>
            <a:ext cx="7092887" cy="1489656"/>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118" name="Google Shape;118;g8a6ccd2a3c_1_0"/>
          <p:cNvSpPr txBox="1"/>
          <p:nvPr>
            <p:ph idx="12" type="sldNum"/>
          </p:nvPr>
        </p:nvSpPr>
        <p:spPr>
          <a:xfrm>
            <a:off x="8742025" y="6356350"/>
            <a:ext cx="26961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2</a:t>
            </a:r>
            <a:endParaRPr/>
          </a:p>
        </p:txBody>
      </p:sp>
      <p:cxnSp>
        <p:nvCxnSpPr>
          <p:cNvPr id="119" name="Google Shape;119;g8a6ccd2a3c_1_0"/>
          <p:cNvCxnSpPr/>
          <p:nvPr/>
        </p:nvCxnSpPr>
        <p:spPr>
          <a:xfrm>
            <a:off x="801858" y="6302326"/>
            <a:ext cx="10536600" cy="0"/>
          </a:xfrm>
          <a:prstGeom prst="straightConnector1">
            <a:avLst/>
          </a:prstGeom>
          <a:noFill/>
          <a:ln cap="flat" cmpd="sng" w="15875">
            <a:solidFill>
              <a:schemeClr val="lt1">
                <a:alpha val="30590"/>
              </a:schemeClr>
            </a:solidFill>
            <a:prstDash val="solid"/>
            <a:miter lim="800000"/>
            <a:headEnd len="sm" w="sm" type="none"/>
            <a:tailEnd len="sm" w="sm" type="none"/>
          </a:ln>
        </p:spPr>
      </p:cxnSp>
      <p:pic>
        <p:nvPicPr>
          <p:cNvPr descr="Resultado de imagen para LOGO SENA" id="120" name="Google Shape;120;g8a6ccd2a3c_1_0">
            <a:hlinkClick action="ppaction://hlinksldjump" r:id="rId3"/>
          </p:cNvPr>
          <p:cNvPicPr preferRelativeResize="0"/>
          <p:nvPr/>
        </p:nvPicPr>
        <p:blipFill rotWithShape="1">
          <a:blip r:embed="rId4">
            <a:alphaModFix/>
          </a:blip>
          <a:srcRect b="0" l="0" r="0" t="0"/>
          <a:stretch/>
        </p:blipFill>
        <p:spPr>
          <a:xfrm>
            <a:off x="10398128" y="5370343"/>
            <a:ext cx="940431" cy="872198"/>
          </a:xfrm>
          <a:prstGeom prst="rect">
            <a:avLst/>
          </a:prstGeom>
          <a:noFill/>
          <a:ln>
            <a:noFill/>
          </a:ln>
        </p:spPr>
      </p:pic>
      <p:sp>
        <p:nvSpPr>
          <p:cNvPr id="121" name="Google Shape;121;g8a6ccd2a3c_1_0"/>
          <p:cNvSpPr txBox="1"/>
          <p:nvPr/>
        </p:nvSpPr>
        <p:spPr>
          <a:xfrm>
            <a:off x="801858" y="555673"/>
            <a:ext cx="3716400" cy="179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TABLA DE</a:t>
            </a:r>
            <a:endParaRPr b="1" i="0" sz="3000" u="none" cap="none" strike="noStrike">
              <a:solidFill>
                <a:srgbClr val="FFFFF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CONTENIDO </a:t>
            </a:r>
            <a:endParaRPr b="0" i="0" sz="1400" u="none" cap="none" strike="noStrike">
              <a:solidFill>
                <a:srgbClr val="FFFFFF"/>
              </a:solidFill>
              <a:latin typeface="Century Gothic"/>
              <a:ea typeface="Century Gothic"/>
              <a:cs typeface="Century Gothic"/>
              <a:sym typeface="Century Gothic"/>
            </a:endParaRPr>
          </a:p>
        </p:txBody>
      </p:sp>
      <p:sp>
        <p:nvSpPr>
          <p:cNvPr id="122" name="Google Shape;122;g8a6ccd2a3c_1_0"/>
          <p:cNvSpPr txBox="1"/>
          <p:nvPr/>
        </p:nvSpPr>
        <p:spPr>
          <a:xfrm>
            <a:off x="6000625" y="1309450"/>
            <a:ext cx="5437500" cy="3034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5E5C5D"/>
              </a:buClr>
              <a:buSzPts val="2000"/>
              <a:buFont typeface="Calibri"/>
              <a:buChar char="●"/>
            </a:pPr>
            <a:r>
              <a:rPr b="0" i="0" lang="es-ES" sz="2000" cap="none" strike="noStrike">
                <a:solidFill>
                  <a:srgbClr val="5E5C5D"/>
                </a:solidFill>
                <a:uFill>
                  <a:noFill/>
                </a:uFill>
                <a:latin typeface="Century Gothic"/>
                <a:ea typeface="Century Gothic"/>
                <a:cs typeface="Century Gothic"/>
                <a:sym typeface="Century Gothic"/>
                <a:hlinkClick action="ppaction://hlinksldjump" r:id="rId5"/>
              </a:rPr>
              <a:t>1</a:t>
            </a:r>
            <a:r>
              <a:rPr lang="es-ES" sz="2000">
                <a:solidFill>
                  <a:srgbClr val="5E5C5D"/>
                </a:solidFill>
                <a:latin typeface="Century Gothic"/>
                <a:ea typeface="Century Gothic"/>
                <a:cs typeface="Century Gothic"/>
                <a:sym typeface="Century Gothic"/>
              </a:rPr>
              <a:t>3. Normalización.</a:t>
            </a:r>
            <a:endParaRPr b="0" i="0" sz="2000" cap="none" strike="noStrike">
              <a:solidFill>
                <a:srgbClr val="5E5C5D"/>
              </a:solidFill>
              <a:latin typeface="Century Gothic"/>
              <a:ea typeface="Century Gothic"/>
              <a:cs typeface="Century Gothic"/>
              <a:sym typeface="Century Gothic"/>
            </a:endParaRPr>
          </a:p>
          <a:p>
            <a:pPr indent="-355600" lvl="3" marL="457200" marR="0" rtl="0" algn="l">
              <a:lnSpc>
                <a:spcPct val="150000"/>
              </a:lnSpc>
              <a:spcBef>
                <a:spcPts val="0"/>
              </a:spcBef>
              <a:spcAft>
                <a:spcPts val="0"/>
              </a:spcAft>
              <a:buClr>
                <a:srgbClr val="5E5C5D"/>
              </a:buClr>
              <a:buSzPts val="2000"/>
              <a:buFont typeface="Calibri"/>
              <a:buChar char="●"/>
            </a:pPr>
            <a:r>
              <a:rPr lang="es-ES" sz="2000">
                <a:solidFill>
                  <a:srgbClr val="5E5C5D"/>
                </a:solidFill>
                <a:latin typeface="Century Gothic"/>
                <a:ea typeface="Century Gothic"/>
                <a:cs typeface="Century Gothic"/>
                <a:sym typeface="Century Gothic"/>
              </a:rPr>
              <a:t>14</a:t>
            </a:r>
            <a:r>
              <a:rPr b="0" i="0" lang="es-ES" sz="2000" cap="none" strike="noStrike">
                <a:solidFill>
                  <a:srgbClr val="5E5C5D"/>
                </a:solidFill>
                <a:uFill>
                  <a:noFill/>
                </a:uFill>
                <a:latin typeface="Century Gothic"/>
                <a:ea typeface="Century Gothic"/>
                <a:cs typeface="Century Gothic"/>
                <a:sym typeface="Century Gothic"/>
                <a:hlinkClick action="ppaction://hlinksldjump" r:id="rId6"/>
              </a:rPr>
              <a:t>. </a:t>
            </a:r>
            <a:r>
              <a:rPr lang="es-ES" sz="2000">
                <a:solidFill>
                  <a:srgbClr val="5E5C5D"/>
                </a:solidFill>
                <a:uFill>
                  <a:noFill/>
                </a:uFill>
                <a:latin typeface="Century Gothic"/>
                <a:ea typeface="Century Gothic"/>
                <a:cs typeface="Century Gothic"/>
                <a:sym typeface="Century Gothic"/>
                <a:hlinkClick action="ppaction://hlinksldjump" r:id="rId7"/>
              </a:rPr>
              <a:t>Diccionario de datos</a:t>
            </a:r>
            <a:r>
              <a:rPr b="0" i="0" lang="es-ES" sz="2000" cap="none" strike="noStrike">
                <a:solidFill>
                  <a:srgbClr val="5E5C5D"/>
                </a:solidFill>
                <a:uFill>
                  <a:noFill/>
                </a:uFill>
                <a:latin typeface="Century Gothic"/>
                <a:ea typeface="Century Gothic"/>
                <a:cs typeface="Century Gothic"/>
                <a:sym typeface="Century Gothic"/>
                <a:hlinkClick action="ppaction://hlinksldjump" r:id="rId8"/>
              </a:rPr>
              <a:t>.</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50000"/>
              </a:lnSpc>
              <a:spcBef>
                <a:spcPts val="0"/>
              </a:spcBef>
              <a:spcAft>
                <a:spcPts val="0"/>
              </a:spcAft>
              <a:buClr>
                <a:srgbClr val="5E5C5D"/>
              </a:buClr>
              <a:buSzPts val="2000"/>
              <a:buFont typeface="Calibri"/>
              <a:buChar char="●"/>
            </a:pPr>
            <a:r>
              <a:rPr lang="es-ES" sz="2000">
                <a:solidFill>
                  <a:srgbClr val="5E5C5D"/>
                </a:solidFill>
                <a:latin typeface="Century Gothic"/>
                <a:ea typeface="Century Gothic"/>
                <a:cs typeface="Century Gothic"/>
                <a:sym typeface="Century Gothic"/>
              </a:rPr>
              <a:t>15</a:t>
            </a:r>
            <a:r>
              <a:rPr b="0" i="0" lang="es-ES" sz="2000" cap="none" strike="noStrike">
                <a:solidFill>
                  <a:srgbClr val="5E5C5D"/>
                </a:solidFill>
                <a:uFill>
                  <a:noFill/>
                </a:uFill>
                <a:latin typeface="Century Gothic"/>
                <a:ea typeface="Century Gothic"/>
                <a:cs typeface="Century Gothic"/>
                <a:sym typeface="Century Gothic"/>
                <a:hlinkClick action="ppaction://hlinksldjump" r:id="rId9"/>
              </a:rPr>
              <a:t>. P</a:t>
            </a:r>
            <a:r>
              <a:rPr lang="es-ES" sz="2000">
                <a:solidFill>
                  <a:srgbClr val="5E5C5D"/>
                </a:solidFill>
                <a:uFill>
                  <a:noFill/>
                </a:uFill>
                <a:latin typeface="Century Gothic"/>
                <a:ea typeface="Century Gothic"/>
                <a:cs typeface="Century Gothic"/>
                <a:sym typeface="Century Gothic"/>
                <a:hlinkClick action="ppaction://hlinksldjump" r:id="rId10"/>
              </a:rPr>
              <a:t>rototipos</a:t>
            </a:r>
            <a:r>
              <a:rPr b="0" i="0" lang="es-ES" sz="2000" cap="none" strike="noStrike">
                <a:solidFill>
                  <a:srgbClr val="5E5C5D"/>
                </a:solidFill>
                <a:uFill>
                  <a:noFill/>
                </a:uFill>
                <a:latin typeface="Century Gothic"/>
                <a:ea typeface="Century Gothic"/>
                <a:cs typeface="Century Gothic"/>
                <a:sym typeface="Century Gothic"/>
                <a:hlinkClick action="ppaction://hlinksldjump" r:id="rId11"/>
              </a:rPr>
              <a:t>.</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50000"/>
              </a:lnSpc>
              <a:spcBef>
                <a:spcPts val="0"/>
              </a:spcBef>
              <a:spcAft>
                <a:spcPts val="0"/>
              </a:spcAft>
              <a:buClr>
                <a:srgbClr val="5E5C5D"/>
              </a:buClr>
              <a:buSzPts val="2000"/>
              <a:buFont typeface="Calibri"/>
              <a:buChar char="●"/>
            </a:pPr>
            <a:r>
              <a:rPr lang="es-ES" sz="2000">
                <a:solidFill>
                  <a:srgbClr val="5E5C5D"/>
                </a:solidFill>
                <a:latin typeface="Century Gothic"/>
                <a:ea typeface="Century Gothic"/>
                <a:cs typeface="Century Gothic"/>
                <a:sym typeface="Century Gothic"/>
              </a:rPr>
              <a:t>16</a:t>
            </a:r>
            <a:r>
              <a:rPr b="0" i="0" lang="es-ES" sz="2000" cap="none" strike="noStrike">
                <a:solidFill>
                  <a:srgbClr val="5E5C5D"/>
                </a:solidFill>
                <a:uFill>
                  <a:noFill/>
                </a:uFill>
                <a:latin typeface="Century Gothic"/>
                <a:ea typeface="Century Gothic"/>
                <a:cs typeface="Century Gothic"/>
                <a:sym typeface="Century Gothic"/>
                <a:hlinkClick action="ppaction://hlinksldjump" r:id="rId12"/>
              </a:rPr>
              <a:t>. </a:t>
            </a:r>
            <a:r>
              <a:rPr lang="es-ES" sz="2000">
                <a:solidFill>
                  <a:srgbClr val="5E5C5D"/>
                </a:solidFill>
                <a:latin typeface="Century Gothic"/>
                <a:ea typeface="Century Gothic"/>
                <a:cs typeface="Century Gothic"/>
                <a:sym typeface="Century Gothic"/>
              </a:rPr>
              <a:t>Diagrama de distribución</a:t>
            </a:r>
            <a:r>
              <a:rPr b="0" i="0" lang="es-ES" sz="2000" cap="none" strike="noStrike">
                <a:solidFill>
                  <a:srgbClr val="5E5C5D"/>
                </a:solidFill>
                <a:latin typeface="Century Gothic"/>
                <a:ea typeface="Century Gothic"/>
                <a:cs typeface="Century Gothic"/>
                <a:sym typeface="Century Gothic"/>
              </a:rPr>
              <a:t>. - </a:t>
            </a:r>
            <a:r>
              <a:rPr lang="es-ES" sz="2000">
                <a:solidFill>
                  <a:srgbClr val="5E5C5D"/>
                </a:solidFill>
                <a:uFill>
                  <a:noFill/>
                </a:uFill>
                <a:latin typeface="Century Gothic"/>
                <a:ea typeface="Century Gothic"/>
                <a:cs typeface="Century Gothic"/>
                <a:sym typeface="Century Gothic"/>
                <a:hlinkClick action="ppaction://hlinksldjump" r:id="rId13"/>
              </a:rPr>
              <a:t>Planta diagrama distribución.</a:t>
            </a:r>
            <a:endParaRPr b="0" i="0" sz="2000" cap="none" strike="noStrike">
              <a:solidFill>
                <a:srgbClr val="5E5C5D"/>
              </a:solidFill>
              <a:latin typeface="Century Gothic"/>
              <a:ea typeface="Century Gothic"/>
              <a:cs typeface="Century Gothic"/>
              <a:sym typeface="Century Gothic"/>
            </a:endParaRPr>
          </a:p>
          <a:p>
            <a:pPr indent="-355600" lvl="0" marL="457200" marR="0" rtl="0" algn="l">
              <a:lnSpc>
                <a:spcPct val="150000"/>
              </a:lnSpc>
              <a:spcBef>
                <a:spcPts val="0"/>
              </a:spcBef>
              <a:spcAft>
                <a:spcPts val="0"/>
              </a:spcAft>
              <a:buClr>
                <a:srgbClr val="5E5C5D"/>
              </a:buClr>
              <a:buSzPts val="2000"/>
              <a:buFont typeface="Calibri"/>
              <a:buChar char="●"/>
            </a:pPr>
            <a:r>
              <a:rPr lang="es-ES" sz="2000">
                <a:solidFill>
                  <a:srgbClr val="5E5C5D"/>
                </a:solidFill>
                <a:latin typeface="Century Gothic"/>
                <a:ea typeface="Century Gothic"/>
                <a:cs typeface="Century Gothic"/>
                <a:sym typeface="Century Gothic"/>
              </a:rPr>
              <a:t>17</a:t>
            </a:r>
            <a:r>
              <a:rPr b="0" i="0" lang="es-ES" sz="2000" cap="none" strike="noStrike">
                <a:solidFill>
                  <a:srgbClr val="5E5C5D"/>
                </a:solidFill>
                <a:uFill>
                  <a:noFill/>
                </a:uFill>
                <a:latin typeface="Century Gothic"/>
                <a:ea typeface="Century Gothic"/>
                <a:cs typeface="Century Gothic"/>
                <a:sym typeface="Century Gothic"/>
                <a:hlinkClick action="ppaction://hlinksldjump" r:id="rId14"/>
              </a:rPr>
              <a:t>. </a:t>
            </a:r>
            <a:r>
              <a:rPr lang="es-ES" sz="2000">
                <a:solidFill>
                  <a:srgbClr val="5E5C5D"/>
                </a:solidFill>
                <a:uFill>
                  <a:noFill/>
                </a:uFill>
                <a:latin typeface="Century Gothic"/>
                <a:ea typeface="Century Gothic"/>
                <a:cs typeface="Century Gothic"/>
                <a:sym typeface="Century Gothic"/>
                <a:hlinkClick action="ppaction://hlinksldjump" r:id="rId15"/>
              </a:rPr>
              <a:t>Diagrama de clases</a:t>
            </a:r>
            <a:r>
              <a:rPr b="0" i="0" lang="es-ES" sz="2000" cap="none" strike="noStrike">
                <a:solidFill>
                  <a:srgbClr val="5E5C5D"/>
                </a:solidFill>
                <a:uFill>
                  <a:noFill/>
                </a:uFill>
                <a:latin typeface="Century Gothic"/>
                <a:ea typeface="Century Gothic"/>
                <a:cs typeface="Century Gothic"/>
                <a:sym typeface="Century Gothic"/>
                <a:hlinkClick action="ppaction://hlinksldjump" r:id="rId16"/>
              </a:rPr>
              <a:t>.</a:t>
            </a:r>
            <a:endParaRPr sz="2000">
              <a:solidFill>
                <a:srgbClr val="5E5C5D"/>
              </a:solidFill>
              <a:latin typeface="Century Gothic"/>
              <a:ea typeface="Century Gothic"/>
              <a:cs typeface="Century Gothic"/>
              <a:sym typeface="Century Gothic"/>
            </a:endParaRPr>
          </a:p>
        </p:txBody>
      </p:sp>
      <p:pic>
        <p:nvPicPr>
          <p:cNvPr descr="Base de datos" id="123" name="Google Shape;123;g8a6ccd2a3c_1_0"/>
          <p:cNvPicPr preferRelativeResize="0"/>
          <p:nvPr/>
        </p:nvPicPr>
        <p:blipFill rotWithShape="1">
          <a:blip r:embed="rId17">
            <a:alphaModFix/>
          </a:blip>
          <a:srcRect b="0" l="0" r="0" t="0"/>
          <a:stretch/>
        </p:blipFill>
        <p:spPr>
          <a:xfrm>
            <a:off x="1212016" y="2190737"/>
            <a:ext cx="3305908" cy="33059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127" name="Shape 127"/>
        <p:cNvGrpSpPr/>
        <p:nvPr/>
      </p:nvGrpSpPr>
      <p:grpSpPr>
        <a:xfrm>
          <a:off x="0" y="0"/>
          <a:ext cx="0" cy="0"/>
          <a:chOff x="0" y="0"/>
          <a:chExt cx="0" cy="0"/>
        </a:xfrm>
      </p:grpSpPr>
      <p:sp>
        <p:nvSpPr>
          <p:cNvPr id="128" name="Google Shape;128;p5"/>
          <p:cNvSpPr/>
          <p:nvPr/>
        </p:nvSpPr>
        <p:spPr>
          <a:xfrm>
            <a:off x="-5" y="-14065"/>
            <a:ext cx="12192005" cy="1589647"/>
          </a:xfrm>
          <a:prstGeom prst="rect">
            <a:avLst/>
          </a:prstGeom>
          <a:solidFill>
            <a:schemeClr val="dk1">
              <a:alpha val="42745"/>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29" name="Google Shape;129;p5"/>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sp>
        <p:nvSpPr>
          <p:cNvPr id="130" name="Google Shape;130;p5"/>
          <p:cNvSpPr txBox="1"/>
          <p:nvPr>
            <p:ph idx="12" type="sldNum"/>
          </p:nvPr>
        </p:nvSpPr>
        <p:spPr>
          <a:xfrm>
            <a:off x="869500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3</a:t>
            </a:r>
            <a:endParaRPr sz="1800">
              <a:latin typeface="Century Gothic"/>
              <a:ea typeface="Century Gothic"/>
              <a:cs typeface="Century Gothic"/>
              <a:sym typeface="Century Gothic"/>
            </a:endParaRPr>
          </a:p>
        </p:txBody>
      </p:sp>
      <p:pic>
        <p:nvPicPr>
          <p:cNvPr descr="Resultado de imagen para LOGO SENA" id="131" name="Google Shape;131;p5">
            <a:hlinkClick/>
          </p:cNvPr>
          <p:cNvPicPr preferRelativeResize="0"/>
          <p:nvPr/>
        </p:nvPicPr>
        <p:blipFill rotWithShape="1">
          <a:blip r:embed="rId3">
            <a:alphaModFix/>
          </a:blip>
          <a:srcRect b="0" l="0" r="0" t="0"/>
          <a:stretch/>
        </p:blipFill>
        <p:spPr>
          <a:xfrm>
            <a:off x="10413368" y="5346847"/>
            <a:ext cx="940432" cy="872198"/>
          </a:xfrm>
          <a:prstGeom prst="rect">
            <a:avLst/>
          </a:prstGeom>
          <a:noFill/>
          <a:ln>
            <a:noFill/>
          </a:ln>
        </p:spPr>
      </p:pic>
      <p:sp>
        <p:nvSpPr>
          <p:cNvPr id="132" name="Google Shape;132;p5"/>
          <p:cNvSpPr txBox="1"/>
          <p:nvPr/>
        </p:nvSpPr>
        <p:spPr>
          <a:xfrm>
            <a:off x="801858" y="555673"/>
            <a:ext cx="7582487" cy="179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1. OBJETIVO GENERAL</a:t>
            </a:r>
            <a:endParaRPr b="0" i="0" sz="1400" u="none" cap="none" strike="noStrike">
              <a:solidFill>
                <a:srgbClr val="FFFFFF"/>
              </a:solidFill>
              <a:latin typeface="Century Gothic"/>
              <a:ea typeface="Century Gothic"/>
              <a:cs typeface="Century Gothic"/>
              <a:sym typeface="Century Gothic"/>
            </a:endParaRPr>
          </a:p>
        </p:txBody>
      </p:sp>
      <p:pic>
        <p:nvPicPr>
          <p:cNvPr descr="Programador" id="133" name="Google Shape;133;p5"/>
          <p:cNvPicPr preferRelativeResize="0"/>
          <p:nvPr/>
        </p:nvPicPr>
        <p:blipFill rotWithShape="1">
          <a:blip r:embed="rId4">
            <a:alphaModFix/>
          </a:blip>
          <a:srcRect b="0" l="0" r="0" t="0"/>
          <a:stretch/>
        </p:blipFill>
        <p:spPr>
          <a:xfrm>
            <a:off x="838200" y="1658863"/>
            <a:ext cx="4053841" cy="4053841"/>
          </a:xfrm>
          <a:prstGeom prst="rect">
            <a:avLst/>
          </a:prstGeom>
          <a:noFill/>
          <a:ln>
            <a:noFill/>
          </a:ln>
        </p:spPr>
      </p:pic>
      <p:sp>
        <p:nvSpPr>
          <p:cNvPr id="134" name="Google Shape;134;p5"/>
          <p:cNvSpPr txBox="1"/>
          <p:nvPr/>
        </p:nvSpPr>
        <p:spPr>
          <a:xfrm>
            <a:off x="4892041" y="2919280"/>
            <a:ext cx="6379699" cy="1585731"/>
          </a:xfrm>
          <a:prstGeom prst="rect">
            <a:avLst/>
          </a:prstGeom>
          <a:noFill/>
          <a:ln>
            <a:noFill/>
          </a:ln>
        </p:spPr>
        <p:txBody>
          <a:bodyPr anchorCtr="0" anchor="t" bIns="91425" lIns="91425" spcFirstLastPara="1" rIns="91425" wrap="square" tIns="91425">
            <a:noAutofit/>
          </a:bodyPr>
          <a:lstStyle/>
          <a:p>
            <a:pPr indent="0" lvl="0" marL="139700" marR="0" rtl="0" algn="just">
              <a:lnSpc>
                <a:spcPct val="100000"/>
              </a:lnSpc>
              <a:spcBef>
                <a:spcPts val="0"/>
              </a:spcBef>
              <a:spcAft>
                <a:spcPts val="0"/>
              </a:spcAft>
              <a:buClr>
                <a:srgbClr val="000000"/>
              </a:buClr>
              <a:buSzPts val="1600"/>
              <a:buFont typeface="Arial"/>
              <a:buNone/>
            </a:pPr>
            <a:r>
              <a:rPr b="0" i="0" lang="es-ES" sz="1600" u="none" cap="none" strike="noStrike">
                <a:solidFill>
                  <a:schemeClr val="lt1"/>
                </a:solidFill>
                <a:latin typeface="Century Gothic"/>
                <a:ea typeface="Century Gothic"/>
                <a:cs typeface="Century Gothic"/>
                <a:sym typeface="Century Gothic"/>
              </a:rPr>
              <a:t>Desarrollar un sistema de información que genere una visualización global de los diferentes procesos de la compañía TRASCENDENCIA S.A.S que permita realizar cambios o automatizaciones en la gestión de inventarios, permitiendo a la empresa una interacción dinámica con cada uno de los procesos que se utilizan dentro de esta. </a:t>
            </a:r>
            <a:endParaRPr b="0" i="0" sz="16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6"/>
          <p:cNvSpPr/>
          <p:nvPr/>
        </p:nvSpPr>
        <p:spPr>
          <a:xfrm>
            <a:off x="6266810" y="5120639"/>
            <a:ext cx="5925190" cy="1737361"/>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6"/>
          <p:cNvSpPr/>
          <p:nvPr/>
        </p:nvSpPr>
        <p:spPr>
          <a:xfrm>
            <a:off x="1" y="5370343"/>
            <a:ext cx="7092887" cy="1489656"/>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141" name="Google Shape;141;p6"/>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6"/>
          <p:cNvSpPr txBox="1"/>
          <p:nvPr>
            <p:ph idx="12" type="sldNum"/>
          </p:nvPr>
        </p:nvSpPr>
        <p:spPr>
          <a:xfrm>
            <a:off x="8742025" y="6356350"/>
            <a:ext cx="26961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4</a:t>
            </a:r>
            <a:endParaRPr/>
          </a:p>
        </p:txBody>
      </p:sp>
      <p:cxnSp>
        <p:nvCxnSpPr>
          <p:cNvPr id="143" name="Google Shape;143;p6"/>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pic>
        <p:nvPicPr>
          <p:cNvPr descr="Resultado de imagen para LOGO SENA" id="144" name="Google Shape;144;p6">
            <a:hlinkClick/>
          </p:cNvPr>
          <p:cNvPicPr preferRelativeResize="0"/>
          <p:nvPr/>
        </p:nvPicPr>
        <p:blipFill rotWithShape="1">
          <a:blip r:embed="rId3">
            <a:alphaModFix/>
          </a:blip>
          <a:srcRect b="0" l="0" r="0" t="0"/>
          <a:stretch/>
        </p:blipFill>
        <p:spPr>
          <a:xfrm>
            <a:off x="10398128" y="5373856"/>
            <a:ext cx="940432" cy="872198"/>
          </a:xfrm>
          <a:prstGeom prst="rect">
            <a:avLst/>
          </a:prstGeom>
          <a:noFill/>
          <a:ln>
            <a:noFill/>
          </a:ln>
        </p:spPr>
      </p:pic>
      <p:sp>
        <p:nvSpPr>
          <p:cNvPr id="145" name="Google Shape;145;p6"/>
          <p:cNvSpPr txBox="1"/>
          <p:nvPr/>
        </p:nvSpPr>
        <p:spPr>
          <a:xfrm>
            <a:off x="801858" y="555673"/>
            <a:ext cx="7582487" cy="179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2. OBJETIVOS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ESPECÍFICOS</a:t>
            </a:r>
            <a:endParaRPr b="0" i="0" sz="1400" u="none" cap="none" strike="noStrike">
              <a:solidFill>
                <a:srgbClr val="FFFFFF"/>
              </a:solidFill>
              <a:latin typeface="Century Gothic"/>
              <a:ea typeface="Century Gothic"/>
              <a:cs typeface="Century Gothic"/>
              <a:sym typeface="Century Gothic"/>
            </a:endParaRPr>
          </a:p>
        </p:txBody>
      </p:sp>
      <p:sp>
        <p:nvSpPr>
          <p:cNvPr id="146" name="Google Shape;146;p6"/>
          <p:cNvSpPr txBox="1"/>
          <p:nvPr/>
        </p:nvSpPr>
        <p:spPr>
          <a:xfrm>
            <a:off x="5816562" y="436768"/>
            <a:ext cx="5925190" cy="2320491"/>
          </a:xfrm>
          <a:prstGeom prst="rect">
            <a:avLst/>
          </a:prstGeom>
          <a:noFill/>
          <a:ln>
            <a:noFill/>
          </a:ln>
        </p:spPr>
        <p:txBody>
          <a:bodyPr anchorCtr="0" anchor="t" bIns="91425" lIns="91425" spcFirstLastPara="1" rIns="91425" wrap="square" tIns="91425">
            <a:noAutofit/>
          </a:bodyPr>
          <a:lstStyle/>
          <a:p>
            <a:pPr indent="-285750" lvl="0" marL="285750" marR="0" rtl="0" algn="just">
              <a:lnSpc>
                <a:spcPct val="100000"/>
              </a:lnSpc>
              <a:spcBef>
                <a:spcPts val="0"/>
              </a:spcBef>
              <a:spcAft>
                <a:spcPts val="0"/>
              </a:spcAft>
              <a:buClr>
                <a:srgbClr val="000000"/>
              </a:buClr>
              <a:buSzPts val="1600"/>
              <a:buFont typeface="Noto Sans Symbols"/>
              <a:buChar char="❖"/>
            </a:pPr>
            <a:r>
              <a:rPr b="0" i="0" lang="es-ES" sz="1600" u="none" cap="none" strike="noStrike">
                <a:solidFill>
                  <a:srgbClr val="5B595A"/>
                </a:solidFill>
                <a:latin typeface="Century Gothic"/>
                <a:ea typeface="Century Gothic"/>
                <a:cs typeface="Century Gothic"/>
                <a:sym typeface="Century Gothic"/>
              </a:rPr>
              <a:t>Observar la situación actual de la empresa TRASCENDENCIA S.A.S y su sistema de procesos, definiendo las necesidades y prioridades, proponiendo efectivas alternativas de solución para las principales necesidades de la empresa.</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Noto Sans Symbols"/>
              <a:buChar char="❖"/>
            </a:pPr>
            <a:br>
              <a:rPr b="0" i="0" lang="es-ES" sz="1600" u="none" cap="none" strike="noStrike">
                <a:solidFill>
                  <a:srgbClr val="5B595A"/>
                </a:solidFill>
                <a:latin typeface="Century Gothic"/>
                <a:ea typeface="Century Gothic"/>
                <a:cs typeface="Century Gothic"/>
                <a:sym typeface="Century Gothic"/>
              </a:rPr>
            </a:br>
            <a:r>
              <a:rPr b="0" i="0" lang="es-ES" sz="1600" u="none" cap="none" strike="noStrike">
                <a:solidFill>
                  <a:srgbClr val="5B595A"/>
                </a:solidFill>
                <a:latin typeface="Century Gothic"/>
                <a:ea typeface="Century Gothic"/>
                <a:cs typeface="Century Gothic"/>
                <a:sym typeface="Century Gothic"/>
              </a:rPr>
              <a:t>Realizar el levantamiento de los requerimientos de la empresa en función al software a implementar.</a:t>
            </a:r>
            <a:endParaRPr b="0" i="0" sz="1600" u="none" cap="none" strike="noStrike">
              <a:solidFill>
                <a:srgbClr val="5B595A"/>
              </a:solidFill>
              <a:latin typeface="Century Gothic"/>
              <a:ea typeface="Century Gothic"/>
              <a:cs typeface="Century Gothic"/>
              <a:sym typeface="Century Gothic"/>
            </a:endParaRPr>
          </a:p>
        </p:txBody>
      </p:sp>
      <p:sp>
        <p:nvSpPr>
          <p:cNvPr id="147" name="Google Shape;147;p6"/>
          <p:cNvSpPr/>
          <p:nvPr/>
        </p:nvSpPr>
        <p:spPr>
          <a:xfrm>
            <a:off x="498458" y="2738311"/>
            <a:ext cx="6096000" cy="22467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5B595A"/>
              </a:solidFill>
              <a:latin typeface="Century Gothic"/>
              <a:ea typeface="Century Gothic"/>
              <a:cs typeface="Century Gothic"/>
              <a:sym typeface="Century Gothic"/>
            </a:endParaRPr>
          </a:p>
          <a:p>
            <a:pPr indent="-285750" lvl="0" marL="285750" marR="0" rtl="0" algn="just">
              <a:lnSpc>
                <a:spcPct val="100000"/>
              </a:lnSpc>
              <a:spcBef>
                <a:spcPts val="0"/>
              </a:spcBef>
              <a:spcAft>
                <a:spcPts val="0"/>
              </a:spcAft>
              <a:buClr>
                <a:srgbClr val="000000"/>
              </a:buClr>
              <a:buSzPts val="1400"/>
              <a:buFont typeface="Noto Sans Symbols"/>
              <a:buChar char="❖"/>
            </a:pPr>
            <a:br>
              <a:rPr b="0" i="0" lang="es-ES" sz="1400" u="none" cap="none" strike="noStrike">
                <a:solidFill>
                  <a:srgbClr val="5B595A"/>
                </a:solidFill>
                <a:latin typeface="Century Gothic"/>
                <a:ea typeface="Century Gothic"/>
                <a:cs typeface="Century Gothic"/>
                <a:sym typeface="Century Gothic"/>
              </a:rPr>
            </a:br>
            <a:r>
              <a:rPr b="0" i="0" lang="es-ES" sz="1400" u="none" cap="none" strike="noStrike">
                <a:solidFill>
                  <a:srgbClr val="5B595A"/>
                </a:solidFill>
                <a:latin typeface="Century Gothic"/>
                <a:ea typeface="Century Gothic"/>
                <a:cs typeface="Century Gothic"/>
                <a:sym typeface="Century Gothic"/>
              </a:rPr>
              <a:t>Desarrollar un software que integre el manejo de los inventarios,   junto con la información contenida de cada producto para así ayudar este proceso.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Noto Sans Symbols"/>
              <a:buChar char="❖"/>
            </a:pPr>
            <a:br>
              <a:rPr b="0" i="0" lang="es-ES" sz="1400" u="none" cap="none" strike="noStrike">
                <a:solidFill>
                  <a:srgbClr val="5B595A"/>
                </a:solidFill>
                <a:latin typeface="Century Gothic"/>
                <a:ea typeface="Century Gothic"/>
                <a:cs typeface="Century Gothic"/>
                <a:sym typeface="Century Gothic"/>
              </a:rPr>
            </a:br>
            <a:r>
              <a:rPr b="0" i="0" lang="es-ES" sz="1400" u="none" cap="none" strike="noStrike">
                <a:solidFill>
                  <a:srgbClr val="5B595A"/>
                </a:solidFill>
                <a:latin typeface="Century Gothic"/>
                <a:ea typeface="Century Gothic"/>
                <a:cs typeface="Century Gothic"/>
                <a:sym typeface="Century Gothic"/>
              </a:rPr>
              <a:t>Crear roles específicos para los usuarios que van a utilizar el sistema mediante módulos que contengan funciones específicas, de tal forma que ayude al proceso de inventario dentro de la empresa.</a:t>
            </a:r>
            <a:endParaRPr b="0" i="0" sz="1400" u="none" cap="none" strike="noStrike">
              <a:solidFill>
                <a:srgbClr val="000000"/>
              </a:solidFill>
              <a:latin typeface="Arial"/>
              <a:ea typeface="Arial"/>
              <a:cs typeface="Arial"/>
              <a:sym typeface="Arial"/>
            </a:endParaRPr>
          </a:p>
        </p:txBody>
      </p:sp>
      <p:pic>
        <p:nvPicPr>
          <p:cNvPr descr="Flujo de trabajo" id="148" name="Google Shape;148;p6"/>
          <p:cNvPicPr preferRelativeResize="0"/>
          <p:nvPr/>
        </p:nvPicPr>
        <p:blipFill rotWithShape="1">
          <a:blip r:embed="rId4">
            <a:alphaModFix/>
          </a:blip>
          <a:srcRect b="0" l="0" r="0" t="0"/>
          <a:stretch/>
        </p:blipFill>
        <p:spPr>
          <a:xfrm>
            <a:off x="7368442" y="2299209"/>
            <a:ext cx="2821430" cy="28214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152" name="Shape 152"/>
        <p:cNvGrpSpPr/>
        <p:nvPr/>
      </p:nvGrpSpPr>
      <p:grpSpPr>
        <a:xfrm>
          <a:off x="0" y="0"/>
          <a:ext cx="0" cy="0"/>
          <a:chOff x="0" y="0"/>
          <a:chExt cx="0" cy="0"/>
        </a:xfrm>
      </p:grpSpPr>
      <p:sp>
        <p:nvSpPr>
          <p:cNvPr id="153" name="Google Shape;153;p7"/>
          <p:cNvSpPr/>
          <p:nvPr/>
        </p:nvSpPr>
        <p:spPr>
          <a:xfrm>
            <a:off x="-5" y="-14065"/>
            <a:ext cx="12192005" cy="1589647"/>
          </a:xfrm>
          <a:prstGeom prst="rect">
            <a:avLst/>
          </a:prstGeom>
          <a:solidFill>
            <a:schemeClr val="dk1">
              <a:alpha val="42745"/>
            </a:schemeClr>
          </a:solidFill>
          <a:ln cap="flat" cmpd="sng" w="12700">
            <a:solidFill>
              <a:srgbClr val="0C0C0C">
                <a:alpha val="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54" name="Google Shape;154;p7"/>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sp>
        <p:nvSpPr>
          <p:cNvPr id="155" name="Google Shape;155;p7"/>
          <p:cNvSpPr txBox="1"/>
          <p:nvPr>
            <p:ph idx="12" type="sldNum"/>
          </p:nvPr>
        </p:nvSpPr>
        <p:spPr>
          <a:xfrm>
            <a:off x="869500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5</a:t>
            </a:r>
            <a:endParaRPr sz="1800">
              <a:latin typeface="Century Gothic"/>
              <a:ea typeface="Century Gothic"/>
              <a:cs typeface="Century Gothic"/>
              <a:sym typeface="Century Gothic"/>
            </a:endParaRPr>
          </a:p>
        </p:txBody>
      </p:sp>
      <p:pic>
        <p:nvPicPr>
          <p:cNvPr descr="Resultado de imagen para LOGO SENA" id="156" name="Google Shape;156;p7">
            <a:hlinkClick/>
          </p:cNvPr>
          <p:cNvPicPr preferRelativeResize="0"/>
          <p:nvPr/>
        </p:nvPicPr>
        <p:blipFill rotWithShape="1">
          <a:blip r:embed="rId3">
            <a:alphaModFix/>
          </a:blip>
          <a:srcRect b="0" l="0" r="0" t="0"/>
          <a:stretch/>
        </p:blipFill>
        <p:spPr>
          <a:xfrm>
            <a:off x="10413368" y="5346847"/>
            <a:ext cx="940432" cy="872198"/>
          </a:xfrm>
          <a:prstGeom prst="rect">
            <a:avLst/>
          </a:prstGeom>
          <a:noFill/>
          <a:ln>
            <a:noFill/>
          </a:ln>
        </p:spPr>
      </p:pic>
      <p:sp>
        <p:nvSpPr>
          <p:cNvPr id="157" name="Google Shape;157;p7"/>
          <p:cNvSpPr txBox="1"/>
          <p:nvPr/>
        </p:nvSpPr>
        <p:spPr>
          <a:xfrm>
            <a:off x="801858" y="555673"/>
            <a:ext cx="7582487" cy="724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3. PLANTEAMIENTO DEL PROBLEMA</a:t>
            </a:r>
            <a:endParaRPr b="0" i="0" sz="1400" u="none" cap="none" strike="noStrike">
              <a:solidFill>
                <a:srgbClr val="FFFFFF"/>
              </a:solidFill>
              <a:latin typeface="Century Gothic"/>
              <a:ea typeface="Century Gothic"/>
              <a:cs typeface="Century Gothic"/>
              <a:sym typeface="Century Gothic"/>
            </a:endParaRPr>
          </a:p>
        </p:txBody>
      </p:sp>
      <p:sp>
        <p:nvSpPr>
          <p:cNvPr id="158" name="Google Shape;158;p7"/>
          <p:cNvSpPr txBox="1"/>
          <p:nvPr/>
        </p:nvSpPr>
        <p:spPr>
          <a:xfrm>
            <a:off x="4593100" y="1849900"/>
            <a:ext cx="6379800" cy="3413700"/>
          </a:xfrm>
          <a:prstGeom prst="rect">
            <a:avLst/>
          </a:prstGeom>
          <a:noFill/>
          <a:ln>
            <a:noFill/>
          </a:ln>
        </p:spPr>
        <p:txBody>
          <a:bodyPr anchorCtr="0" anchor="t" bIns="91425" lIns="91425" spcFirstLastPara="1" rIns="91425" wrap="square" tIns="91425">
            <a:noAutofit/>
          </a:bodyPr>
          <a:lstStyle/>
          <a:p>
            <a:pPr indent="0" lvl="0" marL="139700" marR="0" rtl="0" algn="just">
              <a:lnSpc>
                <a:spcPct val="100000"/>
              </a:lnSpc>
              <a:spcBef>
                <a:spcPts val="0"/>
              </a:spcBef>
              <a:spcAft>
                <a:spcPts val="0"/>
              </a:spcAft>
              <a:buClr>
                <a:srgbClr val="000000"/>
              </a:buClr>
              <a:buSzPts val="1600"/>
              <a:buFont typeface="Arial"/>
              <a:buNone/>
            </a:pPr>
            <a:r>
              <a:rPr b="0" i="0" lang="es-ES" sz="1600" u="none" cap="none" strike="noStrike">
                <a:solidFill>
                  <a:schemeClr val="lt1"/>
                </a:solidFill>
                <a:latin typeface="Century Gothic"/>
                <a:ea typeface="Century Gothic"/>
                <a:cs typeface="Century Gothic"/>
                <a:sym typeface="Century Gothic"/>
              </a:rPr>
              <a:t>Los empleados de TRASCENDENCIA S.A.S tienen un modelo de inventarios de forma manual y esto no les permite tener un control eficaz de los movimientos que realizan de sus productos.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entury Gothic"/>
              <a:ea typeface="Century Gothic"/>
              <a:cs typeface="Century Gothic"/>
              <a:sym typeface="Century Gothic"/>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entury Gothic"/>
              <a:ea typeface="Century Gothic"/>
              <a:cs typeface="Century Gothic"/>
              <a:sym typeface="Century Gothic"/>
            </a:endParaRPr>
          </a:p>
          <a:p>
            <a:pPr indent="0" lvl="0" marL="139700" marR="0" rtl="0" algn="ctr">
              <a:lnSpc>
                <a:spcPct val="100000"/>
              </a:lnSpc>
              <a:spcBef>
                <a:spcPts val="0"/>
              </a:spcBef>
              <a:spcAft>
                <a:spcPts val="0"/>
              </a:spcAft>
              <a:buClr>
                <a:srgbClr val="000000"/>
              </a:buClr>
              <a:buSzPts val="1600"/>
              <a:buFont typeface="Arial"/>
              <a:buNone/>
            </a:pPr>
            <a:r>
              <a:rPr b="1" i="0" lang="es-ES" sz="1600" u="none" cap="none" strike="noStrike">
                <a:solidFill>
                  <a:schemeClr val="lt1"/>
                </a:solidFill>
                <a:latin typeface="Century Gothic"/>
                <a:ea typeface="Century Gothic"/>
                <a:cs typeface="Century Gothic"/>
                <a:sym typeface="Century Gothic"/>
              </a:rPr>
              <a:t>Pregunta de Investigación</a:t>
            </a:r>
            <a:endParaRPr b="1" i="0" sz="1600" u="none" cap="none" strike="noStrike">
              <a:solidFill>
                <a:schemeClr val="lt1"/>
              </a:solidFill>
              <a:latin typeface="Century Gothic"/>
              <a:ea typeface="Century Gothic"/>
              <a:cs typeface="Century Gothic"/>
              <a:sym typeface="Century Gothic"/>
            </a:endParaRPr>
          </a:p>
          <a:p>
            <a:pPr indent="0" lvl="0" marL="13970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entury Gothic"/>
              <a:ea typeface="Century Gothic"/>
              <a:cs typeface="Century Gothic"/>
              <a:sym typeface="Century Gothic"/>
            </a:endParaRPr>
          </a:p>
          <a:p>
            <a:pPr indent="0" lvl="0" marL="13970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entury Gothic"/>
              <a:ea typeface="Century Gothic"/>
              <a:cs typeface="Century Gothic"/>
              <a:sym typeface="Century Gothic"/>
            </a:endParaRPr>
          </a:p>
          <a:p>
            <a:pPr indent="0" lvl="0" marL="139700" marR="0" rtl="0" algn="ctr">
              <a:lnSpc>
                <a:spcPct val="100000"/>
              </a:lnSpc>
              <a:spcBef>
                <a:spcPts val="0"/>
              </a:spcBef>
              <a:spcAft>
                <a:spcPts val="0"/>
              </a:spcAft>
              <a:buClr>
                <a:srgbClr val="000000"/>
              </a:buClr>
              <a:buSzPts val="1600"/>
              <a:buFont typeface="Arial"/>
              <a:buNone/>
            </a:pPr>
            <a:r>
              <a:rPr b="0" i="0" lang="es-ES" sz="1600" u="none" cap="none" strike="noStrike">
                <a:solidFill>
                  <a:schemeClr val="lt1"/>
                </a:solidFill>
                <a:latin typeface="Century Gothic"/>
                <a:ea typeface="Century Gothic"/>
                <a:cs typeface="Century Gothic"/>
                <a:sym typeface="Century Gothic"/>
              </a:rPr>
              <a:t>¿Que modelo automático podemos ofrecer a TRASCENDENCIA S.A.S. para mejorar y organizar su modelo de inventarios logrando reducción de tiempos de ejecución y mayor control del mismo?</a:t>
            </a:r>
            <a:endParaRPr b="0" i="0" sz="1600" u="none" cap="none" strike="noStrike">
              <a:solidFill>
                <a:schemeClr val="lt1"/>
              </a:solidFill>
              <a:latin typeface="Century Gothic"/>
              <a:ea typeface="Century Gothic"/>
              <a:cs typeface="Century Gothic"/>
              <a:sym typeface="Century Gothic"/>
            </a:endParaRPr>
          </a:p>
        </p:txBody>
      </p:sp>
      <p:pic>
        <p:nvPicPr>
          <p:cNvPr descr="Preguntas" id="159" name="Google Shape;159;p7"/>
          <p:cNvPicPr preferRelativeResize="0"/>
          <p:nvPr/>
        </p:nvPicPr>
        <p:blipFill rotWithShape="1">
          <a:blip r:embed="rId4">
            <a:alphaModFix/>
          </a:blip>
          <a:srcRect b="0" l="0" r="0" t="0"/>
          <a:stretch/>
        </p:blipFill>
        <p:spPr>
          <a:xfrm>
            <a:off x="801858" y="2145320"/>
            <a:ext cx="3201515" cy="32015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8"/>
          <p:cNvSpPr/>
          <p:nvPr/>
        </p:nvSpPr>
        <p:spPr>
          <a:xfrm>
            <a:off x="6266810" y="5120639"/>
            <a:ext cx="5925190" cy="1737361"/>
          </a:xfrm>
          <a:custGeom>
            <a:rect b="b" l="l" r="r" t="t"/>
            <a:pathLst>
              <a:path extrusionOk="0" h="2174681" w="5925190">
                <a:moveTo>
                  <a:pt x="1007162" y="0"/>
                </a:moveTo>
                <a:lnTo>
                  <a:pt x="5925190" y="0"/>
                </a:lnTo>
                <a:lnTo>
                  <a:pt x="5925190" y="2174681"/>
                </a:lnTo>
                <a:lnTo>
                  <a:pt x="0" y="2174681"/>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8"/>
          <p:cNvSpPr/>
          <p:nvPr/>
        </p:nvSpPr>
        <p:spPr>
          <a:xfrm>
            <a:off x="1" y="5370343"/>
            <a:ext cx="7092887" cy="1487657"/>
          </a:xfrm>
          <a:custGeom>
            <a:rect b="b" l="l" r="r" t="t"/>
            <a:pathLst>
              <a:path extrusionOk="0" h="2174681" w="7092887">
                <a:moveTo>
                  <a:pt x="0" y="0"/>
                </a:moveTo>
                <a:lnTo>
                  <a:pt x="7092887" y="0"/>
                </a:lnTo>
                <a:lnTo>
                  <a:pt x="6085725" y="2174681"/>
                </a:lnTo>
                <a:lnTo>
                  <a:pt x="1524000" y="2174681"/>
                </a:lnTo>
                <a:lnTo>
                  <a:pt x="1200418" y="2174681"/>
                </a:lnTo>
                <a:lnTo>
                  <a:pt x="0" y="2174681"/>
                </a:lnTo>
                <a:close/>
              </a:path>
            </a:pathLst>
          </a:custGeom>
          <a:solidFill>
            <a:srgbClr val="B2B2B2">
              <a:alpha val="6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2B2B2"/>
              </a:solidFill>
              <a:latin typeface="Calibri"/>
              <a:ea typeface="Calibri"/>
              <a:cs typeface="Calibri"/>
              <a:sym typeface="Calibri"/>
            </a:endParaRPr>
          </a:p>
        </p:txBody>
      </p:sp>
      <p:sp>
        <p:nvSpPr>
          <p:cNvPr id="166" name="Google Shape;166;p8"/>
          <p:cNvSpPr/>
          <p:nvPr/>
        </p:nvSpPr>
        <p:spPr>
          <a:xfrm>
            <a:off x="0" y="1"/>
            <a:ext cx="5920619" cy="2130951"/>
          </a:xfrm>
          <a:custGeom>
            <a:rect b="b" l="l" r="r" t="t"/>
            <a:pathLst>
              <a:path extrusionOk="0" h="2130951" w="5920619">
                <a:moveTo>
                  <a:pt x="0" y="0"/>
                </a:moveTo>
                <a:lnTo>
                  <a:pt x="3191370" y="0"/>
                </a:lnTo>
                <a:lnTo>
                  <a:pt x="3346315" y="0"/>
                </a:lnTo>
                <a:lnTo>
                  <a:pt x="5920619" y="0"/>
                </a:lnTo>
                <a:lnTo>
                  <a:pt x="4936971" y="2130951"/>
                </a:lnTo>
                <a:lnTo>
                  <a:pt x="0" y="2130951"/>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8"/>
          <p:cNvSpPr txBox="1"/>
          <p:nvPr>
            <p:ph idx="12" type="sldNum"/>
          </p:nvPr>
        </p:nvSpPr>
        <p:spPr>
          <a:xfrm>
            <a:off x="8742025" y="6356350"/>
            <a:ext cx="269618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r>
              <a:rPr lang="es-ES" sz="1800">
                <a:latin typeface="Century Gothic"/>
                <a:ea typeface="Century Gothic"/>
                <a:cs typeface="Century Gothic"/>
                <a:sym typeface="Century Gothic"/>
              </a:rPr>
              <a:t>6</a:t>
            </a:r>
            <a:endParaRPr/>
          </a:p>
        </p:txBody>
      </p:sp>
      <p:cxnSp>
        <p:nvCxnSpPr>
          <p:cNvPr id="168" name="Google Shape;168;p8"/>
          <p:cNvCxnSpPr/>
          <p:nvPr/>
        </p:nvCxnSpPr>
        <p:spPr>
          <a:xfrm>
            <a:off x="801858" y="6302326"/>
            <a:ext cx="10536702" cy="0"/>
          </a:xfrm>
          <a:prstGeom prst="straightConnector1">
            <a:avLst/>
          </a:prstGeom>
          <a:noFill/>
          <a:ln cap="flat" cmpd="sng" w="15875">
            <a:solidFill>
              <a:schemeClr val="lt1">
                <a:alpha val="30588"/>
              </a:schemeClr>
            </a:solidFill>
            <a:prstDash val="solid"/>
            <a:miter lim="800000"/>
            <a:headEnd len="sm" w="sm" type="none"/>
            <a:tailEnd len="sm" w="sm" type="none"/>
          </a:ln>
        </p:spPr>
      </p:cxnSp>
      <p:pic>
        <p:nvPicPr>
          <p:cNvPr descr="Resultado de imagen para LOGO SENA" id="169" name="Google Shape;169;p8">
            <a:hlinkClick/>
          </p:cNvPr>
          <p:cNvPicPr preferRelativeResize="0"/>
          <p:nvPr/>
        </p:nvPicPr>
        <p:blipFill rotWithShape="1">
          <a:blip r:embed="rId3">
            <a:alphaModFix/>
          </a:blip>
          <a:srcRect b="0" l="0" r="0" t="0"/>
          <a:stretch/>
        </p:blipFill>
        <p:spPr>
          <a:xfrm>
            <a:off x="10398128" y="5373856"/>
            <a:ext cx="940432" cy="872198"/>
          </a:xfrm>
          <a:prstGeom prst="rect">
            <a:avLst/>
          </a:prstGeom>
          <a:noFill/>
          <a:ln>
            <a:noFill/>
          </a:ln>
        </p:spPr>
      </p:pic>
      <p:sp>
        <p:nvSpPr>
          <p:cNvPr id="170" name="Google Shape;170;p8"/>
          <p:cNvSpPr txBox="1"/>
          <p:nvPr/>
        </p:nvSpPr>
        <p:spPr>
          <a:xfrm>
            <a:off x="801852" y="555675"/>
            <a:ext cx="5574900" cy="139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4. ALCANCE DEL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3000"/>
              <a:buFont typeface="Arial"/>
              <a:buNone/>
            </a:pPr>
            <a:r>
              <a:rPr b="1" i="0" lang="es-ES" sz="3000" u="none" cap="none" strike="noStrike">
                <a:solidFill>
                  <a:srgbClr val="FFFFFF"/>
                </a:solidFill>
                <a:latin typeface="Century Gothic"/>
                <a:ea typeface="Century Gothic"/>
                <a:cs typeface="Century Gothic"/>
                <a:sym typeface="Century Gothic"/>
              </a:rPr>
              <a:t>PROYECTO</a:t>
            </a:r>
            <a:endParaRPr b="0" i="0" sz="1400" u="none" cap="none" strike="noStrike">
              <a:solidFill>
                <a:srgbClr val="FFFFFF"/>
              </a:solidFill>
              <a:latin typeface="Century Gothic"/>
              <a:ea typeface="Century Gothic"/>
              <a:cs typeface="Century Gothic"/>
              <a:sym typeface="Century Gothic"/>
            </a:endParaRPr>
          </a:p>
        </p:txBody>
      </p:sp>
      <p:sp>
        <p:nvSpPr>
          <p:cNvPr id="171" name="Google Shape;171;p8"/>
          <p:cNvSpPr/>
          <p:nvPr/>
        </p:nvSpPr>
        <p:spPr>
          <a:xfrm>
            <a:off x="551400" y="2453463"/>
            <a:ext cx="6541500" cy="2816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s-ES" sz="1600" u="none" cap="none" strike="noStrike">
                <a:solidFill>
                  <a:srgbClr val="5B595A"/>
                </a:solidFill>
                <a:latin typeface="Century Gothic"/>
                <a:ea typeface="Century Gothic"/>
                <a:cs typeface="Century Gothic"/>
                <a:sym typeface="Century Gothic"/>
              </a:rPr>
              <a:t>En este sistema de información, se ejecutarán pruebas en las cuales se observarán las evoluciones del mismo además de lograr de forma paulatina con la corrección de cada error la aplicación y correcta ejecución del software. </a:t>
            </a:r>
            <a:endParaRPr b="0" i="0" sz="1600" u="none" cap="none" strike="noStrike">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5B595A"/>
              </a:solidFill>
              <a:latin typeface="Century Gothic"/>
              <a:ea typeface="Century Gothic"/>
              <a:cs typeface="Century Gothic"/>
              <a:sym typeface="Century Gothic"/>
            </a:endParaRPr>
          </a:p>
          <a:p>
            <a:pPr indent="0" lvl="0" marL="0" marR="0" rtl="0" algn="just">
              <a:lnSpc>
                <a:spcPct val="100000"/>
              </a:lnSpc>
              <a:spcBef>
                <a:spcPts val="0"/>
              </a:spcBef>
              <a:spcAft>
                <a:spcPts val="0"/>
              </a:spcAft>
              <a:buClr>
                <a:srgbClr val="000000"/>
              </a:buClr>
              <a:buSzPts val="1600"/>
              <a:buFont typeface="Arial"/>
              <a:buNone/>
            </a:pPr>
            <a:br>
              <a:rPr b="0" i="0" lang="es-ES" sz="1600" u="none" cap="none" strike="noStrike">
                <a:solidFill>
                  <a:srgbClr val="5B595A"/>
                </a:solidFill>
                <a:latin typeface="Century Gothic"/>
                <a:ea typeface="Century Gothic"/>
                <a:cs typeface="Century Gothic"/>
                <a:sym typeface="Century Gothic"/>
              </a:rPr>
            </a:br>
            <a:r>
              <a:rPr b="0" i="0" lang="es-ES" sz="1600" u="none" cap="none" strike="noStrike">
                <a:solidFill>
                  <a:srgbClr val="5B595A"/>
                </a:solidFill>
                <a:latin typeface="Century Gothic"/>
                <a:ea typeface="Century Gothic"/>
                <a:cs typeface="Century Gothic"/>
                <a:sym typeface="Century Gothic"/>
              </a:rPr>
              <a:t>Por consiguiente también se tendrán evidencias de los avances del software al cliente junto con el cual se estará desarrollando y mejorando el funcionamiento adecuado para la optimización del proceso de inventarios.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ES" sz="1400" u="none" cap="none" strike="noStrike">
                <a:solidFill>
                  <a:srgbClr val="000000"/>
                </a:solidFill>
                <a:latin typeface="Century Gothic"/>
                <a:ea typeface="Century Gothic"/>
                <a:cs typeface="Century Gothic"/>
                <a:sym typeface="Century Gothic"/>
              </a:rPr>
            </a:br>
            <a:endParaRPr b="0" i="0" sz="1400" u="none" cap="none" strike="noStrike">
              <a:solidFill>
                <a:srgbClr val="000000"/>
              </a:solidFill>
              <a:latin typeface="Century Gothic"/>
              <a:ea typeface="Century Gothic"/>
              <a:cs typeface="Century Gothic"/>
              <a:sym typeface="Century Gothic"/>
            </a:endParaRPr>
          </a:p>
        </p:txBody>
      </p:sp>
      <p:pic>
        <p:nvPicPr>
          <p:cNvPr descr="Diana" id="172" name="Google Shape;172;p8"/>
          <p:cNvPicPr preferRelativeResize="0"/>
          <p:nvPr/>
        </p:nvPicPr>
        <p:blipFill rotWithShape="1">
          <a:blip r:embed="rId4">
            <a:alphaModFix/>
          </a:blip>
          <a:srcRect b="0" l="0" r="0" t="0"/>
          <a:stretch/>
        </p:blipFill>
        <p:spPr>
          <a:xfrm>
            <a:off x="7400779" y="268216"/>
            <a:ext cx="4037429" cy="40374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ema de 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2019-12-12T21:55:01Z</dcterms:created>
  <dc:creator>Brayan Camilo Murillo Ariza</dc:creator>
</cp:coreProperties>
</file>