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2603B0-E000-464E-BDAC-68113F0F4F56}" v="80" dt="2024-12-28T21:53:29.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3404" autoAdjust="0"/>
  </p:normalViewPr>
  <p:slideViewPr>
    <p:cSldViewPr snapToGrid="0">
      <p:cViewPr varScale="1">
        <p:scale>
          <a:sx n="64" d="100"/>
          <a:sy n="64" d="100"/>
        </p:scale>
        <p:origin x="75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lie Iredje" userId="aaf9c645a6bb162d" providerId="LiveId" clId="{E22603B0-E000-464E-BDAC-68113F0F4F56}"/>
    <pc:docChg chg="undo custSel addSld modSld sldOrd">
      <pc:chgData name="Nathalie Iredje" userId="aaf9c645a6bb162d" providerId="LiveId" clId="{E22603B0-E000-464E-BDAC-68113F0F4F56}" dt="2025-01-08T15:02:05.782" v="1400" actId="478"/>
      <pc:docMkLst>
        <pc:docMk/>
      </pc:docMkLst>
      <pc:sldChg chg="modSp mod">
        <pc:chgData name="Nathalie Iredje" userId="aaf9c645a6bb162d" providerId="LiveId" clId="{E22603B0-E000-464E-BDAC-68113F0F4F56}" dt="2024-12-28T22:00:45.185" v="1152" actId="242"/>
        <pc:sldMkLst>
          <pc:docMk/>
          <pc:sldMk cId="2785172943" sldId="256"/>
        </pc:sldMkLst>
        <pc:spChg chg="mod">
          <ac:chgData name="Nathalie Iredje" userId="aaf9c645a6bb162d" providerId="LiveId" clId="{E22603B0-E000-464E-BDAC-68113F0F4F56}" dt="2024-12-28T22:00:45.185" v="1152" actId="242"/>
          <ac:spMkLst>
            <pc:docMk/>
            <pc:sldMk cId="2785172943" sldId="256"/>
            <ac:spMk id="3" creationId="{1D884247-796F-4A9A-2606-4ED979E9A6B8}"/>
          </ac:spMkLst>
        </pc:spChg>
      </pc:sldChg>
      <pc:sldChg chg="modSp mod">
        <pc:chgData name="Nathalie Iredje" userId="aaf9c645a6bb162d" providerId="LiveId" clId="{E22603B0-E000-464E-BDAC-68113F0F4F56}" dt="2025-01-08T14:38:39.488" v="1391" actId="20577"/>
        <pc:sldMkLst>
          <pc:docMk/>
          <pc:sldMk cId="99930399" sldId="257"/>
        </pc:sldMkLst>
        <pc:spChg chg="mod">
          <ac:chgData name="Nathalie Iredje" userId="aaf9c645a6bb162d" providerId="LiveId" clId="{E22603B0-E000-464E-BDAC-68113F0F4F56}" dt="2025-01-08T14:38:39.488" v="1391" actId="20577"/>
          <ac:spMkLst>
            <pc:docMk/>
            <pc:sldMk cId="99930399" sldId="257"/>
            <ac:spMk id="3" creationId="{DF3A3C1B-C4C1-40A3-279B-74613666BC44}"/>
          </ac:spMkLst>
        </pc:spChg>
      </pc:sldChg>
      <pc:sldChg chg="addSp delSp modSp new mod setBg">
        <pc:chgData name="Nathalie Iredje" userId="aaf9c645a6bb162d" providerId="LiveId" clId="{E22603B0-E000-464E-BDAC-68113F0F4F56}" dt="2024-12-28T22:01:19.886" v="1154" actId="1076"/>
        <pc:sldMkLst>
          <pc:docMk/>
          <pc:sldMk cId="3886112333" sldId="258"/>
        </pc:sldMkLst>
        <pc:spChg chg="mod">
          <ac:chgData name="Nathalie Iredje" userId="aaf9c645a6bb162d" providerId="LiveId" clId="{E22603B0-E000-464E-BDAC-68113F0F4F56}" dt="2024-12-28T22:01:11.355" v="1153" actId="1076"/>
          <ac:spMkLst>
            <pc:docMk/>
            <pc:sldMk cId="3886112333" sldId="258"/>
            <ac:spMk id="2" creationId="{A9DE0553-3417-C780-F8C6-C32C99D85C36}"/>
          </ac:spMkLst>
        </pc:spChg>
        <pc:spChg chg="mod">
          <ac:chgData name="Nathalie Iredje" userId="aaf9c645a6bb162d" providerId="LiveId" clId="{E22603B0-E000-464E-BDAC-68113F0F4F56}" dt="2024-12-28T22:01:19.886" v="1154" actId="1076"/>
          <ac:spMkLst>
            <pc:docMk/>
            <pc:sldMk cId="3886112333" sldId="258"/>
            <ac:spMk id="3" creationId="{6083269E-F4FE-7583-B7EB-1F964B6BFDF6}"/>
          </ac:spMkLst>
        </pc:spChg>
        <pc:spChg chg="mod">
          <ac:chgData name="Nathalie Iredje" userId="aaf9c645a6bb162d" providerId="LiveId" clId="{E22603B0-E000-464E-BDAC-68113F0F4F56}" dt="2024-12-28T18:18:31.453" v="40" actId="26606"/>
          <ac:spMkLst>
            <pc:docMk/>
            <pc:sldMk cId="3886112333" sldId="258"/>
            <ac:spMk id="6" creationId="{E70CCCB4-29A7-8863-9399-E0CD5BAFB5CF}"/>
          </ac:spMkLst>
        </pc:spChg>
        <pc:spChg chg="add">
          <ac:chgData name="Nathalie Iredje" userId="aaf9c645a6bb162d" providerId="LiveId" clId="{E22603B0-E000-464E-BDAC-68113F0F4F56}" dt="2024-12-28T18:18:31.453" v="40" actId="26606"/>
          <ac:spMkLst>
            <pc:docMk/>
            <pc:sldMk cId="3886112333" sldId="258"/>
            <ac:spMk id="22" creationId="{30C58FCB-AB15-8F2D-ECB3-614828E4362E}"/>
          </ac:spMkLst>
        </pc:spChg>
        <pc:picChg chg="add">
          <ac:chgData name="Nathalie Iredje" userId="aaf9c645a6bb162d" providerId="LiveId" clId="{E22603B0-E000-464E-BDAC-68113F0F4F56}" dt="2024-12-28T18:18:31.453" v="40" actId="26606"/>
          <ac:picMkLst>
            <pc:docMk/>
            <pc:sldMk cId="3886112333" sldId="258"/>
            <ac:picMk id="23" creationId="{670D5DA9-9EA3-37AA-445E-DE75854E949F}"/>
          </ac:picMkLst>
        </pc:picChg>
      </pc:sldChg>
      <pc:sldChg chg="addSp delSp modSp new mod">
        <pc:chgData name="Nathalie Iredje" userId="aaf9c645a6bb162d" providerId="LiveId" clId="{E22603B0-E000-464E-BDAC-68113F0F4F56}" dt="2025-01-04T22:30:00.008" v="1389" actId="207"/>
        <pc:sldMkLst>
          <pc:docMk/>
          <pc:sldMk cId="1504339651" sldId="259"/>
        </pc:sldMkLst>
        <pc:spChg chg="mod">
          <ac:chgData name="Nathalie Iredje" userId="aaf9c645a6bb162d" providerId="LiveId" clId="{E22603B0-E000-464E-BDAC-68113F0F4F56}" dt="2024-12-28T18:48:52.486" v="154" actId="404"/>
          <ac:spMkLst>
            <pc:docMk/>
            <pc:sldMk cId="1504339651" sldId="259"/>
            <ac:spMk id="2" creationId="{5924AFEC-2784-137A-6246-C2DD5DA78BD8}"/>
          </ac:spMkLst>
        </pc:spChg>
        <pc:spChg chg="add del mod">
          <ac:chgData name="Nathalie Iredje" userId="aaf9c645a6bb162d" providerId="LiveId" clId="{E22603B0-E000-464E-BDAC-68113F0F4F56}" dt="2025-01-04T22:30:00.008" v="1389" actId="207"/>
          <ac:spMkLst>
            <pc:docMk/>
            <pc:sldMk cId="1504339651" sldId="259"/>
            <ac:spMk id="3" creationId="{51A2C72C-0F63-C6BA-2B41-4833D276749A}"/>
          </ac:spMkLst>
        </pc:spChg>
        <pc:spChg chg="mod">
          <ac:chgData name="Nathalie Iredje" userId="aaf9c645a6bb162d" providerId="LiveId" clId="{E22603B0-E000-464E-BDAC-68113F0F4F56}" dt="2025-01-04T22:29:51.081" v="1387" actId="207"/>
          <ac:spMkLst>
            <pc:docMk/>
            <pc:sldMk cId="1504339651" sldId="259"/>
            <ac:spMk id="4" creationId="{8972932D-0594-BC40-4ECD-7E73D1513E9E}"/>
          </ac:spMkLst>
        </pc:spChg>
      </pc:sldChg>
      <pc:sldChg chg="addSp delSp modSp new mod setBg">
        <pc:chgData name="Nathalie Iredje" userId="aaf9c645a6bb162d" providerId="LiveId" clId="{E22603B0-E000-464E-BDAC-68113F0F4F56}" dt="2025-01-08T15:02:05.782" v="1400" actId="478"/>
        <pc:sldMkLst>
          <pc:docMk/>
          <pc:sldMk cId="2300456108" sldId="260"/>
        </pc:sldMkLst>
        <pc:spChg chg="mod">
          <ac:chgData name="Nathalie Iredje" userId="aaf9c645a6bb162d" providerId="LiveId" clId="{E22603B0-E000-464E-BDAC-68113F0F4F56}" dt="2025-01-04T22:29:12.255" v="1381" actId="207"/>
          <ac:spMkLst>
            <pc:docMk/>
            <pc:sldMk cId="2300456108" sldId="260"/>
            <ac:spMk id="2" creationId="{5B7C35F8-A87E-74ED-BE4B-E8A9751854A8}"/>
          </ac:spMkLst>
        </pc:spChg>
        <pc:spChg chg="mod">
          <ac:chgData name="Nathalie Iredje" userId="aaf9c645a6bb162d" providerId="LiveId" clId="{E22603B0-E000-464E-BDAC-68113F0F4F56}" dt="2025-01-04T22:29:09.132" v="1380" actId="207"/>
          <ac:spMkLst>
            <pc:docMk/>
            <pc:sldMk cId="2300456108" sldId="260"/>
            <ac:spMk id="4" creationId="{0A367384-9F3B-3CD1-6BFC-7D71A90CDC3C}"/>
          </ac:spMkLst>
        </pc:spChg>
        <pc:spChg chg="del mod">
          <ac:chgData name="Nathalie Iredje" userId="aaf9c645a6bb162d" providerId="LiveId" clId="{E22603B0-E000-464E-BDAC-68113F0F4F56}" dt="2025-01-08T15:02:05.782" v="1400" actId="478"/>
          <ac:spMkLst>
            <pc:docMk/>
            <pc:sldMk cId="2300456108" sldId="260"/>
            <ac:spMk id="6" creationId="{D3F71C20-1706-A2CF-6401-3D5A7023E439}"/>
          </ac:spMkLst>
        </pc:spChg>
        <pc:spChg chg="mod">
          <ac:chgData name="Nathalie Iredje" userId="aaf9c645a6bb162d" providerId="LiveId" clId="{E22603B0-E000-464E-BDAC-68113F0F4F56}" dt="2024-12-28T19:05:42.355" v="326" actId="26606"/>
          <ac:spMkLst>
            <pc:docMk/>
            <pc:sldMk cId="2300456108" sldId="260"/>
            <ac:spMk id="7" creationId="{1009B1BD-E2CB-168D-5487-1CBBA953E367}"/>
          </ac:spMkLst>
        </pc:spChg>
        <pc:picChg chg="add mod">
          <ac:chgData name="Nathalie Iredje" userId="aaf9c645a6bb162d" providerId="LiveId" clId="{E22603B0-E000-464E-BDAC-68113F0F4F56}" dt="2024-12-28T19:23:49.469" v="433" actId="14100"/>
          <ac:picMkLst>
            <pc:docMk/>
            <pc:sldMk cId="2300456108" sldId="260"/>
            <ac:picMk id="12" creationId="{D3C5290D-96D7-944F-53A2-DEA5076F2485}"/>
          </ac:picMkLst>
        </pc:picChg>
        <pc:picChg chg="add mod">
          <ac:chgData name="Nathalie Iredje" userId="aaf9c645a6bb162d" providerId="LiveId" clId="{E22603B0-E000-464E-BDAC-68113F0F4F56}" dt="2024-12-28T19:21:50.252" v="415"/>
          <ac:picMkLst>
            <pc:docMk/>
            <pc:sldMk cId="2300456108" sldId="260"/>
            <ac:picMk id="13" creationId="{B98D7A08-56CD-2C97-6B2A-2B7DAE93114A}"/>
          </ac:picMkLst>
        </pc:picChg>
      </pc:sldChg>
      <pc:sldChg chg="addSp delSp modSp new mod modMedia setBg addAnim delAnim">
        <pc:chgData name="Nathalie Iredje" userId="aaf9c645a6bb162d" providerId="LiveId" clId="{E22603B0-E000-464E-BDAC-68113F0F4F56}" dt="2024-12-28T18:58:43.254" v="240"/>
        <pc:sldMkLst>
          <pc:docMk/>
          <pc:sldMk cId="1758288657" sldId="261"/>
        </pc:sldMkLst>
        <pc:spChg chg="mod">
          <ac:chgData name="Nathalie Iredje" userId="aaf9c645a6bb162d" providerId="LiveId" clId="{E22603B0-E000-464E-BDAC-68113F0F4F56}" dt="2024-12-28T18:58:43.254" v="240"/>
          <ac:spMkLst>
            <pc:docMk/>
            <pc:sldMk cId="1758288657" sldId="261"/>
            <ac:spMk id="2" creationId="{829A8136-2209-FDF0-7E26-9DFD7699CDBC}"/>
          </ac:spMkLst>
        </pc:spChg>
        <pc:spChg chg="mod">
          <ac:chgData name="Nathalie Iredje" userId="aaf9c645a6bb162d" providerId="LiveId" clId="{E22603B0-E000-464E-BDAC-68113F0F4F56}" dt="2024-12-28T18:57:35.961" v="233" actId="26606"/>
          <ac:spMkLst>
            <pc:docMk/>
            <pc:sldMk cId="1758288657" sldId="261"/>
            <ac:spMk id="4" creationId="{854E47F2-823A-AB49-B43E-817C278A6900}"/>
          </ac:spMkLst>
        </pc:spChg>
        <pc:spChg chg="mod">
          <ac:chgData name="Nathalie Iredje" userId="aaf9c645a6bb162d" providerId="LiveId" clId="{E22603B0-E000-464E-BDAC-68113F0F4F56}" dt="2024-12-28T18:57:35.961" v="233" actId="26606"/>
          <ac:spMkLst>
            <pc:docMk/>
            <pc:sldMk cId="1758288657" sldId="261"/>
            <ac:spMk id="5" creationId="{F3C06777-62CF-2B1C-CA22-F25C64B91C5F}"/>
          </ac:spMkLst>
        </pc:spChg>
        <pc:spChg chg="add">
          <ac:chgData name="Nathalie Iredje" userId="aaf9c645a6bb162d" providerId="LiveId" clId="{E22603B0-E000-464E-BDAC-68113F0F4F56}" dt="2024-12-28T18:57:35.961" v="233" actId="26606"/>
          <ac:spMkLst>
            <pc:docMk/>
            <pc:sldMk cId="1758288657" sldId="261"/>
            <ac:spMk id="15" creationId="{64B04182-BBFB-AB05-0885-6E210C0029BD}"/>
          </ac:spMkLst>
        </pc:spChg>
        <pc:picChg chg="add">
          <ac:chgData name="Nathalie Iredje" userId="aaf9c645a6bb162d" providerId="LiveId" clId="{E22603B0-E000-464E-BDAC-68113F0F4F56}" dt="2024-12-28T18:57:35.961" v="233" actId="26606"/>
          <ac:picMkLst>
            <pc:docMk/>
            <pc:sldMk cId="1758288657" sldId="261"/>
            <ac:picMk id="16" creationId="{F20C8A74-50DD-961E-AA52-2C6C5EF0546B}"/>
          </ac:picMkLst>
        </pc:picChg>
      </pc:sldChg>
      <pc:sldChg chg="addSp delSp modSp new mod">
        <pc:chgData name="Nathalie Iredje" userId="aaf9c645a6bb162d" providerId="LiveId" clId="{E22603B0-E000-464E-BDAC-68113F0F4F56}" dt="2025-01-08T15:02:00.764" v="1399" actId="478"/>
        <pc:sldMkLst>
          <pc:docMk/>
          <pc:sldMk cId="377154253" sldId="262"/>
        </pc:sldMkLst>
        <pc:spChg chg="mod">
          <ac:chgData name="Nathalie Iredje" userId="aaf9c645a6bb162d" providerId="LiveId" clId="{E22603B0-E000-464E-BDAC-68113F0F4F56}" dt="2025-01-04T22:29:03.428" v="1379" actId="207"/>
          <ac:spMkLst>
            <pc:docMk/>
            <pc:sldMk cId="377154253" sldId="262"/>
            <ac:spMk id="2" creationId="{E4EB6205-C10B-C99E-28AE-1C2A4400DF08}"/>
          </ac:spMkLst>
        </pc:spChg>
        <pc:spChg chg="mod">
          <ac:chgData name="Nathalie Iredje" userId="aaf9c645a6bb162d" providerId="LiveId" clId="{E22603B0-E000-464E-BDAC-68113F0F4F56}" dt="2025-01-04T22:28:58.700" v="1378" actId="207"/>
          <ac:spMkLst>
            <pc:docMk/>
            <pc:sldMk cId="377154253" sldId="262"/>
            <ac:spMk id="4" creationId="{074E9549-A5D1-299D-6A27-B4D25B9826A5}"/>
          </ac:spMkLst>
        </pc:spChg>
        <pc:spChg chg="del mod">
          <ac:chgData name="Nathalie Iredje" userId="aaf9c645a6bb162d" providerId="LiveId" clId="{E22603B0-E000-464E-BDAC-68113F0F4F56}" dt="2025-01-08T15:02:00.764" v="1399" actId="478"/>
          <ac:spMkLst>
            <pc:docMk/>
            <pc:sldMk cId="377154253" sldId="262"/>
            <ac:spMk id="6" creationId="{92FC555A-2A54-AC13-C41F-FCFCEAB80563}"/>
          </ac:spMkLst>
        </pc:spChg>
        <pc:picChg chg="add mod">
          <ac:chgData name="Nathalie Iredje" userId="aaf9c645a6bb162d" providerId="LiveId" clId="{E22603B0-E000-464E-BDAC-68113F0F4F56}" dt="2024-12-28T19:23:36.654" v="431" actId="14100"/>
          <ac:picMkLst>
            <pc:docMk/>
            <pc:sldMk cId="377154253" sldId="262"/>
            <ac:picMk id="14" creationId="{B6CD626C-21EE-D3B3-9549-231C019CEDF8}"/>
          </ac:picMkLst>
        </pc:picChg>
        <pc:picChg chg="add mod">
          <ac:chgData name="Nathalie Iredje" userId="aaf9c645a6bb162d" providerId="LiveId" clId="{E22603B0-E000-464E-BDAC-68113F0F4F56}" dt="2024-12-28T19:23:32.034" v="430" actId="1076"/>
          <ac:picMkLst>
            <pc:docMk/>
            <pc:sldMk cId="377154253" sldId="262"/>
            <ac:picMk id="17" creationId="{D3F51F40-A8E9-6EB7-55DA-6EC53BB0EB60}"/>
          </ac:picMkLst>
        </pc:picChg>
      </pc:sldChg>
      <pc:sldChg chg="addSp delSp modSp new mod">
        <pc:chgData name="Nathalie Iredje" userId="aaf9c645a6bb162d" providerId="LiveId" clId="{E22603B0-E000-464E-BDAC-68113F0F4F56}" dt="2025-01-08T15:01:54.992" v="1397" actId="478"/>
        <pc:sldMkLst>
          <pc:docMk/>
          <pc:sldMk cId="1931002490" sldId="263"/>
        </pc:sldMkLst>
        <pc:spChg chg="mod">
          <ac:chgData name="Nathalie Iredje" userId="aaf9c645a6bb162d" providerId="LiveId" clId="{E22603B0-E000-464E-BDAC-68113F0F4F56}" dt="2025-01-04T22:28:45.227" v="1377" actId="207"/>
          <ac:spMkLst>
            <pc:docMk/>
            <pc:sldMk cId="1931002490" sldId="263"/>
            <ac:spMk id="2" creationId="{D2D4AC67-03F7-8343-5CAF-94F5585CBEC3}"/>
          </ac:spMkLst>
        </pc:spChg>
        <pc:spChg chg="mod">
          <ac:chgData name="Nathalie Iredje" userId="aaf9c645a6bb162d" providerId="LiveId" clId="{E22603B0-E000-464E-BDAC-68113F0F4F56}" dt="2025-01-04T22:28:39.723" v="1376" actId="207"/>
          <ac:spMkLst>
            <pc:docMk/>
            <pc:sldMk cId="1931002490" sldId="263"/>
            <ac:spMk id="4" creationId="{28664B87-D1F3-F0BB-C8FC-F371D1D00B80}"/>
          </ac:spMkLst>
        </pc:spChg>
        <pc:spChg chg="del">
          <ac:chgData name="Nathalie Iredje" userId="aaf9c645a6bb162d" providerId="LiveId" clId="{E22603B0-E000-464E-BDAC-68113F0F4F56}" dt="2025-01-08T15:01:54.992" v="1397" actId="478"/>
          <ac:spMkLst>
            <pc:docMk/>
            <pc:sldMk cId="1931002490" sldId="263"/>
            <ac:spMk id="6" creationId="{383CD253-C74F-A48D-3DCC-8A91CE473EC7}"/>
          </ac:spMkLst>
        </pc:spChg>
        <pc:picChg chg="add mod">
          <ac:chgData name="Nathalie Iredje" userId="aaf9c645a6bb162d" providerId="LiveId" clId="{E22603B0-E000-464E-BDAC-68113F0F4F56}" dt="2024-12-28T19:27:16.070" v="502" actId="1076"/>
          <ac:picMkLst>
            <pc:docMk/>
            <pc:sldMk cId="1931002490" sldId="263"/>
            <ac:picMk id="9" creationId="{366A04FE-7ABC-2BC6-F234-A6E3BCA78AEF}"/>
          </ac:picMkLst>
        </pc:picChg>
      </pc:sldChg>
      <pc:sldChg chg="addSp delSp modSp new mod">
        <pc:chgData name="Nathalie Iredje" userId="aaf9c645a6bb162d" providerId="LiveId" clId="{E22603B0-E000-464E-BDAC-68113F0F4F56}" dt="2025-01-08T15:01:49.082" v="1396" actId="478"/>
        <pc:sldMkLst>
          <pc:docMk/>
          <pc:sldMk cId="3753887148" sldId="264"/>
        </pc:sldMkLst>
        <pc:spChg chg="mod">
          <ac:chgData name="Nathalie Iredje" userId="aaf9c645a6bb162d" providerId="LiveId" clId="{E22603B0-E000-464E-BDAC-68113F0F4F56}" dt="2025-01-04T22:28:28.705" v="1374" actId="207"/>
          <ac:spMkLst>
            <pc:docMk/>
            <pc:sldMk cId="3753887148" sldId="264"/>
            <ac:spMk id="2" creationId="{D2E569CB-4EC4-A022-B52E-75BB8520EF3D}"/>
          </ac:spMkLst>
        </pc:spChg>
        <pc:spChg chg="mod">
          <ac:chgData name="Nathalie Iredje" userId="aaf9c645a6bb162d" providerId="LiveId" clId="{E22603B0-E000-464E-BDAC-68113F0F4F56}" dt="2025-01-04T22:28:32.644" v="1375" actId="207"/>
          <ac:spMkLst>
            <pc:docMk/>
            <pc:sldMk cId="3753887148" sldId="264"/>
            <ac:spMk id="4" creationId="{1647EF52-28A2-AFFD-B61C-E615B0FD291F}"/>
          </ac:spMkLst>
        </pc:spChg>
        <pc:spChg chg="del">
          <ac:chgData name="Nathalie Iredje" userId="aaf9c645a6bb162d" providerId="LiveId" clId="{E22603B0-E000-464E-BDAC-68113F0F4F56}" dt="2025-01-08T15:01:49.082" v="1396" actId="478"/>
          <ac:spMkLst>
            <pc:docMk/>
            <pc:sldMk cId="3753887148" sldId="264"/>
            <ac:spMk id="6" creationId="{7D1899AD-85D3-DFCB-7582-C302E19B727E}"/>
          </ac:spMkLst>
        </pc:spChg>
        <pc:picChg chg="add mod">
          <ac:chgData name="Nathalie Iredje" userId="aaf9c645a6bb162d" providerId="LiveId" clId="{E22603B0-E000-464E-BDAC-68113F0F4F56}" dt="2024-12-28T22:04:20.685" v="1226" actId="14100"/>
          <ac:picMkLst>
            <pc:docMk/>
            <pc:sldMk cId="3753887148" sldId="264"/>
            <ac:picMk id="13" creationId="{54DA6C8F-131A-EF11-BA52-B1C270D24ED9}"/>
          </ac:picMkLst>
        </pc:picChg>
      </pc:sldChg>
      <pc:sldChg chg="addSp delSp modSp new mod">
        <pc:chgData name="Nathalie Iredje" userId="aaf9c645a6bb162d" providerId="LiveId" clId="{E22603B0-E000-464E-BDAC-68113F0F4F56}" dt="2025-01-08T15:01:43.933" v="1395" actId="478"/>
        <pc:sldMkLst>
          <pc:docMk/>
          <pc:sldMk cId="1241432038" sldId="265"/>
        </pc:sldMkLst>
        <pc:spChg chg="mod">
          <ac:chgData name="Nathalie Iredje" userId="aaf9c645a6bb162d" providerId="LiveId" clId="{E22603B0-E000-464E-BDAC-68113F0F4F56}" dt="2025-01-04T22:28:10.186" v="1373" actId="207"/>
          <ac:spMkLst>
            <pc:docMk/>
            <pc:sldMk cId="1241432038" sldId="265"/>
            <ac:spMk id="2" creationId="{C5472BD6-E1B2-85F0-90C9-78BC30711E3D}"/>
          </ac:spMkLst>
        </pc:spChg>
        <pc:spChg chg="mod">
          <ac:chgData name="Nathalie Iredje" userId="aaf9c645a6bb162d" providerId="LiveId" clId="{E22603B0-E000-464E-BDAC-68113F0F4F56}" dt="2025-01-04T22:28:05.229" v="1372" actId="207"/>
          <ac:spMkLst>
            <pc:docMk/>
            <pc:sldMk cId="1241432038" sldId="265"/>
            <ac:spMk id="4" creationId="{B0EEE6E8-8ADB-4398-2FBE-409569287932}"/>
          </ac:spMkLst>
        </pc:spChg>
        <pc:spChg chg="del">
          <ac:chgData name="Nathalie Iredje" userId="aaf9c645a6bb162d" providerId="LiveId" clId="{E22603B0-E000-464E-BDAC-68113F0F4F56}" dt="2025-01-08T15:01:43.933" v="1395" actId="478"/>
          <ac:spMkLst>
            <pc:docMk/>
            <pc:sldMk cId="1241432038" sldId="265"/>
            <ac:spMk id="6" creationId="{D733C8CD-96F1-D966-B201-536EF66EEE0F}"/>
          </ac:spMkLst>
        </pc:spChg>
        <pc:picChg chg="add mod">
          <ac:chgData name="Nathalie Iredje" userId="aaf9c645a6bb162d" providerId="LiveId" clId="{E22603B0-E000-464E-BDAC-68113F0F4F56}" dt="2024-12-28T19:38:08.356" v="622" actId="14100"/>
          <ac:picMkLst>
            <pc:docMk/>
            <pc:sldMk cId="1241432038" sldId="265"/>
            <ac:picMk id="13" creationId="{EA552FB2-B9CE-3695-9065-D43BDAE9C39D}"/>
          </ac:picMkLst>
        </pc:picChg>
      </pc:sldChg>
      <pc:sldChg chg="addSp delSp modSp new mod">
        <pc:chgData name="Nathalie Iredje" userId="aaf9c645a6bb162d" providerId="LiveId" clId="{E22603B0-E000-464E-BDAC-68113F0F4F56}" dt="2025-01-08T15:01:38.389" v="1394" actId="478"/>
        <pc:sldMkLst>
          <pc:docMk/>
          <pc:sldMk cId="1936615256" sldId="266"/>
        </pc:sldMkLst>
        <pc:spChg chg="mod">
          <ac:chgData name="Nathalie Iredje" userId="aaf9c645a6bb162d" providerId="LiveId" clId="{E22603B0-E000-464E-BDAC-68113F0F4F56}" dt="2025-01-04T22:27:59.303" v="1371" actId="207"/>
          <ac:spMkLst>
            <pc:docMk/>
            <pc:sldMk cId="1936615256" sldId="266"/>
            <ac:spMk id="2" creationId="{738920AE-0766-BF70-7396-832EDB914D97}"/>
          </ac:spMkLst>
        </pc:spChg>
        <pc:spChg chg="del">
          <ac:chgData name="Nathalie Iredje" userId="aaf9c645a6bb162d" providerId="LiveId" clId="{E22603B0-E000-464E-BDAC-68113F0F4F56}" dt="2025-01-08T15:01:38.389" v="1394" actId="478"/>
          <ac:spMkLst>
            <pc:docMk/>
            <pc:sldMk cId="1936615256" sldId="266"/>
            <ac:spMk id="6" creationId="{DED4277E-EA7A-7814-98C6-167086E470F6}"/>
          </ac:spMkLst>
        </pc:spChg>
        <pc:picChg chg="add mod">
          <ac:chgData name="Nathalie Iredje" userId="aaf9c645a6bb162d" providerId="LiveId" clId="{E22603B0-E000-464E-BDAC-68113F0F4F56}" dt="2024-12-28T19:50:45.639" v="684" actId="14100"/>
          <ac:picMkLst>
            <pc:docMk/>
            <pc:sldMk cId="1936615256" sldId="266"/>
            <ac:picMk id="9" creationId="{433E6889-2F54-D6C7-0A21-D13DE63F4E3D}"/>
          </ac:picMkLst>
        </pc:picChg>
        <pc:picChg chg="add mod">
          <ac:chgData name="Nathalie Iredje" userId="aaf9c645a6bb162d" providerId="LiveId" clId="{E22603B0-E000-464E-BDAC-68113F0F4F56}" dt="2024-12-28T19:50:34.993" v="683" actId="14100"/>
          <ac:picMkLst>
            <pc:docMk/>
            <pc:sldMk cId="1936615256" sldId="266"/>
            <ac:picMk id="11" creationId="{70B1B6F5-6EFE-9196-0E7D-1050E7D98905}"/>
          </ac:picMkLst>
        </pc:picChg>
      </pc:sldChg>
      <pc:sldChg chg="addSp delSp modSp new mod">
        <pc:chgData name="Nathalie Iredje" userId="aaf9c645a6bb162d" providerId="LiveId" clId="{E22603B0-E000-464E-BDAC-68113F0F4F56}" dt="2025-01-08T15:01:32.646" v="1393" actId="478"/>
        <pc:sldMkLst>
          <pc:docMk/>
          <pc:sldMk cId="3435413659" sldId="267"/>
        </pc:sldMkLst>
        <pc:spChg chg="mod">
          <ac:chgData name="Nathalie Iredje" userId="aaf9c645a6bb162d" providerId="LiveId" clId="{E22603B0-E000-464E-BDAC-68113F0F4F56}" dt="2024-12-28T22:06:30.198" v="1231" actId="20577"/>
          <ac:spMkLst>
            <pc:docMk/>
            <pc:sldMk cId="3435413659" sldId="267"/>
            <ac:spMk id="2" creationId="{189906D3-1E23-9C79-5633-58FF2BB77C32}"/>
          </ac:spMkLst>
        </pc:spChg>
        <pc:spChg chg="mod">
          <ac:chgData name="Nathalie Iredje" userId="aaf9c645a6bb162d" providerId="LiveId" clId="{E22603B0-E000-464E-BDAC-68113F0F4F56}" dt="2025-01-04T22:27:49.767" v="1370" actId="207"/>
          <ac:spMkLst>
            <pc:docMk/>
            <pc:sldMk cId="3435413659" sldId="267"/>
            <ac:spMk id="4" creationId="{4C595F6E-7AB6-E11D-2681-1A81D16DAE30}"/>
          </ac:spMkLst>
        </pc:spChg>
        <pc:spChg chg="del mod">
          <ac:chgData name="Nathalie Iredje" userId="aaf9c645a6bb162d" providerId="LiveId" clId="{E22603B0-E000-464E-BDAC-68113F0F4F56}" dt="2025-01-08T15:01:32.646" v="1393" actId="478"/>
          <ac:spMkLst>
            <pc:docMk/>
            <pc:sldMk cId="3435413659" sldId="267"/>
            <ac:spMk id="6" creationId="{3FAD1940-1E94-577E-68BA-C280FADC2EFF}"/>
          </ac:spMkLst>
        </pc:spChg>
        <pc:picChg chg="add mod">
          <ac:chgData name="Nathalie Iredje" userId="aaf9c645a6bb162d" providerId="LiveId" clId="{E22603B0-E000-464E-BDAC-68113F0F4F56}" dt="2024-12-28T22:06:23.353" v="1230" actId="14100"/>
          <ac:picMkLst>
            <pc:docMk/>
            <pc:sldMk cId="3435413659" sldId="267"/>
            <ac:picMk id="9" creationId="{673F1A06-C771-0E22-712A-736C4BB29E2B}"/>
          </ac:picMkLst>
        </pc:picChg>
      </pc:sldChg>
      <pc:sldChg chg="addSp delSp modSp new mod">
        <pc:chgData name="Nathalie Iredje" userId="aaf9c645a6bb162d" providerId="LiveId" clId="{E22603B0-E000-464E-BDAC-68113F0F4F56}" dt="2025-01-04T22:27:42.551" v="1369" actId="207"/>
        <pc:sldMkLst>
          <pc:docMk/>
          <pc:sldMk cId="2271858840" sldId="268"/>
        </pc:sldMkLst>
        <pc:spChg chg="mod">
          <ac:chgData name="Nathalie Iredje" userId="aaf9c645a6bb162d" providerId="LiveId" clId="{E22603B0-E000-464E-BDAC-68113F0F4F56}" dt="2025-01-04T22:27:42.551" v="1369" actId="207"/>
          <ac:spMkLst>
            <pc:docMk/>
            <pc:sldMk cId="2271858840" sldId="268"/>
            <ac:spMk id="2" creationId="{95390765-EF60-8C21-96A6-6A3C038D1605}"/>
          </ac:spMkLst>
        </pc:spChg>
        <pc:spChg chg="mod">
          <ac:chgData name="Nathalie Iredje" userId="aaf9c645a6bb162d" providerId="LiveId" clId="{E22603B0-E000-464E-BDAC-68113F0F4F56}" dt="2025-01-04T22:27:38.292" v="1368" actId="207"/>
          <ac:spMkLst>
            <pc:docMk/>
            <pc:sldMk cId="2271858840" sldId="268"/>
            <ac:spMk id="4" creationId="{0ACBCF19-CD38-415C-3074-5DA28B89BC72}"/>
          </ac:spMkLst>
        </pc:spChg>
        <pc:picChg chg="add mod">
          <ac:chgData name="Nathalie Iredje" userId="aaf9c645a6bb162d" providerId="LiveId" clId="{E22603B0-E000-464E-BDAC-68113F0F4F56}" dt="2024-12-28T20:02:14.576" v="813" actId="1076"/>
          <ac:picMkLst>
            <pc:docMk/>
            <pc:sldMk cId="2271858840" sldId="268"/>
            <ac:picMk id="9" creationId="{B1BEDC72-CE64-CAFD-AA9E-50AEF0BA060F}"/>
          </ac:picMkLst>
        </pc:picChg>
        <pc:picChg chg="add mod">
          <ac:chgData name="Nathalie Iredje" userId="aaf9c645a6bb162d" providerId="LiveId" clId="{E22603B0-E000-464E-BDAC-68113F0F4F56}" dt="2024-12-28T20:02:21.997" v="815" actId="1076"/>
          <ac:picMkLst>
            <pc:docMk/>
            <pc:sldMk cId="2271858840" sldId="268"/>
            <ac:picMk id="11" creationId="{AF9A549E-E08F-8A75-8FB0-69C3AD3F5CEC}"/>
          </ac:picMkLst>
        </pc:picChg>
      </pc:sldChg>
      <pc:sldChg chg="addSp delSp modSp new mod">
        <pc:chgData name="Nathalie Iredje" userId="aaf9c645a6bb162d" providerId="LiveId" clId="{E22603B0-E000-464E-BDAC-68113F0F4F56}" dt="2025-01-04T22:27:13.138" v="1367" actId="20577"/>
        <pc:sldMkLst>
          <pc:docMk/>
          <pc:sldMk cId="2064356941" sldId="269"/>
        </pc:sldMkLst>
        <pc:spChg chg="mod">
          <ac:chgData name="Nathalie Iredje" userId="aaf9c645a6bb162d" providerId="LiveId" clId="{E22603B0-E000-464E-BDAC-68113F0F4F56}" dt="2025-01-04T22:27:13.138" v="1367" actId="20577"/>
          <ac:spMkLst>
            <pc:docMk/>
            <pc:sldMk cId="2064356941" sldId="269"/>
            <ac:spMk id="2" creationId="{5089FF07-333E-E87A-2EC1-09ED11979814}"/>
          </ac:spMkLst>
        </pc:spChg>
        <pc:spChg chg="mod">
          <ac:chgData name="Nathalie Iredje" userId="aaf9c645a6bb162d" providerId="LiveId" clId="{E22603B0-E000-464E-BDAC-68113F0F4F56}" dt="2025-01-04T22:25:52.620" v="1272" actId="207"/>
          <ac:spMkLst>
            <pc:docMk/>
            <pc:sldMk cId="2064356941" sldId="269"/>
            <ac:spMk id="4" creationId="{33E68974-5644-575A-11F6-E90B33A50AEC}"/>
          </ac:spMkLst>
        </pc:spChg>
        <pc:picChg chg="add mod">
          <ac:chgData name="Nathalie Iredje" userId="aaf9c645a6bb162d" providerId="LiveId" clId="{E22603B0-E000-464E-BDAC-68113F0F4F56}" dt="2024-12-28T21:29:51.307" v="856" actId="1076"/>
          <ac:picMkLst>
            <pc:docMk/>
            <pc:sldMk cId="2064356941" sldId="269"/>
            <ac:picMk id="9" creationId="{2953C61F-7190-EB3D-AFBE-AB12C66C52E7}"/>
          </ac:picMkLst>
        </pc:picChg>
      </pc:sldChg>
      <pc:sldChg chg="addSp delSp modSp new mod">
        <pc:chgData name="Nathalie Iredje" userId="aaf9c645a6bb162d" providerId="LiveId" clId="{E22603B0-E000-464E-BDAC-68113F0F4F56}" dt="2025-01-04T22:25:21.228" v="1268" actId="207"/>
        <pc:sldMkLst>
          <pc:docMk/>
          <pc:sldMk cId="2723635453" sldId="270"/>
        </pc:sldMkLst>
        <pc:spChg chg="mod">
          <ac:chgData name="Nathalie Iredje" userId="aaf9c645a6bb162d" providerId="LiveId" clId="{E22603B0-E000-464E-BDAC-68113F0F4F56}" dt="2025-01-04T22:25:14.408" v="1267" actId="207"/>
          <ac:spMkLst>
            <pc:docMk/>
            <pc:sldMk cId="2723635453" sldId="270"/>
            <ac:spMk id="2" creationId="{80473EC9-8AED-E503-FC86-CD531B5A399A}"/>
          </ac:spMkLst>
        </pc:spChg>
        <pc:spChg chg="mod">
          <ac:chgData name="Nathalie Iredje" userId="aaf9c645a6bb162d" providerId="LiveId" clId="{E22603B0-E000-464E-BDAC-68113F0F4F56}" dt="2025-01-04T22:25:21.228" v="1268" actId="207"/>
          <ac:spMkLst>
            <pc:docMk/>
            <pc:sldMk cId="2723635453" sldId="270"/>
            <ac:spMk id="4" creationId="{83389467-158B-0773-A28D-BF08F8F2DCE4}"/>
          </ac:spMkLst>
        </pc:spChg>
        <pc:picChg chg="add mod">
          <ac:chgData name="Nathalie Iredje" userId="aaf9c645a6bb162d" providerId="LiveId" clId="{E22603B0-E000-464E-BDAC-68113F0F4F56}" dt="2024-12-28T21:34:05.113" v="899" actId="14100"/>
          <ac:picMkLst>
            <pc:docMk/>
            <pc:sldMk cId="2723635453" sldId="270"/>
            <ac:picMk id="9" creationId="{DDF612EF-99F9-8240-5A18-90302F6251C3}"/>
          </ac:picMkLst>
        </pc:picChg>
      </pc:sldChg>
      <pc:sldChg chg="addSp delSp modSp new mod">
        <pc:chgData name="Nathalie Iredje" userId="aaf9c645a6bb162d" providerId="LiveId" clId="{E22603B0-E000-464E-BDAC-68113F0F4F56}" dt="2025-01-04T22:25:05.155" v="1266" actId="207"/>
        <pc:sldMkLst>
          <pc:docMk/>
          <pc:sldMk cId="2690420028" sldId="271"/>
        </pc:sldMkLst>
        <pc:spChg chg="mod">
          <ac:chgData name="Nathalie Iredje" userId="aaf9c645a6bb162d" providerId="LiveId" clId="{E22603B0-E000-464E-BDAC-68113F0F4F56}" dt="2025-01-04T22:25:00.535" v="1265" actId="207"/>
          <ac:spMkLst>
            <pc:docMk/>
            <pc:sldMk cId="2690420028" sldId="271"/>
            <ac:spMk id="2" creationId="{5490DC13-1290-6359-FB98-D438D3926A52}"/>
          </ac:spMkLst>
        </pc:spChg>
        <pc:spChg chg="mod">
          <ac:chgData name="Nathalie Iredje" userId="aaf9c645a6bb162d" providerId="LiveId" clId="{E22603B0-E000-464E-BDAC-68113F0F4F56}" dt="2025-01-04T22:25:05.155" v="1266" actId="207"/>
          <ac:spMkLst>
            <pc:docMk/>
            <pc:sldMk cId="2690420028" sldId="271"/>
            <ac:spMk id="4" creationId="{134B7C6B-6B01-F687-BBB8-079601009B24}"/>
          </ac:spMkLst>
        </pc:spChg>
        <pc:picChg chg="add mod">
          <ac:chgData name="Nathalie Iredje" userId="aaf9c645a6bb162d" providerId="LiveId" clId="{E22603B0-E000-464E-BDAC-68113F0F4F56}" dt="2024-12-28T21:38:02.622" v="930" actId="14100"/>
          <ac:picMkLst>
            <pc:docMk/>
            <pc:sldMk cId="2690420028" sldId="271"/>
            <ac:picMk id="9" creationId="{578D394D-530B-D7EB-1C83-8EB20835BBD7}"/>
          </ac:picMkLst>
        </pc:picChg>
      </pc:sldChg>
      <pc:sldChg chg="modSp add ord">
        <pc:chgData name="Nathalie Iredje" userId="aaf9c645a6bb162d" providerId="LiveId" clId="{E22603B0-E000-464E-BDAC-68113F0F4F56}" dt="2024-12-28T21:40:06.223" v="969" actId="20577"/>
        <pc:sldMkLst>
          <pc:docMk/>
          <pc:sldMk cId="3687693471" sldId="272"/>
        </pc:sldMkLst>
        <pc:spChg chg="mod">
          <ac:chgData name="Nathalie Iredje" userId="aaf9c645a6bb162d" providerId="LiveId" clId="{E22603B0-E000-464E-BDAC-68113F0F4F56}" dt="2024-12-28T21:40:06.223" v="969" actId="20577"/>
          <ac:spMkLst>
            <pc:docMk/>
            <pc:sldMk cId="3687693471" sldId="272"/>
            <ac:spMk id="2" creationId="{00188515-CB3F-C984-FA58-59C017440574}"/>
          </ac:spMkLst>
        </pc:spChg>
      </pc:sldChg>
      <pc:sldChg chg="addSp delSp modSp add mod ord">
        <pc:chgData name="Nathalie Iredje" userId="aaf9c645a6bb162d" providerId="LiveId" clId="{E22603B0-E000-464E-BDAC-68113F0F4F56}" dt="2025-01-04T22:24:49" v="1264" actId="207"/>
        <pc:sldMkLst>
          <pc:docMk/>
          <pc:sldMk cId="611202550" sldId="273"/>
        </pc:sldMkLst>
        <pc:spChg chg="mod">
          <ac:chgData name="Nathalie Iredje" userId="aaf9c645a6bb162d" providerId="LiveId" clId="{E22603B0-E000-464E-BDAC-68113F0F4F56}" dt="2025-01-04T22:24:49" v="1264" actId="207"/>
          <ac:spMkLst>
            <pc:docMk/>
            <pc:sldMk cId="611202550" sldId="273"/>
            <ac:spMk id="2" creationId="{F30C7573-77A6-16D7-21CE-9BB158B65147}"/>
          </ac:spMkLst>
        </pc:spChg>
        <pc:spChg chg="mod">
          <ac:chgData name="Nathalie Iredje" userId="aaf9c645a6bb162d" providerId="LiveId" clId="{E22603B0-E000-464E-BDAC-68113F0F4F56}" dt="2025-01-04T22:24:40.734" v="1263" actId="207"/>
          <ac:spMkLst>
            <pc:docMk/>
            <pc:sldMk cId="611202550" sldId="273"/>
            <ac:spMk id="4" creationId="{66F72487-A956-785E-4BDD-8E5B21C677EE}"/>
          </ac:spMkLst>
        </pc:spChg>
        <pc:picChg chg="add mod">
          <ac:chgData name="Nathalie Iredje" userId="aaf9c645a6bb162d" providerId="LiveId" clId="{E22603B0-E000-464E-BDAC-68113F0F4F56}" dt="2024-12-28T21:44:29.232" v="1002" actId="1076"/>
          <ac:picMkLst>
            <pc:docMk/>
            <pc:sldMk cId="611202550" sldId="273"/>
            <ac:picMk id="5" creationId="{BF14BF66-5860-8A84-ABF1-C1CAD059622E}"/>
          </ac:picMkLst>
        </pc:picChg>
      </pc:sldChg>
      <pc:sldChg chg="modSp add mod">
        <pc:chgData name="Nathalie Iredje" userId="aaf9c645a6bb162d" providerId="LiveId" clId="{E22603B0-E000-464E-BDAC-68113F0F4F56}" dt="2025-01-04T22:24:32.581" v="1262" actId="207"/>
        <pc:sldMkLst>
          <pc:docMk/>
          <pc:sldMk cId="3866192979" sldId="274"/>
        </pc:sldMkLst>
        <pc:spChg chg="mod">
          <ac:chgData name="Nathalie Iredje" userId="aaf9c645a6bb162d" providerId="LiveId" clId="{E22603B0-E000-464E-BDAC-68113F0F4F56}" dt="2025-01-04T22:24:32.581" v="1262" actId="207"/>
          <ac:spMkLst>
            <pc:docMk/>
            <pc:sldMk cId="3866192979" sldId="274"/>
            <ac:spMk id="2" creationId="{9B06F784-FE8A-4E8F-C978-AEF93364FA61}"/>
          </ac:spMkLst>
        </pc:spChg>
        <pc:spChg chg="mod">
          <ac:chgData name="Nathalie Iredje" userId="aaf9c645a6bb162d" providerId="LiveId" clId="{E22603B0-E000-464E-BDAC-68113F0F4F56}" dt="2025-01-04T22:24:26.835" v="1261" actId="207"/>
          <ac:spMkLst>
            <pc:docMk/>
            <pc:sldMk cId="3866192979" sldId="274"/>
            <ac:spMk id="4" creationId="{3CB5AA25-FE71-36B0-27DB-E20CFF250477}"/>
          </ac:spMkLst>
        </pc:spChg>
        <pc:picChg chg="mod">
          <ac:chgData name="Nathalie Iredje" userId="aaf9c645a6bb162d" providerId="LiveId" clId="{E22603B0-E000-464E-BDAC-68113F0F4F56}" dt="2024-12-28T21:46:19.997" v="1016" actId="14826"/>
          <ac:picMkLst>
            <pc:docMk/>
            <pc:sldMk cId="3866192979" sldId="274"/>
            <ac:picMk id="5" creationId="{3CDA9B63-231B-8267-D1CD-F468EECE2C2D}"/>
          </ac:picMkLst>
        </pc:picChg>
      </pc:sldChg>
      <pc:sldChg chg="modSp add mod">
        <pc:chgData name="Nathalie Iredje" userId="aaf9c645a6bb162d" providerId="LiveId" clId="{E22603B0-E000-464E-BDAC-68113F0F4F56}" dt="2025-01-04T22:24:19.480" v="1260" actId="207"/>
        <pc:sldMkLst>
          <pc:docMk/>
          <pc:sldMk cId="3818653678" sldId="275"/>
        </pc:sldMkLst>
        <pc:spChg chg="mod">
          <ac:chgData name="Nathalie Iredje" userId="aaf9c645a6bb162d" providerId="LiveId" clId="{E22603B0-E000-464E-BDAC-68113F0F4F56}" dt="2025-01-04T22:24:19.480" v="1260" actId="207"/>
          <ac:spMkLst>
            <pc:docMk/>
            <pc:sldMk cId="3818653678" sldId="275"/>
            <ac:spMk id="2" creationId="{824AD734-4341-6E36-5029-B5B0CAC5DA6F}"/>
          </ac:spMkLst>
        </pc:spChg>
        <pc:spChg chg="mod">
          <ac:chgData name="Nathalie Iredje" userId="aaf9c645a6bb162d" providerId="LiveId" clId="{E22603B0-E000-464E-BDAC-68113F0F4F56}" dt="2025-01-04T22:24:15.387" v="1259" actId="207"/>
          <ac:spMkLst>
            <pc:docMk/>
            <pc:sldMk cId="3818653678" sldId="275"/>
            <ac:spMk id="4" creationId="{B43A8725-66D7-5D2E-E04D-4B532D765264}"/>
          </ac:spMkLst>
        </pc:spChg>
        <pc:picChg chg="mod">
          <ac:chgData name="Nathalie Iredje" userId="aaf9c645a6bb162d" providerId="LiveId" clId="{E22603B0-E000-464E-BDAC-68113F0F4F56}" dt="2024-12-28T21:48:43.648" v="1032" actId="14100"/>
          <ac:picMkLst>
            <pc:docMk/>
            <pc:sldMk cId="3818653678" sldId="275"/>
            <ac:picMk id="5" creationId="{4B96B26A-6CCF-2D2A-BEA6-82B86FDA68F0}"/>
          </ac:picMkLst>
        </pc:picChg>
      </pc:sldChg>
      <pc:sldChg chg="modSp add mod">
        <pc:chgData name="Nathalie Iredje" userId="aaf9c645a6bb162d" providerId="LiveId" clId="{E22603B0-E000-464E-BDAC-68113F0F4F56}" dt="2025-01-04T22:24:09.221" v="1258" actId="207"/>
        <pc:sldMkLst>
          <pc:docMk/>
          <pc:sldMk cId="2161543009" sldId="276"/>
        </pc:sldMkLst>
        <pc:spChg chg="mod">
          <ac:chgData name="Nathalie Iredje" userId="aaf9c645a6bb162d" providerId="LiveId" clId="{E22603B0-E000-464E-BDAC-68113F0F4F56}" dt="2025-01-04T22:24:09.221" v="1258" actId="207"/>
          <ac:spMkLst>
            <pc:docMk/>
            <pc:sldMk cId="2161543009" sldId="276"/>
            <ac:spMk id="2" creationId="{03C47566-7BEC-7FAF-B31B-1846AB4C9C06}"/>
          </ac:spMkLst>
        </pc:spChg>
        <pc:spChg chg="mod">
          <ac:chgData name="Nathalie Iredje" userId="aaf9c645a6bb162d" providerId="LiveId" clId="{E22603B0-E000-464E-BDAC-68113F0F4F56}" dt="2025-01-04T22:24:03.760" v="1257" actId="207"/>
          <ac:spMkLst>
            <pc:docMk/>
            <pc:sldMk cId="2161543009" sldId="276"/>
            <ac:spMk id="4" creationId="{0D7D3DCC-37B5-3768-6967-E35EAC912C2E}"/>
          </ac:spMkLst>
        </pc:spChg>
        <pc:picChg chg="mod">
          <ac:chgData name="Nathalie Iredje" userId="aaf9c645a6bb162d" providerId="LiveId" clId="{E22603B0-E000-464E-BDAC-68113F0F4F56}" dt="2024-12-28T21:50:50.322" v="1049" actId="14100"/>
          <ac:picMkLst>
            <pc:docMk/>
            <pc:sldMk cId="2161543009" sldId="276"/>
            <ac:picMk id="5" creationId="{109A6205-A960-2BDF-65C8-245879DA9412}"/>
          </ac:picMkLst>
        </pc:picChg>
      </pc:sldChg>
      <pc:sldChg chg="modSp add mod">
        <pc:chgData name="Nathalie Iredje" userId="aaf9c645a6bb162d" providerId="LiveId" clId="{E22603B0-E000-464E-BDAC-68113F0F4F56}" dt="2025-01-04T22:23:52.509" v="1256" actId="207"/>
        <pc:sldMkLst>
          <pc:docMk/>
          <pc:sldMk cId="1820595135" sldId="277"/>
        </pc:sldMkLst>
        <pc:spChg chg="mod">
          <ac:chgData name="Nathalie Iredje" userId="aaf9c645a6bb162d" providerId="LiveId" clId="{E22603B0-E000-464E-BDAC-68113F0F4F56}" dt="2025-01-04T22:23:52.509" v="1256" actId="207"/>
          <ac:spMkLst>
            <pc:docMk/>
            <pc:sldMk cId="1820595135" sldId="277"/>
            <ac:spMk id="2" creationId="{E81AE21D-C87D-7C20-58EC-D9F4FE1672F6}"/>
          </ac:spMkLst>
        </pc:spChg>
        <pc:spChg chg="mod">
          <ac:chgData name="Nathalie Iredje" userId="aaf9c645a6bb162d" providerId="LiveId" clId="{E22603B0-E000-464E-BDAC-68113F0F4F56}" dt="2025-01-04T22:23:42.313" v="1254" actId="207"/>
          <ac:spMkLst>
            <pc:docMk/>
            <pc:sldMk cId="1820595135" sldId="277"/>
            <ac:spMk id="4" creationId="{7F251E4B-1248-C1EA-CD3A-A1F3AFF9C37C}"/>
          </ac:spMkLst>
        </pc:spChg>
        <pc:picChg chg="mod">
          <ac:chgData name="Nathalie Iredje" userId="aaf9c645a6bb162d" providerId="LiveId" clId="{E22603B0-E000-464E-BDAC-68113F0F4F56}" dt="2024-12-28T21:53:29.736" v="1068" actId="14826"/>
          <ac:picMkLst>
            <pc:docMk/>
            <pc:sldMk cId="1820595135" sldId="277"/>
            <ac:picMk id="5" creationId="{34A80FA1-05EF-03E1-720B-698CF9A88883}"/>
          </ac:picMkLst>
        </pc:picChg>
      </pc:sldChg>
      <pc:sldChg chg="delSp modSp new mod ord">
        <pc:chgData name="Nathalie Iredje" userId="aaf9c645a6bb162d" providerId="LiveId" clId="{E22603B0-E000-464E-BDAC-68113F0F4F56}" dt="2025-01-04T22:23:21.989" v="1252"/>
        <pc:sldMkLst>
          <pc:docMk/>
          <pc:sldMk cId="4043537017" sldId="278"/>
        </pc:sldMkLst>
        <pc:spChg chg="mod">
          <ac:chgData name="Nathalie Iredje" userId="aaf9c645a6bb162d" providerId="LiveId" clId="{E22603B0-E000-464E-BDAC-68113F0F4F56}" dt="2024-12-28T21:55:05.473" v="1089" actId="1076"/>
          <ac:spMkLst>
            <pc:docMk/>
            <pc:sldMk cId="4043537017" sldId="278"/>
            <ac:spMk id="2" creationId="{6F24C4AE-AF2C-F384-7C1C-63BD7226C4FF}"/>
          </ac:spMkLst>
        </pc:spChg>
        <pc:spChg chg="mod">
          <ac:chgData name="Nathalie Iredje" userId="aaf9c645a6bb162d" providerId="LiveId" clId="{E22603B0-E000-464E-BDAC-68113F0F4F56}" dt="2025-01-04T22:23:00.191" v="1246" actId="207"/>
          <ac:spMkLst>
            <pc:docMk/>
            <pc:sldMk cId="4043537017" sldId="278"/>
            <ac:spMk id="3" creationId="{7687A2C8-F917-45D6-8DE8-3BAD10103C3C}"/>
          </ac:spMkLst>
        </pc:spChg>
      </pc:sldChg>
      <pc:sldChg chg="modSp add mod">
        <pc:chgData name="Nathalie Iredje" userId="aaf9c645a6bb162d" providerId="LiveId" clId="{E22603B0-E000-464E-BDAC-68113F0F4F56}" dt="2024-12-28T22:00:06.287" v="1150" actId="255"/>
        <pc:sldMkLst>
          <pc:docMk/>
          <pc:sldMk cId="755934715" sldId="279"/>
        </pc:sldMkLst>
        <pc:spChg chg="mod">
          <ac:chgData name="Nathalie Iredje" userId="aaf9c645a6bb162d" providerId="LiveId" clId="{E22603B0-E000-464E-BDAC-68113F0F4F56}" dt="2024-12-28T21:58:48.479" v="1131" actId="14100"/>
          <ac:spMkLst>
            <pc:docMk/>
            <pc:sldMk cId="755934715" sldId="279"/>
            <ac:spMk id="2" creationId="{FEDE50B3-52FF-9898-411F-0DC88C0C83F4}"/>
          </ac:spMkLst>
        </pc:spChg>
        <pc:spChg chg="mod">
          <ac:chgData name="Nathalie Iredje" userId="aaf9c645a6bb162d" providerId="LiveId" clId="{E22603B0-E000-464E-BDAC-68113F0F4F56}" dt="2024-12-28T22:00:06.287" v="1150" actId="255"/>
          <ac:spMkLst>
            <pc:docMk/>
            <pc:sldMk cId="755934715" sldId="279"/>
            <ac:spMk id="3" creationId="{07BBFE93-E171-78CC-38AC-968BE50312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1/8/2025</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59328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1/8/2025</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1826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1/8/2025</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5658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1/8/2025</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8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1/8/2025</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1296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1/8/2025</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25515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1/8/2025</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5357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1/8/2025</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2320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1/8/2025</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52509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1/8/2025</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159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1/8/2025</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8947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1/8/2025</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4093537028"/>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F61B21B-C704-8330-6871-65617F451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CE58E-75CB-C365-3F6A-7D358F7D3C20}"/>
              </a:ext>
            </a:extLst>
          </p:cNvPr>
          <p:cNvSpPr>
            <a:spLocks noGrp="1"/>
          </p:cNvSpPr>
          <p:nvPr>
            <p:ph type="ctrTitle"/>
          </p:nvPr>
        </p:nvSpPr>
        <p:spPr>
          <a:xfrm>
            <a:off x="312252" y="752136"/>
            <a:ext cx="3944703" cy="3638795"/>
          </a:xfrm>
        </p:spPr>
        <p:txBody>
          <a:bodyPr anchor="t">
            <a:normAutofit/>
          </a:bodyPr>
          <a:lstStyle/>
          <a:p>
            <a:r>
              <a:rPr lang="en-NG" sz="3400" kern="100" dirty="0">
                <a:effectLst/>
                <a:latin typeface="Aptos" panose="020B0004020202020204" pitchFamily="34" charset="0"/>
                <a:ea typeface="Aptos" panose="020B0004020202020204" pitchFamily="34" charset="0"/>
                <a:cs typeface="Times New Roman" panose="02020603050405020304" pitchFamily="18" charset="0"/>
              </a:rPr>
              <a:t>TECHTRONIX INNOVATIONS: A DEEP DIVE INTO SALES PERFORMANCE &amp; MARKET OPPORTUNITES</a:t>
            </a:r>
            <a:endParaRPr lang="en-NG" sz="3400" dirty="0"/>
          </a:p>
        </p:txBody>
      </p:sp>
      <p:sp>
        <p:nvSpPr>
          <p:cNvPr id="3" name="Subtitle 2">
            <a:extLst>
              <a:ext uri="{FF2B5EF4-FFF2-40B4-BE49-F238E27FC236}">
                <a16:creationId xmlns:a16="http://schemas.microsoft.com/office/drawing/2014/main" id="{1D884247-796F-4A9A-2606-4ED979E9A6B8}"/>
              </a:ext>
            </a:extLst>
          </p:cNvPr>
          <p:cNvSpPr>
            <a:spLocks noGrp="1"/>
          </p:cNvSpPr>
          <p:nvPr>
            <p:ph type="subTitle" idx="1"/>
          </p:nvPr>
        </p:nvSpPr>
        <p:spPr>
          <a:xfrm>
            <a:off x="312252" y="4344317"/>
            <a:ext cx="3698627" cy="1343789"/>
          </a:xfrm>
        </p:spPr>
        <p:txBody>
          <a:bodyPr anchor="ctr">
            <a:normAutofit/>
          </a:bodyPr>
          <a:lstStyle/>
          <a:p>
            <a:r>
              <a:rPr lang="en-US" i="1" dirty="0">
                <a:latin typeface="Aptos" panose="020B0004020202020204" pitchFamily="34" charset="0"/>
              </a:rPr>
              <a:t>By Nathalie Iredje</a:t>
            </a:r>
            <a:endParaRPr lang="en-NG" i="1" dirty="0">
              <a:latin typeface="Aptos" panose="020B0004020202020204" pitchFamily="34" charset="0"/>
            </a:endParaRPr>
          </a:p>
        </p:txBody>
      </p:sp>
      <p:pic>
        <p:nvPicPr>
          <p:cNvPr id="4" name="Picture 3" descr="A computer screen with a circular logo&#10;&#10;Description automatically generated with medium confidence">
            <a:extLst>
              <a:ext uri="{FF2B5EF4-FFF2-40B4-BE49-F238E27FC236}">
                <a16:creationId xmlns:a16="http://schemas.microsoft.com/office/drawing/2014/main" id="{75085827-FE6E-A8FB-47FF-FA74ECF09BF3}"/>
              </a:ext>
            </a:extLst>
          </p:cNvPr>
          <p:cNvPicPr>
            <a:picLocks noChangeAspect="1"/>
          </p:cNvPicPr>
          <p:nvPr/>
        </p:nvPicPr>
        <p:blipFill>
          <a:blip r:embed="rId2">
            <a:extLst>
              <a:ext uri="{28A0092B-C50C-407E-A947-70E740481C1C}">
                <a14:useLocalDpi xmlns:a14="http://schemas.microsoft.com/office/drawing/2010/main" val="0"/>
              </a:ext>
            </a:extLst>
          </a:blip>
          <a:srcRect t="4377"/>
          <a:stretch/>
        </p:blipFill>
        <p:spPr>
          <a:xfrm>
            <a:off x="5096608" y="72874"/>
            <a:ext cx="7018782" cy="6711603"/>
          </a:xfrm>
          <a:custGeom>
            <a:avLst/>
            <a:gdLst/>
            <a:ahLst/>
            <a:cxnLst/>
            <a:rect l="l" t="t" r="r" b="b"/>
            <a:pathLst>
              <a:path w="7018782" h="6732093">
                <a:moveTo>
                  <a:pt x="697647" y="0"/>
                </a:moveTo>
                <a:lnTo>
                  <a:pt x="6321135" y="0"/>
                </a:lnTo>
                <a:cubicBezTo>
                  <a:pt x="6706435" y="0"/>
                  <a:pt x="7018782" y="312347"/>
                  <a:pt x="7018782" y="697647"/>
                </a:cubicBezTo>
                <a:lnTo>
                  <a:pt x="7018782" y="6034446"/>
                </a:lnTo>
                <a:cubicBezTo>
                  <a:pt x="7018782" y="6419746"/>
                  <a:pt x="6706435" y="6732093"/>
                  <a:pt x="6321135" y="6732093"/>
                </a:cubicBezTo>
                <a:lnTo>
                  <a:pt x="697647" y="6732093"/>
                </a:lnTo>
                <a:cubicBezTo>
                  <a:pt x="312347" y="6732093"/>
                  <a:pt x="0" y="6419746"/>
                  <a:pt x="0" y="6034446"/>
                </a:cubicBezTo>
                <a:lnTo>
                  <a:pt x="0" y="697647"/>
                </a:lnTo>
                <a:cubicBezTo>
                  <a:pt x="0" y="312347"/>
                  <a:pt x="312347" y="0"/>
                  <a:pt x="697647" y="0"/>
                </a:cubicBezTo>
                <a:close/>
              </a:path>
            </a:pathLst>
          </a:custGeom>
        </p:spPr>
      </p:pic>
    </p:spTree>
    <p:extLst>
      <p:ext uri="{BB962C8B-B14F-4D97-AF65-F5344CB8AC3E}">
        <p14:creationId xmlns:p14="http://schemas.microsoft.com/office/powerpoint/2010/main" val="2785172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2BD6-E1B2-85F0-90C9-78BC30711E3D}"/>
              </a:ext>
            </a:extLst>
          </p:cNvPr>
          <p:cNvSpPr>
            <a:spLocks noGrp="1"/>
          </p:cNvSpPr>
          <p:nvPr>
            <p:ph type="title"/>
          </p:nvPr>
        </p:nvSpPr>
        <p:spPr>
          <a:xfrm>
            <a:off x="340137" y="112542"/>
            <a:ext cx="5540158" cy="2043569"/>
          </a:xfrm>
        </p:spPr>
        <p:txBody>
          <a:bodyPr anchor="ctr">
            <a:normAutofit fontScale="90000"/>
          </a:bodyPr>
          <a:lstStyle/>
          <a:p>
            <a:r>
              <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5. </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Revenue Analysis by Region &amp; Country: </a:t>
            </a:r>
            <a:r>
              <a:rPr lang="en-NG" sz="1800" b="0" kern="100" dirty="0">
                <a:effectLst/>
                <a:latin typeface="Aptos" panose="020B0004020202020204" pitchFamily="34" charset="0"/>
                <a:ea typeface="Aptos" panose="020B0004020202020204" pitchFamily="34" charset="0"/>
                <a:cs typeface="Times New Roman" panose="02020603050405020304" pitchFamily="18" charset="0"/>
              </a:rPr>
              <a:t>The region with the highest revenue generation is Asia pacific with $150M, followed by North America with $52M and Europe with $50M. By country; USA had the highest revenue generation with $52M, followed by China with $51M, Japan with $50M and Germany with $49.7M while South Korea generated the least revenue with $49.2M.</a:t>
            </a:r>
            <a:br>
              <a:rPr lang="en-NG" sz="18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b="0" dirty="0">
              <a:latin typeface="Aptos" panose="020B0004020202020204" pitchFamily="34" charset="0"/>
            </a:endParaRPr>
          </a:p>
        </p:txBody>
      </p:sp>
      <p:sp>
        <p:nvSpPr>
          <p:cNvPr id="4" name="Text Placeholder 3">
            <a:extLst>
              <a:ext uri="{FF2B5EF4-FFF2-40B4-BE49-F238E27FC236}">
                <a16:creationId xmlns:a16="http://schemas.microsoft.com/office/drawing/2014/main" id="{B0EEE6E8-8ADB-4398-2FBE-409569287932}"/>
              </a:ext>
            </a:extLst>
          </p:cNvPr>
          <p:cNvSpPr>
            <a:spLocks noGrp="1"/>
          </p:cNvSpPr>
          <p:nvPr>
            <p:ph type="body" sz="half" idx="2"/>
          </p:nvPr>
        </p:nvSpPr>
        <p:spPr>
          <a:xfrm>
            <a:off x="6379866" y="151811"/>
            <a:ext cx="5268183" cy="5512779"/>
          </a:xfrm>
        </p:spPr>
        <p:txBody>
          <a:bodyPr anchor="ctr">
            <a:normAutofit fontScale="92500"/>
          </a:bodyPr>
          <a:lstStyle/>
          <a:p>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Recommendations: </a:t>
            </a:r>
            <a:endParaRPr lang="en-US"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Look into expanding market share in Asia Pacific by Exploring new partnerships, establishing a stronger local presence, establishing new locations within the region and tailoring marketing strategies to the specific needs of Asian markets.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Investigate the reasons for lower revenue in South Korea: </a:t>
            </a:r>
            <a:r>
              <a:rPr lang="en-NG" sz="18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 competitors to see what they are doing better, customer preferences, and market entry barriers.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In the regions/countries performing well, </a:t>
            </a:r>
            <a:r>
              <a:rPr lang="en-NG" sz="1800" kern="100" dirty="0" err="1">
                <a:effectLst/>
                <a:latin typeface="Aptos" panose="020B0004020202020204" pitchFamily="34" charset="0"/>
                <a:ea typeface="Aptos" panose="020B0004020202020204" pitchFamily="34" charset="0"/>
                <a:cs typeface="Times New Roman" panose="02020603050405020304" pitchFamily="18" charset="0"/>
              </a:rPr>
              <a:t>techtronix</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 should focus on strengthening brand presence through targeted marketing both online/offline, continuously work on improving and diversifying products &amp; strengthening customer service relationships.</a:t>
            </a:r>
          </a:p>
          <a:p>
            <a:endParaRPr lang="en-NG" sz="14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69D71427-BB58-F96E-0BF7-7C9EA780E3C1}"/>
              </a:ext>
            </a:extLst>
          </p:cNvPr>
          <p:cNvSpPr>
            <a:spLocks noGrp="1"/>
          </p:cNvSpPr>
          <p:nvPr>
            <p:ph type="sldNum" sz="quarter" idx="12"/>
          </p:nvPr>
        </p:nvSpPr>
        <p:spPr/>
        <p:txBody>
          <a:bodyPr/>
          <a:lstStyle/>
          <a:p>
            <a:fld id="{6E91CC32-6A6B-4E2E-BBA1-6864F305DA26}" type="slidenum">
              <a:rPr lang="en-US" smtClean="0"/>
              <a:t>10</a:t>
            </a:fld>
            <a:endParaRPr lang="en-US"/>
          </a:p>
        </p:txBody>
      </p:sp>
      <p:pic>
        <p:nvPicPr>
          <p:cNvPr id="13" name="Picture 12" descr="A map of the world&#10;&#10;Description automatically generated">
            <a:extLst>
              <a:ext uri="{FF2B5EF4-FFF2-40B4-BE49-F238E27FC236}">
                <a16:creationId xmlns:a16="http://schemas.microsoft.com/office/drawing/2014/main" id="{EA552FB2-B9CE-3695-9065-D43BDAE9C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63" y="2004499"/>
            <a:ext cx="5650523" cy="3861729"/>
          </a:xfrm>
          <a:prstGeom prst="rect">
            <a:avLst/>
          </a:prstGeom>
        </p:spPr>
      </p:pic>
    </p:spTree>
    <p:extLst>
      <p:ext uri="{BB962C8B-B14F-4D97-AF65-F5344CB8AC3E}">
        <p14:creationId xmlns:p14="http://schemas.microsoft.com/office/powerpoint/2010/main" val="124143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20AE-0766-BF70-7396-832EDB914D97}"/>
              </a:ext>
            </a:extLst>
          </p:cNvPr>
          <p:cNvSpPr>
            <a:spLocks noGrp="1"/>
          </p:cNvSpPr>
          <p:nvPr>
            <p:ph type="title"/>
          </p:nvPr>
        </p:nvSpPr>
        <p:spPr>
          <a:xfrm>
            <a:off x="318971" y="224119"/>
            <a:ext cx="11146887" cy="990599"/>
          </a:xfrm>
        </p:spPr>
        <p:txBody>
          <a:bodyPr anchor="ctr">
            <a:normAutofit fontScale="90000"/>
          </a:bodyPr>
          <a:lstStyle/>
          <a:p>
            <a:pPr marL="342900" lvl="0" indent="-342900">
              <a:lnSpc>
                <a:spcPct val="107000"/>
              </a:lnSpc>
            </a:pPr>
            <a:r>
              <a:rPr lang="en-US"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6. </a:t>
            </a:r>
            <a:r>
              <a:rPr lang="en-NG"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Analysing customer behaviour based on location, products,</a:t>
            </a:r>
            <a:r>
              <a:rPr lang="en-US"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customer sector &amp; product category:</a:t>
            </a:r>
            <a:br>
              <a:rPr lang="en-NG"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effectLst/>
                <a:latin typeface="Aptos" panose="020B0004020202020204" pitchFamily="34" charset="0"/>
                <a:ea typeface="Aptos" panose="020B0004020202020204" pitchFamily="34" charset="0"/>
                <a:cs typeface="Times New Roman" panose="02020603050405020304" pitchFamily="18" charset="0"/>
              </a:rPr>
              <a:t>- </a:t>
            </a:r>
            <a:r>
              <a:rPr lang="en-NG" sz="1700" b="0" kern="100" dirty="0">
                <a:effectLst/>
                <a:latin typeface="Aptos" panose="020B0004020202020204" pitchFamily="34" charset="0"/>
                <a:ea typeface="Aptos" panose="020B0004020202020204" pitchFamily="34" charset="0"/>
                <a:cs typeface="Times New Roman" panose="02020603050405020304" pitchFamily="18" charset="0"/>
              </a:rPr>
              <a:t>In the Automotive sector, USA generated the highest revenue with $17M and Product 1315 was the most profitable ($204k). </a:t>
            </a:r>
            <a:br>
              <a:rPr lang="en-NG" sz="1700" b="0" kern="100" dirty="0">
                <a:effectLst/>
                <a:latin typeface="Aptos" panose="020B0004020202020204" pitchFamily="34" charset="0"/>
                <a:ea typeface="Aptos" panose="020B0004020202020204" pitchFamily="34" charset="0"/>
                <a:cs typeface="Times New Roman" panose="02020603050405020304" pitchFamily="18" charset="0"/>
              </a:rPr>
            </a:br>
            <a:r>
              <a:rPr lang="en-US" sz="1700" b="0" kern="100" dirty="0">
                <a:effectLst/>
                <a:latin typeface="Aptos" panose="020B0004020202020204" pitchFamily="34" charset="0"/>
                <a:ea typeface="Aptos" panose="020B0004020202020204" pitchFamily="34" charset="0"/>
                <a:cs typeface="Times New Roman" panose="02020603050405020304" pitchFamily="18" charset="0"/>
              </a:rPr>
              <a:t>- </a:t>
            </a:r>
            <a:r>
              <a:rPr lang="en-NG" sz="1700" b="0" kern="100" dirty="0">
                <a:effectLst/>
                <a:latin typeface="Aptos" panose="020B0004020202020204" pitchFamily="34" charset="0"/>
                <a:ea typeface="Aptos" panose="020B0004020202020204" pitchFamily="34" charset="0"/>
                <a:cs typeface="Times New Roman" panose="02020603050405020304" pitchFamily="18" charset="0"/>
              </a:rPr>
              <a:t>In the Consumer Electronics sector, Japan generated the highest revenue with $18M and Product 1469 was the most profitable ($292k).  </a:t>
            </a:r>
            <a:br>
              <a:rPr lang="en-NG" sz="1600" kern="100" dirty="0">
                <a:effectLst/>
                <a:latin typeface="Aptos" panose="020B0004020202020204" pitchFamily="34" charset="0"/>
                <a:ea typeface="Aptos" panose="020B0004020202020204" pitchFamily="34" charset="0"/>
                <a:cs typeface="Times New Roman" panose="02020603050405020304" pitchFamily="18" charset="0"/>
              </a:rPr>
            </a:br>
            <a:endParaRPr lang="en-NG" sz="16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9A409F64-6758-FEC1-D527-740A739B11E2}"/>
              </a:ext>
            </a:extLst>
          </p:cNvPr>
          <p:cNvSpPr>
            <a:spLocks noGrp="1"/>
          </p:cNvSpPr>
          <p:nvPr>
            <p:ph type="sldNum" sz="quarter" idx="12"/>
          </p:nvPr>
        </p:nvSpPr>
        <p:spPr/>
        <p:txBody>
          <a:bodyPr/>
          <a:lstStyle/>
          <a:p>
            <a:fld id="{6E91CC32-6A6B-4E2E-BBA1-6864F305DA26}" type="slidenum">
              <a:rPr lang="en-US" smtClean="0"/>
              <a:t>11</a:t>
            </a:fld>
            <a:endParaRPr lang="en-US"/>
          </a:p>
        </p:txBody>
      </p:sp>
      <p:pic>
        <p:nvPicPr>
          <p:cNvPr id="9" name="Picture 8" descr="A screenshot of a computer">
            <a:extLst>
              <a:ext uri="{FF2B5EF4-FFF2-40B4-BE49-F238E27FC236}">
                <a16:creationId xmlns:a16="http://schemas.microsoft.com/office/drawing/2014/main" id="{433E6889-2F54-D6C7-0A21-D13DE63F4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4" y="1335741"/>
            <a:ext cx="6082553" cy="430754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70B1B6F5-6EFE-9196-0E7D-1050E7D98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082" y="1335741"/>
            <a:ext cx="5777753" cy="4307541"/>
          </a:xfrm>
          <a:prstGeom prst="rect">
            <a:avLst/>
          </a:prstGeom>
        </p:spPr>
      </p:pic>
    </p:spTree>
    <p:extLst>
      <p:ext uri="{BB962C8B-B14F-4D97-AF65-F5344CB8AC3E}">
        <p14:creationId xmlns:p14="http://schemas.microsoft.com/office/powerpoint/2010/main" val="193661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06D3-1E23-9C79-5633-58FF2BB77C32}"/>
              </a:ext>
            </a:extLst>
          </p:cNvPr>
          <p:cNvSpPr>
            <a:spLocks noGrp="1"/>
          </p:cNvSpPr>
          <p:nvPr>
            <p:ph type="title"/>
          </p:nvPr>
        </p:nvSpPr>
        <p:spPr>
          <a:xfrm>
            <a:off x="340137" y="344509"/>
            <a:ext cx="11457416" cy="1251210"/>
          </a:xfrm>
        </p:spPr>
        <p:txBody>
          <a:bodyPr anchor="ctr">
            <a:normAutofit/>
          </a:bodyPr>
          <a:lstStyle/>
          <a:p>
            <a:r>
              <a:rPr lang="en-US" sz="1600" b="0" dirty="0">
                <a:latin typeface="Aptos" panose="020B0004020202020204" pitchFamily="34" charset="0"/>
              </a:rPr>
              <a:t>- In the Industrial sector, USA generated the highest revenue with $19.2M and Product 1100 was the most profitable ($133k). </a:t>
            </a:r>
            <a:br>
              <a:rPr lang="en-US" sz="1600" b="0" dirty="0">
                <a:latin typeface="Aptos" panose="020B0004020202020204" pitchFamily="34" charset="0"/>
              </a:rPr>
            </a:br>
            <a:r>
              <a:rPr lang="en-US" sz="1600" b="0" dirty="0">
                <a:latin typeface="Aptos" panose="020B0004020202020204" pitchFamily="34" charset="0"/>
              </a:rPr>
              <a:t>In all sectors Microchip generated the highest revenue and sensors generated the least revenue. The most profitable sector is the Industrial sector, it also generated the highest profit.</a:t>
            </a:r>
            <a:endParaRPr lang="en-NG" sz="1600" b="0" dirty="0">
              <a:latin typeface="Aptos" panose="020B0004020202020204" pitchFamily="34" charset="0"/>
            </a:endParaRPr>
          </a:p>
        </p:txBody>
      </p:sp>
      <p:sp>
        <p:nvSpPr>
          <p:cNvPr id="4" name="Text Placeholder 3">
            <a:extLst>
              <a:ext uri="{FF2B5EF4-FFF2-40B4-BE49-F238E27FC236}">
                <a16:creationId xmlns:a16="http://schemas.microsoft.com/office/drawing/2014/main" id="{4C595F6E-7AB6-E11D-2681-1A81D16DAE30}"/>
              </a:ext>
            </a:extLst>
          </p:cNvPr>
          <p:cNvSpPr>
            <a:spLocks noGrp="1"/>
          </p:cNvSpPr>
          <p:nvPr>
            <p:ph type="body" sz="half" idx="2"/>
          </p:nvPr>
        </p:nvSpPr>
        <p:spPr>
          <a:xfrm>
            <a:off x="340137" y="1494864"/>
            <a:ext cx="4227381" cy="4081183"/>
          </a:xfrm>
        </p:spPr>
        <p:txBody>
          <a:bodyPr anchor="ctr">
            <a:normAutofit/>
          </a:bodyPr>
          <a:lstStyle/>
          <a:p>
            <a:r>
              <a:rPr lang="en-NG"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Recommendations:</a:t>
            </a:r>
            <a:endParaRPr lang="en-US"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kern="100" dirty="0">
                <a:effectLst/>
                <a:latin typeface="Aptos" panose="020B0004020202020204" pitchFamily="34" charset="0"/>
                <a:ea typeface="Aptos" panose="020B0004020202020204" pitchFamily="34" charset="0"/>
                <a:cs typeface="Times New Roman" panose="02020603050405020304" pitchFamily="18" charset="0"/>
              </a:rPr>
              <a:t>Tailor marketing, production and sales efforts to the specific needs and preferences of each sector.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kern="100" dirty="0">
                <a:effectLst/>
                <a:latin typeface="Aptos" panose="020B0004020202020204" pitchFamily="34" charset="0"/>
                <a:ea typeface="Aptos" panose="020B0004020202020204" pitchFamily="34" charset="0"/>
                <a:cs typeface="Times New Roman" panose="02020603050405020304" pitchFamily="18" charset="0"/>
              </a:rPr>
              <a:t>Develop targeted product offerings for each sector to maximize market penetration.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kern="100" dirty="0">
                <a:effectLst/>
                <a:latin typeface="Aptos" panose="020B0004020202020204" pitchFamily="34" charset="0"/>
                <a:ea typeface="Aptos" panose="020B0004020202020204" pitchFamily="34" charset="0"/>
                <a:cs typeface="Times New Roman" panose="02020603050405020304" pitchFamily="18" charset="0"/>
              </a:rPr>
              <a:t>Analyse customer feedback to identify areas for product improvement and enhance customer satisfaction.</a:t>
            </a:r>
          </a:p>
          <a:p>
            <a:endParaRPr lang="en-NG" sz="14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048B3527-D32A-65CE-9C88-E59469983336}"/>
              </a:ext>
            </a:extLst>
          </p:cNvPr>
          <p:cNvSpPr>
            <a:spLocks noGrp="1"/>
          </p:cNvSpPr>
          <p:nvPr>
            <p:ph type="sldNum" sz="quarter" idx="12"/>
          </p:nvPr>
        </p:nvSpPr>
        <p:spPr/>
        <p:txBody>
          <a:bodyPr/>
          <a:lstStyle/>
          <a:p>
            <a:fld id="{6E91CC32-6A6B-4E2E-BBA1-6864F305DA26}" type="slidenum">
              <a:rPr lang="en-US" smtClean="0"/>
              <a:t>12</a:t>
            </a:fld>
            <a:endParaRPr lang="en-US"/>
          </a:p>
        </p:txBody>
      </p:sp>
      <p:pic>
        <p:nvPicPr>
          <p:cNvPr id="9" name="Picture 8" descr="A screenshot of a computer&#10;&#10;Description automatically generated">
            <a:extLst>
              <a:ext uri="{FF2B5EF4-FFF2-40B4-BE49-F238E27FC236}">
                <a16:creationId xmlns:a16="http://schemas.microsoft.com/office/drawing/2014/main" id="{673F1A06-C771-0E22-712A-736C4BB29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460" y="1595718"/>
            <a:ext cx="6580093" cy="4450975"/>
          </a:xfrm>
          <a:prstGeom prst="rect">
            <a:avLst/>
          </a:prstGeom>
        </p:spPr>
      </p:pic>
    </p:spTree>
    <p:extLst>
      <p:ext uri="{BB962C8B-B14F-4D97-AF65-F5344CB8AC3E}">
        <p14:creationId xmlns:p14="http://schemas.microsoft.com/office/powerpoint/2010/main" val="343541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0765-EF60-8C21-96A6-6A3C038D1605}"/>
              </a:ext>
            </a:extLst>
          </p:cNvPr>
          <p:cNvSpPr>
            <a:spLocks noGrp="1"/>
          </p:cNvSpPr>
          <p:nvPr>
            <p:ph type="title"/>
          </p:nvPr>
        </p:nvSpPr>
        <p:spPr>
          <a:xfrm>
            <a:off x="318972" y="482318"/>
            <a:ext cx="4091663" cy="1774778"/>
          </a:xfrm>
        </p:spPr>
        <p:txBody>
          <a:bodyPr anchor="ctr">
            <a:normAutofit/>
          </a:bodyPr>
          <a:lstStyle/>
          <a:p>
            <a:r>
              <a:rPr lang="en-US"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7. </a:t>
            </a:r>
            <a:r>
              <a:rPr lang="en-NG"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Profit Margin analysis by products: </a:t>
            </a:r>
            <a:r>
              <a:rPr lang="en-NG" sz="1600" b="0" kern="100" dirty="0">
                <a:effectLst/>
                <a:latin typeface="Aptos" panose="020B0004020202020204" pitchFamily="34" charset="0"/>
                <a:ea typeface="Aptos" panose="020B0004020202020204" pitchFamily="34" charset="0"/>
                <a:cs typeface="Times New Roman" panose="02020603050405020304" pitchFamily="18" charset="0"/>
              </a:rPr>
              <a:t>Product 1013 had the highest profit margin (59%) while over 30 other products had below 0% profit margin with product 1246 being the lowest (-39%). </a:t>
            </a:r>
            <a:br>
              <a:rPr lang="en-NG" sz="16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600" b="0" dirty="0">
              <a:latin typeface="Aptos" panose="020B0004020202020204" pitchFamily="34" charset="0"/>
            </a:endParaRPr>
          </a:p>
        </p:txBody>
      </p:sp>
      <p:sp>
        <p:nvSpPr>
          <p:cNvPr id="4" name="Text Placeholder 3">
            <a:extLst>
              <a:ext uri="{FF2B5EF4-FFF2-40B4-BE49-F238E27FC236}">
                <a16:creationId xmlns:a16="http://schemas.microsoft.com/office/drawing/2014/main" id="{0ACBCF19-CD38-415C-3074-5DA28B89BC72}"/>
              </a:ext>
            </a:extLst>
          </p:cNvPr>
          <p:cNvSpPr>
            <a:spLocks noGrp="1"/>
          </p:cNvSpPr>
          <p:nvPr>
            <p:ph type="body" sz="half" idx="2"/>
          </p:nvPr>
        </p:nvSpPr>
        <p:spPr>
          <a:xfrm>
            <a:off x="340137" y="2299447"/>
            <a:ext cx="4039122" cy="3720351"/>
          </a:xfrm>
        </p:spPr>
        <p:txBody>
          <a:bodyPr anchor="ctr">
            <a:normAutofit/>
          </a:bodyPr>
          <a:lstStyle/>
          <a:p>
            <a:r>
              <a:rPr lang="en-NG"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Recommendations: </a:t>
            </a:r>
            <a:endParaRPr lang="en-US"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kern="100" dirty="0">
                <a:effectLst/>
                <a:latin typeface="Aptos" panose="020B0004020202020204" pitchFamily="34" charset="0"/>
                <a:ea typeface="Aptos" panose="020B0004020202020204" pitchFamily="34" charset="0"/>
                <a:cs typeface="Times New Roman" panose="02020603050405020304" pitchFamily="18" charset="0"/>
              </a:rPr>
              <a:t>Focus on improving the profitability of products with low or negative margins. </a:t>
            </a: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kern="100" dirty="0">
                <a:effectLst/>
                <a:latin typeface="Aptos" panose="020B0004020202020204" pitchFamily="34" charset="0"/>
                <a:ea typeface="Aptos" panose="020B0004020202020204" pitchFamily="34" charset="0"/>
                <a:cs typeface="Times New Roman" panose="02020603050405020304" pitchFamily="18" charset="0"/>
              </a:rPr>
              <a:t>Investigate the reasons for low profitability and implement corrective actions, such as cost reduction, price increases, or product discontinuation.</a:t>
            </a:r>
          </a:p>
          <a:p>
            <a:endParaRPr lang="en-NG" sz="1400" dirty="0">
              <a:latin typeface="Aptos" panose="020B0004020202020204" pitchFamily="34" charset="0"/>
            </a:endParaRPr>
          </a:p>
        </p:txBody>
      </p:sp>
      <p:sp>
        <p:nvSpPr>
          <p:cNvPr id="6" name="Footer Placeholder 5">
            <a:extLst>
              <a:ext uri="{FF2B5EF4-FFF2-40B4-BE49-F238E27FC236}">
                <a16:creationId xmlns:a16="http://schemas.microsoft.com/office/drawing/2014/main" id="{EEB6FC0E-8FFA-8755-368B-CD4BACDE09F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2B2FFE0-084C-A556-BAA0-E6B8A56C3A23}"/>
              </a:ext>
            </a:extLst>
          </p:cNvPr>
          <p:cNvSpPr>
            <a:spLocks noGrp="1"/>
          </p:cNvSpPr>
          <p:nvPr>
            <p:ph type="sldNum" sz="quarter" idx="12"/>
          </p:nvPr>
        </p:nvSpPr>
        <p:spPr/>
        <p:txBody>
          <a:bodyPr/>
          <a:lstStyle/>
          <a:p>
            <a:fld id="{6E91CC32-6A6B-4E2E-BBA1-6864F305DA26}" type="slidenum">
              <a:rPr lang="en-US" smtClean="0"/>
              <a:t>13</a:t>
            </a:fld>
            <a:endParaRPr lang="en-US"/>
          </a:p>
        </p:txBody>
      </p:sp>
      <p:pic>
        <p:nvPicPr>
          <p:cNvPr id="9" name="Picture 8" descr="A graph with numbers and text&#10;&#10;Description automatically generated">
            <a:extLst>
              <a:ext uri="{FF2B5EF4-FFF2-40B4-BE49-F238E27FC236}">
                <a16:creationId xmlns:a16="http://schemas.microsoft.com/office/drawing/2014/main" id="{B1BEDC72-CE64-CAFD-AA9E-50AEF0BA0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014" y="482318"/>
            <a:ext cx="3686374" cy="3467099"/>
          </a:xfrm>
          <a:prstGeom prst="rect">
            <a:avLst/>
          </a:prstGeom>
        </p:spPr>
      </p:pic>
      <p:pic>
        <p:nvPicPr>
          <p:cNvPr id="11" name="Picture 10">
            <a:extLst>
              <a:ext uri="{FF2B5EF4-FFF2-40B4-BE49-F238E27FC236}">
                <a16:creationId xmlns:a16="http://schemas.microsoft.com/office/drawing/2014/main" id="{AF9A549E-E08F-8A75-8FB0-69C3AD3F5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050" y="2257096"/>
            <a:ext cx="3686374" cy="3321245"/>
          </a:xfrm>
          <a:prstGeom prst="rect">
            <a:avLst/>
          </a:prstGeom>
        </p:spPr>
      </p:pic>
    </p:spTree>
    <p:extLst>
      <p:ext uri="{BB962C8B-B14F-4D97-AF65-F5344CB8AC3E}">
        <p14:creationId xmlns:p14="http://schemas.microsoft.com/office/powerpoint/2010/main" val="227185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FF07-333E-E87A-2EC1-09ED11979814}"/>
              </a:ext>
            </a:extLst>
          </p:cNvPr>
          <p:cNvSpPr>
            <a:spLocks noGrp="1"/>
          </p:cNvSpPr>
          <p:nvPr>
            <p:ph type="title"/>
          </p:nvPr>
        </p:nvSpPr>
        <p:spPr>
          <a:xfrm>
            <a:off x="340137" y="331062"/>
            <a:ext cx="4384263" cy="1774778"/>
          </a:xfrm>
        </p:spPr>
        <p:txBody>
          <a:bodyPr anchor="ctr">
            <a:noAutofit/>
          </a:bodyPr>
          <a:lstStyle/>
          <a:p>
            <a:r>
              <a:rPr lang="en-US" sz="14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8. </a:t>
            </a:r>
            <a:r>
              <a:rPr lang="en-NG" sz="14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Analysing Customer sector by total revenue, profit &amp; production cost: </a:t>
            </a:r>
            <a:r>
              <a:rPr lang="en-NG" sz="1400" b="0" kern="100" dirty="0">
                <a:effectLst/>
                <a:latin typeface="Aptos" panose="020B0004020202020204" pitchFamily="34" charset="0"/>
                <a:ea typeface="Aptos" panose="020B0004020202020204" pitchFamily="34" charset="0"/>
                <a:cs typeface="Times New Roman" panose="02020603050405020304" pitchFamily="18" charset="0"/>
              </a:rPr>
              <a:t>The Industrial sector </a:t>
            </a:r>
            <a:r>
              <a:rPr lang="en-US" sz="1400" b="0" kern="100" dirty="0">
                <a:latin typeface="Aptos" panose="020B0004020202020204" pitchFamily="34" charset="0"/>
                <a:ea typeface="Aptos" panose="020B0004020202020204" pitchFamily="34" charset="0"/>
                <a:cs typeface="Times New Roman" panose="02020603050405020304" pitchFamily="18" charset="0"/>
              </a:rPr>
              <a:t>leads with revenue</a:t>
            </a:r>
            <a:r>
              <a:rPr lang="en-NG" sz="1400" b="0" kern="100" dirty="0">
                <a:effectLst/>
                <a:latin typeface="Aptos" panose="020B0004020202020204" pitchFamily="34" charset="0"/>
                <a:ea typeface="Aptos" panose="020B0004020202020204" pitchFamily="34" charset="0"/>
                <a:cs typeface="Times New Roman" panose="02020603050405020304" pitchFamily="18" charset="0"/>
              </a:rPr>
              <a:t> $89m, Profit $20M and the total production cost </a:t>
            </a:r>
            <a:r>
              <a:rPr lang="en-US" sz="1400" b="0" kern="100" dirty="0">
                <a:latin typeface="Aptos" panose="020B0004020202020204" pitchFamily="34" charset="0"/>
                <a:ea typeface="Aptos" panose="020B0004020202020204" pitchFamily="34" charset="0"/>
                <a:cs typeface="Times New Roman" panose="02020603050405020304" pitchFamily="18" charset="0"/>
              </a:rPr>
              <a:t> </a:t>
            </a:r>
            <a:r>
              <a:rPr lang="en-NG" sz="1400" b="0" kern="100" dirty="0">
                <a:effectLst/>
                <a:latin typeface="Aptos" panose="020B0004020202020204" pitchFamily="34" charset="0"/>
                <a:ea typeface="Aptos" panose="020B0004020202020204" pitchFamily="34" charset="0"/>
                <a:cs typeface="Times New Roman" panose="02020603050405020304" pitchFamily="18" charset="0"/>
              </a:rPr>
              <a:t>$1.389M, The consumer electronics sector generated a revenue of $84m, Profit $17M and the total production cost was $1.347M and the Automotive sector generated a revenue of $79m, Profit $16M and the total production cost was $1.255M. </a:t>
            </a:r>
            <a:br>
              <a:rPr lang="en-NG" sz="14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b="0" dirty="0">
              <a:latin typeface="Aptos" panose="020B0004020202020204" pitchFamily="34" charset="0"/>
            </a:endParaRPr>
          </a:p>
        </p:txBody>
      </p:sp>
      <p:sp>
        <p:nvSpPr>
          <p:cNvPr id="4" name="Text Placeholder 3">
            <a:extLst>
              <a:ext uri="{FF2B5EF4-FFF2-40B4-BE49-F238E27FC236}">
                <a16:creationId xmlns:a16="http://schemas.microsoft.com/office/drawing/2014/main" id="{33E68974-5644-575A-11F6-E90B33A50AEC}"/>
              </a:ext>
            </a:extLst>
          </p:cNvPr>
          <p:cNvSpPr>
            <a:spLocks noGrp="1"/>
          </p:cNvSpPr>
          <p:nvPr>
            <p:ph type="body" sz="half" idx="2"/>
          </p:nvPr>
        </p:nvSpPr>
        <p:spPr>
          <a:xfrm>
            <a:off x="340137" y="2366683"/>
            <a:ext cx="4384263" cy="3653116"/>
          </a:xfrm>
        </p:spPr>
        <p:txBody>
          <a:bodyPr anchor="ctr">
            <a:normAutofit fontScale="85000" lnSpcReduction="10000"/>
          </a:bodyPr>
          <a:lstStyle/>
          <a:p>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Recommendations: </a:t>
            </a:r>
            <a:endPar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Continue dominating the industrial sector by creating more tailored products for specific industrial sectors like energy, logistics, etc, continue establishing and fostering strong customer service relations and strengthen marketing strategies in this sector. </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400050" indent="-400050">
              <a:buAutoNum type="romanLcParenBoth"/>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Explore opportunities to expand market share in the Consumer Electronics and Automotive sectors, leverage existing strengths to develop more innovative products in these sectors and also conduct a customer survey to figure out customer preferences in these sectors.</a:t>
            </a:r>
          </a:p>
          <a:p>
            <a:endParaRPr lang="en-NG" sz="1400" dirty="0">
              <a:latin typeface="Aptos" panose="020B0004020202020204" pitchFamily="34" charset="0"/>
            </a:endParaRPr>
          </a:p>
        </p:txBody>
      </p:sp>
      <p:sp>
        <p:nvSpPr>
          <p:cNvPr id="6" name="Footer Placeholder 5">
            <a:extLst>
              <a:ext uri="{FF2B5EF4-FFF2-40B4-BE49-F238E27FC236}">
                <a16:creationId xmlns:a16="http://schemas.microsoft.com/office/drawing/2014/main" id="{AC7B23BB-2F30-F7D5-DFC6-B2B2729D252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981F445-34FC-B9CE-4746-F85738950471}"/>
              </a:ext>
            </a:extLst>
          </p:cNvPr>
          <p:cNvSpPr>
            <a:spLocks noGrp="1"/>
          </p:cNvSpPr>
          <p:nvPr>
            <p:ph type="sldNum" sz="quarter" idx="12"/>
          </p:nvPr>
        </p:nvSpPr>
        <p:spPr/>
        <p:txBody>
          <a:bodyPr/>
          <a:lstStyle/>
          <a:p>
            <a:fld id="{6E91CC32-6A6B-4E2E-BBA1-6864F305DA26}" type="slidenum">
              <a:rPr lang="en-US" smtClean="0"/>
              <a:t>14</a:t>
            </a:fld>
            <a:endParaRPr lang="en-US"/>
          </a:p>
        </p:txBody>
      </p:sp>
      <p:pic>
        <p:nvPicPr>
          <p:cNvPr id="9" name="Picture 8" descr="A graph of sales and production cost&#10;&#10;Description automatically generated with medium confidence">
            <a:extLst>
              <a:ext uri="{FF2B5EF4-FFF2-40B4-BE49-F238E27FC236}">
                <a16:creationId xmlns:a16="http://schemas.microsoft.com/office/drawing/2014/main" id="{2953C61F-7190-EB3D-AFBE-AB12C66C5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767" y="210037"/>
            <a:ext cx="7068670" cy="5491515"/>
          </a:xfrm>
          <a:prstGeom prst="rect">
            <a:avLst/>
          </a:prstGeom>
        </p:spPr>
      </p:pic>
    </p:spTree>
    <p:extLst>
      <p:ext uri="{BB962C8B-B14F-4D97-AF65-F5344CB8AC3E}">
        <p14:creationId xmlns:p14="http://schemas.microsoft.com/office/powerpoint/2010/main" val="206435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3EC9-8AED-E503-FC86-CD531B5A399A}"/>
              </a:ext>
            </a:extLst>
          </p:cNvPr>
          <p:cNvSpPr>
            <a:spLocks noGrp="1"/>
          </p:cNvSpPr>
          <p:nvPr>
            <p:ph type="title"/>
          </p:nvPr>
        </p:nvSpPr>
        <p:spPr>
          <a:xfrm>
            <a:off x="282388" y="3881718"/>
            <a:ext cx="5522261" cy="1587385"/>
          </a:xfrm>
        </p:spPr>
        <p:txBody>
          <a:bodyPr anchor="ctr">
            <a:normAutofit/>
          </a:bodyPr>
          <a:lstStyle/>
          <a:p>
            <a:pPr marL="342900" lvl="0" indent="-342900">
              <a:lnSpc>
                <a:spcPct val="107000"/>
              </a:lnSpc>
            </a:pPr>
            <a:r>
              <a:rPr lang="en-NG" sz="14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Quarterly Avg qty of products sold Analysis by product category</a:t>
            </a:r>
            <a:r>
              <a:rPr lang="en-US" sz="14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400" kern="100" dirty="0">
                <a:effectLst/>
                <a:latin typeface="Aptos" panose="020B0004020202020204" pitchFamily="34" charset="0"/>
                <a:ea typeface="Aptos" panose="020B0004020202020204" pitchFamily="34" charset="0"/>
                <a:cs typeface="Times New Roman" panose="02020603050405020304" pitchFamily="18" charset="0"/>
              </a:rPr>
              <a:t>All</a:t>
            </a:r>
            <a:r>
              <a:rPr lang="en-US" sz="1400" kern="100" dirty="0">
                <a:latin typeface="Aptos" panose="020B0004020202020204" pitchFamily="34" charset="0"/>
                <a:ea typeface="Aptos" panose="020B0004020202020204" pitchFamily="34" charset="0"/>
                <a:cs typeface="Times New Roman" panose="02020603050405020304" pitchFamily="18" charset="0"/>
              </a:rPr>
              <a:t> </a:t>
            </a:r>
            <a:r>
              <a:rPr lang="en-NG" sz="1400" kern="100" dirty="0">
                <a:effectLst/>
                <a:latin typeface="Aptos" panose="020B0004020202020204" pitchFamily="34" charset="0"/>
                <a:ea typeface="Aptos" panose="020B0004020202020204" pitchFamily="34" charset="0"/>
                <a:cs typeface="Times New Roman" panose="02020603050405020304" pitchFamily="18" charset="0"/>
              </a:rPr>
              <a:t>sectors experienced the highest average sales in Q1. </a:t>
            </a:r>
            <a:br>
              <a:rPr lang="en-NG" sz="140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dirty="0">
              <a:latin typeface="Aptos" panose="020B0004020202020204" pitchFamily="34" charset="0"/>
            </a:endParaRPr>
          </a:p>
        </p:txBody>
      </p:sp>
      <p:sp>
        <p:nvSpPr>
          <p:cNvPr id="4" name="Text Placeholder 3">
            <a:extLst>
              <a:ext uri="{FF2B5EF4-FFF2-40B4-BE49-F238E27FC236}">
                <a16:creationId xmlns:a16="http://schemas.microsoft.com/office/drawing/2014/main" id="{83389467-158B-0773-A28D-BF08F8F2DCE4}"/>
              </a:ext>
            </a:extLst>
          </p:cNvPr>
          <p:cNvSpPr>
            <a:spLocks noGrp="1"/>
          </p:cNvSpPr>
          <p:nvPr>
            <p:ph type="body" sz="half" idx="2"/>
          </p:nvPr>
        </p:nvSpPr>
        <p:spPr>
          <a:xfrm>
            <a:off x="6387352" y="3881718"/>
            <a:ext cx="5587253" cy="1695799"/>
          </a:xfrm>
        </p:spPr>
        <p:txBody>
          <a:bodyPr anchor="ctr">
            <a:normAutofit/>
          </a:bodyPr>
          <a:lstStyle/>
          <a:p>
            <a:r>
              <a:rPr lang="en-NG" sz="14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 </a:t>
            </a:r>
            <a:r>
              <a:rPr lang="en-NG" sz="1400" kern="100" dirty="0">
                <a:effectLst/>
                <a:latin typeface="Aptos" panose="020B0004020202020204" pitchFamily="34" charset="0"/>
                <a:ea typeface="Aptos" panose="020B0004020202020204" pitchFamily="34" charset="0"/>
                <a:cs typeface="Times New Roman" panose="02020603050405020304" pitchFamily="18" charset="0"/>
              </a:rPr>
              <a:t>(</a:t>
            </a:r>
            <a:r>
              <a:rPr lang="en-NG" sz="1400" kern="100" dirty="0" err="1">
                <a:effectLst/>
                <a:latin typeface="Aptos" panose="020B0004020202020204" pitchFamily="34" charset="0"/>
                <a:ea typeface="Aptos" panose="020B0004020202020204" pitchFamily="34" charset="0"/>
                <a:cs typeface="Times New Roman" panose="02020603050405020304" pitchFamily="18" charset="0"/>
              </a:rPr>
              <a:t>i</a:t>
            </a:r>
            <a:r>
              <a:rPr lang="en-NG" sz="1400" kern="100" dirty="0">
                <a:effectLst/>
                <a:latin typeface="Aptos" panose="020B0004020202020204" pitchFamily="34" charset="0"/>
                <a:ea typeface="Aptos" panose="020B0004020202020204" pitchFamily="34" charset="0"/>
                <a:cs typeface="Times New Roman" panose="02020603050405020304" pitchFamily="18" charset="0"/>
              </a:rPr>
              <a:t>) Analyse the factors contributing to higher sales in Q1 and leverage these insights to improve sales performance in other quarters. (ii) Develop strategies to maintain high sales levels throughout the year.</a:t>
            </a:r>
            <a:br>
              <a:rPr lang="en-NG" sz="140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dirty="0">
              <a:latin typeface="Aptos" panose="020B0004020202020204" pitchFamily="34" charset="0"/>
            </a:endParaRPr>
          </a:p>
        </p:txBody>
      </p:sp>
      <p:sp>
        <p:nvSpPr>
          <p:cNvPr id="6" name="Footer Placeholder 5">
            <a:extLst>
              <a:ext uri="{FF2B5EF4-FFF2-40B4-BE49-F238E27FC236}">
                <a16:creationId xmlns:a16="http://schemas.microsoft.com/office/drawing/2014/main" id="{4994D673-B3D7-5DAF-7249-C57A749733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BF7CCA5-5ADB-049D-3487-1687BC839F3D}"/>
              </a:ext>
            </a:extLst>
          </p:cNvPr>
          <p:cNvSpPr>
            <a:spLocks noGrp="1"/>
          </p:cNvSpPr>
          <p:nvPr>
            <p:ph type="sldNum" sz="quarter" idx="12"/>
          </p:nvPr>
        </p:nvSpPr>
        <p:spPr/>
        <p:txBody>
          <a:bodyPr/>
          <a:lstStyle/>
          <a:p>
            <a:fld id="{6E91CC32-6A6B-4E2E-BBA1-6864F305DA26}" type="slidenum">
              <a:rPr lang="en-US" smtClean="0"/>
              <a:t>15</a:t>
            </a:fld>
            <a:endParaRPr lang="en-US"/>
          </a:p>
        </p:txBody>
      </p:sp>
      <p:pic>
        <p:nvPicPr>
          <p:cNvPr id="9" name="Picture 8" descr="A graph of a sales report&#10;&#10;Description automatically generated with medium confidence">
            <a:extLst>
              <a:ext uri="{FF2B5EF4-FFF2-40B4-BE49-F238E27FC236}">
                <a16:creationId xmlns:a16="http://schemas.microsoft.com/office/drawing/2014/main" id="{DDF612EF-99F9-8240-5A18-90302F625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92" y="257703"/>
            <a:ext cx="11041016" cy="3431274"/>
          </a:xfrm>
          <a:prstGeom prst="rect">
            <a:avLst/>
          </a:prstGeom>
        </p:spPr>
      </p:pic>
    </p:spTree>
    <p:extLst>
      <p:ext uri="{BB962C8B-B14F-4D97-AF65-F5344CB8AC3E}">
        <p14:creationId xmlns:p14="http://schemas.microsoft.com/office/powerpoint/2010/main" val="272363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DC13-1290-6359-FB98-D438D3926A52}"/>
              </a:ext>
            </a:extLst>
          </p:cNvPr>
          <p:cNvSpPr>
            <a:spLocks noGrp="1"/>
          </p:cNvSpPr>
          <p:nvPr>
            <p:ph type="title"/>
          </p:nvPr>
        </p:nvSpPr>
        <p:spPr>
          <a:xfrm>
            <a:off x="506506" y="3931023"/>
            <a:ext cx="5446581" cy="1669441"/>
          </a:xfrm>
        </p:spPr>
        <p:txBody>
          <a:bodyPr anchor="ctr">
            <a:normAutofit/>
          </a:bodyPr>
          <a:lstStyle/>
          <a:p>
            <a:pPr marL="342900" lvl="0" indent="-342900">
              <a:lnSpc>
                <a:spcPct val="107000"/>
              </a:lnSpc>
            </a:pPr>
            <a:r>
              <a:rPr lang="en-NG" sz="14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Quarterly Avg profit analysis by product category: </a:t>
            </a:r>
            <a:r>
              <a:rPr lang="en-NG" sz="1400" b="0" kern="100" dirty="0">
                <a:effectLst/>
                <a:latin typeface="Aptos" panose="020B0004020202020204" pitchFamily="34" charset="0"/>
                <a:ea typeface="Aptos" panose="020B0004020202020204" pitchFamily="34" charset="0"/>
                <a:cs typeface="Times New Roman" panose="02020603050405020304" pitchFamily="18" charset="0"/>
              </a:rPr>
              <a:t>Profitability varies across quarters for each product category</a:t>
            </a:r>
            <a:r>
              <a:rPr lang="en-NG" sz="1400" kern="100" dirty="0">
                <a:effectLst/>
                <a:latin typeface="Aptos" panose="020B0004020202020204" pitchFamily="34" charset="0"/>
                <a:ea typeface="Aptos" panose="020B0004020202020204" pitchFamily="34" charset="0"/>
                <a:cs typeface="Times New Roman" panose="02020603050405020304" pitchFamily="18" charset="0"/>
              </a:rPr>
              <a:t>.</a:t>
            </a:r>
            <a:br>
              <a:rPr lang="en-NG" sz="180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dirty="0">
              <a:latin typeface="Aptos" panose="020B0004020202020204" pitchFamily="34" charset="0"/>
            </a:endParaRPr>
          </a:p>
        </p:txBody>
      </p:sp>
      <p:sp>
        <p:nvSpPr>
          <p:cNvPr id="4" name="Text Placeholder 3">
            <a:extLst>
              <a:ext uri="{FF2B5EF4-FFF2-40B4-BE49-F238E27FC236}">
                <a16:creationId xmlns:a16="http://schemas.microsoft.com/office/drawing/2014/main" id="{134B7C6B-6B01-F687-BBB8-079601009B24}"/>
              </a:ext>
            </a:extLst>
          </p:cNvPr>
          <p:cNvSpPr>
            <a:spLocks noGrp="1"/>
          </p:cNvSpPr>
          <p:nvPr>
            <p:ph type="body" sz="half" idx="2"/>
          </p:nvPr>
        </p:nvSpPr>
        <p:spPr>
          <a:xfrm>
            <a:off x="6238914" y="3931024"/>
            <a:ext cx="5755863" cy="1604682"/>
          </a:xfrm>
        </p:spPr>
        <p:txBody>
          <a:bodyPr anchor="ctr">
            <a:normAutofit/>
          </a:bodyPr>
          <a:lstStyle/>
          <a:p>
            <a:r>
              <a:rPr lang="en-NG" sz="14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 </a:t>
            </a:r>
            <a:r>
              <a:rPr lang="en-NG" sz="1400" kern="100" dirty="0">
                <a:effectLst/>
                <a:latin typeface="Aptos" panose="020B0004020202020204" pitchFamily="34" charset="0"/>
                <a:ea typeface="Aptos" panose="020B0004020202020204" pitchFamily="34" charset="0"/>
                <a:cs typeface="Times New Roman" panose="02020603050405020304" pitchFamily="18" charset="0"/>
              </a:rPr>
              <a:t>Analyse the factors contributing to higher profits in specific quarters and implement strategies to maintain or improve profitability throughout the year.</a:t>
            </a:r>
            <a:br>
              <a:rPr lang="en-NG" sz="140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dirty="0">
              <a:latin typeface="Aptos" panose="020B0004020202020204" pitchFamily="34" charset="0"/>
            </a:endParaRPr>
          </a:p>
        </p:txBody>
      </p:sp>
      <p:sp>
        <p:nvSpPr>
          <p:cNvPr id="6" name="Footer Placeholder 5">
            <a:extLst>
              <a:ext uri="{FF2B5EF4-FFF2-40B4-BE49-F238E27FC236}">
                <a16:creationId xmlns:a16="http://schemas.microsoft.com/office/drawing/2014/main" id="{8CCE6A7F-615B-6382-858B-C5CAB2B9FB5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9F708B-476B-ED33-4579-B46F9A832AAE}"/>
              </a:ext>
            </a:extLst>
          </p:cNvPr>
          <p:cNvSpPr>
            <a:spLocks noGrp="1"/>
          </p:cNvSpPr>
          <p:nvPr>
            <p:ph type="sldNum" sz="quarter" idx="12"/>
          </p:nvPr>
        </p:nvSpPr>
        <p:spPr/>
        <p:txBody>
          <a:bodyPr/>
          <a:lstStyle/>
          <a:p>
            <a:fld id="{6E91CC32-6A6B-4E2E-BBA1-6864F305DA26}" type="slidenum">
              <a:rPr lang="en-US" smtClean="0"/>
              <a:t>16</a:t>
            </a:fld>
            <a:endParaRPr lang="en-US"/>
          </a:p>
        </p:txBody>
      </p:sp>
      <p:pic>
        <p:nvPicPr>
          <p:cNvPr id="9" name="Picture 8" descr="A graph of a graph&#10;&#10;Description automatically generated with medium confidence">
            <a:extLst>
              <a:ext uri="{FF2B5EF4-FFF2-40B4-BE49-F238E27FC236}">
                <a16:creationId xmlns:a16="http://schemas.microsoft.com/office/drawing/2014/main" id="{578D394D-530B-D7EB-1C83-8EB20835B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19" y="150407"/>
            <a:ext cx="11429700" cy="3628218"/>
          </a:xfrm>
          <a:prstGeom prst="rect">
            <a:avLst/>
          </a:prstGeom>
        </p:spPr>
      </p:pic>
    </p:spTree>
    <p:extLst>
      <p:ext uri="{BB962C8B-B14F-4D97-AF65-F5344CB8AC3E}">
        <p14:creationId xmlns:p14="http://schemas.microsoft.com/office/powerpoint/2010/main" val="269042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0E301C-2ECA-F97A-1206-EF8DC214C39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C7B1DAB-97B6-C31F-A902-BF87EF39E4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88515-CB3F-C984-FA58-59C017440574}"/>
              </a:ext>
            </a:extLst>
          </p:cNvPr>
          <p:cNvSpPr>
            <a:spLocks noGrp="1"/>
          </p:cNvSpPr>
          <p:nvPr>
            <p:ph type="title"/>
          </p:nvPr>
        </p:nvSpPr>
        <p:spPr>
          <a:xfrm>
            <a:off x="308389" y="745440"/>
            <a:ext cx="5056091" cy="4872258"/>
          </a:xfrm>
        </p:spPr>
        <p:txBody>
          <a:bodyPr vert="horz" lIns="91440" tIns="45720" rIns="91440" bIns="45720" rtlCol="0" anchor="ctr">
            <a:normAutofit/>
          </a:bodyPr>
          <a:lstStyle/>
          <a:p>
            <a:pPr algn="ctr"/>
            <a:r>
              <a:rPr lang="en-US" sz="3000" dirty="0">
                <a:latin typeface="Aptos" panose="020B0004020202020204" pitchFamily="34" charset="0"/>
              </a:rPr>
              <a:t>DATA ANALYSIS &amp; FINDINGS</a:t>
            </a:r>
            <a:br>
              <a:rPr lang="en-US" sz="3000" dirty="0">
                <a:latin typeface="Aptos" panose="020B0004020202020204" pitchFamily="34" charset="0"/>
              </a:rPr>
            </a:br>
            <a:br>
              <a:rPr lang="en-US" sz="3000" dirty="0">
                <a:latin typeface="Aptos" panose="020B0004020202020204" pitchFamily="34" charset="0"/>
              </a:rPr>
            </a:br>
            <a:r>
              <a:rPr lang="en-US" sz="3000" dirty="0">
                <a:latin typeface="Aptos" panose="020B0004020202020204" pitchFamily="34" charset="0"/>
              </a:rPr>
              <a:t>(B) </a:t>
            </a:r>
            <a:r>
              <a:rPr lang="en-US" sz="3000" dirty="0">
                <a:effectLst/>
                <a:latin typeface="Aptos" panose="020B0004020202020204" pitchFamily="34" charset="0"/>
              </a:rPr>
              <a:t>Expansion/Growth Opportunities</a:t>
            </a:r>
            <a:endParaRPr lang="en-US" sz="3000" dirty="0">
              <a:latin typeface="Aptos" panose="020B0004020202020204" pitchFamily="34" charset="0"/>
            </a:endParaRPr>
          </a:p>
        </p:txBody>
      </p:sp>
      <p:pic>
        <p:nvPicPr>
          <p:cNvPr id="16" name="Picture 15" descr="Desk with productivity items">
            <a:extLst>
              <a:ext uri="{FF2B5EF4-FFF2-40B4-BE49-F238E27FC236}">
                <a16:creationId xmlns:a16="http://schemas.microsoft.com/office/drawing/2014/main" id="{3989EAB7-929F-60BE-EFF8-9DAABCC03C0F}"/>
              </a:ext>
            </a:extLst>
          </p:cNvPr>
          <p:cNvPicPr>
            <a:picLocks noChangeAspect="1"/>
          </p:cNvPicPr>
          <p:nvPr/>
        </p:nvPicPr>
        <p:blipFill>
          <a:blip r:embed="rId2"/>
          <a:srcRect l="27983" r="12733" b="-1"/>
          <a:stretch/>
        </p:blipFill>
        <p:spPr>
          <a:xfrm>
            <a:off x="6101169" y="10"/>
            <a:ext cx="6090831"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p:spPr>
      </p:pic>
      <p:sp>
        <p:nvSpPr>
          <p:cNvPr id="4" name="Footer Placeholder 3">
            <a:extLst>
              <a:ext uri="{FF2B5EF4-FFF2-40B4-BE49-F238E27FC236}">
                <a16:creationId xmlns:a16="http://schemas.microsoft.com/office/drawing/2014/main" id="{819675C2-E798-5F67-A398-F2E95F7157AF}"/>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rgbClr val="FFFFFF"/>
                </a:solidFill>
                <a:latin typeface="+mn-lt"/>
                <a:ea typeface="+mn-ea"/>
                <a:cs typeface="+mn-cs"/>
              </a:rPr>
              <a:t>Sample Footer Text</a:t>
            </a:r>
          </a:p>
        </p:txBody>
      </p:sp>
      <p:sp>
        <p:nvSpPr>
          <p:cNvPr id="5" name="Slide Number Placeholder 4">
            <a:extLst>
              <a:ext uri="{FF2B5EF4-FFF2-40B4-BE49-F238E27FC236}">
                <a16:creationId xmlns:a16="http://schemas.microsoft.com/office/drawing/2014/main" id="{FEF7BC51-31ED-EDA5-AC44-6198D1CDAF32}"/>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368769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5007-5C1F-C720-848A-864F4DA0D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0C7573-77A6-16D7-21CE-9BB158B65147}"/>
              </a:ext>
            </a:extLst>
          </p:cNvPr>
          <p:cNvSpPr>
            <a:spLocks noGrp="1"/>
          </p:cNvSpPr>
          <p:nvPr>
            <p:ph type="title"/>
          </p:nvPr>
        </p:nvSpPr>
        <p:spPr>
          <a:xfrm>
            <a:off x="470647" y="519952"/>
            <a:ext cx="4921624" cy="2505636"/>
          </a:xfrm>
        </p:spPr>
        <p:txBody>
          <a:bodyPr anchor="ctr">
            <a:normAutofit/>
          </a:bodyPr>
          <a:lstStyle/>
          <a:p>
            <a:pPr marL="342900" lvl="0" indent="-342900">
              <a:lnSpc>
                <a:spcPct val="107000"/>
              </a:lnSpc>
              <a:buFont typeface="+mj-lt"/>
              <a:buAutoNum type="arabicPeriod"/>
            </a:pPr>
            <a:r>
              <a:rPr lang="en-NG"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Analysing total quantity sold &amp; production cost by product category: </a:t>
            </a:r>
            <a:r>
              <a:rPr lang="en-NG" sz="1600" b="0" kern="100" dirty="0">
                <a:effectLst/>
                <a:latin typeface="Aptos" panose="020B0004020202020204" pitchFamily="34" charset="0"/>
                <a:ea typeface="Aptos" panose="020B0004020202020204" pitchFamily="34" charset="0"/>
                <a:cs typeface="Times New Roman" panose="02020603050405020304" pitchFamily="18" charset="0"/>
              </a:rPr>
              <a:t>Microchips have the highest sales volume, followed by Robotics and Sensors. Production costs are highest for Microchips, likely reflecting their complexity and higher component costs. </a:t>
            </a:r>
            <a:br>
              <a:rPr lang="en-NG" sz="16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6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6F72487-A956-785E-4BDD-8E5B21C677EE}"/>
              </a:ext>
            </a:extLst>
          </p:cNvPr>
          <p:cNvSpPr>
            <a:spLocks noGrp="1"/>
          </p:cNvSpPr>
          <p:nvPr>
            <p:ph type="body" sz="half" idx="2"/>
          </p:nvPr>
        </p:nvSpPr>
        <p:spPr>
          <a:xfrm>
            <a:off x="658385" y="3429000"/>
            <a:ext cx="11206710" cy="2151528"/>
          </a:xfrm>
        </p:spPr>
        <p:txBody>
          <a:bodyPr anchor="ctr">
            <a:normAutofit/>
          </a:bodyPr>
          <a:lstStyle/>
          <a:p>
            <a:r>
              <a:rPr lang="en-NG"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Growth Opportunity Recommendations:</a:t>
            </a:r>
            <a:r>
              <a:rPr lang="en-NG"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kern="100" dirty="0">
                <a:effectLst/>
                <a:latin typeface="Aptos" panose="020B0004020202020204" pitchFamily="34" charset="0"/>
                <a:ea typeface="Aptos" panose="020B0004020202020204" pitchFamily="34" charset="0"/>
                <a:cs typeface="Times New Roman" panose="02020603050405020304" pitchFamily="18" charset="0"/>
              </a:rPr>
              <a:t>(</a:t>
            </a:r>
            <a:r>
              <a:rPr lang="en-NG" kern="100" dirty="0" err="1">
                <a:effectLst/>
                <a:latin typeface="Aptos" panose="020B0004020202020204" pitchFamily="34" charset="0"/>
                <a:ea typeface="Aptos" panose="020B0004020202020204" pitchFamily="34" charset="0"/>
                <a:cs typeface="Times New Roman" panose="02020603050405020304" pitchFamily="18" charset="0"/>
              </a:rPr>
              <a:t>i</a:t>
            </a:r>
            <a:r>
              <a:rPr lang="en-NG" kern="100" dirty="0">
                <a:effectLst/>
                <a:latin typeface="Aptos" panose="020B0004020202020204" pitchFamily="34" charset="0"/>
                <a:ea typeface="Aptos" panose="020B0004020202020204" pitchFamily="34" charset="0"/>
                <a:cs typeface="Times New Roman" panose="02020603050405020304" pitchFamily="18" charset="0"/>
              </a:rPr>
              <a:t>) Focus on Microchip Efficiency: Despite higher production costs, Microchips generate the highest sales volume. Focus on optimizing production processes to improve cost-effectiveness while maintaining quality and performance. (ii) Diversify Product Portfolio: While Microchips drive sales, consider expanding the Robotics and Sensor product lines with higher-margin products to improve overall profitability.</a:t>
            </a:r>
            <a:endParaRPr lang="en-NG" dirty="0">
              <a:latin typeface="Aptos" panose="020B0004020202020204" pitchFamily="34" charset="0"/>
            </a:endParaRPr>
          </a:p>
        </p:txBody>
      </p:sp>
      <p:sp>
        <p:nvSpPr>
          <p:cNvPr id="6" name="Footer Placeholder 5">
            <a:extLst>
              <a:ext uri="{FF2B5EF4-FFF2-40B4-BE49-F238E27FC236}">
                <a16:creationId xmlns:a16="http://schemas.microsoft.com/office/drawing/2014/main" id="{9C696DD5-CA6A-E58B-82F2-91F2FA771AD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887C47-E1AA-AD06-47EA-7F70A14ED4D5}"/>
              </a:ext>
            </a:extLst>
          </p:cNvPr>
          <p:cNvSpPr>
            <a:spLocks noGrp="1"/>
          </p:cNvSpPr>
          <p:nvPr>
            <p:ph type="sldNum" sz="quarter" idx="12"/>
          </p:nvPr>
        </p:nvSpPr>
        <p:spPr/>
        <p:txBody>
          <a:bodyPr/>
          <a:lstStyle/>
          <a:p>
            <a:fld id="{6E91CC32-6A6B-4E2E-BBA1-6864F305DA26}" type="slidenum">
              <a:rPr lang="en-US" smtClean="0"/>
              <a:t>18</a:t>
            </a:fld>
            <a:endParaRPr lang="en-US"/>
          </a:p>
        </p:txBody>
      </p:sp>
      <p:pic>
        <p:nvPicPr>
          <p:cNvPr id="5" name="Picture 4" descr="A graph of a product&#10;&#10;Description automatically generated with medium confidence">
            <a:extLst>
              <a:ext uri="{FF2B5EF4-FFF2-40B4-BE49-F238E27FC236}">
                <a16:creationId xmlns:a16="http://schemas.microsoft.com/office/drawing/2014/main" id="{BF14BF66-5860-8A84-ABF1-C1CAD0596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4658" y="519952"/>
            <a:ext cx="6190437" cy="2764018"/>
          </a:xfrm>
          <a:prstGeom prst="rect">
            <a:avLst/>
          </a:prstGeom>
        </p:spPr>
      </p:pic>
    </p:spTree>
    <p:extLst>
      <p:ext uri="{BB962C8B-B14F-4D97-AF65-F5344CB8AC3E}">
        <p14:creationId xmlns:p14="http://schemas.microsoft.com/office/powerpoint/2010/main" val="611202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2DFCA-E8BE-C15B-CD23-DA27466AA9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F784-FE8A-4E8F-C978-AEF93364FA61}"/>
              </a:ext>
            </a:extLst>
          </p:cNvPr>
          <p:cNvSpPr>
            <a:spLocks noGrp="1"/>
          </p:cNvSpPr>
          <p:nvPr>
            <p:ph type="title"/>
          </p:nvPr>
        </p:nvSpPr>
        <p:spPr>
          <a:xfrm>
            <a:off x="470647" y="519952"/>
            <a:ext cx="4921624" cy="2505636"/>
          </a:xfrm>
        </p:spPr>
        <p:txBody>
          <a:bodyPr anchor="ctr">
            <a:normAutofit/>
          </a:bodyPr>
          <a:lstStyle/>
          <a:p>
            <a:pPr lvl="0">
              <a:lnSpc>
                <a:spcPct val="107000"/>
              </a:lnSpc>
            </a:pPr>
            <a:r>
              <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2. </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Revenue analysis by region &amp; product category: </a:t>
            </a:r>
            <a:r>
              <a:rPr lang="en-NG" sz="1800" b="0" kern="100" dirty="0">
                <a:effectLst/>
                <a:latin typeface="Aptos" panose="020B0004020202020204" pitchFamily="34" charset="0"/>
                <a:ea typeface="Aptos" panose="020B0004020202020204" pitchFamily="34" charset="0"/>
                <a:cs typeface="Times New Roman" panose="02020603050405020304" pitchFamily="18" charset="0"/>
              </a:rPr>
              <a:t>Microchips consistently generate the highest revenue across all regions, indicating strong market demand. </a:t>
            </a:r>
            <a:br>
              <a:rPr lang="en-NG" sz="18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8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CB5AA25-FE71-36B0-27DB-E20CFF250477}"/>
              </a:ext>
            </a:extLst>
          </p:cNvPr>
          <p:cNvSpPr>
            <a:spLocks noGrp="1"/>
          </p:cNvSpPr>
          <p:nvPr>
            <p:ph type="body" sz="half" idx="2"/>
          </p:nvPr>
        </p:nvSpPr>
        <p:spPr>
          <a:xfrm>
            <a:off x="470647" y="3429000"/>
            <a:ext cx="11394448" cy="2151528"/>
          </a:xfrm>
        </p:spPr>
        <p:txBody>
          <a:bodyPr anchor="ctr">
            <a:normAutofit/>
          </a:bodyPr>
          <a:lstStyle/>
          <a:p>
            <a:r>
              <a:rPr lang="en-NG" sz="16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Growth Opportunity/Recommendations:</a:t>
            </a:r>
            <a:r>
              <a:rPr lang="en-NG"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600" kern="100" dirty="0">
                <a:effectLst/>
                <a:latin typeface="Aptos" panose="020B0004020202020204" pitchFamily="34" charset="0"/>
                <a:ea typeface="Aptos" panose="020B0004020202020204" pitchFamily="34" charset="0"/>
                <a:cs typeface="Times New Roman" panose="02020603050405020304" pitchFamily="18" charset="0"/>
              </a:rPr>
              <a:t>Maintain strong market position in Microchips across all regions while exploring growth opportunities in Robotics and Sensors, particularly in emerging markets within the regions. Also explore opportunities to expand sales in all regions for robotics and sensors categories.</a:t>
            </a:r>
            <a:endParaRPr lang="en-NG" dirty="0">
              <a:latin typeface="Aptos" panose="020B0004020202020204" pitchFamily="34" charset="0"/>
            </a:endParaRPr>
          </a:p>
        </p:txBody>
      </p:sp>
      <p:sp>
        <p:nvSpPr>
          <p:cNvPr id="6" name="Footer Placeholder 5">
            <a:extLst>
              <a:ext uri="{FF2B5EF4-FFF2-40B4-BE49-F238E27FC236}">
                <a16:creationId xmlns:a16="http://schemas.microsoft.com/office/drawing/2014/main" id="{0B86D19C-5081-1A6F-AB64-3B3EAFB2234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EE62AE-D00A-61F6-FD86-26B6AD481659}"/>
              </a:ext>
            </a:extLst>
          </p:cNvPr>
          <p:cNvSpPr>
            <a:spLocks noGrp="1"/>
          </p:cNvSpPr>
          <p:nvPr>
            <p:ph type="sldNum" sz="quarter" idx="12"/>
          </p:nvPr>
        </p:nvSpPr>
        <p:spPr/>
        <p:txBody>
          <a:bodyPr/>
          <a:lstStyle/>
          <a:p>
            <a:fld id="{6E91CC32-6A6B-4E2E-BBA1-6864F305DA26}" type="slidenum">
              <a:rPr lang="en-US" smtClean="0"/>
              <a:t>19</a:t>
            </a:fld>
            <a:endParaRPr lang="en-US"/>
          </a:p>
        </p:txBody>
      </p:sp>
      <p:pic>
        <p:nvPicPr>
          <p:cNvPr id="5" name="Picture 4">
            <a:extLst>
              <a:ext uri="{FF2B5EF4-FFF2-40B4-BE49-F238E27FC236}">
                <a16:creationId xmlns:a16="http://schemas.microsoft.com/office/drawing/2014/main" id="{3CDA9B63-231B-8267-D1CD-F468EECE2C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51868" y="519952"/>
            <a:ext cx="6036017" cy="2764018"/>
          </a:xfrm>
          <a:prstGeom prst="rect">
            <a:avLst/>
          </a:prstGeom>
        </p:spPr>
      </p:pic>
    </p:spTree>
    <p:extLst>
      <p:ext uri="{BB962C8B-B14F-4D97-AF65-F5344CB8AC3E}">
        <p14:creationId xmlns:p14="http://schemas.microsoft.com/office/powerpoint/2010/main" val="386619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76D2B9-2E99-23C0-A25B-77784F231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EF72B-4337-9076-EDF1-EF14026EC5E0}"/>
              </a:ext>
            </a:extLst>
          </p:cNvPr>
          <p:cNvSpPr>
            <a:spLocks noGrp="1"/>
          </p:cNvSpPr>
          <p:nvPr>
            <p:ph type="title"/>
          </p:nvPr>
        </p:nvSpPr>
        <p:spPr>
          <a:xfrm>
            <a:off x="308388" y="753034"/>
            <a:ext cx="4025406" cy="1799665"/>
          </a:xfrm>
        </p:spPr>
        <p:txBody>
          <a:bodyPr anchor="t">
            <a:normAutofit/>
          </a:bodyPr>
          <a:lstStyle/>
          <a:p>
            <a:r>
              <a:rPr lang="en-US">
                <a:latin typeface="Aptos" panose="020B0004020202020204" pitchFamily="34" charset="0"/>
              </a:rPr>
              <a:t>TABLE OF CONTENT</a:t>
            </a:r>
            <a:endParaRPr lang="en-NG">
              <a:latin typeface="Aptos" panose="020B0004020202020204" pitchFamily="34" charset="0"/>
            </a:endParaRPr>
          </a:p>
        </p:txBody>
      </p:sp>
      <p:sp>
        <p:nvSpPr>
          <p:cNvPr id="3" name="Content Placeholder 2">
            <a:extLst>
              <a:ext uri="{FF2B5EF4-FFF2-40B4-BE49-F238E27FC236}">
                <a16:creationId xmlns:a16="http://schemas.microsoft.com/office/drawing/2014/main" id="{DF3A3C1B-C4C1-40A3-279B-74613666BC44}"/>
              </a:ext>
            </a:extLst>
          </p:cNvPr>
          <p:cNvSpPr>
            <a:spLocks noGrp="1"/>
          </p:cNvSpPr>
          <p:nvPr>
            <p:ph idx="1"/>
          </p:nvPr>
        </p:nvSpPr>
        <p:spPr>
          <a:xfrm>
            <a:off x="340619" y="2569464"/>
            <a:ext cx="3993175" cy="3555491"/>
          </a:xfrm>
        </p:spPr>
        <p:txBody>
          <a:bodyPr anchor="b">
            <a:normAutofit/>
          </a:bodyPr>
          <a:lstStyle/>
          <a:p>
            <a:pPr marL="342900" lvl="0" indent="-342900">
              <a:lnSpc>
                <a:spcPct val="110000"/>
              </a:lnSpc>
              <a:buFont typeface="+mj-lt"/>
              <a:buAutoNum type="arabicPeriod"/>
            </a:pPr>
            <a:r>
              <a:rPr lang="en-NG" sz="1700" kern="100" dirty="0">
                <a:effectLst/>
                <a:latin typeface="Aptos" panose="020B0004020202020204" pitchFamily="34" charset="0"/>
                <a:ea typeface="Aptos" panose="020B0004020202020204" pitchFamily="34" charset="0"/>
                <a:cs typeface="Times New Roman" panose="02020603050405020304" pitchFamily="18" charset="0"/>
              </a:rPr>
              <a:t>Business Overview</a:t>
            </a:r>
          </a:p>
          <a:p>
            <a:pPr marL="342900" lvl="0" indent="-342900">
              <a:lnSpc>
                <a:spcPct val="110000"/>
              </a:lnSpc>
              <a:buFont typeface="+mj-lt"/>
              <a:buAutoNum type="arabicPeriod"/>
            </a:pPr>
            <a:r>
              <a:rPr lang="en-NG" sz="1700" kern="100" dirty="0">
                <a:effectLst/>
                <a:latin typeface="Aptos" panose="020B0004020202020204" pitchFamily="34" charset="0"/>
                <a:ea typeface="Aptos" panose="020B0004020202020204" pitchFamily="34" charset="0"/>
                <a:cs typeface="Times New Roman" panose="02020603050405020304" pitchFamily="18" charset="0"/>
              </a:rPr>
              <a:t>Business problem</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s</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 &amp; Objectives</a:t>
            </a:r>
          </a:p>
          <a:p>
            <a:pPr marL="342900" lvl="0" indent="-342900">
              <a:lnSpc>
                <a:spcPct val="110000"/>
              </a:lnSpc>
              <a:buFont typeface="+mj-lt"/>
              <a:buAutoNum type="arabicPeriod"/>
            </a:pPr>
            <a:r>
              <a:rPr lang="en-NG" sz="1700" kern="100" dirty="0">
                <a:effectLst/>
                <a:latin typeface="Aptos" panose="020B0004020202020204" pitchFamily="34" charset="0"/>
                <a:ea typeface="Aptos" panose="020B0004020202020204" pitchFamily="34" charset="0"/>
                <a:cs typeface="Times New Roman" panose="02020603050405020304" pitchFamily="18" charset="0"/>
              </a:rPr>
              <a:t>Data Analysis &amp; Findings</a:t>
            </a:r>
          </a:p>
          <a:p>
            <a:pPr marL="342900" lvl="0" indent="-342900">
              <a:lnSpc>
                <a:spcPct val="110000"/>
              </a:lnSpc>
              <a:buFont typeface="+mj-lt"/>
              <a:buAutoNum type="alphaLcParenR"/>
            </a:pPr>
            <a:r>
              <a:rPr lang="en-NG" sz="1700" i="1" kern="100" dirty="0">
                <a:effectLst/>
                <a:latin typeface="Aptos" panose="020B0004020202020204" pitchFamily="34" charset="0"/>
                <a:ea typeface="Aptos" panose="020B0004020202020204" pitchFamily="34" charset="0"/>
                <a:cs typeface="Times New Roman" panose="02020603050405020304" pitchFamily="18" charset="0"/>
              </a:rPr>
              <a:t>Sales Performance, Customer Insights, Inventory Management &amp; Profitability</a:t>
            </a:r>
          </a:p>
          <a:p>
            <a:pPr marL="342900" lvl="0" indent="-342900">
              <a:lnSpc>
                <a:spcPct val="110000"/>
              </a:lnSpc>
              <a:buFont typeface="+mj-lt"/>
              <a:buAutoNum type="alphaLcParenR"/>
            </a:pPr>
            <a:r>
              <a:rPr lang="en-NG" sz="1700" i="1" kern="100" dirty="0">
                <a:effectLst/>
                <a:latin typeface="Aptos" panose="020B0004020202020204" pitchFamily="34" charset="0"/>
                <a:ea typeface="Aptos" panose="020B0004020202020204" pitchFamily="34" charset="0"/>
                <a:cs typeface="Times New Roman" panose="02020603050405020304" pitchFamily="18" charset="0"/>
              </a:rPr>
              <a:t>Expansion/Growth Opportunities</a:t>
            </a:r>
            <a:endParaRPr lang="en-US" sz="1700" i="1" kern="100" dirty="0">
              <a:latin typeface="Aptos" panose="020B0004020202020204" pitchFamily="34" charset="0"/>
              <a:ea typeface="Aptos" panose="020B0004020202020204" pitchFamily="34" charset="0"/>
              <a:cs typeface="Times New Roman" panose="02020603050405020304" pitchFamily="18" charset="0"/>
            </a:endParaRPr>
          </a:p>
          <a:p>
            <a:pPr marL="0" lvl="0" indent="0">
              <a:lnSpc>
                <a:spcPct val="110000"/>
              </a:lnSpc>
              <a:buNone/>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4.  </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Action Plans</a:t>
            </a:r>
          </a:p>
          <a:p>
            <a:pPr marL="0" lvl="0" indent="0">
              <a:lnSpc>
                <a:spcPct val="110000"/>
              </a:lnSpc>
              <a:spcAft>
                <a:spcPts val="800"/>
              </a:spcAft>
              <a:buNone/>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5.  </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Conclusion</a:t>
            </a:r>
          </a:p>
          <a:p>
            <a:pPr>
              <a:lnSpc>
                <a:spcPct val="110000"/>
              </a:lnSpc>
            </a:pPr>
            <a:endParaRPr lang="en-NG" sz="1700" dirty="0"/>
          </a:p>
        </p:txBody>
      </p:sp>
      <p:pic>
        <p:nvPicPr>
          <p:cNvPr id="15" name="Picture 14" descr="Angled shot of pen on a graph">
            <a:extLst>
              <a:ext uri="{FF2B5EF4-FFF2-40B4-BE49-F238E27FC236}">
                <a16:creationId xmlns:a16="http://schemas.microsoft.com/office/drawing/2014/main" id="{D5FB09B7-6092-A781-2A68-5AEB28360D1E}"/>
              </a:ext>
            </a:extLst>
          </p:cNvPr>
          <p:cNvPicPr>
            <a:picLocks noChangeAspect="1"/>
          </p:cNvPicPr>
          <p:nvPr/>
        </p:nvPicPr>
        <p:blipFill>
          <a:blip r:embed="rId2"/>
          <a:srcRect r="30983" b="-2"/>
          <a:stretch/>
        </p:blipFill>
        <p:spPr>
          <a:xfrm>
            <a:off x="6666615" y="1"/>
            <a:ext cx="5529638" cy="6857999"/>
          </a:xfrm>
          <a:custGeom>
            <a:avLst/>
            <a:gdLst/>
            <a:ahLst/>
            <a:cxnLst/>
            <a:rect l="l" t="t" r="r" b="b"/>
            <a:pathLst>
              <a:path w="7090851" h="6874453">
                <a:moveTo>
                  <a:pt x="679539" y="0"/>
                </a:moveTo>
                <a:lnTo>
                  <a:pt x="7090851" y="0"/>
                </a:lnTo>
                <a:lnTo>
                  <a:pt x="7090851" y="6874453"/>
                </a:lnTo>
                <a:lnTo>
                  <a:pt x="679539" y="6874453"/>
                </a:lnTo>
                <a:cubicBezTo>
                  <a:pt x="304240" y="6874453"/>
                  <a:pt x="0" y="6570213"/>
                  <a:pt x="0" y="6194913"/>
                </a:cubicBezTo>
                <a:lnTo>
                  <a:pt x="0" y="679540"/>
                </a:lnTo>
                <a:cubicBezTo>
                  <a:pt x="0" y="304240"/>
                  <a:pt x="304240" y="0"/>
                  <a:pt x="679539" y="0"/>
                </a:cubicBezTo>
                <a:close/>
              </a:path>
            </a:pathLst>
          </a:custGeom>
        </p:spPr>
      </p:pic>
      <p:sp>
        <p:nvSpPr>
          <p:cNvPr id="6" name="Slide Number Placeholder 5">
            <a:extLst>
              <a:ext uri="{FF2B5EF4-FFF2-40B4-BE49-F238E27FC236}">
                <a16:creationId xmlns:a16="http://schemas.microsoft.com/office/drawing/2014/main" id="{62820DF1-D1B8-3A5A-025F-5187ED723B15}"/>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9993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54498-43FB-8E79-AE7B-27B2D07607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4AD734-4341-6E36-5029-B5B0CAC5DA6F}"/>
              </a:ext>
            </a:extLst>
          </p:cNvPr>
          <p:cNvSpPr>
            <a:spLocks noGrp="1"/>
          </p:cNvSpPr>
          <p:nvPr>
            <p:ph type="title"/>
          </p:nvPr>
        </p:nvSpPr>
        <p:spPr>
          <a:xfrm>
            <a:off x="470647" y="519952"/>
            <a:ext cx="4921624" cy="2505636"/>
          </a:xfrm>
        </p:spPr>
        <p:txBody>
          <a:bodyPr anchor="ctr">
            <a:normAutofit/>
          </a:bodyPr>
          <a:lstStyle/>
          <a:p>
            <a:pPr lvl="0">
              <a:lnSpc>
                <a:spcPct val="107000"/>
              </a:lnSpc>
            </a:pPr>
            <a:r>
              <a:rPr lang="en-US"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3. </a:t>
            </a:r>
            <a:r>
              <a:rPr lang="en-NG"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Profitability analysis by region</a:t>
            </a:r>
            <a:r>
              <a:rPr lang="en-NG" sz="1600" b="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600" b="0" kern="100" dirty="0">
                <a:effectLst/>
                <a:latin typeface="Aptos" panose="020B0004020202020204" pitchFamily="34" charset="0"/>
                <a:ea typeface="Aptos" panose="020B0004020202020204" pitchFamily="34" charset="0"/>
                <a:cs typeface="Times New Roman" panose="02020603050405020304" pitchFamily="18" charset="0"/>
              </a:rPr>
              <a:t>Asia Pacific generates the highest profit, followed by Europe and North America. </a:t>
            </a:r>
            <a:br>
              <a:rPr lang="en-NG" sz="16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6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43A8725-66D7-5D2E-E04D-4B532D765264}"/>
              </a:ext>
            </a:extLst>
          </p:cNvPr>
          <p:cNvSpPr>
            <a:spLocks noGrp="1"/>
          </p:cNvSpPr>
          <p:nvPr>
            <p:ph type="body" sz="half" idx="2"/>
          </p:nvPr>
        </p:nvSpPr>
        <p:spPr>
          <a:xfrm>
            <a:off x="470647" y="3429000"/>
            <a:ext cx="11394448" cy="2151528"/>
          </a:xfrm>
        </p:spPr>
        <p:txBody>
          <a:bodyPr anchor="ctr">
            <a:normAutofit/>
          </a:bodyPr>
          <a:lstStyle/>
          <a:p>
            <a:r>
              <a:rPr lang="en-NG" sz="16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Growth Opportunity/Recommendations:</a:t>
            </a:r>
            <a:r>
              <a:rPr lang="en-NG"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600" kern="100" dirty="0">
                <a:effectLst/>
                <a:latin typeface="Aptos" panose="020B0004020202020204" pitchFamily="34" charset="0"/>
                <a:ea typeface="Aptos" panose="020B0004020202020204" pitchFamily="34" charset="0"/>
                <a:cs typeface="Times New Roman" panose="02020603050405020304" pitchFamily="18" charset="0"/>
              </a:rPr>
              <a:t>(</a:t>
            </a:r>
            <a:r>
              <a:rPr lang="en-NG" sz="1600" kern="100" dirty="0" err="1">
                <a:effectLst/>
                <a:latin typeface="Aptos" panose="020B0004020202020204" pitchFamily="34" charset="0"/>
                <a:ea typeface="Aptos" panose="020B0004020202020204" pitchFamily="34" charset="0"/>
                <a:cs typeface="Times New Roman" panose="02020603050405020304" pitchFamily="18" charset="0"/>
              </a:rPr>
              <a:t>i</a:t>
            </a:r>
            <a:r>
              <a:rPr lang="en-NG" sz="1600" kern="100" dirty="0">
                <a:effectLst/>
                <a:latin typeface="Aptos" panose="020B0004020202020204" pitchFamily="34" charset="0"/>
                <a:ea typeface="Aptos" panose="020B0004020202020204" pitchFamily="34" charset="0"/>
                <a:cs typeface="Times New Roman" panose="02020603050405020304" pitchFamily="18" charset="0"/>
              </a:rPr>
              <a:t>) </a:t>
            </a:r>
            <a:r>
              <a:rPr lang="en-NG" sz="1600" b="1" kern="100" dirty="0">
                <a:effectLst/>
                <a:latin typeface="Aptos" panose="020B0004020202020204" pitchFamily="34" charset="0"/>
                <a:ea typeface="Aptos" panose="020B0004020202020204" pitchFamily="34" charset="0"/>
                <a:cs typeface="Times New Roman" panose="02020603050405020304" pitchFamily="18" charset="0"/>
              </a:rPr>
              <a:t>Asia Pacific Focus:</a:t>
            </a:r>
            <a:r>
              <a:rPr lang="en-NG" sz="1600" kern="100" dirty="0">
                <a:effectLst/>
                <a:latin typeface="Aptos" panose="020B0004020202020204" pitchFamily="34" charset="0"/>
                <a:ea typeface="Aptos" panose="020B0004020202020204" pitchFamily="34" charset="0"/>
                <a:cs typeface="Times New Roman" panose="02020603050405020304" pitchFamily="18" charset="0"/>
              </a:rPr>
              <a:t> Continue to prioritize market expansion in Asia Pacific, focusing on high-growth sectors and optimizing operations to maintain profitability. Also consider other hot locations within the region to drive revenue (ii) </a:t>
            </a:r>
            <a:r>
              <a:rPr lang="en-NG" sz="1600" b="1" kern="100" dirty="0">
                <a:effectLst/>
                <a:latin typeface="Aptos" panose="020B0004020202020204" pitchFamily="34" charset="0"/>
                <a:ea typeface="Aptos" panose="020B0004020202020204" pitchFamily="34" charset="0"/>
                <a:cs typeface="Times New Roman" panose="02020603050405020304" pitchFamily="18" charset="0"/>
              </a:rPr>
              <a:t>Market Diversification:</a:t>
            </a:r>
            <a:r>
              <a:rPr lang="en-NG" sz="1600" kern="100" dirty="0">
                <a:effectLst/>
                <a:latin typeface="Aptos" panose="020B0004020202020204" pitchFamily="34" charset="0"/>
                <a:ea typeface="Aptos" panose="020B0004020202020204" pitchFamily="34" charset="0"/>
                <a:cs typeface="Times New Roman" panose="02020603050405020304" pitchFamily="18" charset="0"/>
              </a:rPr>
              <a:t> Explore new market opportunities in other regions with high growth potential, such as Latin America and Africa.</a:t>
            </a:r>
            <a:endParaRPr lang="en-NG" dirty="0">
              <a:latin typeface="Aptos" panose="020B0004020202020204" pitchFamily="34" charset="0"/>
            </a:endParaRPr>
          </a:p>
        </p:txBody>
      </p:sp>
      <p:sp>
        <p:nvSpPr>
          <p:cNvPr id="6" name="Footer Placeholder 5">
            <a:extLst>
              <a:ext uri="{FF2B5EF4-FFF2-40B4-BE49-F238E27FC236}">
                <a16:creationId xmlns:a16="http://schemas.microsoft.com/office/drawing/2014/main" id="{44F68F64-3658-667F-4DC1-0974FFB10CF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9FB78C1-64EA-9F13-53AE-0A4230AD2DE0}"/>
              </a:ext>
            </a:extLst>
          </p:cNvPr>
          <p:cNvSpPr>
            <a:spLocks noGrp="1"/>
          </p:cNvSpPr>
          <p:nvPr>
            <p:ph type="sldNum" sz="quarter" idx="12"/>
          </p:nvPr>
        </p:nvSpPr>
        <p:spPr/>
        <p:txBody>
          <a:bodyPr/>
          <a:lstStyle/>
          <a:p>
            <a:fld id="{6E91CC32-6A6B-4E2E-BBA1-6864F305DA26}" type="slidenum">
              <a:rPr lang="en-US" smtClean="0"/>
              <a:t>20</a:t>
            </a:fld>
            <a:endParaRPr lang="en-US"/>
          </a:p>
        </p:txBody>
      </p:sp>
      <p:pic>
        <p:nvPicPr>
          <p:cNvPr id="5" name="Picture 4">
            <a:extLst>
              <a:ext uri="{FF2B5EF4-FFF2-40B4-BE49-F238E27FC236}">
                <a16:creationId xmlns:a16="http://schemas.microsoft.com/office/drawing/2014/main" id="{4B96B26A-6CCF-2D2A-BEA6-82B86FDA68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519952"/>
            <a:ext cx="5625353" cy="2764018"/>
          </a:xfrm>
          <a:prstGeom prst="rect">
            <a:avLst/>
          </a:prstGeom>
        </p:spPr>
      </p:pic>
    </p:spTree>
    <p:extLst>
      <p:ext uri="{BB962C8B-B14F-4D97-AF65-F5344CB8AC3E}">
        <p14:creationId xmlns:p14="http://schemas.microsoft.com/office/powerpoint/2010/main" val="381865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00DAB-E299-DC60-7BC3-6A41A6795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47566-7BEC-7FAF-B31B-1846AB4C9C06}"/>
              </a:ext>
            </a:extLst>
          </p:cNvPr>
          <p:cNvSpPr>
            <a:spLocks noGrp="1"/>
          </p:cNvSpPr>
          <p:nvPr>
            <p:ph type="title"/>
          </p:nvPr>
        </p:nvSpPr>
        <p:spPr>
          <a:xfrm>
            <a:off x="470647" y="519952"/>
            <a:ext cx="4921624" cy="2505636"/>
          </a:xfrm>
        </p:spPr>
        <p:txBody>
          <a:bodyPr anchor="ctr">
            <a:normAutofit/>
          </a:bodyPr>
          <a:lstStyle/>
          <a:p>
            <a:pPr lvl="0">
              <a:lnSpc>
                <a:spcPct val="107000"/>
              </a:lnSpc>
              <a:spcAft>
                <a:spcPts val="800"/>
              </a:spcAft>
            </a:pPr>
            <a:r>
              <a:rPr lang="en-US"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4. </a:t>
            </a:r>
            <a:r>
              <a:rPr lang="en-NG"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Analysing the sales performance by country: </a:t>
            </a:r>
            <a:r>
              <a:rPr lang="en-NG" sz="1600" b="0" kern="100" dirty="0">
                <a:effectLst/>
                <a:latin typeface="Aptos" panose="020B0004020202020204" pitchFamily="34" charset="0"/>
                <a:ea typeface="Aptos" panose="020B0004020202020204" pitchFamily="34" charset="0"/>
                <a:cs typeface="Times New Roman" panose="02020603050405020304" pitchFamily="18" charset="0"/>
              </a:rPr>
              <a:t>The USA demonstrates strong overall performance with the highest number of orders, revenue, and profit. Germany lags behind in terms of sales and profitability. </a:t>
            </a:r>
            <a:br>
              <a:rPr lang="en-NG" sz="1600" kern="100" dirty="0">
                <a:effectLst/>
                <a:latin typeface="Aptos" panose="020B0004020202020204" pitchFamily="34" charset="0"/>
                <a:ea typeface="Aptos" panose="020B0004020202020204" pitchFamily="34" charset="0"/>
                <a:cs typeface="Times New Roman" panose="02020603050405020304" pitchFamily="18" charset="0"/>
              </a:rPr>
            </a:br>
            <a:endParaRPr lang="en-NG" sz="16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D7D3DCC-37B5-3768-6967-E35EAC912C2E}"/>
              </a:ext>
            </a:extLst>
          </p:cNvPr>
          <p:cNvSpPr>
            <a:spLocks noGrp="1"/>
          </p:cNvSpPr>
          <p:nvPr>
            <p:ph type="body" sz="half" idx="2"/>
          </p:nvPr>
        </p:nvSpPr>
        <p:spPr>
          <a:xfrm>
            <a:off x="470647" y="3662082"/>
            <a:ext cx="11394448" cy="1918446"/>
          </a:xfrm>
        </p:spPr>
        <p:txBody>
          <a:bodyPr anchor="ctr">
            <a:normAutofit/>
          </a:bodyPr>
          <a:lstStyle/>
          <a:p>
            <a:r>
              <a:rPr lang="en-NG" sz="1600" b="1"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Growth Opportunity/Recommendations:</a:t>
            </a:r>
            <a:r>
              <a:rPr lang="en-NG" sz="16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600" dirty="0">
                <a:effectLst/>
                <a:latin typeface="Aptos" panose="020B0004020202020204" pitchFamily="34" charset="0"/>
                <a:ea typeface="Aptos" panose="020B0004020202020204" pitchFamily="34" charset="0"/>
                <a:cs typeface="Times New Roman" panose="02020603050405020304" pitchFamily="18" charset="0"/>
              </a:rPr>
              <a:t>(</a:t>
            </a:r>
            <a:r>
              <a:rPr lang="en-NG" sz="1600" dirty="0" err="1">
                <a:effectLst/>
                <a:latin typeface="Aptos" panose="020B0004020202020204" pitchFamily="34" charset="0"/>
                <a:ea typeface="Aptos" panose="020B0004020202020204" pitchFamily="34" charset="0"/>
                <a:cs typeface="Times New Roman" panose="02020603050405020304" pitchFamily="18" charset="0"/>
              </a:rPr>
              <a:t>i</a:t>
            </a:r>
            <a:r>
              <a:rPr lang="en-NG" sz="1600" dirty="0">
                <a:effectLst/>
                <a:latin typeface="Aptos" panose="020B0004020202020204" pitchFamily="34" charset="0"/>
                <a:ea typeface="Aptos" panose="020B0004020202020204" pitchFamily="34" charset="0"/>
                <a:cs typeface="Times New Roman" panose="02020603050405020304" pitchFamily="18" charset="0"/>
              </a:rPr>
              <a:t>) Maintain strong market position in the USA while exploring opportunities to expand into new market segments and customer groups. (ii) Investigate the reasons for lower performance in Germany</a:t>
            </a:r>
            <a:r>
              <a:rPr lang="en-US" sz="1400" kern="100" dirty="0">
                <a:latin typeface="Aptos" panose="020B0004020202020204" pitchFamily="34" charset="0"/>
                <a:ea typeface="Aptos" panose="020B0004020202020204" pitchFamily="34" charset="0"/>
                <a:cs typeface="Times New Roman" panose="02020603050405020304" pitchFamily="18" charset="0"/>
              </a:rPr>
              <a:t> </a:t>
            </a:r>
            <a:r>
              <a:rPr lang="en-NG" kern="100" dirty="0">
                <a:effectLst/>
                <a:latin typeface="Aptos" panose="020B0004020202020204" pitchFamily="34" charset="0"/>
                <a:ea typeface="Aptos" panose="020B0004020202020204" pitchFamily="34" charset="0"/>
                <a:cs typeface="Times New Roman" panose="02020603050405020304" pitchFamily="18" charset="0"/>
              </a:rPr>
              <a:t>(e.g., competition, market entry barriers, customer preferences). Implement targeted strategies to improve market penetration and profitability in this region.</a:t>
            </a:r>
          </a:p>
          <a:p>
            <a:endParaRPr lang="en-NG" dirty="0">
              <a:latin typeface="Aptos" panose="020B0004020202020204" pitchFamily="34" charset="0"/>
            </a:endParaRPr>
          </a:p>
        </p:txBody>
      </p:sp>
      <p:sp>
        <p:nvSpPr>
          <p:cNvPr id="6" name="Footer Placeholder 5">
            <a:extLst>
              <a:ext uri="{FF2B5EF4-FFF2-40B4-BE49-F238E27FC236}">
                <a16:creationId xmlns:a16="http://schemas.microsoft.com/office/drawing/2014/main" id="{F59B74E1-41D7-9C81-CB02-77544543B5B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690FE0A-FD58-464A-5BF7-7603DDDD8F76}"/>
              </a:ext>
            </a:extLst>
          </p:cNvPr>
          <p:cNvSpPr>
            <a:spLocks noGrp="1"/>
          </p:cNvSpPr>
          <p:nvPr>
            <p:ph type="sldNum" sz="quarter" idx="12"/>
          </p:nvPr>
        </p:nvSpPr>
        <p:spPr/>
        <p:txBody>
          <a:bodyPr/>
          <a:lstStyle/>
          <a:p>
            <a:fld id="{6E91CC32-6A6B-4E2E-BBA1-6864F305DA26}" type="slidenum">
              <a:rPr lang="en-US" smtClean="0"/>
              <a:t>21</a:t>
            </a:fld>
            <a:endParaRPr lang="en-US"/>
          </a:p>
        </p:txBody>
      </p:sp>
      <p:pic>
        <p:nvPicPr>
          <p:cNvPr id="5" name="Picture 4">
            <a:extLst>
              <a:ext uri="{FF2B5EF4-FFF2-40B4-BE49-F238E27FC236}">
                <a16:creationId xmlns:a16="http://schemas.microsoft.com/office/drawing/2014/main" id="{109A6205-A960-2BDF-65C8-245879DA94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8401" y="519952"/>
            <a:ext cx="5472952" cy="2909048"/>
          </a:xfrm>
          <a:prstGeom prst="rect">
            <a:avLst/>
          </a:prstGeom>
        </p:spPr>
      </p:pic>
    </p:spTree>
    <p:extLst>
      <p:ext uri="{BB962C8B-B14F-4D97-AF65-F5344CB8AC3E}">
        <p14:creationId xmlns:p14="http://schemas.microsoft.com/office/powerpoint/2010/main" val="2161543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F443E-260A-9CD6-8510-88087B527D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AE21D-C87D-7C20-58EC-D9F4FE1672F6}"/>
              </a:ext>
            </a:extLst>
          </p:cNvPr>
          <p:cNvSpPr>
            <a:spLocks noGrp="1"/>
          </p:cNvSpPr>
          <p:nvPr>
            <p:ph type="title"/>
          </p:nvPr>
        </p:nvSpPr>
        <p:spPr>
          <a:xfrm>
            <a:off x="470647" y="519952"/>
            <a:ext cx="4921624" cy="2505636"/>
          </a:xfrm>
        </p:spPr>
        <p:txBody>
          <a:bodyPr anchor="ctr">
            <a:normAutofit/>
          </a:bodyPr>
          <a:lstStyle/>
          <a:p>
            <a:pPr lvl="0">
              <a:lnSpc>
                <a:spcPct val="107000"/>
              </a:lnSpc>
            </a:pPr>
            <a:r>
              <a:rPr lang="en-US"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5. </a:t>
            </a:r>
            <a:r>
              <a:rPr lang="en-NG" sz="16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Analysing the sales performance by customer sector: </a:t>
            </a:r>
            <a:r>
              <a:rPr lang="en-NG" sz="1600" b="0" kern="100" dirty="0">
                <a:effectLst/>
                <a:latin typeface="Aptos" panose="020B0004020202020204" pitchFamily="34" charset="0"/>
                <a:ea typeface="Aptos" panose="020B0004020202020204" pitchFamily="34" charset="0"/>
                <a:cs typeface="Times New Roman" panose="02020603050405020304" pitchFamily="18" charset="0"/>
              </a:rPr>
              <a:t>The Industrial sector leads in terms of orders, revenue, and profit. </a:t>
            </a:r>
            <a:br>
              <a:rPr lang="en-NG" sz="16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600" b="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F251E4B-1248-C1EA-CD3A-A1F3AFF9C37C}"/>
              </a:ext>
            </a:extLst>
          </p:cNvPr>
          <p:cNvSpPr>
            <a:spLocks noGrp="1"/>
          </p:cNvSpPr>
          <p:nvPr>
            <p:ph type="body" sz="half" idx="2"/>
          </p:nvPr>
        </p:nvSpPr>
        <p:spPr>
          <a:xfrm>
            <a:off x="470647" y="3662082"/>
            <a:ext cx="11394448" cy="1918446"/>
          </a:xfrm>
        </p:spPr>
        <p:txBody>
          <a:bodyPr anchor="ctr">
            <a:normAutofit/>
          </a:bodyPr>
          <a:lstStyle/>
          <a:p>
            <a:r>
              <a:rPr lang="en-NG" sz="16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Growth Opportunity/Recommendations:</a:t>
            </a:r>
            <a:r>
              <a:rPr lang="en-NG" sz="1600" kern="100" dirty="0">
                <a:effectLst/>
                <a:latin typeface="Aptos" panose="020B0004020202020204" pitchFamily="34" charset="0"/>
                <a:ea typeface="Aptos" panose="020B0004020202020204" pitchFamily="34" charset="0"/>
                <a:cs typeface="Times New Roman" panose="02020603050405020304" pitchFamily="18" charset="0"/>
              </a:rPr>
              <a:t> (</a:t>
            </a:r>
            <a:r>
              <a:rPr lang="en-NG" sz="1600" kern="100" dirty="0" err="1">
                <a:effectLst/>
                <a:latin typeface="Aptos" panose="020B0004020202020204" pitchFamily="34" charset="0"/>
                <a:ea typeface="Aptos" panose="020B0004020202020204" pitchFamily="34" charset="0"/>
                <a:cs typeface="Times New Roman" panose="02020603050405020304" pitchFamily="18" charset="0"/>
              </a:rPr>
              <a:t>i</a:t>
            </a:r>
            <a:r>
              <a:rPr lang="en-NG" sz="1600" kern="100" dirty="0">
                <a:effectLst/>
                <a:latin typeface="Aptos" panose="020B0004020202020204" pitchFamily="34" charset="0"/>
                <a:ea typeface="Aptos" panose="020B0004020202020204" pitchFamily="34" charset="0"/>
                <a:cs typeface="Times New Roman" panose="02020603050405020304" pitchFamily="18" charset="0"/>
              </a:rPr>
              <a:t>) Continue to prioritize the Industrial sector as a key growth area, focusing on developing innovative solutions for this market. (ii) Consumer Electronics and Automotive: Explore new market entry strategies and develop targeted product offerings to increase market share in these sectors.</a:t>
            </a:r>
            <a:endParaRPr lang="en-NG" dirty="0"/>
          </a:p>
        </p:txBody>
      </p:sp>
      <p:sp>
        <p:nvSpPr>
          <p:cNvPr id="6" name="Footer Placeholder 5">
            <a:extLst>
              <a:ext uri="{FF2B5EF4-FFF2-40B4-BE49-F238E27FC236}">
                <a16:creationId xmlns:a16="http://schemas.microsoft.com/office/drawing/2014/main" id="{DB9BE2DA-2F61-667C-89D6-A96118A7FE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9F57D0B-ADD0-B039-EBF7-9D01CCCA5FF3}"/>
              </a:ext>
            </a:extLst>
          </p:cNvPr>
          <p:cNvSpPr>
            <a:spLocks noGrp="1"/>
          </p:cNvSpPr>
          <p:nvPr>
            <p:ph type="sldNum" sz="quarter" idx="12"/>
          </p:nvPr>
        </p:nvSpPr>
        <p:spPr/>
        <p:txBody>
          <a:bodyPr/>
          <a:lstStyle/>
          <a:p>
            <a:fld id="{6E91CC32-6A6B-4E2E-BBA1-6864F305DA26}" type="slidenum">
              <a:rPr lang="en-US" smtClean="0"/>
              <a:t>22</a:t>
            </a:fld>
            <a:endParaRPr lang="en-US"/>
          </a:p>
        </p:txBody>
      </p:sp>
      <p:pic>
        <p:nvPicPr>
          <p:cNvPr id="5" name="Picture 4">
            <a:extLst>
              <a:ext uri="{FF2B5EF4-FFF2-40B4-BE49-F238E27FC236}">
                <a16:creationId xmlns:a16="http://schemas.microsoft.com/office/drawing/2014/main" id="{34A80FA1-05EF-03E1-720B-698CF9A8888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29315" y="519952"/>
            <a:ext cx="5311124" cy="2909048"/>
          </a:xfrm>
          <a:prstGeom prst="rect">
            <a:avLst/>
          </a:prstGeom>
        </p:spPr>
      </p:pic>
    </p:spTree>
    <p:extLst>
      <p:ext uri="{BB962C8B-B14F-4D97-AF65-F5344CB8AC3E}">
        <p14:creationId xmlns:p14="http://schemas.microsoft.com/office/powerpoint/2010/main" val="1820595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C4AE-AF2C-F384-7C1C-63BD7226C4FF}"/>
              </a:ext>
            </a:extLst>
          </p:cNvPr>
          <p:cNvSpPr>
            <a:spLocks noGrp="1"/>
          </p:cNvSpPr>
          <p:nvPr>
            <p:ph type="title"/>
          </p:nvPr>
        </p:nvSpPr>
        <p:spPr>
          <a:xfrm>
            <a:off x="308387" y="301164"/>
            <a:ext cx="11525332" cy="684163"/>
          </a:xfrm>
        </p:spPr>
        <p:txBody>
          <a:bodyPr anchor="ctr">
            <a:normAutofit/>
          </a:bodyPr>
          <a:lstStyle/>
          <a:p>
            <a:pPr algn="ctr"/>
            <a:r>
              <a:rPr lang="en-US" sz="4000" dirty="0">
                <a:latin typeface="Aptos" panose="020B0004020202020204" pitchFamily="34" charset="0"/>
              </a:rPr>
              <a:t>ACTION PLANS</a:t>
            </a:r>
            <a:endParaRPr lang="en-NG"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7687A2C8-F917-45D6-8DE8-3BAD10103C3C}"/>
              </a:ext>
            </a:extLst>
          </p:cNvPr>
          <p:cNvSpPr>
            <a:spLocks noGrp="1"/>
          </p:cNvSpPr>
          <p:nvPr>
            <p:ph idx="1"/>
          </p:nvPr>
        </p:nvSpPr>
        <p:spPr>
          <a:xfrm>
            <a:off x="452423" y="1761687"/>
            <a:ext cx="11237259" cy="4197114"/>
          </a:xfrm>
        </p:spPr>
        <p:txBody>
          <a:bodyPr anchor="ctr">
            <a:noAutofit/>
          </a:bodyPr>
          <a:lstStyle/>
          <a:p>
            <a:pPr marL="0" indent="0">
              <a:lnSpc>
                <a:spcPct val="107000"/>
              </a:lnSpc>
              <a:spcAft>
                <a:spcPts val="800"/>
              </a:spcAft>
              <a:buNone/>
            </a:pPr>
            <a:r>
              <a:rPr lang="en-NG" sz="1700" kern="100" dirty="0">
                <a:effectLst/>
                <a:latin typeface="Aptos" panose="020B0004020202020204" pitchFamily="34" charset="0"/>
                <a:ea typeface="Aptos" panose="020B0004020202020204" pitchFamily="34" charset="0"/>
                <a:cs typeface="Times New Roman" panose="02020603050405020304" pitchFamily="18" charset="0"/>
              </a:rPr>
              <a:t>By implementing these strategies below, </a:t>
            </a:r>
            <a:r>
              <a:rPr lang="en-NG" sz="1700" kern="100" dirty="0" err="1">
                <a:effectLst/>
                <a:latin typeface="Aptos" panose="020B0004020202020204" pitchFamily="34" charset="0"/>
                <a:ea typeface="Aptos" panose="020B0004020202020204" pitchFamily="34" charset="0"/>
                <a:cs typeface="Times New Roman" panose="02020603050405020304" pitchFamily="18" charset="0"/>
              </a:rPr>
              <a:t>Techtronix</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 will effectively achieve its business goals and drive sustainable growth:</a:t>
            </a:r>
          </a:p>
          <a:p>
            <a:pPr marL="342900" lvl="0" indent="-342900">
              <a:lnSpc>
                <a:spcPct val="107000"/>
              </a:lnSpc>
              <a:buFont typeface="Symbol" panose="05050102010706020507" pitchFamily="18" charset="2"/>
              <a:buChar char=""/>
            </a:pPr>
            <a:r>
              <a:rPr lang="en-NG" sz="17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Target Growing Markets:</a:t>
            </a:r>
            <a:r>
              <a:rPr lang="en-NG"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Prioritize expansion in Asia Pacific and other regions with high growth potential, while maintaining a strong presence in existing markets like the United States. </a:t>
            </a:r>
          </a:p>
          <a:p>
            <a:pPr marL="342900" lvl="0" indent="-342900">
              <a:lnSpc>
                <a:spcPct val="107000"/>
              </a:lnSpc>
              <a:buFont typeface="Symbol" panose="05050102010706020507" pitchFamily="18" charset="2"/>
              <a:buChar char=""/>
            </a:pPr>
            <a:r>
              <a:rPr lang="en-NG" sz="17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Offer a Wider Range of Products:</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 Expand the product portfolio with high-margin products, particularly in Robotics and Sensors, to complement the existing strong performance of Microchips. </a:t>
            </a:r>
          </a:p>
          <a:p>
            <a:pPr marL="342900" lvl="0" indent="-342900">
              <a:lnSpc>
                <a:spcPct val="107000"/>
              </a:lnSpc>
              <a:buFont typeface="Symbol" panose="05050102010706020507" pitchFamily="18" charset="2"/>
              <a:buChar char=""/>
            </a:pPr>
            <a:r>
              <a:rPr lang="en-NG" sz="17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Improve Production Processes:</a:t>
            </a:r>
            <a:r>
              <a:rPr lang="en-NG"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Optimize production processes to improve cost-effectiveness and reduce waste. </a:t>
            </a:r>
          </a:p>
          <a:p>
            <a:pPr marL="342900" lvl="0" indent="-342900">
              <a:lnSpc>
                <a:spcPct val="107000"/>
              </a:lnSpc>
              <a:buFont typeface="Symbol" panose="05050102010706020507" pitchFamily="18" charset="2"/>
              <a:buChar char=""/>
            </a:pPr>
            <a:r>
              <a:rPr lang="en-NG" sz="17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Focus on Customer Needs:</a:t>
            </a:r>
            <a:r>
              <a:rPr lang="en-NG"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Gather and </a:t>
            </a:r>
            <a:r>
              <a:rPr lang="en-NG" sz="1700" kern="100" dirty="0" err="1">
                <a:effectLst/>
                <a:latin typeface="Aptos" panose="020B0004020202020204" pitchFamily="34" charset="0"/>
                <a:ea typeface="Aptos" panose="020B0004020202020204" pitchFamily="34" charset="0"/>
                <a:cs typeface="Times New Roman" panose="02020603050405020304" pitchFamily="18" charset="0"/>
              </a:rPr>
              <a:t>analyze</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 customer feedback to identify areas for product improvement and enhance customer satisfaction. The company will tailor marketing and sales efforts to the specific needs and preferences of each customer segment. </a:t>
            </a:r>
          </a:p>
          <a:p>
            <a:pPr marL="342900" lvl="0" indent="-342900">
              <a:lnSpc>
                <a:spcPct val="107000"/>
              </a:lnSpc>
              <a:buFont typeface="Symbol" panose="05050102010706020507" pitchFamily="18" charset="2"/>
              <a:buChar char=""/>
            </a:pPr>
            <a:r>
              <a:rPr lang="en-NG" sz="17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Use Data to Guide Decisions:</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 Utilize data analytics to identify trends, forecast demand, and optimize inventory levels. The company will implement a robust data management system to track key performance indicators (</a:t>
            </a:r>
            <a:r>
              <a:rPr lang="en-NG" sz="1700" kern="100" dirty="0" err="1">
                <a:effectLst/>
                <a:latin typeface="Aptos" panose="020B0004020202020204" pitchFamily="34" charset="0"/>
                <a:ea typeface="Aptos" panose="020B0004020202020204" pitchFamily="34" charset="0"/>
                <a:cs typeface="Times New Roman" panose="02020603050405020304" pitchFamily="18" charset="0"/>
              </a:rPr>
              <a:t>KPIs</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NG" sz="17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Invest in Innovation:</a:t>
            </a:r>
            <a:r>
              <a:rPr lang="en-NG" sz="17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700" kern="100" dirty="0">
                <a:effectLst/>
                <a:latin typeface="Aptos" panose="020B0004020202020204" pitchFamily="34" charset="0"/>
                <a:ea typeface="Aptos" panose="020B0004020202020204" pitchFamily="34" charset="0"/>
                <a:cs typeface="Times New Roman" panose="02020603050405020304" pitchFamily="18" charset="0"/>
              </a:rPr>
              <a:t>Continuously invest in research and development to develop cutting-edge technologies, stay ahead of the competition, and maintain a competitive advantage.</a:t>
            </a:r>
          </a:p>
          <a:p>
            <a:endParaRPr lang="en-NG" sz="1700" dirty="0">
              <a:latin typeface="Aptos" panose="020B0004020202020204" pitchFamily="34" charset="0"/>
            </a:endParaRPr>
          </a:p>
        </p:txBody>
      </p:sp>
      <p:sp>
        <p:nvSpPr>
          <p:cNvPr id="5" name="Footer Placeholder 4">
            <a:extLst>
              <a:ext uri="{FF2B5EF4-FFF2-40B4-BE49-F238E27FC236}">
                <a16:creationId xmlns:a16="http://schemas.microsoft.com/office/drawing/2014/main" id="{A614B7A2-31A5-7EF9-832C-67A95AC1D9C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6EA753-2FC2-88F5-B7E2-EC7CEBB32393}"/>
              </a:ext>
            </a:extLst>
          </p:cNvPr>
          <p:cNvSpPr>
            <a:spLocks noGrp="1"/>
          </p:cNvSpPr>
          <p:nvPr>
            <p:ph type="sldNum" sz="quarter" idx="12"/>
          </p:nvPr>
        </p:nvSpPr>
        <p:spPr/>
        <p:txBody>
          <a:bodyPr/>
          <a:lstStyle/>
          <a:p>
            <a:fld id="{6E91CC32-6A6B-4E2E-BBA1-6864F305DA26}" type="slidenum">
              <a:rPr lang="en-US" smtClean="0"/>
              <a:t>23</a:t>
            </a:fld>
            <a:endParaRPr lang="en-US"/>
          </a:p>
        </p:txBody>
      </p:sp>
    </p:spTree>
    <p:extLst>
      <p:ext uri="{BB962C8B-B14F-4D97-AF65-F5344CB8AC3E}">
        <p14:creationId xmlns:p14="http://schemas.microsoft.com/office/powerpoint/2010/main" val="4043537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14F53-6F16-1297-B8E0-B32B0E9F4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E50B3-52FF-9898-411F-0DC88C0C83F4}"/>
              </a:ext>
            </a:extLst>
          </p:cNvPr>
          <p:cNvSpPr>
            <a:spLocks noGrp="1"/>
          </p:cNvSpPr>
          <p:nvPr>
            <p:ph type="title"/>
          </p:nvPr>
        </p:nvSpPr>
        <p:spPr>
          <a:xfrm>
            <a:off x="308387" y="301164"/>
            <a:ext cx="11525332" cy="1294554"/>
          </a:xfrm>
        </p:spPr>
        <p:txBody>
          <a:bodyPr anchor="ctr">
            <a:normAutofit/>
          </a:bodyPr>
          <a:lstStyle/>
          <a:p>
            <a:pPr algn="ctr"/>
            <a:r>
              <a:rPr lang="en-US" sz="4000" dirty="0">
                <a:latin typeface="Aptos" panose="020B0004020202020204" pitchFamily="34" charset="0"/>
              </a:rPr>
              <a:t>CONCLUSION</a:t>
            </a:r>
            <a:endParaRPr lang="en-NG"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07BBFE93-E171-78CC-38AC-968BE50312B8}"/>
              </a:ext>
            </a:extLst>
          </p:cNvPr>
          <p:cNvSpPr>
            <a:spLocks noGrp="1"/>
          </p:cNvSpPr>
          <p:nvPr>
            <p:ph idx="1"/>
          </p:nvPr>
        </p:nvSpPr>
        <p:spPr>
          <a:xfrm>
            <a:off x="477370" y="1734670"/>
            <a:ext cx="11237259" cy="3299011"/>
          </a:xfrm>
        </p:spPr>
        <p:txBody>
          <a:bodyPr anchor="ctr">
            <a:normAutofit/>
          </a:bodyPr>
          <a:lstStyle/>
          <a:p>
            <a:pPr marL="0" indent="0">
              <a:lnSpc>
                <a:spcPct val="107000"/>
              </a:lnSpc>
              <a:spcAft>
                <a:spcPts val="800"/>
              </a:spcAft>
              <a:buNone/>
            </a:pPr>
            <a:r>
              <a:rPr lang="en-NG" sz="1800" kern="100" dirty="0" err="1">
                <a:effectLst/>
                <a:latin typeface="Aptos" panose="020B0004020202020204" pitchFamily="34" charset="0"/>
                <a:ea typeface="Aptos" panose="020B0004020202020204" pitchFamily="34" charset="0"/>
                <a:cs typeface="Times New Roman" panose="02020603050405020304" pitchFamily="18" charset="0"/>
              </a:rPr>
              <a:t>Techtronix</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 Innovations is at a crucial point in its journey. By leveraging data-driven insights, optimizing operations, and embracing innovation, the company can achieve significant growth and success. This strategic approach will solidify it’s position as a leader in the high-tech industry, delivering cutting-edge solutions that transform the world!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lgn="ctr">
              <a:lnSpc>
                <a:spcPct val="107000"/>
              </a:lnSpc>
              <a:spcAft>
                <a:spcPts val="800"/>
              </a:spcAft>
              <a:buNone/>
            </a:pPr>
            <a:r>
              <a:rPr lang="en-US" sz="3500" i="1" kern="100" dirty="0">
                <a:effectLst/>
                <a:latin typeface="Aptos" panose="020B0004020202020204" pitchFamily="34" charset="0"/>
                <a:ea typeface="Aptos" panose="020B0004020202020204" pitchFamily="34" charset="0"/>
                <a:cs typeface="Times New Roman" panose="02020603050405020304" pitchFamily="18" charset="0"/>
              </a:rPr>
              <a:t>THANK YOU!!</a:t>
            </a:r>
            <a:endParaRPr lang="en-NG" sz="3500" i="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49503C0-BEEC-7A9D-6D85-0C628E71BC8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DE6BAAE-1F0C-6943-0457-767AB6A5D37F}"/>
              </a:ext>
            </a:extLst>
          </p:cNvPr>
          <p:cNvSpPr>
            <a:spLocks noGrp="1"/>
          </p:cNvSpPr>
          <p:nvPr>
            <p:ph type="sldNum" sz="quarter" idx="12"/>
          </p:nvPr>
        </p:nvSpPr>
        <p:spPr/>
        <p:txBody>
          <a:bodyPr/>
          <a:lstStyle/>
          <a:p>
            <a:fld id="{6E91CC32-6A6B-4E2E-BBA1-6864F305DA26}" type="slidenum">
              <a:rPr lang="en-US" smtClean="0"/>
              <a:t>24</a:t>
            </a:fld>
            <a:endParaRPr lang="en-US"/>
          </a:p>
        </p:txBody>
      </p:sp>
    </p:spTree>
    <p:extLst>
      <p:ext uri="{BB962C8B-B14F-4D97-AF65-F5344CB8AC3E}">
        <p14:creationId xmlns:p14="http://schemas.microsoft.com/office/powerpoint/2010/main" val="75593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0C58FCB-AB15-8F2D-ECB3-614828E43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E0553-3417-C780-F8C6-C32C99D85C36}"/>
              </a:ext>
            </a:extLst>
          </p:cNvPr>
          <p:cNvSpPr>
            <a:spLocks noGrp="1"/>
          </p:cNvSpPr>
          <p:nvPr>
            <p:ph type="title"/>
          </p:nvPr>
        </p:nvSpPr>
        <p:spPr>
          <a:xfrm>
            <a:off x="304823" y="543292"/>
            <a:ext cx="5486355" cy="753880"/>
          </a:xfrm>
        </p:spPr>
        <p:txBody>
          <a:bodyPr anchor="t">
            <a:normAutofit/>
          </a:bodyPr>
          <a:lstStyle/>
          <a:p>
            <a:r>
              <a:rPr lang="en-US" sz="4000" dirty="0">
                <a:latin typeface="Aptos" panose="020B0004020202020204" pitchFamily="34" charset="0"/>
              </a:rPr>
              <a:t>BUSINESS OVERVIEW</a:t>
            </a:r>
            <a:endParaRPr lang="en-NG"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6083269E-F4FE-7583-B7EB-1F964B6BFDF6}"/>
              </a:ext>
            </a:extLst>
          </p:cNvPr>
          <p:cNvSpPr>
            <a:spLocks noGrp="1"/>
          </p:cNvSpPr>
          <p:nvPr>
            <p:ph idx="1"/>
          </p:nvPr>
        </p:nvSpPr>
        <p:spPr>
          <a:xfrm>
            <a:off x="304823" y="1492623"/>
            <a:ext cx="5305261" cy="4497572"/>
          </a:xfrm>
        </p:spPr>
        <p:txBody>
          <a:bodyPr anchor="b">
            <a:normAutofit/>
          </a:bodyPr>
          <a:lstStyle/>
          <a:p>
            <a:pPr marL="0" indent="0" algn="just">
              <a:lnSpc>
                <a:spcPct val="110000"/>
              </a:lnSpc>
              <a:buNone/>
            </a:pPr>
            <a:r>
              <a:rPr lang="en-NG" kern="100" dirty="0" err="1">
                <a:effectLst/>
                <a:latin typeface="Aptos" panose="020B0004020202020204" pitchFamily="34" charset="0"/>
                <a:ea typeface="Aptos" panose="020B0004020202020204" pitchFamily="34" charset="0"/>
                <a:cs typeface="Times New Roman" panose="02020603050405020304" pitchFamily="18" charset="0"/>
              </a:rPr>
              <a:t>Techtronix</a:t>
            </a:r>
            <a:r>
              <a:rPr lang="en-NG" kern="100" dirty="0">
                <a:effectLst/>
                <a:latin typeface="Aptos" panose="020B0004020202020204" pitchFamily="34" charset="0"/>
                <a:ea typeface="Aptos" panose="020B0004020202020204" pitchFamily="34" charset="0"/>
                <a:cs typeface="Times New Roman" panose="02020603050405020304" pitchFamily="18" charset="0"/>
              </a:rPr>
              <a:t> Innovations is a leading force in the high-tech industry, renowned for its cutting-edge microchips and advanced robotic systems. They power a diverse range of industries, from the autonomous vehicles that navigate our roads to the smart homes that enhance our daily lives. Their microchips are synonymous with speed, efficiency, and reliability, while their robotics solutions are revolutionizing manufacturing, logistics, and healthcare. </a:t>
            </a:r>
            <a:r>
              <a:rPr lang="en-NG" kern="100" dirty="0" err="1">
                <a:effectLst/>
                <a:latin typeface="Aptos" panose="020B0004020202020204" pitchFamily="34" charset="0"/>
                <a:ea typeface="Aptos" panose="020B0004020202020204" pitchFamily="34" charset="0"/>
                <a:cs typeface="Times New Roman" panose="02020603050405020304" pitchFamily="18" charset="0"/>
              </a:rPr>
              <a:t>Techtronix</a:t>
            </a:r>
            <a:r>
              <a:rPr lang="en-NG" kern="100" dirty="0">
                <a:effectLst/>
                <a:latin typeface="Aptos" panose="020B0004020202020204" pitchFamily="34" charset="0"/>
                <a:ea typeface="Aptos" panose="020B0004020202020204" pitchFamily="34" charset="0"/>
                <a:cs typeface="Times New Roman" panose="02020603050405020304" pitchFamily="18" charset="0"/>
              </a:rPr>
              <a:t> are committed to pushing the boundaries of innovation, developing groundbreaking technologies that transform industries, improve lives, and shape the future.</a:t>
            </a:r>
          </a:p>
          <a:p>
            <a:pPr marL="0" indent="0" algn="just">
              <a:lnSpc>
                <a:spcPct val="110000"/>
              </a:lnSpc>
              <a:buNone/>
            </a:pPr>
            <a:endParaRPr lang="en-NG" dirty="0">
              <a:latin typeface="Aptos" panose="020B0004020202020204" pitchFamily="34" charset="0"/>
            </a:endParaRPr>
          </a:p>
        </p:txBody>
      </p:sp>
      <p:pic>
        <p:nvPicPr>
          <p:cNvPr id="23" name="Picture 22" descr="Blue circuit board">
            <a:extLst>
              <a:ext uri="{FF2B5EF4-FFF2-40B4-BE49-F238E27FC236}">
                <a16:creationId xmlns:a16="http://schemas.microsoft.com/office/drawing/2014/main" id="{670D5DA9-9EA3-37AA-445E-DE75854E949F}"/>
              </a:ext>
            </a:extLst>
          </p:cNvPr>
          <p:cNvPicPr>
            <a:picLocks noChangeAspect="1"/>
          </p:cNvPicPr>
          <p:nvPr/>
        </p:nvPicPr>
        <p:blipFill>
          <a:blip r:embed="rId2"/>
          <a:srcRect l="27743" r="12923" b="-1"/>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p:spPr>
      </p:pic>
      <p:sp>
        <p:nvSpPr>
          <p:cNvPr id="6" name="Slide Number Placeholder 5">
            <a:extLst>
              <a:ext uri="{FF2B5EF4-FFF2-40B4-BE49-F238E27FC236}">
                <a16:creationId xmlns:a16="http://schemas.microsoft.com/office/drawing/2014/main" id="{E70CCCB4-29A7-8863-9399-E0CD5BAFB5CF}"/>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388611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AFEC-2784-137A-6246-C2DD5DA78BD8}"/>
              </a:ext>
            </a:extLst>
          </p:cNvPr>
          <p:cNvSpPr>
            <a:spLocks noGrp="1"/>
          </p:cNvSpPr>
          <p:nvPr>
            <p:ph type="title"/>
          </p:nvPr>
        </p:nvSpPr>
        <p:spPr>
          <a:xfrm>
            <a:off x="268556" y="165836"/>
            <a:ext cx="11413882" cy="700717"/>
          </a:xfrm>
        </p:spPr>
        <p:txBody>
          <a:bodyPr>
            <a:normAutofit/>
          </a:bodyPr>
          <a:lstStyle/>
          <a:p>
            <a:pPr algn="ctr"/>
            <a:r>
              <a:rPr lang="en-US" sz="4000" dirty="0">
                <a:latin typeface="Aptos" panose="020B0004020202020204" pitchFamily="34" charset="0"/>
              </a:rPr>
              <a:t>BUSINESS PROBLEMS &amp; OBJECTIVES</a:t>
            </a:r>
            <a:endParaRPr lang="en-NG"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51A2C72C-0F63-C6BA-2B41-4833D276749A}"/>
              </a:ext>
            </a:extLst>
          </p:cNvPr>
          <p:cNvSpPr>
            <a:spLocks noGrp="1"/>
          </p:cNvSpPr>
          <p:nvPr>
            <p:ph sz="half" idx="1"/>
          </p:nvPr>
        </p:nvSpPr>
        <p:spPr>
          <a:xfrm>
            <a:off x="584784" y="1097028"/>
            <a:ext cx="5385391" cy="5098312"/>
          </a:xfrm>
        </p:spPr>
        <p:txBody>
          <a:bodyPr>
            <a:normAutofit fontScale="92500" lnSpcReduction="20000"/>
          </a:bodyPr>
          <a:lstStyle/>
          <a:p>
            <a:pPr marL="0" indent="0">
              <a:lnSpc>
                <a:spcPct val="107000"/>
              </a:lnSpc>
              <a:spcAft>
                <a:spcPts val="800"/>
              </a:spcAft>
              <a:buNone/>
            </a:pPr>
            <a:r>
              <a:rPr lang="en-NG" sz="1800" kern="100" dirty="0" err="1">
                <a:effectLst/>
                <a:latin typeface="Aptos" panose="020B0004020202020204" pitchFamily="34" charset="0"/>
                <a:ea typeface="Aptos" panose="020B0004020202020204" pitchFamily="34" charset="0"/>
                <a:cs typeface="Times New Roman" panose="02020603050405020304" pitchFamily="18" charset="0"/>
              </a:rPr>
              <a:t>Techtronix</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 Innovations faces significant challenges in maximizing its sales potential. These challenges include:</a:t>
            </a:r>
          </a:p>
          <a:p>
            <a:pPr marL="342900" lvl="0" indent="-342900">
              <a:lnSpc>
                <a:spcPct val="107000"/>
              </a:lnSpc>
              <a:spcAft>
                <a:spcPts val="800"/>
              </a:spcAft>
              <a:buSzPts val="1000"/>
              <a:buFont typeface="Symbol" panose="05050102010706020507" pitchFamily="18" charset="2"/>
              <a:buChar char=""/>
              <a:tabLst>
                <a:tab pos="457200" algn="l"/>
              </a:tabLst>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Unpredictable Demand:</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Fluctuating market conditions make it difficult to accurately forecast sales, leading to inventory imbalances and missed opportunities.</a:t>
            </a:r>
          </a:p>
          <a:p>
            <a:pPr marL="342900" lvl="0" indent="-342900">
              <a:lnSpc>
                <a:spcPct val="107000"/>
              </a:lnSpc>
              <a:spcAft>
                <a:spcPts val="800"/>
              </a:spcAft>
              <a:buSzPts val="1000"/>
              <a:buFont typeface="Symbol" panose="05050102010706020507" pitchFamily="18" charset="2"/>
              <a:buChar char=""/>
              <a:tabLst>
                <a:tab pos="457200" algn="l"/>
              </a:tabLst>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Inefficient Production Planning:</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Misalignments between production capacity and actual demand result in excess inventory, production delays, and increased costs.</a:t>
            </a:r>
          </a:p>
          <a:p>
            <a:pPr marL="342900" lvl="0" indent="-342900">
              <a:lnSpc>
                <a:spcPct val="107000"/>
              </a:lnSpc>
              <a:spcAft>
                <a:spcPts val="800"/>
              </a:spcAft>
              <a:buSzPts val="1000"/>
              <a:buFont typeface="Symbol" panose="05050102010706020507" pitchFamily="18" charset="2"/>
              <a:buChar char=""/>
              <a:tabLst>
                <a:tab pos="457200" algn="l"/>
              </a:tabLst>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Limited Market Visibility:</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Identifying and capturing new market opportunities in a dynamic and competitive landscape remains a significant issue.</a:t>
            </a:r>
          </a:p>
          <a:p>
            <a:endParaRPr lang="en-NG" sz="1400" dirty="0">
              <a:latin typeface="Aptos" panose="020B0004020202020204" pitchFamily="34" charset="0"/>
            </a:endParaRPr>
          </a:p>
        </p:txBody>
      </p:sp>
      <p:sp>
        <p:nvSpPr>
          <p:cNvPr id="4" name="Content Placeholder 3">
            <a:extLst>
              <a:ext uri="{FF2B5EF4-FFF2-40B4-BE49-F238E27FC236}">
                <a16:creationId xmlns:a16="http://schemas.microsoft.com/office/drawing/2014/main" id="{8972932D-0594-BC40-4ECD-7E73D1513E9E}"/>
              </a:ext>
            </a:extLst>
          </p:cNvPr>
          <p:cNvSpPr>
            <a:spLocks noGrp="1"/>
          </p:cNvSpPr>
          <p:nvPr>
            <p:ph sz="half" idx="2"/>
          </p:nvPr>
        </p:nvSpPr>
        <p:spPr>
          <a:xfrm>
            <a:off x="6221826" y="1088271"/>
            <a:ext cx="5442094" cy="5337545"/>
          </a:xfrm>
        </p:spPr>
        <p:txBody>
          <a:bodyPr>
            <a:normAutofit fontScale="92500" lnSpcReduction="20000"/>
          </a:bodyPr>
          <a:lstStyle/>
          <a:p>
            <a:pPr marL="0" indent="0">
              <a:lnSpc>
                <a:spcPct val="107000"/>
              </a:lnSpc>
              <a:spcAft>
                <a:spcPts val="800"/>
              </a:spcAft>
              <a:buNone/>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This analysis aims to address these challenges by:</a:t>
            </a:r>
          </a:p>
          <a:p>
            <a:pPr marL="342900" lvl="0" indent="-342900">
              <a:lnSpc>
                <a:spcPct val="107000"/>
              </a:lnSpc>
              <a:spcAft>
                <a:spcPts val="800"/>
              </a:spcAft>
              <a:buFont typeface="+mj-lt"/>
              <a:buAutoNum type="arabicPeriod"/>
              <a:tabLst>
                <a:tab pos="457200" algn="l"/>
              </a:tabLst>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Understanding Sales Performance:</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Identifying key sales trends, identifying top-performing products and markets, and pinpointing areas for improvement.</a:t>
            </a:r>
          </a:p>
          <a:p>
            <a:pPr marL="342900" lvl="0" indent="-342900">
              <a:lnSpc>
                <a:spcPct val="107000"/>
              </a:lnSpc>
              <a:spcAft>
                <a:spcPts val="800"/>
              </a:spcAft>
              <a:buFont typeface="+mj-lt"/>
              <a:buAutoNum type="arabicPeriod"/>
              <a:tabLst>
                <a:tab pos="457200" algn="l"/>
              </a:tabLst>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Gaining Customer Insights:</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Segmenting customers to understand their purchasing </a:t>
            </a:r>
            <a:r>
              <a:rPr lang="en-NG" sz="1800" kern="100" dirty="0" err="1">
                <a:effectLst/>
                <a:latin typeface="Aptos" panose="020B0004020202020204" pitchFamily="34" charset="0"/>
                <a:ea typeface="Aptos" panose="020B0004020202020204" pitchFamily="34" charset="0"/>
                <a:cs typeface="Times New Roman" panose="02020603050405020304" pitchFamily="18" charset="0"/>
              </a:rPr>
              <a:t>behavior</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 preferences, and geographic distribution.</a:t>
            </a:r>
          </a:p>
          <a:p>
            <a:pPr marL="342900" lvl="0" indent="-342900">
              <a:lnSpc>
                <a:spcPct val="107000"/>
              </a:lnSpc>
              <a:spcAft>
                <a:spcPts val="800"/>
              </a:spcAft>
              <a:buFont typeface="+mj-lt"/>
              <a:buAutoNum type="arabicPeriod"/>
              <a:tabLst>
                <a:tab pos="457200" algn="l"/>
              </a:tabLst>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Optimizing Inventory Management:</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Aligning production with actual demand to minimize inventory costs and maximize resource utilization.</a:t>
            </a:r>
          </a:p>
          <a:p>
            <a:pPr marL="342900" lvl="0" indent="-342900">
              <a:lnSpc>
                <a:spcPct val="107000"/>
              </a:lnSpc>
              <a:spcAft>
                <a:spcPts val="800"/>
              </a:spcAft>
              <a:buFont typeface="+mj-lt"/>
              <a:buAutoNum type="arabicPeriod"/>
              <a:tabLst>
                <a:tab pos="457200" algn="l"/>
              </a:tabLst>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Improving Profitability:</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err="1">
                <a:effectLst/>
                <a:latin typeface="Aptos" panose="020B0004020202020204" pitchFamily="34" charset="0"/>
                <a:ea typeface="Aptos" panose="020B0004020202020204" pitchFamily="34" charset="0"/>
                <a:cs typeface="Times New Roman" panose="02020603050405020304" pitchFamily="18" charset="0"/>
              </a:rPr>
              <a:t>Analyzing</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 product profitability and identifying cost-reduction strategies to enhance overall business margins.</a:t>
            </a:r>
          </a:p>
          <a:p>
            <a:pPr marL="342900" lvl="0" indent="-342900">
              <a:lnSpc>
                <a:spcPct val="107000"/>
              </a:lnSpc>
              <a:spcAft>
                <a:spcPts val="800"/>
              </a:spcAft>
              <a:buFont typeface="+mj-lt"/>
              <a:buAutoNum type="arabicPeriod"/>
              <a:tabLst>
                <a:tab pos="457200" algn="l"/>
              </a:tabLst>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Identifying New Market Opportunities:</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Exploring new markets and customer segments to drive future growth and expand the company's reach.</a:t>
            </a:r>
          </a:p>
          <a:p>
            <a:endParaRPr lang="en-NG" sz="17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FA65BD10-23E6-B3F0-43E7-A129CF37BD31}"/>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150433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4B04182-BBFB-AB05-0885-6E210C002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A8136-2209-FDF0-7E26-9DFD7699CDBC}"/>
              </a:ext>
            </a:extLst>
          </p:cNvPr>
          <p:cNvSpPr>
            <a:spLocks noGrp="1"/>
          </p:cNvSpPr>
          <p:nvPr>
            <p:ph type="title"/>
          </p:nvPr>
        </p:nvSpPr>
        <p:spPr>
          <a:xfrm>
            <a:off x="308389" y="745440"/>
            <a:ext cx="5056091" cy="4872258"/>
          </a:xfrm>
        </p:spPr>
        <p:txBody>
          <a:bodyPr vert="horz" lIns="91440" tIns="45720" rIns="91440" bIns="45720" rtlCol="0" anchor="ctr">
            <a:normAutofit/>
          </a:bodyPr>
          <a:lstStyle/>
          <a:p>
            <a:pPr algn="ctr"/>
            <a:r>
              <a:rPr lang="en-US" sz="3000" dirty="0">
                <a:latin typeface="Aptos" panose="020B0004020202020204" pitchFamily="34" charset="0"/>
              </a:rPr>
              <a:t>DATA ANALYSIS &amp; FINDINGS</a:t>
            </a:r>
            <a:br>
              <a:rPr lang="en-US" sz="3000" dirty="0">
                <a:latin typeface="Aptos" panose="020B0004020202020204" pitchFamily="34" charset="0"/>
              </a:rPr>
            </a:br>
            <a:br>
              <a:rPr lang="en-US" sz="3000" dirty="0">
                <a:latin typeface="Aptos" panose="020B0004020202020204" pitchFamily="34" charset="0"/>
              </a:rPr>
            </a:br>
            <a:r>
              <a:rPr lang="en-US" sz="3000" dirty="0">
                <a:latin typeface="Aptos" panose="020B0004020202020204" pitchFamily="34" charset="0"/>
              </a:rPr>
              <a:t>(A) </a:t>
            </a:r>
            <a:r>
              <a:rPr lang="en-US" sz="3000" dirty="0">
                <a:effectLst/>
                <a:latin typeface="Aptos" panose="020B0004020202020204" pitchFamily="34" charset="0"/>
              </a:rPr>
              <a:t>Sales Performance, Customer Insights, Inventory Management &amp; Profitability</a:t>
            </a:r>
            <a:br>
              <a:rPr lang="en-US" sz="3000" dirty="0">
                <a:effectLst/>
                <a:latin typeface="Aptos" panose="020B0004020202020204" pitchFamily="34" charset="0"/>
              </a:rPr>
            </a:br>
            <a:endParaRPr lang="en-US" sz="3000" dirty="0">
              <a:latin typeface="Aptos" panose="020B0004020202020204" pitchFamily="34" charset="0"/>
            </a:endParaRPr>
          </a:p>
        </p:txBody>
      </p:sp>
      <p:pic>
        <p:nvPicPr>
          <p:cNvPr id="16" name="Picture 15" descr="Desk with productivity items">
            <a:extLst>
              <a:ext uri="{FF2B5EF4-FFF2-40B4-BE49-F238E27FC236}">
                <a16:creationId xmlns:a16="http://schemas.microsoft.com/office/drawing/2014/main" id="{F20C8A74-50DD-961E-AA52-2C6C5EF0546B}"/>
              </a:ext>
            </a:extLst>
          </p:cNvPr>
          <p:cNvPicPr>
            <a:picLocks noChangeAspect="1"/>
          </p:cNvPicPr>
          <p:nvPr/>
        </p:nvPicPr>
        <p:blipFill>
          <a:blip r:embed="rId2"/>
          <a:srcRect l="27983" r="12733" b="-1"/>
          <a:stretch/>
        </p:blipFill>
        <p:spPr>
          <a:xfrm>
            <a:off x="6101169" y="10"/>
            <a:ext cx="6090831"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p:spPr>
      </p:pic>
      <p:sp>
        <p:nvSpPr>
          <p:cNvPr id="4" name="Footer Placeholder 3">
            <a:extLst>
              <a:ext uri="{FF2B5EF4-FFF2-40B4-BE49-F238E27FC236}">
                <a16:creationId xmlns:a16="http://schemas.microsoft.com/office/drawing/2014/main" id="{854E47F2-823A-AB49-B43E-817C278A6900}"/>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rgbClr val="FFFFFF"/>
                </a:solidFill>
                <a:latin typeface="+mn-lt"/>
                <a:ea typeface="+mn-ea"/>
                <a:cs typeface="+mn-cs"/>
              </a:rPr>
              <a:t>Sample Footer Text</a:t>
            </a:r>
          </a:p>
        </p:txBody>
      </p:sp>
      <p:sp>
        <p:nvSpPr>
          <p:cNvPr id="5" name="Slide Number Placeholder 4">
            <a:extLst>
              <a:ext uri="{FF2B5EF4-FFF2-40B4-BE49-F238E27FC236}">
                <a16:creationId xmlns:a16="http://schemas.microsoft.com/office/drawing/2014/main" id="{F3C06777-62CF-2B1C-CA22-F25C64B91C5F}"/>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7582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35F8-A87E-74ED-BE4B-E8A9751854A8}"/>
              </a:ext>
            </a:extLst>
          </p:cNvPr>
          <p:cNvSpPr>
            <a:spLocks noGrp="1"/>
          </p:cNvSpPr>
          <p:nvPr>
            <p:ph type="title"/>
          </p:nvPr>
        </p:nvSpPr>
        <p:spPr>
          <a:xfrm>
            <a:off x="318972" y="239151"/>
            <a:ext cx="4118401" cy="2290101"/>
          </a:xfrm>
        </p:spPr>
        <p:txBody>
          <a:bodyPr>
            <a:noAutofit/>
          </a:bodyPr>
          <a:lstStyle/>
          <a:p>
            <a:pPr lvl="0">
              <a:lnSpc>
                <a:spcPct val="107000"/>
              </a:lnSpc>
            </a:pPr>
            <a:r>
              <a:rPr lang="en-US" sz="15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1. </a:t>
            </a:r>
            <a:r>
              <a:rPr lang="en-NG" sz="15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Profitability Analysis: </a:t>
            </a:r>
            <a:br>
              <a:rPr lang="en-US" sz="1500" kern="100" dirty="0">
                <a:latin typeface="Aptos" panose="020B0004020202020204" pitchFamily="34" charset="0"/>
                <a:ea typeface="Aptos" panose="020B0004020202020204" pitchFamily="34" charset="0"/>
                <a:cs typeface="Times New Roman" panose="02020603050405020304" pitchFamily="18" charset="0"/>
              </a:rPr>
            </a:br>
            <a:br>
              <a:rPr lang="en-US" sz="1500" kern="100" dirty="0">
                <a:latin typeface="Aptos" panose="020B0004020202020204" pitchFamily="34" charset="0"/>
                <a:ea typeface="Aptos" panose="020B0004020202020204" pitchFamily="34" charset="0"/>
                <a:cs typeface="Times New Roman" panose="02020603050405020304" pitchFamily="18" charset="0"/>
              </a:rPr>
            </a:br>
            <a:r>
              <a:rPr lang="en-US" sz="1500" b="0" kern="100" dirty="0">
                <a:latin typeface="Aptos" panose="020B0004020202020204" pitchFamily="34" charset="0"/>
                <a:ea typeface="Aptos" panose="020B0004020202020204" pitchFamily="34" charset="0"/>
                <a:cs typeface="Times New Roman" panose="02020603050405020304" pitchFamily="18" charset="0"/>
              </a:rPr>
              <a:t>- </a:t>
            </a:r>
            <a:r>
              <a:rPr lang="en-NG" sz="1500" b="0" kern="100" dirty="0">
                <a:effectLst/>
                <a:latin typeface="Aptos" panose="020B0004020202020204" pitchFamily="34" charset="0"/>
                <a:ea typeface="Aptos" panose="020B0004020202020204" pitchFamily="34" charset="0"/>
                <a:cs typeface="Times New Roman" panose="02020603050405020304" pitchFamily="18" charset="0"/>
              </a:rPr>
              <a:t>Top 3 Most Profitable products include: Product 1315, Product 1469</a:t>
            </a:r>
            <a:r>
              <a:rPr lang="en-US" sz="1500" b="0" kern="100" dirty="0">
                <a:effectLst/>
                <a:latin typeface="Aptos" panose="020B0004020202020204" pitchFamily="34" charset="0"/>
                <a:ea typeface="Aptos" panose="020B0004020202020204" pitchFamily="34" charset="0"/>
                <a:cs typeface="Times New Roman" panose="02020603050405020304" pitchFamily="18" charset="0"/>
              </a:rPr>
              <a:t> </a:t>
            </a:r>
            <a:r>
              <a:rPr lang="en-NG" sz="1500" b="0" kern="100" dirty="0">
                <a:effectLst/>
                <a:latin typeface="Aptos" panose="020B0004020202020204" pitchFamily="34" charset="0"/>
                <a:ea typeface="Aptos" panose="020B0004020202020204" pitchFamily="34" charset="0"/>
                <a:cs typeface="Times New Roman" panose="02020603050405020304" pitchFamily="18" charset="0"/>
              </a:rPr>
              <a:t>&amp; Product 1100. </a:t>
            </a:r>
            <a:br>
              <a:rPr lang="en-US" sz="1500" b="0" kern="100" dirty="0">
                <a:effectLst/>
                <a:latin typeface="Aptos" panose="020B0004020202020204" pitchFamily="34" charset="0"/>
                <a:ea typeface="Aptos" panose="020B0004020202020204" pitchFamily="34" charset="0"/>
                <a:cs typeface="Times New Roman" panose="02020603050405020304" pitchFamily="18" charset="0"/>
              </a:rPr>
            </a:br>
            <a:br>
              <a:rPr lang="en-NG" sz="1500" b="0" kern="100" dirty="0">
                <a:effectLst/>
                <a:latin typeface="Aptos" panose="020B0004020202020204" pitchFamily="34" charset="0"/>
                <a:ea typeface="Aptos" panose="020B0004020202020204" pitchFamily="34" charset="0"/>
                <a:cs typeface="Times New Roman" panose="02020603050405020304" pitchFamily="18" charset="0"/>
              </a:rPr>
            </a:br>
            <a:r>
              <a:rPr lang="en-US" sz="1500" b="0" kern="100" dirty="0">
                <a:effectLst/>
                <a:latin typeface="Aptos" panose="020B0004020202020204" pitchFamily="34" charset="0"/>
                <a:ea typeface="Aptos" panose="020B0004020202020204" pitchFamily="34" charset="0"/>
                <a:cs typeface="Times New Roman" panose="02020603050405020304" pitchFamily="18" charset="0"/>
              </a:rPr>
              <a:t>- </a:t>
            </a:r>
            <a:r>
              <a:rPr lang="en-NG" sz="1500" b="0" kern="100" dirty="0">
                <a:effectLst/>
                <a:latin typeface="Aptos" panose="020B0004020202020204" pitchFamily="34" charset="0"/>
                <a:ea typeface="Aptos" panose="020B0004020202020204" pitchFamily="34" charset="0"/>
                <a:cs typeface="Times New Roman" panose="02020603050405020304" pitchFamily="18" charset="0"/>
              </a:rPr>
              <a:t>The 3 least Profitable products include: Product 1481, Product 1239 &amp; Product 1045. </a:t>
            </a:r>
            <a:br>
              <a:rPr lang="en-NG" sz="15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500" b="0" dirty="0">
              <a:latin typeface="Aptos" panose="020B0004020202020204" pitchFamily="34" charset="0"/>
            </a:endParaRPr>
          </a:p>
        </p:txBody>
      </p:sp>
      <p:sp>
        <p:nvSpPr>
          <p:cNvPr id="4" name="Text Placeholder 3">
            <a:extLst>
              <a:ext uri="{FF2B5EF4-FFF2-40B4-BE49-F238E27FC236}">
                <a16:creationId xmlns:a16="http://schemas.microsoft.com/office/drawing/2014/main" id="{0A367384-9F3B-3CD1-6BFC-7D71A90CDC3C}"/>
              </a:ext>
            </a:extLst>
          </p:cNvPr>
          <p:cNvSpPr>
            <a:spLocks noGrp="1"/>
          </p:cNvSpPr>
          <p:nvPr>
            <p:ph type="body" sz="half" idx="2"/>
          </p:nvPr>
        </p:nvSpPr>
        <p:spPr>
          <a:xfrm>
            <a:off x="340137" y="2729132"/>
            <a:ext cx="4086497" cy="3290666"/>
          </a:xfrm>
        </p:spPr>
        <p:txBody>
          <a:bodyPr anchor="ctr">
            <a:normAutofit/>
          </a:bodyPr>
          <a:lstStyle/>
          <a:p>
            <a:r>
              <a:rPr lang="en-NG"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 </a:t>
            </a:r>
            <a:endParaRPr lang="en-US"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endParaRPr>
          </a:p>
          <a:p>
            <a:r>
              <a:rPr lang="en-NG" kern="100" dirty="0">
                <a:effectLst/>
                <a:latin typeface="Aptos" panose="020B0004020202020204" pitchFamily="34" charset="0"/>
                <a:ea typeface="Aptos" panose="020B0004020202020204" pitchFamily="34" charset="0"/>
                <a:cs typeface="Times New Roman" panose="02020603050405020304" pitchFamily="18" charset="0"/>
              </a:rPr>
              <a:t>Increase the production and marketing efforts for the top performing products and investigate the reasons for the low profitability for the products that aren’t performing well; Cost-reduction strategies, price increases, or product discontinuation should be considered for such products.</a:t>
            </a:r>
          </a:p>
          <a:p>
            <a:endParaRPr lang="en-NG" sz="14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1009B1BD-E2CB-168D-5487-1CBBA953E367}"/>
              </a:ext>
            </a:extLst>
          </p:cNvPr>
          <p:cNvSpPr>
            <a:spLocks noGrp="1"/>
          </p:cNvSpPr>
          <p:nvPr>
            <p:ph type="sldNum" sz="quarter" idx="12"/>
          </p:nvPr>
        </p:nvSpPr>
        <p:spPr/>
        <p:txBody>
          <a:bodyPr/>
          <a:lstStyle/>
          <a:p>
            <a:fld id="{6E91CC32-6A6B-4E2E-BBA1-6864F305DA26}" type="slidenum">
              <a:rPr lang="en-US" smtClean="0"/>
              <a:t>6</a:t>
            </a:fld>
            <a:endParaRPr lang="en-US"/>
          </a:p>
        </p:txBody>
      </p:sp>
      <p:pic>
        <p:nvPicPr>
          <p:cNvPr id="12" name="Picture Placeholder 8" descr="A graph of a product&#10;&#10;Description automatically generated">
            <a:extLst>
              <a:ext uri="{FF2B5EF4-FFF2-40B4-BE49-F238E27FC236}">
                <a16:creationId xmlns:a16="http://schemas.microsoft.com/office/drawing/2014/main" id="{D3C5290D-96D7-944F-53A2-DEA5076F2485}"/>
              </a:ext>
            </a:extLst>
          </p:cNvPr>
          <p:cNvPicPr>
            <a:picLocks noChangeAspect="1"/>
          </p:cNvPicPr>
          <p:nvPr/>
        </p:nvPicPr>
        <p:blipFill>
          <a:blip r:embed="rId2">
            <a:extLst>
              <a:ext uri="{28A0092B-C50C-407E-A947-70E740481C1C}">
                <a14:useLocalDpi xmlns:a14="http://schemas.microsoft.com/office/drawing/2010/main" val="0"/>
              </a:ext>
            </a:extLst>
          </a:blip>
          <a:srcRect l="3218" r="3218"/>
          <a:stretch>
            <a:fillRect/>
          </a:stretch>
        </p:blipFill>
        <p:spPr>
          <a:xfrm>
            <a:off x="4726745" y="235966"/>
            <a:ext cx="3685736" cy="3869788"/>
          </a:xfrm>
          <a:prstGeom prst="rect">
            <a:avLst/>
          </a:prstGeom>
        </p:spPr>
      </p:pic>
      <p:pic>
        <p:nvPicPr>
          <p:cNvPr id="13" name="Picture 12" descr="A graph of a product&#10;&#10;Description automatically generated">
            <a:extLst>
              <a:ext uri="{FF2B5EF4-FFF2-40B4-BE49-F238E27FC236}">
                <a16:creationId xmlns:a16="http://schemas.microsoft.com/office/drawing/2014/main" id="{B98D7A08-56CD-2C97-6B2A-2B7DAE931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1987" y="2215721"/>
            <a:ext cx="3513406" cy="3780065"/>
          </a:xfrm>
          <a:prstGeom prst="rect">
            <a:avLst/>
          </a:prstGeom>
        </p:spPr>
      </p:pic>
    </p:spTree>
    <p:extLst>
      <p:ext uri="{BB962C8B-B14F-4D97-AF65-F5344CB8AC3E}">
        <p14:creationId xmlns:p14="http://schemas.microsoft.com/office/powerpoint/2010/main" val="2300456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6205-C10B-C99E-28AE-1C2A4400DF08}"/>
              </a:ext>
            </a:extLst>
          </p:cNvPr>
          <p:cNvSpPr>
            <a:spLocks noGrp="1"/>
          </p:cNvSpPr>
          <p:nvPr>
            <p:ph type="title"/>
          </p:nvPr>
        </p:nvSpPr>
        <p:spPr>
          <a:xfrm>
            <a:off x="340137" y="235966"/>
            <a:ext cx="4419432" cy="2324353"/>
          </a:xfrm>
        </p:spPr>
        <p:txBody>
          <a:bodyPr anchor="ctr">
            <a:noAutofit/>
          </a:bodyPr>
          <a:lstStyle/>
          <a:p>
            <a:pPr marL="342900" lvl="0" indent="-342900">
              <a:lnSpc>
                <a:spcPct val="107000"/>
              </a:lnSpc>
            </a:pPr>
            <a:r>
              <a:rPr lang="en-US" sz="15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2. </a:t>
            </a:r>
            <a:r>
              <a:rPr lang="en-NG" sz="15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Production cost analysis: </a:t>
            </a:r>
            <a:r>
              <a:rPr lang="en-NG" sz="1500" b="0" kern="100" dirty="0">
                <a:effectLst/>
                <a:latin typeface="Aptos" panose="020B0004020202020204" pitchFamily="34" charset="0"/>
                <a:ea typeface="Aptos" panose="020B0004020202020204" pitchFamily="34" charset="0"/>
                <a:cs typeface="Times New Roman" panose="02020603050405020304" pitchFamily="18" charset="0"/>
              </a:rPr>
              <a:t>The Top 3 Most Expensive Products to produce are also the top 3 most profitable products while The 3 least Expensive products to produce are the least 3 profitable products, this suggests a potential correlation between production cost and profitability.</a:t>
            </a:r>
            <a:br>
              <a:rPr lang="en-NG" sz="1400" b="0" kern="100" dirty="0">
                <a:effectLst/>
                <a:latin typeface="Aptos" panose="020B0004020202020204" pitchFamily="34" charset="0"/>
                <a:ea typeface="Aptos" panose="020B0004020202020204" pitchFamily="34" charset="0"/>
                <a:cs typeface="Times New Roman" panose="02020603050405020304" pitchFamily="18" charset="0"/>
              </a:rPr>
            </a:br>
            <a:r>
              <a:rPr lang="en-NG" sz="1400" kern="100" dirty="0">
                <a:effectLst/>
                <a:latin typeface="Aptos" panose="020B0004020202020204" pitchFamily="34" charset="0"/>
                <a:ea typeface="Aptos" panose="020B0004020202020204" pitchFamily="34" charset="0"/>
                <a:cs typeface="Times New Roman" panose="02020603050405020304" pitchFamily="18" charset="0"/>
              </a:rPr>
              <a:t> </a:t>
            </a:r>
            <a:br>
              <a:rPr lang="en-NG" sz="140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dirty="0">
              <a:latin typeface="Aptos" panose="020B0004020202020204" pitchFamily="34" charset="0"/>
            </a:endParaRPr>
          </a:p>
        </p:txBody>
      </p:sp>
      <p:sp>
        <p:nvSpPr>
          <p:cNvPr id="4" name="Text Placeholder 3">
            <a:extLst>
              <a:ext uri="{FF2B5EF4-FFF2-40B4-BE49-F238E27FC236}">
                <a16:creationId xmlns:a16="http://schemas.microsoft.com/office/drawing/2014/main" id="{074E9549-A5D1-299D-6A27-B4D25B9826A5}"/>
              </a:ext>
            </a:extLst>
          </p:cNvPr>
          <p:cNvSpPr>
            <a:spLocks noGrp="1"/>
          </p:cNvSpPr>
          <p:nvPr>
            <p:ph type="body" sz="half" idx="2"/>
          </p:nvPr>
        </p:nvSpPr>
        <p:spPr>
          <a:xfrm>
            <a:off x="340137" y="2865120"/>
            <a:ext cx="4419432" cy="3071446"/>
          </a:xfrm>
        </p:spPr>
        <p:txBody>
          <a:bodyPr anchor="ctr">
            <a:normAutofit fontScale="92500" lnSpcReduction="10000"/>
          </a:bodyPr>
          <a:lstStyle/>
          <a:p>
            <a:pPr marL="457200">
              <a:lnSpc>
                <a:spcPct val="107000"/>
              </a:lnSpc>
            </a:pPr>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Recommendations: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Investigate and implement cost-reduction strategies for high-cost products like 1100, 1469, and 1315. This could involve streamlining production lines, sourcing cheaper materials, or improving manufacturing efficiency. Also explore alternative manufacturing</a:t>
            </a:r>
            <a:r>
              <a:rPr lang="en-NG"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methods for high-cost products.</a:t>
            </a:r>
          </a:p>
          <a:p>
            <a:pPr marL="457200">
              <a:lnSpc>
                <a:spcPct val="107000"/>
              </a:lnSpc>
              <a:spcAft>
                <a:spcPts val="800"/>
              </a:spcAft>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NG" sz="14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69633991-638A-2CAD-6648-8A119D18751D}"/>
              </a:ext>
            </a:extLst>
          </p:cNvPr>
          <p:cNvSpPr>
            <a:spLocks noGrp="1"/>
          </p:cNvSpPr>
          <p:nvPr>
            <p:ph type="sldNum" sz="quarter" idx="12"/>
          </p:nvPr>
        </p:nvSpPr>
        <p:spPr/>
        <p:txBody>
          <a:bodyPr/>
          <a:lstStyle/>
          <a:p>
            <a:fld id="{6E91CC32-6A6B-4E2E-BBA1-6864F305DA26}" type="slidenum">
              <a:rPr lang="en-US" smtClean="0"/>
              <a:t>7</a:t>
            </a:fld>
            <a:endParaRPr lang="en-US"/>
          </a:p>
        </p:txBody>
      </p:sp>
      <p:pic>
        <p:nvPicPr>
          <p:cNvPr id="14" name="Picture Placeholder 8" descr="A graph of a product&#10;&#10;Description automatically generated with medium confidence">
            <a:extLst>
              <a:ext uri="{FF2B5EF4-FFF2-40B4-BE49-F238E27FC236}">
                <a16:creationId xmlns:a16="http://schemas.microsoft.com/office/drawing/2014/main" id="{B6CD626C-21EE-D3B3-9549-231C019CEDF8}"/>
              </a:ext>
            </a:extLst>
          </p:cNvPr>
          <p:cNvPicPr>
            <a:picLocks noChangeAspect="1"/>
          </p:cNvPicPr>
          <p:nvPr/>
        </p:nvPicPr>
        <p:blipFill>
          <a:blip r:embed="rId2">
            <a:extLst>
              <a:ext uri="{28A0092B-C50C-407E-A947-70E740481C1C}">
                <a14:useLocalDpi xmlns:a14="http://schemas.microsoft.com/office/drawing/2010/main" val="0"/>
              </a:ext>
            </a:extLst>
          </a:blip>
          <a:srcRect l="3510" r="3510"/>
          <a:stretch>
            <a:fillRect/>
          </a:stretch>
        </p:blipFill>
        <p:spPr>
          <a:xfrm>
            <a:off x="4829908" y="235966"/>
            <a:ext cx="3638842" cy="3656095"/>
          </a:xfrm>
          <a:prstGeom prst="rect">
            <a:avLst/>
          </a:prstGeom>
        </p:spPr>
      </p:pic>
      <p:pic>
        <p:nvPicPr>
          <p:cNvPr id="17" name="Picture 16" descr="A graph of a product&#10;&#10;Description automatically generated with medium confidence">
            <a:extLst>
              <a:ext uri="{FF2B5EF4-FFF2-40B4-BE49-F238E27FC236}">
                <a16:creationId xmlns:a16="http://schemas.microsoft.com/office/drawing/2014/main" id="{D3F51F40-A8E9-6EB7-55DA-6EC53BB0E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738" y="2399892"/>
            <a:ext cx="3435307" cy="3536674"/>
          </a:xfrm>
          <a:prstGeom prst="rect">
            <a:avLst/>
          </a:prstGeom>
        </p:spPr>
      </p:pic>
    </p:spTree>
    <p:extLst>
      <p:ext uri="{BB962C8B-B14F-4D97-AF65-F5344CB8AC3E}">
        <p14:creationId xmlns:p14="http://schemas.microsoft.com/office/powerpoint/2010/main" val="37715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AC67-03F7-8343-5CAF-94F5585CBEC3}"/>
              </a:ext>
            </a:extLst>
          </p:cNvPr>
          <p:cNvSpPr>
            <a:spLocks noGrp="1"/>
          </p:cNvSpPr>
          <p:nvPr>
            <p:ph type="title"/>
          </p:nvPr>
        </p:nvSpPr>
        <p:spPr>
          <a:xfrm>
            <a:off x="340137" y="381333"/>
            <a:ext cx="3995693" cy="1774778"/>
          </a:xfrm>
        </p:spPr>
        <p:txBody>
          <a:bodyPr anchor="ctr">
            <a:normAutofit/>
          </a:bodyPr>
          <a:lstStyle/>
          <a:p>
            <a:r>
              <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3. </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Revenue Analysis by Product category</a:t>
            </a:r>
            <a:r>
              <a:rPr lang="en-NG" sz="1800" b="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b="0" kern="100" dirty="0">
                <a:effectLst/>
                <a:latin typeface="Aptos" panose="020B0004020202020204" pitchFamily="34" charset="0"/>
                <a:ea typeface="Aptos" panose="020B0004020202020204" pitchFamily="34" charset="0"/>
                <a:cs typeface="Times New Roman" panose="02020603050405020304" pitchFamily="18" charset="0"/>
              </a:rPr>
              <a:t>The category with the highest revenue generation was Microchip followed by Robotics and Sensor. </a:t>
            </a:r>
            <a:br>
              <a:rPr lang="en-NG" sz="180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dirty="0">
              <a:latin typeface="Aptos" panose="020B0004020202020204" pitchFamily="34" charset="0"/>
            </a:endParaRPr>
          </a:p>
        </p:txBody>
      </p:sp>
      <p:pic>
        <p:nvPicPr>
          <p:cNvPr id="9" name="Picture Placeholder 8" descr="A chart with text and numbers&#10;&#10;Description automatically generated">
            <a:extLst>
              <a:ext uri="{FF2B5EF4-FFF2-40B4-BE49-F238E27FC236}">
                <a16:creationId xmlns:a16="http://schemas.microsoft.com/office/drawing/2014/main" id="{366A04FE-7ABC-2BC6-F234-A6E3BCA78AE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85" r="1385"/>
          <a:stretch>
            <a:fillRect/>
          </a:stretch>
        </p:blipFill>
        <p:spPr>
          <a:xfrm>
            <a:off x="5532120" y="448993"/>
            <a:ext cx="6249988" cy="5181599"/>
          </a:xfrm>
        </p:spPr>
      </p:pic>
      <p:sp>
        <p:nvSpPr>
          <p:cNvPr id="4" name="Text Placeholder 3">
            <a:extLst>
              <a:ext uri="{FF2B5EF4-FFF2-40B4-BE49-F238E27FC236}">
                <a16:creationId xmlns:a16="http://schemas.microsoft.com/office/drawing/2014/main" id="{28664B87-D1F3-F0BB-C8FC-F371D1D00B80}"/>
              </a:ext>
            </a:extLst>
          </p:cNvPr>
          <p:cNvSpPr>
            <a:spLocks noGrp="1"/>
          </p:cNvSpPr>
          <p:nvPr>
            <p:ph type="body" sz="half" idx="2"/>
          </p:nvPr>
        </p:nvSpPr>
        <p:spPr>
          <a:xfrm>
            <a:off x="340137" y="2362201"/>
            <a:ext cx="4316269" cy="3657598"/>
          </a:xfrm>
        </p:spPr>
        <p:txBody>
          <a:bodyPr anchor="ctr">
            <a:normAutofit fontScale="92500" lnSpcReduction="20000"/>
          </a:bodyPr>
          <a:lstStyle/>
          <a:p>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Recommendations:</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a:t>
            </a:r>
            <a:r>
              <a:rPr lang="en-NG"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 Focus on expanding the Microchip market by</a:t>
            </a:r>
            <a:r>
              <a:rPr lang="en-NG"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investing in research and development to enhance existing microchip technology and develop new, innovative products. (ii) Explore growth opportunities in Robotics: Identify and capitalize on emerging trends in robotics, such as artificial intelligence and automation. (iii) Further analysis is needed to find out</a:t>
            </a:r>
            <a:r>
              <a:rPr lang="en-NG"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the reasons for lower Sensor revenue</a:t>
            </a:r>
            <a:r>
              <a:rPr lang="en-NG"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We should check whether this is due to lower demand, lower prices, or other factors.</a:t>
            </a:r>
          </a:p>
          <a:p>
            <a:endParaRPr lang="en-NG" sz="14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BCBE07EE-E068-BD50-E168-67417A46D3FE}"/>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193100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69CB-4EC4-A022-B52E-75BB8520EF3D}"/>
              </a:ext>
            </a:extLst>
          </p:cNvPr>
          <p:cNvSpPr>
            <a:spLocks noGrp="1"/>
          </p:cNvSpPr>
          <p:nvPr>
            <p:ph type="title"/>
          </p:nvPr>
        </p:nvSpPr>
        <p:spPr>
          <a:xfrm>
            <a:off x="429232" y="3804724"/>
            <a:ext cx="5108750" cy="1774778"/>
          </a:xfrm>
        </p:spPr>
        <p:txBody>
          <a:bodyPr anchor="ctr">
            <a:normAutofit/>
          </a:bodyPr>
          <a:lstStyle/>
          <a:p>
            <a:r>
              <a:rPr lang="en-US"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4. </a:t>
            </a:r>
            <a:r>
              <a:rPr lang="en-NG" sz="180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Revenue Analysis by month</a:t>
            </a:r>
            <a:r>
              <a:rPr lang="en-NG" sz="1800" b="0"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 </a:t>
            </a:r>
            <a:r>
              <a:rPr lang="en-NG" sz="1800" b="0" kern="100" dirty="0">
                <a:effectLst/>
                <a:latin typeface="Aptos" panose="020B0004020202020204" pitchFamily="34" charset="0"/>
                <a:ea typeface="Aptos" panose="020B0004020202020204" pitchFamily="34" charset="0"/>
                <a:cs typeface="Times New Roman" panose="02020603050405020304" pitchFamily="18" charset="0"/>
              </a:rPr>
              <a:t>The month with the highest revenue generation was April with $23.2M, followed by Aug with $22.4M and Dec with $22.2M while the least revenue was generated in May with $18.7M. This indicates some sort of seasonality in demand. </a:t>
            </a:r>
            <a:br>
              <a:rPr lang="en-NG" sz="1800" b="0" kern="100" dirty="0">
                <a:effectLst/>
                <a:latin typeface="Aptos" panose="020B0004020202020204" pitchFamily="34" charset="0"/>
                <a:ea typeface="Aptos" panose="020B0004020202020204" pitchFamily="34" charset="0"/>
                <a:cs typeface="Times New Roman" panose="02020603050405020304" pitchFamily="18" charset="0"/>
              </a:rPr>
            </a:br>
            <a:endParaRPr lang="en-NG" sz="1400" b="0" dirty="0">
              <a:latin typeface="Aptos" panose="020B0004020202020204" pitchFamily="34" charset="0"/>
            </a:endParaRPr>
          </a:p>
        </p:txBody>
      </p:sp>
      <p:sp>
        <p:nvSpPr>
          <p:cNvPr id="4" name="Text Placeholder 3">
            <a:extLst>
              <a:ext uri="{FF2B5EF4-FFF2-40B4-BE49-F238E27FC236}">
                <a16:creationId xmlns:a16="http://schemas.microsoft.com/office/drawing/2014/main" id="{1647EF52-28A2-AFFD-B61C-E615B0FD291F}"/>
              </a:ext>
            </a:extLst>
          </p:cNvPr>
          <p:cNvSpPr>
            <a:spLocks noGrp="1"/>
          </p:cNvSpPr>
          <p:nvPr>
            <p:ph type="body" sz="half" idx="2"/>
          </p:nvPr>
        </p:nvSpPr>
        <p:spPr>
          <a:xfrm>
            <a:off x="6452382" y="3804724"/>
            <a:ext cx="5486400" cy="1911449"/>
          </a:xfrm>
        </p:spPr>
        <p:txBody>
          <a:bodyPr anchor="ctr">
            <a:normAutofit fontScale="92500" lnSpcReduction="10000"/>
          </a:bodyPr>
          <a:lstStyle/>
          <a:p>
            <a:r>
              <a:rPr lang="en-NG" sz="1800" b="1" kern="100"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Recommendations: </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a:t>
            </a:r>
            <a:r>
              <a:rPr lang="en-NG"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NG" sz="1800" kern="100" dirty="0">
                <a:effectLst/>
                <a:latin typeface="Aptos" panose="020B0004020202020204" pitchFamily="34" charset="0"/>
                <a:ea typeface="Aptos" panose="020B0004020202020204" pitchFamily="34" charset="0"/>
                <a:cs typeface="Times New Roman" panose="02020603050405020304" pitchFamily="18" charset="0"/>
              </a:rPr>
              <a:t>) Adjust production and inventory levels to align with seasonal demand fluctuations. (ii) Develop targeted marketing campaigns during peak seasons to capitalize on increased demand. (iii) Investigate the reasons for lower demand in May and implement strategies to mitigate this seasonal dip.</a:t>
            </a:r>
          </a:p>
          <a:p>
            <a:endParaRPr lang="en-NG" sz="14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037C91A8-9414-9D71-8909-34DCDB174F10}"/>
              </a:ext>
            </a:extLst>
          </p:cNvPr>
          <p:cNvSpPr>
            <a:spLocks noGrp="1"/>
          </p:cNvSpPr>
          <p:nvPr>
            <p:ph type="sldNum" sz="quarter" idx="12"/>
          </p:nvPr>
        </p:nvSpPr>
        <p:spPr/>
        <p:txBody>
          <a:bodyPr/>
          <a:lstStyle/>
          <a:p>
            <a:fld id="{6E91CC32-6A6B-4E2E-BBA1-6864F305DA26}" type="slidenum">
              <a:rPr lang="en-US" smtClean="0"/>
              <a:t>9</a:t>
            </a:fld>
            <a:endParaRPr lang="en-US"/>
          </a:p>
        </p:txBody>
      </p:sp>
      <p:pic>
        <p:nvPicPr>
          <p:cNvPr id="13" name="Picture 12" descr="A graph of a graph with numbers and a line&#10;&#10;Description automatically generated with medium confidence">
            <a:extLst>
              <a:ext uri="{FF2B5EF4-FFF2-40B4-BE49-F238E27FC236}">
                <a16:creationId xmlns:a16="http://schemas.microsoft.com/office/drawing/2014/main" id="{54DA6C8F-131A-EF11-BA52-B1C270D24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447824"/>
            <a:ext cx="11633982" cy="3022207"/>
          </a:xfrm>
          <a:prstGeom prst="rect">
            <a:avLst/>
          </a:prstGeom>
        </p:spPr>
      </p:pic>
    </p:spTree>
    <p:extLst>
      <p:ext uri="{BB962C8B-B14F-4D97-AF65-F5344CB8AC3E}">
        <p14:creationId xmlns:p14="http://schemas.microsoft.com/office/powerpoint/2010/main" val="3753887148"/>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298</TotalTime>
  <Words>2238</Words>
  <Application>Microsoft Office PowerPoint</Application>
  <PresentationFormat>Widescreen</PresentationFormat>
  <Paragraphs>116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Neue Haas Grotesk Text Pro</vt:lpstr>
      <vt:lpstr>Symbol</vt:lpstr>
      <vt:lpstr>DylanVTI</vt:lpstr>
      <vt:lpstr>TECHTRONIX INNOVATIONS: A DEEP DIVE INTO SALES PERFORMANCE &amp; MARKET OPPORTUNITES</vt:lpstr>
      <vt:lpstr>TABLE OF CONTENT</vt:lpstr>
      <vt:lpstr>BUSINESS OVERVIEW</vt:lpstr>
      <vt:lpstr>BUSINESS PROBLEMS &amp; OBJECTIVES</vt:lpstr>
      <vt:lpstr>DATA ANALYSIS &amp; FINDINGS  (A) Sales Performance, Customer Insights, Inventory Management &amp; Profitability </vt:lpstr>
      <vt:lpstr>1. Profitability Analysis:   - Top 3 Most Profitable products include: Product 1315, Product 1469 &amp; Product 1100.   - The 3 least Profitable products include: Product 1481, Product 1239 &amp; Product 1045.  </vt:lpstr>
      <vt:lpstr>2. Production cost analysis: The Top 3 Most Expensive Products to produce are also the top 3 most profitable products while The 3 least Expensive products to produce are the least 3 profitable products, this suggests a potential correlation between production cost and profitability.   </vt:lpstr>
      <vt:lpstr>3. Revenue Analysis by Product category: The category with the highest revenue generation was Microchip followed by Robotics and Sensor.  </vt:lpstr>
      <vt:lpstr>4. Revenue Analysis by month: The month with the highest revenue generation was April with $23.2M, followed by Aug with $22.4M and Dec with $22.2M while the least revenue was generated in May with $18.7M. This indicates some sort of seasonality in demand.  </vt:lpstr>
      <vt:lpstr>5. Revenue Analysis by Region &amp; Country: The region with the highest revenue generation is Asia pacific with $150M, followed by North America with $52M and Europe with $50M. By country; USA had the highest revenue generation with $52M, followed by China with $51M, Japan with $50M and Germany with $49.7M while South Korea generated the least revenue with $49.2M. </vt:lpstr>
      <vt:lpstr>6. Analysing customer behaviour based on location, products, customer sector &amp; product category: - In the Automotive sector, USA generated the highest revenue with $17M and Product 1315 was the most profitable ($204k).  - In the Consumer Electronics sector, Japan generated the highest revenue with $18M and Product 1469 was the most profitable ($292k).   </vt:lpstr>
      <vt:lpstr>- In the Industrial sector, USA generated the highest revenue with $19.2M and Product 1100 was the most profitable ($133k).  In all sectors Microchip generated the highest revenue and sensors generated the least revenue. The most profitable sector is the Industrial sector, it also generated the highest profit.</vt:lpstr>
      <vt:lpstr>7. Profit Margin analysis by products: Product 1013 had the highest profit margin (59%) while over 30 other products had below 0% profit margin with product 1246 being the lowest (-39%).  </vt:lpstr>
      <vt:lpstr>8. Analysing Customer sector by total revenue, profit &amp; production cost: The Industrial sector leads with revenue $89m, Profit $20M and the total production cost  $1.389M, The consumer electronics sector generated a revenue of $84m, Profit $17M and the total production cost was $1.347M and the Automotive sector generated a revenue of $79m, Profit $16M and the total production cost was $1.255M.  </vt:lpstr>
      <vt:lpstr>Quarterly Avg qty of products sold Analysis by product category: All sectors experienced the highest average sales in Q1.  </vt:lpstr>
      <vt:lpstr>Quarterly Avg profit analysis by product category: Profitability varies across quarters for each product category. </vt:lpstr>
      <vt:lpstr>DATA ANALYSIS &amp; FINDINGS  (B) Expansion/Growth Opportunities</vt:lpstr>
      <vt:lpstr>Analysing total quantity sold &amp; production cost by product category: Microchips have the highest sales volume, followed by Robotics and Sensors. Production costs are highest for Microchips, likely reflecting their complexity and higher component costs.  </vt:lpstr>
      <vt:lpstr>2. Revenue analysis by region &amp; product category: Microchips consistently generate the highest revenue across all regions, indicating strong market demand.  </vt:lpstr>
      <vt:lpstr>3. Profitability analysis by region: Asia Pacific generates the highest profit, followed by Europe and North America.  </vt:lpstr>
      <vt:lpstr>4. Analysing the sales performance by country: The USA demonstrates strong overall performance with the highest number of orders, revenue, and profit. Germany lags behind in terms of sales and profitability.  </vt:lpstr>
      <vt:lpstr>5. Analysing the sales performance by customer sector: The Industrial sector leads in terms of orders, revenue, and profit.  </vt:lpstr>
      <vt:lpstr>ACTION PLANS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Nathalie Iredje</dc:creator>
  <cp:lastModifiedBy>Nathalie Iredje</cp:lastModifiedBy>
  <cp:revision>1</cp:revision>
  <dcterms:created xsi:type="dcterms:W3CDTF">2024-12-28T17:50:41Z</dcterms:created>
  <dcterms:modified xsi:type="dcterms:W3CDTF">2025-01-08T15:02:07Z</dcterms:modified>
</cp:coreProperties>
</file>