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1523880" y="1122480"/>
            <a:ext cx="9143280" cy="2386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Calibri Light"/>
              </a:rPr>
              <a:t>Logistic Regression</a:t>
            </a:r>
            <a:endParaRPr b="0" lang="en-US" sz="60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523880" y="4484880"/>
            <a:ext cx="9143280" cy="506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Parvin Sharifi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Gradient Descent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55" name="CustomShape 2"/>
          <p:cNvSpPr/>
          <p:nvPr/>
        </p:nvSpPr>
        <p:spPr>
          <a:xfrm>
            <a:off x="3237120" y="224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6" name="CustomShape 3"/>
          <p:cNvSpPr/>
          <p:nvPr/>
        </p:nvSpPr>
        <p:spPr>
          <a:xfrm>
            <a:off x="3392280" y="27568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7" name="CustomShape 4"/>
          <p:cNvSpPr/>
          <p:nvPr/>
        </p:nvSpPr>
        <p:spPr>
          <a:xfrm>
            <a:off x="3942000" y="26888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8" name="CustomShape 5"/>
          <p:cNvSpPr/>
          <p:nvPr/>
        </p:nvSpPr>
        <p:spPr>
          <a:xfrm>
            <a:off x="3121200" y="34020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9" name="CustomShape 6"/>
          <p:cNvSpPr/>
          <p:nvPr/>
        </p:nvSpPr>
        <p:spPr>
          <a:xfrm>
            <a:off x="2247840" y="31345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0" name="CustomShape 7"/>
          <p:cNvSpPr/>
          <p:nvPr/>
        </p:nvSpPr>
        <p:spPr>
          <a:xfrm>
            <a:off x="2988000" y="39481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1" name="Line 8"/>
          <p:cNvSpPr/>
          <p:nvPr/>
        </p:nvSpPr>
        <p:spPr>
          <a:xfrm>
            <a:off x="543240" y="4033800"/>
            <a:ext cx="4340880" cy="6825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2" name="CustomShape 9"/>
          <p:cNvSpPr/>
          <p:nvPr/>
        </p:nvSpPr>
        <p:spPr>
          <a:xfrm>
            <a:off x="2620080" y="39726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3" name="CustomShape 10"/>
          <p:cNvSpPr/>
          <p:nvPr/>
        </p:nvSpPr>
        <p:spPr>
          <a:xfrm>
            <a:off x="2683440" y="3575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4" name="CustomShape 11"/>
          <p:cNvSpPr/>
          <p:nvPr/>
        </p:nvSpPr>
        <p:spPr>
          <a:xfrm>
            <a:off x="3842280" y="352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5" name="CustomShape 12"/>
          <p:cNvSpPr/>
          <p:nvPr/>
        </p:nvSpPr>
        <p:spPr>
          <a:xfrm>
            <a:off x="2773080" y="26967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6" name="CustomShape 13"/>
          <p:cNvSpPr/>
          <p:nvPr/>
        </p:nvSpPr>
        <p:spPr>
          <a:xfrm rot="533400">
            <a:off x="498240" y="3921840"/>
            <a:ext cx="4457160" cy="4428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14"/>
          <p:cNvSpPr/>
          <p:nvPr/>
        </p:nvSpPr>
        <p:spPr>
          <a:xfrm rot="533400">
            <a:off x="418320" y="4391640"/>
            <a:ext cx="4457160" cy="4428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8" name="CustomShape 15"/>
          <p:cNvSpPr/>
          <p:nvPr/>
        </p:nvSpPr>
        <p:spPr>
          <a:xfrm>
            <a:off x="8823240" y="23976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9" name="CustomShape 16"/>
          <p:cNvSpPr/>
          <p:nvPr/>
        </p:nvSpPr>
        <p:spPr>
          <a:xfrm>
            <a:off x="8978400" y="29091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0" name="CustomShape 17"/>
          <p:cNvSpPr/>
          <p:nvPr/>
        </p:nvSpPr>
        <p:spPr>
          <a:xfrm>
            <a:off x="9528120" y="28411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1" name="CustomShape 18"/>
          <p:cNvSpPr/>
          <p:nvPr/>
        </p:nvSpPr>
        <p:spPr>
          <a:xfrm>
            <a:off x="8707320" y="35542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2" name="CustomShape 19"/>
          <p:cNvSpPr/>
          <p:nvPr/>
        </p:nvSpPr>
        <p:spPr>
          <a:xfrm>
            <a:off x="7833960" y="3286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3" name="CustomShape 20"/>
          <p:cNvSpPr/>
          <p:nvPr/>
        </p:nvSpPr>
        <p:spPr>
          <a:xfrm>
            <a:off x="8574120" y="41004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4" name="CustomShape 21"/>
          <p:cNvSpPr/>
          <p:nvPr/>
        </p:nvSpPr>
        <p:spPr>
          <a:xfrm>
            <a:off x="8206200" y="412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5" name="CustomShape 22"/>
          <p:cNvSpPr/>
          <p:nvPr/>
        </p:nvSpPr>
        <p:spPr>
          <a:xfrm>
            <a:off x="8269560" y="37274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6" name="CustomShape 23"/>
          <p:cNvSpPr/>
          <p:nvPr/>
        </p:nvSpPr>
        <p:spPr>
          <a:xfrm>
            <a:off x="9428400" y="36766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7" name="CustomShape 24"/>
          <p:cNvSpPr/>
          <p:nvPr/>
        </p:nvSpPr>
        <p:spPr>
          <a:xfrm>
            <a:off x="8359200" y="2849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8" name="CustomShape 25"/>
          <p:cNvSpPr/>
          <p:nvPr/>
        </p:nvSpPr>
        <p:spPr>
          <a:xfrm rot="2944200">
            <a:off x="7002360" y="3505320"/>
            <a:ext cx="4457160" cy="4428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79" name="CustomShape 26"/>
          <p:cNvSpPr/>
          <p:nvPr/>
        </p:nvSpPr>
        <p:spPr>
          <a:xfrm rot="2944200">
            <a:off x="6650640" y="3822480"/>
            <a:ext cx="4457160" cy="4428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0" name="Line 27"/>
          <p:cNvSpPr/>
          <p:nvPr/>
        </p:nvSpPr>
        <p:spPr>
          <a:xfrm>
            <a:off x="7596360" y="2210760"/>
            <a:ext cx="2876040" cy="332244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8"/>
          <p:cNvSpPr/>
          <p:nvPr/>
        </p:nvSpPr>
        <p:spPr>
          <a:xfrm>
            <a:off x="2203920" y="5408640"/>
            <a:ext cx="1637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Large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2" name="CustomShape 29"/>
          <p:cNvSpPr/>
          <p:nvPr/>
        </p:nvSpPr>
        <p:spPr>
          <a:xfrm>
            <a:off x="8076960" y="5334480"/>
            <a:ext cx="1637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Small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3" name="CustomShape 30"/>
          <p:cNvSpPr/>
          <p:nvPr/>
        </p:nvSpPr>
        <p:spPr>
          <a:xfrm>
            <a:off x="4884120" y="3788640"/>
            <a:ext cx="2704680" cy="1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4" name="CustomShape 31"/>
          <p:cNvSpPr/>
          <p:nvPr/>
        </p:nvSpPr>
        <p:spPr>
          <a:xfrm>
            <a:off x="5180760" y="3375000"/>
            <a:ext cx="207036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Minimizing Error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CustomShape 1"/>
          <p:cNvSpPr/>
          <p:nvPr/>
        </p:nvSpPr>
        <p:spPr>
          <a:xfrm>
            <a:off x="3405240" y="2291400"/>
            <a:ext cx="4686840" cy="3719880"/>
          </a:xfrm>
          <a:custGeom>
            <a:avLst/>
            <a:gdLst/>
            <a:ahLst/>
            <a:rect l="l" t="t" r="r" b="b"/>
            <a:pathLst>
              <a:path w="4687614" h="3720662">
                <a:moveTo>
                  <a:pt x="0" y="0"/>
                </a:moveTo>
                <a:cubicBezTo>
                  <a:pt x="865351" y="1859455"/>
                  <a:pt x="1730703" y="3718910"/>
                  <a:pt x="2511972" y="3720662"/>
                </a:cubicBezTo>
                <a:cubicBezTo>
                  <a:pt x="3293241" y="3722414"/>
                  <a:pt x="4687614" y="10511"/>
                  <a:pt x="4687614" y="10511"/>
                </a:cubicBezTo>
                <a:lnTo>
                  <a:pt x="4687614" y="10511"/>
                </a:lnTo>
              </a:path>
            </a:pathLst>
          </a:custGeom>
          <a:noFill/>
          <a:ln w="5076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6" name="CustomShape 2"/>
          <p:cNvSpPr/>
          <p:nvPr/>
        </p:nvSpPr>
        <p:spPr>
          <a:xfrm flipV="1">
            <a:off x="3230640" y="1323720"/>
            <a:ext cx="360" cy="5137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7" name="CustomShape 3"/>
          <p:cNvSpPr/>
          <p:nvPr/>
        </p:nvSpPr>
        <p:spPr>
          <a:xfrm>
            <a:off x="3230640" y="6460920"/>
            <a:ext cx="56498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8" name="CustomShape 4"/>
          <p:cNvSpPr/>
          <p:nvPr/>
        </p:nvSpPr>
        <p:spPr>
          <a:xfrm>
            <a:off x="1767240" y="1740600"/>
            <a:ext cx="1637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Large Error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89" name="CustomShape 5"/>
          <p:cNvSpPr/>
          <p:nvPr/>
        </p:nvSpPr>
        <p:spPr>
          <a:xfrm>
            <a:off x="1679760" y="5811840"/>
            <a:ext cx="1637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Small Error</a:t>
            </a:r>
            <a:endParaRPr b="0" lang="en-US" sz="2000" spc="-1" strike="noStrike">
              <a:latin typeface="Arial"/>
            </a:endParaRPr>
          </a:p>
        </p:txBody>
      </p:sp>
      <p:grpSp>
        <p:nvGrpSpPr>
          <p:cNvPr id="290" name="Group 6"/>
          <p:cNvGrpSpPr/>
          <p:nvPr/>
        </p:nvGrpSpPr>
        <p:grpSpPr>
          <a:xfrm>
            <a:off x="8168760" y="2140920"/>
            <a:ext cx="1826280" cy="1337760"/>
            <a:chOff x="8168760" y="2140920"/>
            <a:chExt cx="1826280" cy="1337760"/>
          </a:xfrm>
        </p:grpSpPr>
        <p:sp>
          <p:nvSpPr>
            <p:cNvPr id="291" name="CustomShape 7"/>
            <p:cNvSpPr/>
            <p:nvPr/>
          </p:nvSpPr>
          <p:spPr>
            <a:xfrm>
              <a:off x="9306360" y="2140920"/>
              <a:ext cx="123120" cy="14112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2" name="CustomShape 8"/>
            <p:cNvSpPr/>
            <p:nvPr/>
          </p:nvSpPr>
          <p:spPr>
            <a:xfrm>
              <a:off x="9368280" y="2374560"/>
              <a:ext cx="123120" cy="14112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3" name="CustomShape 9"/>
            <p:cNvSpPr/>
            <p:nvPr/>
          </p:nvSpPr>
          <p:spPr>
            <a:xfrm>
              <a:off x="9587880" y="2343600"/>
              <a:ext cx="123120" cy="14112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4" name="CustomShape 10"/>
            <p:cNvSpPr/>
            <p:nvPr/>
          </p:nvSpPr>
          <p:spPr>
            <a:xfrm>
              <a:off x="9259920" y="2669400"/>
              <a:ext cx="48240" cy="55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5" name="CustomShape 11"/>
            <p:cNvSpPr/>
            <p:nvPr/>
          </p:nvSpPr>
          <p:spPr>
            <a:xfrm>
              <a:off x="8911080" y="2547360"/>
              <a:ext cx="48240" cy="55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6" name="CustomShape 12"/>
            <p:cNvSpPr/>
            <p:nvPr/>
          </p:nvSpPr>
          <p:spPr>
            <a:xfrm>
              <a:off x="9206640" y="2919240"/>
              <a:ext cx="48240" cy="55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7" name="Line 13"/>
            <p:cNvSpPr/>
            <p:nvPr/>
          </p:nvSpPr>
          <p:spPr>
            <a:xfrm>
              <a:off x="8229960" y="2958120"/>
              <a:ext cx="1734480" cy="312120"/>
            </a:xfrm>
            <a:prstGeom prst="line">
              <a:avLst/>
            </a:prstGeom>
            <a:ln w="3816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8" name="CustomShape 14"/>
            <p:cNvSpPr/>
            <p:nvPr/>
          </p:nvSpPr>
          <p:spPr>
            <a:xfrm>
              <a:off x="9059760" y="2930400"/>
              <a:ext cx="48240" cy="55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15"/>
            <p:cNvSpPr/>
            <p:nvPr/>
          </p:nvSpPr>
          <p:spPr>
            <a:xfrm>
              <a:off x="9084960" y="2748600"/>
              <a:ext cx="48240" cy="5508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16"/>
            <p:cNvSpPr/>
            <p:nvPr/>
          </p:nvSpPr>
          <p:spPr>
            <a:xfrm>
              <a:off x="9547920" y="2725560"/>
              <a:ext cx="123120" cy="14112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17"/>
            <p:cNvSpPr/>
            <p:nvPr/>
          </p:nvSpPr>
          <p:spPr>
            <a:xfrm>
              <a:off x="9120960" y="2347200"/>
              <a:ext cx="123120" cy="14112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2" name="CustomShape 18"/>
            <p:cNvSpPr/>
            <p:nvPr/>
          </p:nvSpPr>
          <p:spPr>
            <a:xfrm rot="609000">
              <a:off x="8204040" y="2907000"/>
              <a:ext cx="1787040" cy="20124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3" name="CustomShape 19"/>
            <p:cNvSpPr/>
            <p:nvPr/>
          </p:nvSpPr>
          <p:spPr>
            <a:xfrm rot="609000">
              <a:off x="8172360" y="3121560"/>
              <a:ext cx="1787040" cy="201240"/>
            </a:xfrm>
            <a:prstGeom prst="rect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4" name="CustomShape 20"/>
          <p:cNvSpPr/>
          <p:nvPr/>
        </p:nvSpPr>
        <p:spPr>
          <a:xfrm>
            <a:off x="7849800" y="2703600"/>
            <a:ext cx="121680" cy="121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05" name="Group 21"/>
          <p:cNvGrpSpPr/>
          <p:nvPr/>
        </p:nvGrpSpPr>
        <p:grpSpPr>
          <a:xfrm>
            <a:off x="6876000" y="5245560"/>
            <a:ext cx="1472040" cy="1608120"/>
            <a:chOff x="6876000" y="5245560"/>
            <a:chExt cx="1472040" cy="1608120"/>
          </a:xfrm>
        </p:grpSpPr>
        <p:sp>
          <p:nvSpPr>
            <p:cNvPr id="306" name="CustomShape 22"/>
            <p:cNvSpPr/>
            <p:nvPr/>
          </p:nvSpPr>
          <p:spPr>
            <a:xfrm>
              <a:off x="7516440" y="5447880"/>
              <a:ext cx="126000" cy="12456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7" name="CustomShape 23"/>
            <p:cNvSpPr/>
            <p:nvPr/>
          </p:nvSpPr>
          <p:spPr>
            <a:xfrm>
              <a:off x="7579800" y="5654880"/>
              <a:ext cx="126000" cy="12456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8" name="CustomShape 24"/>
            <p:cNvSpPr/>
            <p:nvPr/>
          </p:nvSpPr>
          <p:spPr>
            <a:xfrm>
              <a:off x="7804440" y="5627160"/>
              <a:ext cx="126000" cy="12456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9" name="CustomShape 25"/>
            <p:cNvSpPr/>
            <p:nvPr/>
          </p:nvSpPr>
          <p:spPr>
            <a:xfrm>
              <a:off x="7468920" y="5915520"/>
              <a:ext cx="49320" cy="48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0" name="CustomShape 26"/>
            <p:cNvSpPr/>
            <p:nvPr/>
          </p:nvSpPr>
          <p:spPr>
            <a:xfrm>
              <a:off x="7111800" y="5807520"/>
              <a:ext cx="49320" cy="48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1" name="CustomShape 27"/>
            <p:cNvSpPr/>
            <p:nvPr/>
          </p:nvSpPr>
          <p:spPr>
            <a:xfrm>
              <a:off x="7414560" y="6136560"/>
              <a:ext cx="49320" cy="48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2" name="CustomShape 28"/>
            <p:cNvSpPr/>
            <p:nvPr/>
          </p:nvSpPr>
          <p:spPr>
            <a:xfrm>
              <a:off x="7264080" y="6146280"/>
              <a:ext cx="49320" cy="48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29"/>
            <p:cNvSpPr/>
            <p:nvPr/>
          </p:nvSpPr>
          <p:spPr>
            <a:xfrm>
              <a:off x="7290000" y="5985720"/>
              <a:ext cx="49320" cy="4896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30"/>
            <p:cNvSpPr/>
            <p:nvPr/>
          </p:nvSpPr>
          <p:spPr>
            <a:xfrm>
              <a:off x="7763760" y="5965200"/>
              <a:ext cx="126000" cy="12456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31"/>
            <p:cNvSpPr/>
            <p:nvPr/>
          </p:nvSpPr>
          <p:spPr>
            <a:xfrm>
              <a:off x="7326720" y="5630400"/>
              <a:ext cx="126000" cy="124560"/>
            </a:xfrm>
            <a:prstGeom prst="mathMultiply">
              <a:avLst>
                <a:gd name="adj1" fmla="val 6556"/>
              </a:avLst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6" name="CustomShape 32"/>
            <p:cNvSpPr/>
            <p:nvPr/>
          </p:nvSpPr>
          <p:spPr>
            <a:xfrm rot="2925600">
              <a:off x="6778440" y="5895360"/>
              <a:ext cx="1810080" cy="179640"/>
            </a:xfrm>
            <a:prstGeom prst="rect">
              <a:avLst/>
            </a:prstGeom>
            <a:solidFill>
              <a:schemeClr val="accent1">
                <a:alpha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7" name="CustomShape 33"/>
            <p:cNvSpPr/>
            <p:nvPr/>
          </p:nvSpPr>
          <p:spPr>
            <a:xfrm rot="2925600">
              <a:off x="6634800" y="6023880"/>
              <a:ext cx="1810080" cy="179640"/>
            </a:xfrm>
            <a:prstGeom prst="rect">
              <a:avLst/>
            </a:prstGeom>
            <a:solidFill>
              <a:srgbClr val="ff0000">
                <a:alpha val="6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Line 34"/>
            <p:cNvSpPr/>
            <p:nvPr/>
          </p:nvSpPr>
          <p:spPr>
            <a:xfrm>
              <a:off x="7014600" y="5372280"/>
              <a:ext cx="1175760" cy="1343160"/>
            </a:xfrm>
            <a:prstGeom prst="line">
              <a:avLst/>
            </a:prstGeom>
            <a:ln w="3816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19" name="CustomShape 35"/>
          <p:cNvSpPr/>
          <p:nvPr/>
        </p:nvSpPr>
        <p:spPr>
          <a:xfrm>
            <a:off x="6572880" y="5336280"/>
            <a:ext cx="121680" cy="12168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CustomShape 36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Gradient Descent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1" name="CustomShape 37"/>
          <p:cNvSpPr/>
          <p:nvPr/>
        </p:nvSpPr>
        <p:spPr>
          <a:xfrm flipH="1">
            <a:off x="7699680" y="2776680"/>
            <a:ext cx="207720" cy="48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0760">
            <a:solidFill>
              <a:schemeClr val="accent6">
                <a:lumMod val="75000"/>
              </a:schemeClr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2" name="CustomShape 38"/>
          <p:cNvSpPr/>
          <p:nvPr/>
        </p:nvSpPr>
        <p:spPr>
          <a:xfrm>
            <a:off x="5592960" y="2582640"/>
            <a:ext cx="2070360" cy="699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Derivative of the error function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Log-Loss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4" name="CustomShape 2"/>
          <p:cNvSpPr/>
          <p:nvPr/>
        </p:nvSpPr>
        <p:spPr>
          <a:xfrm>
            <a:off x="3746880" y="27129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5" name="CustomShape 3"/>
          <p:cNvSpPr/>
          <p:nvPr/>
        </p:nvSpPr>
        <p:spPr>
          <a:xfrm>
            <a:off x="3902040" y="32245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6" name="CustomShape 4"/>
          <p:cNvSpPr/>
          <p:nvPr/>
        </p:nvSpPr>
        <p:spPr>
          <a:xfrm>
            <a:off x="4451760" y="31564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7" name="CustomShape 5"/>
          <p:cNvSpPr/>
          <p:nvPr/>
        </p:nvSpPr>
        <p:spPr>
          <a:xfrm>
            <a:off x="3630960" y="38696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8" name="CustomShape 6"/>
          <p:cNvSpPr/>
          <p:nvPr/>
        </p:nvSpPr>
        <p:spPr>
          <a:xfrm>
            <a:off x="2757600" y="3602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9" name="CustomShape 7"/>
          <p:cNvSpPr/>
          <p:nvPr/>
        </p:nvSpPr>
        <p:spPr>
          <a:xfrm>
            <a:off x="3497760" y="44157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0" name="CustomShape 8"/>
          <p:cNvSpPr/>
          <p:nvPr/>
        </p:nvSpPr>
        <p:spPr>
          <a:xfrm>
            <a:off x="3129840" y="4440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1" name="CustomShape 9"/>
          <p:cNvSpPr/>
          <p:nvPr/>
        </p:nvSpPr>
        <p:spPr>
          <a:xfrm>
            <a:off x="3193200" y="4042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2" name="CustomShape 10"/>
          <p:cNvSpPr/>
          <p:nvPr/>
        </p:nvSpPr>
        <p:spPr>
          <a:xfrm>
            <a:off x="4352040" y="3992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3" name="CustomShape 11"/>
          <p:cNvSpPr/>
          <p:nvPr/>
        </p:nvSpPr>
        <p:spPr>
          <a:xfrm>
            <a:off x="3282840" y="316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4" name="CustomShape 12"/>
          <p:cNvSpPr/>
          <p:nvPr/>
        </p:nvSpPr>
        <p:spPr>
          <a:xfrm rot="2944200">
            <a:off x="2508120" y="2545200"/>
            <a:ext cx="3670560" cy="16254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5" name="CustomShape 13"/>
          <p:cNvSpPr/>
          <p:nvPr/>
        </p:nvSpPr>
        <p:spPr>
          <a:xfrm rot="2944200">
            <a:off x="1283400" y="3634200"/>
            <a:ext cx="3645360" cy="158364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6" name="Line 14"/>
          <p:cNvSpPr/>
          <p:nvPr/>
        </p:nvSpPr>
        <p:spPr>
          <a:xfrm>
            <a:off x="2520000" y="252612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7" name="CustomShape 15"/>
          <p:cNvSpPr/>
          <p:nvPr/>
        </p:nvSpPr>
        <p:spPr>
          <a:xfrm>
            <a:off x="4853880" y="380556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Positive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8" name="CustomShape 16"/>
          <p:cNvSpPr/>
          <p:nvPr/>
        </p:nvSpPr>
        <p:spPr>
          <a:xfrm>
            <a:off x="1514880" y="340524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Negative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39" name="CustomShape 17"/>
          <p:cNvSpPr/>
          <p:nvPr/>
        </p:nvSpPr>
        <p:spPr>
          <a:xfrm>
            <a:off x="3902040" y="46540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0" name="CustomShape 18"/>
          <p:cNvSpPr/>
          <p:nvPr/>
        </p:nvSpPr>
        <p:spPr>
          <a:xfrm>
            <a:off x="3648240" y="34966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41" name="CustomShape 19"/>
          <p:cNvSpPr/>
          <p:nvPr/>
        </p:nvSpPr>
        <p:spPr>
          <a:xfrm>
            <a:off x="3720960" y="234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2" name="CustomShape 20"/>
          <p:cNvSpPr/>
          <p:nvPr/>
        </p:nvSpPr>
        <p:spPr>
          <a:xfrm>
            <a:off x="3904560" y="30110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3" name="CustomShape 21"/>
          <p:cNvSpPr/>
          <p:nvPr/>
        </p:nvSpPr>
        <p:spPr>
          <a:xfrm>
            <a:off x="448272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4" name="CustomShape 22"/>
          <p:cNvSpPr/>
          <p:nvPr/>
        </p:nvSpPr>
        <p:spPr>
          <a:xfrm>
            <a:off x="43354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5" name="CustomShape 23"/>
          <p:cNvSpPr/>
          <p:nvPr/>
        </p:nvSpPr>
        <p:spPr>
          <a:xfrm>
            <a:off x="328464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6" name="CustomShape 24"/>
          <p:cNvSpPr/>
          <p:nvPr/>
        </p:nvSpPr>
        <p:spPr>
          <a:xfrm>
            <a:off x="31060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7" name="CustomShape 25"/>
          <p:cNvSpPr/>
          <p:nvPr/>
        </p:nvSpPr>
        <p:spPr>
          <a:xfrm>
            <a:off x="2643480" y="3315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8" name="CustomShape 26"/>
          <p:cNvSpPr/>
          <p:nvPr/>
        </p:nvSpPr>
        <p:spPr>
          <a:xfrm>
            <a:off x="3421440" y="4125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49" name="CustomShape 27"/>
          <p:cNvSpPr/>
          <p:nvPr/>
        </p:nvSpPr>
        <p:spPr>
          <a:xfrm>
            <a:off x="3557880" y="39150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0" name="CustomShape 28"/>
          <p:cNvSpPr/>
          <p:nvPr/>
        </p:nvSpPr>
        <p:spPr>
          <a:xfrm>
            <a:off x="3042720" y="450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29"/>
          <p:cNvSpPr/>
          <p:nvPr/>
        </p:nvSpPr>
        <p:spPr>
          <a:xfrm>
            <a:off x="1973520" y="395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2" name="CustomShape 30"/>
          <p:cNvSpPr/>
          <p:nvPr/>
        </p:nvSpPr>
        <p:spPr>
          <a:xfrm>
            <a:off x="5419080" y="439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353" name="Picture 5" descr=""/>
          <p:cNvPicPr/>
          <p:nvPr/>
        </p:nvPicPr>
        <p:blipFill>
          <a:blip r:embed="rId1"/>
          <a:stretch/>
        </p:blipFill>
        <p:spPr>
          <a:xfrm>
            <a:off x="5480640" y="1874880"/>
            <a:ext cx="5943240" cy="8370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354" name="Formula 31"/>
              <p:cNvSpPr txBox="1"/>
              <p:nvPr/>
            </p:nvSpPr>
            <p:spPr>
              <a:xfrm rot="2831400">
                <a:off x="4898520" y="5384160"/>
                <a:ext cx="356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55" name="CustomShape 32"/>
          <p:cNvSpPr/>
          <p:nvPr/>
        </p:nvSpPr>
        <p:spPr>
          <a:xfrm>
            <a:off x="7849080" y="2980440"/>
            <a:ext cx="163764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Probability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56" name="Line 33"/>
          <p:cNvSpPr/>
          <p:nvPr/>
        </p:nvSpPr>
        <p:spPr>
          <a:xfrm>
            <a:off x="2864880" y="226764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7" name="Line 34"/>
          <p:cNvSpPr/>
          <p:nvPr/>
        </p:nvSpPr>
        <p:spPr>
          <a:xfrm>
            <a:off x="3513240" y="169056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58" name="Formula 35"/>
              <p:cNvSpPr txBox="1"/>
              <p:nvPr/>
            </p:nvSpPr>
            <p:spPr>
              <a:xfrm rot="2831400">
                <a:off x="5885280" y="4515840"/>
                <a:ext cx="356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0.8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359" name="Formula 36"/>
              <p:cNvSpPr txBox="1"/>
              <p:nvPr/>
            </p:nvSpPr>
            <p:spPr>
              <a:xfrm rot="2831400">
                <a:off x="5222520" y="5097240"/>
                <a:ext cx="3589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0.6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>
                <p:childTnLst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Log-Loss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746880" y="27129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2" name="CustomShape 3"/>
          <p:cNvSpPr/>
          <p:nvPr/>
        </p:nvSpPr>
        <p:spPr>
          <a:xfrm>
            <a:off x="3902040" y="32245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3" name="CustomShape 4"/>
          <p:cNvSpPr/>
          <p:nvPr/>
        </p:nvSpPr>
        <p:spPr>
          <a:xfrm>
            <a:off x="4451760" y="31564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4" name="CustomShape 5"/>
          <p:cNvSpPr/>
          <p:nvPr/>
        </p:nvSpPr>
        <p:spPr>
          <a:xfrm>
            <a:off x="3630960" y="38696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5" name="CustomShape 6"/>
          <p:cNvSpPr/>
          <p:nvPr/>
        </p:nvSpPr>
        <p:spPr>
          <a:xfrm>
            <a:off x="2757600" y="3602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6" name="CustomShape 7"/>
          <p:cNvSpPr/>
          <p:nvPr/>
        </p:nvSpPr>
        <p:spPr>
          <a:xfrm>
            <a:off x="3497760" y="44157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8"/>
          <p:cNvSpPr/>
          <p:nvPr/>
        </p:nvSpPr>
        <p:spPr>
          <a:xfrm>
            <a:off x="3129840" y="4440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8" name="CustomShape 9"/>
          <p:cNvSpPr/>
          <p:nvPr/>
        </p:nvSpPr>
        <p:spPr>
          <a:xfrm>
            <a:off x="3193200" y="4042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9" name="CustomShape 10"/>
          <p:cNvSpPr/>
          <p:nvPr/>
        </p:nvSpPr>
        <p:spPr>
          <a:xfrm>
            <a:off x="4352040" y="3992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0" name="CustomShape 11"/>
          <p:cNvSpPr/>
          <p:nvPr/>
        </p:nvSpPr>
        <p:spPr>
          <a:xfrm>
            <a:off x="3282840" y="316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1" name="CustomShape 12"/>
          <p:cNvSpPr/>
          <p:nvPr/>
        </p:nvSpPr>
        <p:spPr>
          <a:xfrm rot="2944200">
            <a:off x="2508120" y="2545200"/>
            <a:ext cx="3670560" cy="16254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2" name="CustomShape 13"/>
          <p:cNvSpPr/>
          <p:nvPr/>
        </p:nvSpPr>
        <p:spPr>
          <a:xfrm rot="2944200">
            <a:off x="1283400" y="3634200"/>
            <a:ext cx="3645360" cy="158364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3" name="Line 14"/>
          <p:cNvSpPr/>
          <p:nvPr/>
        </p:nvSpPr>
        <p:spPr>
          <a:xfrm>
            <a:off x="2520000" y="252612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4" name="CustomShape 15"/>
          <p:cNvSpPr/>
          <p:nvPr/>
        </p:nvSpPr>
        <p:spPr>
          <a:xfrm>
            <a:off x="4853880" y="380556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Positive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CustomShape 16"/>
          <p:cNvSpPr/>
          <p:nvPr/>
        </p:nvSpPr>
        <p:spPr>
          <a:xfrm>
            <a:off x="1514880" y="340524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Negative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6" name="CustomShape 17"/>
          <p:cNvSpPr/>
          <p:nvPr/>
        </p:nvSpPr>
        <p:spPr>
          <a:xfrm>
            <a:off x="3902040" y="46540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7" name="CustomShape 18"/>
          <p:cNvSpPr/>
          <p:nvPr/>
        </p:nvSpPr>
        <p:spPr>
          <a:xfrm>
            <a:off x="3648240" y="34966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78" name="CustomShape 19"/>
          <p:cNvSpPr/>
          <p:nvPr/>
        </p:nvSpPr>
        <p:spPr>
          <a:xfrm>
            <a:off x="3720960" y="234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79" name="CustomShape 20"/>
          <p:cNvSpPr/>
          <p:nvPr/>
        </p:nvSpPr>
        <p:spPr>
          <a:xfrm>
            <a:off x="3904560" y="30110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0" name="CustomShape 21"/>
          <p:cNvSpPr/>
          <p:nvPr/>
        </p:nvSpPr>
        <p:spPr>
          <a:xfrm>
            <a:off x="448272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1" name="CustomShape 22"/>
          <p:cNvSpPr/>
          <p:nvPr/>
        </p:nvSpPr>
        <p:spPr>
          <a:xfrm>
            <a:off x="43354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2" name="CustomShape 23"/>
          <p:cNvSpPr/>
          <p:nvPr/>
        </p:nvSpPr>
        <p:spPr>
          <a:xfrm>
            <a:off x="328464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3" name="CustomShape 24"/>
          <p:cNvSpPr/>
          <p:nvPr/>
        </p:nvSpPr>
        <p:spPr>
          <a:xfrm>
            <a:off x="31060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4" name="CustomShape 25"/>
          <p:cNvSpPr/>
          <p:nvPr/>
        </p:nvSpPr>
        <p:spPr>
          <a:xfrm>
            <a:off x="2643480" y="3315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5" name="CustomShape 26"/>
          <p:cNvSpPr/>
          <p:nvPr/>
        </p:nvSpPr>
        <p:spPr>
          <a:xfrm>
            <a:off x="3421440" y="4125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6" name="CustomShape 27"/>
          <p:cNvSpPr/>
          <p:nvPr/>
        </p:nvSpPr>
        <p:spPr>
          <a:xfrm>
            <a:off x="3557880" y="39150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7" name="CustomShape 28"/>
          <p:cNvSpPr/>
          <p:nvPr/>
        </p:nvSpPr>
        <p:spPr>
          <a:xfrm>
            <a:off x="3042720" y="450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88" name="CustomShape 29"/>
          <p:cNvSpPr/>
          <p:nvPr/>
        </p:nvSpPr>
        <p:spPr>
          <a:xfrm>
            <a:off x="1973520" y="395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9" name="CustomShape 30"/>
          <p:cNvSpPr/>
          <p:nvPr/>
        </p:nvSpPr>
        <p:spPr>
          <a:xfrm>
            <a:off x="5419080" y="439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90" name="Formula 31"/>
              <p:cNvSpPr txBox="1"/>
              <p:nvPr/>
            </p:nvSpPr>
            <p:spPr>
              <a:xfrm rot="2831400">
                <a:off x="4898520" y="5384160"/>
                <a:ext cx="356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91" name="Line 32"/>
          <p:cNvSpPr/>
          <p:nvPr/>
        </p:nvSpPr>
        <p:spPr>
          <a:xfrm>
            <a:off x="2864880" y="226764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2" name="Line 33"/>
          <p:cNvSpPr/>
          <p:nvPr/>
        </p:nvSpPr>
        <p:spPr>
          <a:xfrm>
            <a:off x="3513240" y="169056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93" name="Formula 34"/>
              <p:cNvSpPr txBox="1"/>
              <p:nvPr/>
            </p:nvSpPr>
            <p:spPr>
              <a:xfrm rot="2831400">
                <a:off x="5885280" y="4515840"/>
                <a:ext cx="356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0.8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94" name="CustomShape 35"/>
          <p:cNvSpPr/>
          <p:nvPr/>
        </p:nvSpPr>
        <p:spPr>
          <a:xfrm flipV="1">
            <a:off x="7361280" y="1648080"/>
            <a:ext cx="360" cy="36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5" name="CustomShape 36"/>
          <p:cNvSpPr/>
          <p:nvPr/>
        </p:nvSpPr>
        <p:spPr>
          <a:xfrm>
            <a:off x="7361280" y="5304960"/>
            <a:ext cx="442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6" name="Line 37"/>
          <p:cNvSpPr/>
          <p:nvPr/>
        </p:nvSpPr>
        <p:spPr>
          <a:xfrm>
            <a:off x="6954840" y="3323880"/>
            <a:ext cx="3081960" cy="24861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397" name="Formula 38"/>
              <p:cNvSpPr txBox="1"/>
              <p:nvPr/>
            </p:nvSpPr>
            <p:spPr>
              <a:xfrm rot="2332800">
                <a:off x="7874640" y="4328280"/>
                <a:ext cx="16477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398" name="Line 39"/>
          <p:cNvSpPr/>
          <p:nvPr/>
        </p:nvSpPr>
        <p:spPr>
          <a:xfrm>
            <a:off x="6584760" y="3857760"/>
            <a:ext cx="3081960" cy="248652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9" name="Line 40"/>
          <p:cNvSpPr/>
          <p:nvPr/>
        </p:nvSpPr>
        <p:spPr>
          <a:xfrm>
            <a:off x="7360920" y="2658960"/>
            <a:ext cx="3296520" cy="26740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400" name="Formula 41"/>
              <p:cNvSpPr txBox="1"/>
              <p:nvPr/>
            </p:nvSpPr>
            <p:spPr>
              <a:xfrm rot="2332800">
                <a:off x="8349120" y="3743640"/>
                <a:ext cx="16477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&gt;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401" name="Formula 42"/>
              <p:cNvSpPr txBox="1"/>
              <p:nvPr/>
            </p:nvSpPr>
            <p:spPr>
              <a:xfrm rot="2332800">
                <a:off x="7132680" y="5103000"/>
                <a:ext cx="16477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&lt;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02" name="CustomShape 43"/>
          <p:cNvSpPr/>
          <p:nvPr/>
        </p:nvSpPr>
        <p:spPr>
          <a:xfrm flipV="1">
            <a:off x="1491120" y="1632600"/>
            <a:ext cx="360" cy="36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3" name="CustomShape 44"/>
          <p:cNvSpPr/>
          <p:nvPr/>
        </p:nvSpPr>
        <p:spPr>
          <a:xfrm>
            <a:off x="1491120" y="5289120"/>
            <a:ext cx="442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404" name="Formula 45"/>
              <p:cNvSpPr txBox="1"/>
              <p:nvPr/>
            </p:nvSpPr>
            <p:spPr>
              <a:xfrm rot="2831400">
                <a:off x="5258520" y="5025240"/>
                <a:ext cx="3589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0.6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Activation Function (Sigmoid)</a:t>
            </a:r>
            <a:endParaRPr b="0" lang="en-US" sz="4400" spc="-1" strike="noStrike">
              <a:latin typeface="Arial"/>
            </a:endParaRPr>
          </a:p>
        </p:txBody>
      </p:sp>
      <p:pic>
        <p:nvPicPr>
          <p:cNvPr id="406" name="Picture 3" descr=""/>
          <p:cNvPicPr/>
          <p:nvPr/>
        </p:nvPicPr>
        <p:blipFill>
          <a:blip r:embed="rId1"/>
          <a:stretch/>
        </p:blipFill>
        <p:spPr>
          <a:xfrm>
            <a:off x="346680" y="1483200"/>
            <a:ext cx="7661160" cy="4523040"/>
          </a:xfrm>
          <a:prstGeom prst="rect">
            <a:avLst/>
          </a:prstGeom>
          <a:ln>
            <a:noFill/>
          </a:ln>
        </p:spPr>
      </p:pic>
      <p:sp>
        <p:nvSpPr>
          <p:cNvPr id="407" name="Line 2"/>
          <p:cNvSpPr/>
          <p:nvPr/>
        </p:nvSpPr>
        <p:spPr>
          <a:xfrm>
            <a:off x="4230360" y="1430640"/>
            <a:ext cx="0" cy="45237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08" name="Picture 9" descr=""/>
          <p:cNvPicPr/>
          <p:nvPr/>
        </p:nvPicPr>
        <p:blipFill>
          <a:blip r:embed="rId2"/>
          <a:stretch/>
        </p:blipFill>
        <p:spPr>
          <a:xfrm>
            <a:off x="8114040" y="1690560"/>
            <a:ext cx="2216520" cy="9892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Log-Loss Function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10" name="CustomShape 2"/>
          <p:cNvSpPr/>
          <p:nvPr/>
        </p:nvSpPr>
        <p:spPr>
          <a:xfrm>
            <a:off x="3746880" y="27129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1" name="CustomShape 3"/>
          <p:cNvSpPr/>
          <p:nvPr/>
        </p:nvSpPr>
        <p:spPr>
          <a:xfrm>
            <a:off x="3902040" y="32245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2" name="CustomShape 4"/>
          <p:cNvSpPr/>
          <p:nvPr/>
        </p:nvSpPr>
        <p:spPr>
          <a:xfrm>
            <a:off x="4451760" y="31564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3" name="CustomShape 5"/>
          <p:cNvSpPr/>
          <p:nvPr/>
        </p:nvSpPr>
        <p:spPr>
          <a:xfrm>
            <a:off x="3630960" y="38696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4" name="CustomShape 6"/>
          <p:cNvSpPr/>
          <p:nvPr/>
        </p:nvSpPr>
        <p:spPr>
          <a:xfrm>
            <a:off x="2757600" y="3602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5" name="CustomShape 7"/>
          <p:cNvSpPr/>
          <p:nvPr/>
        </p:nvSpPr>
        <p:spPr>
          <a:xfrm>
            <a:off x="3497760" y="44157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6" name="CustomShape 8"/>
          <p:cNvSpPr/>
          <p:nvPr/>
        </p:nvSpPr>
        <p:spPr>
          <a:xfrm>
            <a:off x="3129840" y="4440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7" name="CustomShape 9"/>
          <p:cNvSpPr/>
          <p:nvPr/>
        </p:nvSpPr>
        <p:spPr>
          <a:xfrm>
            <a:off x="3193200" y="4042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8" name="CustomShape 10"/>
          <p:cNvSpPr/>
          <p:nvPr/>
        </p:nvSpPr>
        <p:spPr>
          <a:xfrm>
            <a:off x="4352040" y="3992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9" name="CustomShape 11"/>
          <p:cNvSpPr/>
          <p:nvPr/>
        </p:nvSpPr>
        <p:spPr>
          <a:xfrm>
            <a:off x="3282840" y="316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0" name="CustomShape 12"/>
          <p:cNvSpPr/>
          <p:nvPr/>
        </p:nvSpPr>
        <p:spPr>
          <a:xfrm rot="2944200">
            <a:off x="2508120" y="2545200"/>
            <a:ext cx="3670560" cy="16254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1" name="CustomShape 13"/>
          <p:cNvSpPr/>
          <p:nvPr/>
        </p:nvSpPr>
        <p:spPr>
          <a:xfrm rot="2944200">
            <a:off x="1283400" y="3634200"/>
            <a:ext cx="3645360" cy="158364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2" name="Line 14"/>
          <p:cNvSpPr/>
          <p:nvPr/>
        </p:nvSpPr>
        <p:spPr>
          <a:xfrm>
            <a:off x="2520000" y="252612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3" name="CustomShape 15"/>
          <p:cNvSpPr/>
          <p:nvPr/>
        </p:nvSpPr>
        <p:spPr>
          <a:xfrm>
            <a:off x="4853880" y="380556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Positive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4" name="CustomShape 16"/>
          <p:cNvSpPr/>
          <p:nvPr/>
        </p:nvSpPr>
        <p:spPr>
          <a:xfrm>
            <a:off x="1514880" y="340524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Negative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25" name="CustomShape 17"/>
          <p:cNvSpPr/>
          <p:nvPr/>
        </p:nvSpPr>
        <p:spPr>
          <a:xfrm>
            <a:off x="3902040" y="46540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6" name="CustomShape 18"/>
          <p:cNvSpPr/>
          <p:nvPr/>
        </p:nvSpPr>
        <p:spPr>
          <a:xfrm>
            <a:off x="3648240" y="34966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7" name="CustomShape 19"/>
          <p:cNvSpPr/>
          <p:nvPr/>
        </p:nvSpPr>
        <p:spPr>
          <a:xfrm>
            <a:off x="3720960" y="234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8" name="CustomShape 20"/>
          <p:cNvSpPr/>
          <p:nvPr/>
        </p:nvSpPr>
        <p:spPr>
          <a:xfrm>
            <a:off x="3904560" y="30110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9" name="CustomShape 21"/>
          <p:cNvSpPr/>
          <p:nvPr/>
        </p:nvSpPr>
        <p:spPr>
          <a:xfrm>
            <a:off x="448272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0" name="CustomShape 22"/>
          <p:cNvSpPr/>
          <p:nvPr/>
        </p:nvSpPr>
        <p:spPr>
          <a:xfrm>
            <a:off x="43354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1" name="CustomShape 23"/>
          <p:cNvSpPr/>
          <p:nvPr/>
        </p:nvSpPr>
        <p:spPr>
          <a:xfrm>
            <a:off x="328464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2" name="CustomShape 24"/>
          <p:cNvSpPr/>
          <p:nvPr/>
        </p:nvSpPr>
        <p:spPr>
          <a:xfrm>
            <a:off x="31060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3" name="CustomShape 25"/>
          <p:cNvSpPr/>
          <p:nvPr/>
        </p:nvSpPr>
        <p:spPr>
          <a:xfrm>
            <a:off x="2643480" y="3315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4" name="CustomShape 26"/>
          <p:cNvSpPr/>
          <p:nvPr/>
        </p:nvSpPr>
        <p:spPr>
          <a:xfrm>
            <a:off x="3421440" y="4125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5" name="CustomShape 27"/>
          <p:cNvSpPr/>
          <p:nvPr/>
        </p:nvSpPr>
        <p:spPr>
          <a:xfrm>
            <a:off x="3557880" y="39150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6" name="CustomShape 28"/>
          <p:cNvSpPr/>
          <p:nvPr/>
        </p:nvSpPr>
        <p:spPr>
          <a:xfrm>
            <a:off x="3042720" y="450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7" name="CustomShape 29"/>
          <p:cNvSpPr/>
          <p:nvPr/>
        </p:nvSpPr>
        <p:spPr>
          <a:xfrm>
            <a:off x="1973520" y="395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8" name="CustomShape 30"/>
          <p:cNvSpPr/>
          <p:nvPr/>
        </p:nvSpPr>
        <p:spPr>
          <a:xfrm>
            <a:off x="5419080" y="439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439" name="Picture 5" descr=""/>
          <p:cNvPicPr/>
          <p:nvPr/>
        </p:nvPicPr>
        <p:blipFill>
          <a:blip r:embed="rId1"/>
          <a:stretch/>
        </p:blipFill>
        <p:spPr>
          <a:xfrm>
            <a:off x="5480640" y="1874880"/>
            <a:ext cx="5943240" cy="837000"/>
          </a:xfrm>
          <a:prstGeom prst="rect">
            <a:avLst/>
          </a:prstGeom>
          <a:ln>
            <a:noFill/>
          </a:ln>
        </p:spPr>
      </p:pic>
      <mc:AlternateContent>
        <mc:Choice xmlns:a14="http://schemas.microsoft.com/office/drawing/2010/main" Requires="a14">
          <p:sp>
            <p:nvSpPr>
              <p:cNvPr id="440" name="Formula 31"/>
              <p:cNvSpPr txBox="1"/>
              <p:nvPr/>
            </p:nvSpPr>
            <p:spPr>
              <a:xfrm rot="2831400">
                <a:off x="4898520" y="5384160"/>
                <a:ext cx="356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0.5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41" name="Line 32"/>
          <p:cNvSpPr/>
          <p:nvPr/>
        </p:nvSpPr>
        <p:spPr>
          <a:xfrm>
            <a:off x="2864880" y="226764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2" name="Line 33"/>
          <p:cNvSpPr/>
          <p:nvPr/>
        </p:nvSpPr>
        <p:spPr>
          <a:xfrm>
            <a:off x="3513240" y="169056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443" name="Formula 34"/>
              <p:cNvSpPr txBox="1"/>
              <p:nvPr/>
            </p:nvSpPr>
            <p:spPr>
              <a:xfrm rot="2831400">
                <a:off x="5885280" y="4515840"/>
                <a:ext cx="35676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0.8</m:t>
                    </m:r>
                  </m:oMath>
                </a14:m>
              </a:p>
            </p:txBody>
          </p:sp>
        </mc:Choice>
        <mc:Fallback/>
      </mc:AlternateContent>
      <p:sp>
        <p:nvSpPr>
          <p:cNvPr id="444" name="CustomShape 35"/>
          <p:cNvSpPr/>
          <p:nvPr/>
        </p:nvSpPr>
        <p:spPr>
          <a:xfrm>
            <a:off x="4341960" y="3978360"/>
            <a:ext cx="303120" cy="317880"/>
          </a:xfrm>
          <a:prstGeom prst="ellipse">
            <a:avLst/>
          </a:prstGeom>
          <a:noFill/>
          <a:ln w="5076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5" name="CustomShape 36"/>
          <p:cNvSpPr/>
          <p:nvPr/>
        </p:nvSpPr>
        <p:spPr>
          <a:xfrm flipH="1">
            <a:off x="4616640" y="2362680"/>
            <a:ext cx="2962800" cy="140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3f6ec2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6" name="CustomShape 37"/>
          <p:cNvSpPr/>
          <p:nvPr/>
        </p:nvSpPr>
        <p:spPr>
          <a:xfrm>
            <a:off x="4327560" y="3721320"/>
            <a:ext cx="303120" cy="317880"/>
          </a:xfrm>
          <a:prstGeom prst="ellipse">
            <a:avLst/>
          </a:prstGeom>
          <a:noFill/>
          <a:ln w="5076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7" name="CustomShape 38"/>
          <p:cNvSpPr/>
          <p:nvPr/>
        </p:nvSpPr>
        <p:spPr>
          <a:xfrm>
            <a:off x="7552800" y="2154600"/>
            <a:ext cx="303120" cy="317880"/>
          </a:xfrm>
          <a:prstGeom prst="ellipse">
            <a:avLst/>
          </a:prstGeom>
          <a:noFill/>
          <a:ln w="5076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8" name="CustomShape 39"/>
          <p:cNvSpPr/>
          <p:nvPr/>
        </p:nvSpPr>
        <p:spPr>
          <a:xfrm>
            <a:off x="5267160" y="5077080"/>
            <a:ext cx="303120" cy="317880"/>
          </a:xfrm>
          <a:prstGeom prst="ellipse">
            <a:avLst/>
          </a:prstGeom>
          <a:noFill/>
          <a:ln w="5076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9" name="CustomShape 40"/>
          <p:cNvSpPr/>
          <p:nvPr/>
        </p:nvSpPr>
        <p:spPr>
          <a:xfrm>
            <a:off x="8381160" y="2146320"/>
            <a:ext cx="303120" cy="317880"/>
          </a:xfrm>
          <a:prstGeom prst="ellipse">
            <a:avLst/>
          </a:prstGeom>
          <a:noFill/>
          <a:ln w="5076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0" name="CustomShape 41"/>
          <p:cNvSpPr/>
          <p:nvPr/>
        </p:nvSpPr>
        <p:spPr>
          <a:xfrm flipH="1">
            <a:off x="5648760" y="2473200"/>
            <a:ext cx="2839320" cy="252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60">
            <a:solidFill>
              <a:srgbClr val="7030a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1" name="CustomShape 42"/>
          <p:cNvSpPr/>
          <p:nvPr/>
        </p:nvSpPr>
        <p:spPr>
          <a:xfrm>
            <a:off x="7704720" y="3869640"/>
            <a:ext cx="3173040" cy="91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Derivative is proportional to the difference between </a:t>
            </a:r>
            <a:r>
              <a:rPr b="0" lang="en-US" sz="1800" spc="-1" strike="noStrike">
                <a:solidFill>
                  <a:srgbClr val="0070c0"/>
                </a:solidFill>
                <a:latin typeface="Calibri"/>
                <a:ea typeface="DejaVu Sans"/>
              </a:rPr>
              <a:t>label</a:t>
            </a: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and </a:t>
            </a:r>
            <a:r>
              <a:rPr b="0" lang="en-US" sz="1800" spc="-1" strike="noStrike">
                <a:solidFill>
                  <a:srgbClr val="7030a0"/>
                </a:solidFill>
                <a:latin typeface="Calibri"/>
                <a:ea typeface="DejaVu Sans"/>
              </a:rPr>
              <a:t>prediction</a:t>
            </a:r>
            <a:endParaRPr b="0" lang="en-US" sz="1800" spc="-1" strike="noStrike"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52" name="Formula 43"/>
              <p:cNvSpPr txBox="1"/>
              <p:nvPr/>
            </p:nvSpPr>
            <p:spPr>
              <a:xfrm rot="2831400">
                <a:off x="5258520" y="5097240"/>
                <a:ext cx="3589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0.6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009440" y="1749600"/>
            <a:ext cx="5358960" cy="3841200"/>
          </a:xfrm>
          <a:prstGeom prst="rect">
            <a:avLst/>
          </a:prstGeom>
          <a:ln>
            <a:noFill/>
          </a:ln>
        </p:spPr>
      </p:pic>
      <p:sp>
        <p:nvSpPr>
          <p:cNvPr id="117" name="CustomShape 1"/>
          <p:cNvSpPr/>
          <p:nvPr/>
        </p:nvSpPr>
        <p:spPr>
          <a:xfrm>
            <a:off x="1061640" y="4035960"/>
            <a:ext cx="1680840" cy="282960"/>
          </a:xfrm>
          <a:prstGeom prst="ellipse">
            <a:avLst/>
          </a:prstGeom>
          <a:noFill/>
          <a:ln w="5724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8" name="CustomShape 2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Logistic Regression (Log-Reg)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3"/>
          <p:cNvSpPr/>
          <p:nvPr/>
        </p:nvSpPr>
        <p:spPr>
          <a:xfrm>
            <a:off x="7128360" y="2305440"/>
            <a:ext cx="422460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Logistic regression is a classification method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It is NOT Regression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  <a:ea typeface="DejaVu Sans"/>
              </a:rPr>
              <a:t>Log-Reg is a Supervised Machine Learning Model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2" descr=""/>
          <p:cNvPicPr/>
          <p:nvPr/>
        </p:nvPicPr>
        <p:blipFill>
          <a:blip r:embed="rId1"/>
          <a:stretch/>
        </p:blipFill>
        <p:spPr>
          <a:xfrm>
            <a:off x="673560" y="1535400"/>
            <a:ext cx="7243200" cy="4423320"/>
          </a:xfrm>
          <a:prstGeom prst="rect">
            <a:avLst/>
          </a:prstGeom>
          <a:ln>
            <a:noFill/>
          </a:ln>
        </p:spPr>
      </p:pic>
      <p:sp>
        <p:nvSpPr>
          <p:cNvPr id="12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Classification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7632720" y="2189880"/>
            <a:ext cx="4224600" cy="3139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Adelie has lower body mass and smaller Flipper length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Gentoo has higher body mass and smaller Flipper length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How can we separate the classes with a line or plane?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673560" y="1535400"/>
            <a:ext cx="7243200" cy="4423320"/>
          </a:xfrm>
          <a:prstGeom prst="rect">
            <a:avLst/>
          </a:prstGeom>
          <a:ln>
            <a:noFill/>
          </a:ln>
        </p:spPr>
      </p:pic>
      <p:sp>
        <p:nvSpPr>
          <p:cNvPr id="12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  <a:ea typeface="DejaVu Sans"/>
              </a:rPr>
              <a:t>Which line is better?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522920" y="2953080"/>
            <a:ext cx="4224600" cy="1919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Can we do it with our eyes?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What about a computer?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26" name="Line 3"/>
          <p:cNvSpPr/>
          <p:nvPr/>
        </p:nvSpPr>
        <p:spPr>
          <a:xfrm>
            <a:off x="2754360" y="2531880"/>
            <a:ext cx="3467520" cy="22816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Line 4"/>
          <p:cNvSpPr/>
          <p:nvPr/>
        </p:nvSpPr>
        <p:spPr>
          <a:xfrm>
            <a:off x="2250360" y="3429000"/>
            <a:ext cx="4539240" cy="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Line 5"/>
          <p:cNvSpPr/>
          <p:nvPr/>
        </p:nvSpPr>
        <p:spPr>
          <a:xfrm>
            <a:off x="2863440" y="1829520"/>
            <a:ext cx="2666160" cy="319860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adjust the line?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3237120" y="224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CustomShape 3"/>
          <p:cNvSpPr/>
          <p:nvPr/>
        </p:nvSpPr>
        <p:spPr>
          <a:xfrm>
            <a:off x="3392280" y="27568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CustomShape 4"/>
          <p:cNvSpPr/>
          <p:nvPr/>
        </p:nvSpPr>
        <p:spPr>
          <a:xfrm>
            <a:off x="3942000" y="26888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3" name="CustomShape 5"/>
          <p:cNvSpPr/>
          <p:nvPr/>
        </p:nvSpPr>
        <p:spPr>
          <a:xfrm>
            <a:off x="3121200" y="34020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CustomShape 6"/>
          <p:cNvSpPr/>
          <p:nvPr/>
        </p:nvSpPr>
        <p:spPr>
          <a:xfrm>
            <a:off x="2247840" y="31345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CustomShape 7"/>
          <p:cNvSpPr/>
          <p:nvPr/>
        </p:nvSpPr>
        <p:spPr>
          <a:xfrm>
            <a:off x="2988000" y="39481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Line 8"/>
          <p:cNvSpPr/>
          <p:nvPr/>
        </p:nvSpPr>
        <p:spPr>
          <a:xfrm>
            <a:off x="543240" y="4033800"/>
            <a:ext cx="4340880" cy="6825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7" name="CustomShape 9"/>
          <p:cNvSpPr/>
          <p:nvPr/>
        </p:nvSpPr>
        <p:spPr>
          <a:xfrm>
            <a:off x="2620080" y="39726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8" name="CustomShape 10"/>
          <p:cNvSpPr/>
          <p:nvPr/>
        </p:nvSpPr>
        <p:spPr>
          <a:xfrm>
            <a:off x="2683440" y="3575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9" name="CustomShape 11"/>
          <p:cNvSpPr/>
          <p:nvPr/>
        </p:nvSpPr>
        <p:spPr>
          <a:xfrm>
            <a:off x="3842280" y="352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0" name="CustomShape 12"/>
          <p:cNvSpPr/>
          <p:nvPr/>
        </p:nvSpPr>
        <p:spPr>
          <a:xfrm>
            <a:off x="2773080" y="26967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1" name="CustomShape 13"/>
          <p:cNvSpPr/>
          <p:nvPr/>
        </p:nvSpPr>
        <p:spPr>
          <a:xfrm rot="533400">
            <a:off x="498240" y="3921840"/>
            <a:ext cx="4457160" cy="4428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2" name="CustomShape 14"/>
          <p:cNvSpPr/>
          <p:nvPr/>
        </p:nvSpPr>
        <p:spPr>
          <a:xfrm rot="533400">
            <a:off x="418320" y="4391640"/>
            <a:ext cx="4457160" cy="4428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3" name="CustomShape 15"/>
          <p:cNvSpPr/>
          <p:nvPr/>
        </p:nvSpPr>
        <p:spPr>
          <a:xfrm>
            <a:off x="8823240" y="23976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16"/>
          <p:cNvSpPr/>
          <p:nvPr/>
        </p:nvSpPr>
        <p:spPr>
          <a:xfrm>
            <a:off x="8978400" y="29091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5" name="CustomShape 17"/>
          <p:cNvSpPr/>
          <p:nvPr/>
        </p:nvSpPr>
        <p:spPr>
          <a:xfrm>
            <a:off x="9528120" y="28411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6" name="CustomShape 18"/>
          <p:cNvSpPr/>
          <p:nvPr/>
        </p:nvSpPr>
        <p:spPr>
          <a:xfrm>
            <a:off x="8707320" y="35542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7" name="CustomShape 19"/>
          <p:cNvSpPr/>
          <p:nvPr/>
        </p:nvSpPr>
        <p:spPr>
          <a:xfrm>
            <a:off x="7833960" y="3286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20"/>
          <p:cNvSpPr/>
          <p:nvPr/>
        </p:nvSpPr>
        <p:spPr>
          <a:xfrm>
            <a:off x="8574120" y="41004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9" name="CustomShape 21"/>
          <p:cNvSpPr/>
          <p:nvPr/>
        </p:nvSpPr>
        <p:spPr>
          <a:xfrm>
            <a:off x="8206200" y="412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CustomShape 22"/>
          <p:cNvSpPr/>
          <p:nvPr/>
        </p:nvSpPr>
        <p:spPr>
          <a:xfrm>
            <a:off x="8269560" y="37274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CustomShape 23"/>
          <p:cNvSpPr/>
          <p:nvPr/>
        </p:nvSpPr>
        <p:spPr>
          <a:xfrm>
            <a:off x="9428400" y="36766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24"/>
          <p:cNvSpPr/>
          <p:nvPr/>
        </p:nvSpPr>
        <p:spPr>
          <a:xfrm>
            <a:off x="8359200" y="2849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3" name="CustomShape 25"/>
          <p:cNvSpPr/>
          <p:nvPr/>
        </p:nvSpPr>
        <p:spPr>
          <a:xfrm rot="533400">
            <a:off x="6778080" y="3023280"/>
            <a:ext cx="4457160" cy="4428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4" name="CustomShape 26"/>
          <p:cNvSpPr/>
          <p:nvPr/>
        </p:nvSpPr>
        <p:spPr>
          <a:xfrm rot="533400">
            <a:off x="6698160" y="3493080"/>
            <a:ext cx="4457160" cy="4428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5" name="Line 27"/>
          <p:cNvSpPr/>
          <p:nvPr/>
        </p:nvSpPr>
        <p:spPr>
          <a:xfrm>
            <a:off x="6770880" y="3143880"/>
            <a:ext cx="4340880" cy="6825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6" name="CustomShape 28"/>
          <p:cNvSpPr/>
          <p:nvPr/>
        </p:nvSpPr>
        <p:spPr>
          <a:xfrm>
            <a:off x="5371560" y="553932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Translation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7" name="CustomShape 29"/>
          <p:cNvSpPr/>
          <p:nvPr/>
        </p:nvSpPr>
        <p:spPr>
          <a:xfrm flipV="1">
            <a:off x="4677120" y="3066480"/>
            <a:ext cx="114840" cy="880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41400">
            <a:tailEnd len="med" type="triangle" w="med"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How to adjust the line?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3237120" y="224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0" name="CustomShape 3"/>
          <p:cNvSpPr/>
          <p:nvPr/>
        </p:nvSpPr>
        <p:spPr>
          <a:xfrm>
            <a:off x="3392280" y="27568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1" name="CustomShape 4"/>
          <p:cNvSpPr/>
          <p:nvPr/>
        </p:nvSpPr>
        <p:spPr>
          <a:xfrm>
            <a:off x="3942000" y="26888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2" name="CustomShape 5"/>
          <p:cNvSpPr/>
          <p:nvPr/>
        </p:nvSpPr>
        <p:spPr>
          <a:xfrm>
            <a:off x="3121200" y="34020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3" name="CustomShape 6"/>
          <p:cNvSpPr/>
          <p:nvPr/>
        </p:nvSpPr>
        <p:spPr>
          <a:xfrm>
            <a:off x="2247840" y="31345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4" name="CustomShape 7"/>
          <p:cNvSpPr/>
          <p:nvPr/>
        </p:nvSpPr>
        <p:spPr>
          <a:xfrm>
            <a:off x="2988000" y="39481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5" name="Line 8"/>
          <p:cNvSpPr/>
          <p:nvPr/>
        </p:nvSpPr>
        <p:spPr>
          <a:xfrm>
            <a:off x="543240" y="4033800"/>
            <a:ext cx="4340880" cy="6825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6" name="CustomShape 9"/>
          <p:cNvSpPr/>
          <p:nvPr/>
        </p:nvSpPr>
        <p:spPr>
          <a:xfrm>
            <a:off x="2620080" y="39726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7" name="CustomShape 10"/>
          <p:cNvSpPr/>
          <p:nvPr/>
        </p:nvSpPr>
        <p:spPr>
          <a:xfrm>
            <a:off x="2683440" y="3575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8" name="CustomShape 11"/>
          <p:cNvSpPr/>
          <p:nvPr/>
        </p:nvSpPr>
        <p:spPr>
          <a:xfrm>
            <a:off x="3842280" y="352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9" name="CustomShape 12"/>
          <p:cNvSpPr/>
          <p:nvPr/>
        </p:nvSpPr>
        <p:spPr>
          <a:xfrm>
            <a:off x="2773080" y="26967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0" name="CustomShape 13"/>
          <p:cNvSpPr/>
          <p:nvPr/>
        </p:nvSpPr>
        <p:spPr>
          <a:xfrm rot="533400">
            <a:off x="498240" y="3921840"/>
            <a:ext cx="4457160" cy="4428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1" name="CustomShape 14"/>
          <p:cNvSpPr/>
          <p:nvPr/>
        </p:nvSpPr>
        <p:spPr>
          <a:xfrm rot="533400">
            <a:off x="418320" y="4391640"/>
            <a:ext cx="4457160" cy="4428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15"/>
          <p:cNvSpPr/>
          <p:nvPr/>
        </p:nvSpPr>
        <p:spPr>
          <a:xfrm>
            <a:off x="8823240" y="23976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3" name="CustomShape 16"/>
          <p:cNvSpPr/>
          <p:nvPr/>
        </p:nvSpPr>
        <p:spPr>
          <a:xfrm>
            <a:off x="8978400" y="29091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4" name="CustomShape 17"/>
          <p:cNvSpPr/>
          <p:nvPr/>
        </p:nvSpPr>
        <p:spPr>
          <a:xfrm>
            <a:off x="9528120" y="28411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5" name="CustomShape 18"/>
          <p:cNvSpPr/>
          <p:nvPr/>
        </p:nvSpPr>
        <p:spPr>
          <a:xfrm>
            <a:off x="8707320" y="35542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19"/>
          <p:cNvSpPr/>
          <p:nvPr/>
        </p:nvSpPr>
        <p:spPr>
          <a:xfrm>
            <a:off x="7833960" y="3286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7" name="CustomShape 20"/>
          <p:cNvSpPr/>
          <p:nvPr/>
        </p:nvSpPr>
        <p:spPr>
          <a:xfrm>
            <a:off x="8574120" y="41004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21"/>
          <p:cNvSpPr/>
          <p:nvPr/>
        </p:nvSpPr>
        <p:spPr>
          <a:xfrm>
            <a:off x="8206200" y="412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22"/>
          <p:cNvSpPr/>
          <p:nvPr/>
        </p:nvSpPr>
        <p:spPr>
          <a:xfrm>
            <a:off x="8269560" y="37274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23"/>
          <p:cNvSpPr/>
          <p:nvPr/>
        </p:nvSpPr>
        <p:spPr>
          <a:xfrm>
            <a:off x="9428400" y="36766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24"/>
          <p:cNvSpPr/>
          <p:nvPr/>
        </p:nvSpPr>
        <p:spPr>
          <a:xfrm>
            <a:off x="8359200" y="2849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25"/>
          <p:cNvSpPr/>
          <p:nvPr/>
        </p:nvSpPr>
        <p:spPr>
          <a:xfrm rot="2944200">
            <a:off x="7002360" y="3505320"/>
            <a:ext cx="4457160" cy="4428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3" name="CustomShape 26"/>
          <p:cNvSpPr/>
          <p:nvPr/>
        </p:nvSpPr>
        <p:spPr>
          <a:xfrm rot="2944200">
            <a:off x="6650640" y="3822480"/>
            <a:ext cx="4457160" cy="44280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Line 27"/>
          <p:cNvSpPr/>
          <p:nvPr/>
        </p:nvSpPr>
        <p:spPr>
          <a:xfrm>
            <a:off x="7596360" y="2210760"/>
            <a:ext cx="2876040" cy="332244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5" name="CustomShape 28"/>
          <p:cNvSpPr/>
          <p:nvPr/>
        </p:nvSpPr>
        <p:spPr>
          <a:xfrm>
            <a:off x="5579640" y="555696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Rotation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86" name="CustomShape 29"/>
          <p:cNvSpPr/>
          <p:nvPr/>
        </p:nvSpPr>
        <p:spPr>
          <a:xfrm>
            <a:off x="4584960" y="3474000"/>
            <a:ext cx="727920" cy="84024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Moving line by its parameters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 flipV="1">
            <a:off x="1464840" y="1648080"/>
            <a:ext cx="360" cy="36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9" name="CustomShape 3"/>
          <p:cNvSpPr/>
          <p:nvPr/>
        </p:nvSpPr>
        <p:spPr>
          <a:xfrm>
            <a:off x="1464840" y="5304960"/>
            <a:ext cx="442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0" name="Line 4"/>
          <p:cNvSpPr/>
          <p:nvPr/>
        </p:nvSpPr>
        <p:spPr>
          <a:xfrm>
            <a:off x="1058400" y="3323880"/>
            <a:ext cx="3082320" cy="24861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91" name="Formula 5"/>
              <p:cNvSpPr txBox="1"/>
              <p:nvPr/>
            </p:nvSpPr>
            <p:spPr>
              <a:xfrm rot="2332800">
                <a:off x="1978560" y="4328280"/>
                <a:ext cx="16477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92" name="Line 6"/>
          <p:cNvSpPr/>
          <p:nvPr/>
        </p:nvSpPr>
        <p:spPr>
          <a:xfrm>
            <a:off x="688320" y="3857760"/>
            <a:ext cx="3082320" cy="248652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3" name="Line 7"/>
          <p:cNvSpPr/>
          <p:nvPr/>
        </p:nvSpPr>
        <p:spPr>
          <a:xfrm>
            <a:off x="1464840" y="2658960"/>
            <a:ext cx="3296160" cy="26740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94" name="Formula 8"/>
              <p:cNvSpPr txBox="1"/>
              <p:nvPr/>
            </p:nvSpPr>
            <p:spPr>
              <a:xfrm rot="2332800">
                <a:off x="2154600" y="3743640"/>
                <a:ext cx="224424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𝑐</m:t>
                        </m:r>
                        <m:r>
                          <m:t xml:space="preserve">−</m:t>
                        </m:r>
                        <m:r>
                          <m:t xml:space="preserve">3</m:t>
                        </m:r>
                      </m:e>
                    </m:d>
                    <m:r>
                      <m:t xml:space="preserve">&gt;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195" name="Formula 9"/>
              <p:cNvSpPr txBox="1"/>
              <p:nvPr/>
            </p:nvSpPr>
            <p:spPr>
              <a:xfrm rot="2332800">
                <a:off x="938520" y="5103000"/>
                <a:ext cx="224424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𝑐</m:t>
                        </m:r>
                        <m:r>
                          <m:t xml:space="preserve">+</m:t>
                        </m:r>
                        <m:r>
                          <m:t xml:space="preserve">3</m:t>
                        </m:r>
                      </m:e>
                    </m:d>
                    <m:r>
                      <m:t xml:space="preserve">&lt;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196" name="CustomShape 10"/>
          <p:cNvSpPr/>
          <p:nvPr/>
        </p:nvSpPr>
        <p:spPr>
          <a:xfrm flipV="1">
            <a:off x="7545240" y="1653480"/>
            <a:ext cx="360" cy="3656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11"/>
          <p:cNvSpPr/>
          <p:nvPr/>
        </p:nvSpPr>
        <p:spPr>
          <a:xfrm>
            <a:off x="7545240" y="5310000"/>
            <a:ext cx="442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8" name="Line 12"/>
          <p:cNvSpPr/>
          <p:nvPr/>
        </p:nvSpPr>
        <p:spPr>
          <a:xfrm>
            <a:off x="7138800" y="3328920"/>
            <a:ext cx="3081960" cy="248652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199" name="Formula 13"/>
              <p:cNvSpPr txBox="1"/>
              <p:nvPr/>
            </p:nvSpPr>
            <p:spPr>
              <a:xfrm rot="2332800">
                <a:off x="8058600" y="4333320"/>
                <a:ext cx="164772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=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p:sp>
        <p:nvSpPr>
          <p:cNvPr id="200" name="Line 14"/>
          <p:cNvSpPr/>
          <p:nvPr/>
        </p:nvSpPr>
        <p:spPr>
          <a:xfrm>
            <a:off x="8193960" y="2739600"/>
            <a:ext cx="1730520" cy="319932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1" name="Line 15"/>
          <p:cNvSpPr/>
          <p:nvPr/>
        </p:nvSpPr>
        <p:spPr>
          <a:xfrm>
            <a:off x="7247520" y="3145320"/>
            <a:ext cx="1942920" cy="314136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mc:AlternateContent>
        <mc:Choice xmlns:a14="http://schemas.microsoft.com/office/drawing/2010/main" Requires="a14">
          <p:sp>
            <p:nvSpPr>
              <p:cNvPr id="202" name="Formula 16"/>
              <p:cNvSpPr txBox="1"/>
              <p:nvPr/>
            </p:nvSpPr>
            <p:spPr>
              <a:xfrm rot="3654000">
                <a:off x="7525440" y="5004000"/>
                <a:ext cx="224424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a</m:t>
                        </m:r>
                        <m:r>
                          <m:t xml:space="preserve">+</m:t>
                        </m:r>
                        <m:r>
                          <m:t xml:space="preserve">3</m:t>
                        </m:r>
                      </m:e>
                    </m:d>
                    <m:r>
                      <m:t xml:space="preserve">𝑥</m:t>
                    </m:r>
                    <m:r>
                      <m:t xml:space="preserve">+</m:t>
                    </m:r>
                    <m:r>
                      <m:t xml:space="preserve">𝑏𝑦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&gt;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  <mc:AlternateContent>
        <mc:Choice xmlns:a14="http://schemas.microsoft.com/office/drawing/2010/main" Requires="a14">
          <p:sp>
            <p:nvSpPr>
              <p:cNvPr id="203" name="Formula 17"/>
              <p:cNvSpPr txBox="1"/>
              <p:nvPr/>
            </p:nvSpPr>
            <p:spPr>
              <a:xfrm rot="3702600">
                <a:off x="7759080" y="3449880"/>
                <a:ext cx="2249280" cy="2761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a</m:t>
                    </m:r>
                    <m:r>
                      <m:t xml:space="preserve">𝑥</m:t>
                    </m:r>
                    <m:r>
                      <m:t xml:space="preserve">+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𝑏</m:t>
                        </m:r>
                        <m:r>
                          <m:t xml:space="preserve">−</m:t>
                        </m:r>
                        <m:r>
                          <m:t xml:space="preserve">3</m:t>
                        </m:r>
                      </m:e>
                    </m:d>
                    <m:r>
                      <m:t xml:space="preserve">𝑦</m:t>
                    </m:r>
                    <m:r>
                      <m:t xml:space="preserve">+</m:t>
                    </m:r>
                    <m:r>
                      <m:t xml:space="preserve">𝑐</m:t>
                    </m:r>
                    <m:r>
                      <m:t xml:space="preserve">&lt;</m:t>
                    </m:r>
                    <m:r>
                      <m:t xml:space="preserve">0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Class regions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3358080" y="23976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3"/>
          <p:cNvSpPr/>
          <p:nvPr/>
        </p:nvSpPr>
        <p:spPr>
          <a:xfrm>
            <a:off x="3513240" y="29091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CustomShape 4"/>
          <p:cNvSpPr/>
          <p:nvPr/>
        </p:nvSpPr>
        <p:spPr>
          <a:xfrm>
            <a:off x="4062960" y="28411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5"/>
          <p:cNvSpPr/>
          <p:nvPr/>
        </p:nvSpPr>
        <p:spPr>
          <a:xfrm>
            <a:off x="3241800" y="35542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6"/>
          <p:cNvSpPr/>
          <p:nvPr/>
        </p:nvSpPr>
        <p:spPr>
          <a:xfrm>
            <a:off x="2368800" y="3286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0" name="CustomShape 7"/>
          <p:cNvSpPr/>
          <p:nvPr/>
        </p:nvSpPr>
        <p:spPr>
          <a:xfrm>
            <a:off x="3108960" y="41004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8"/>
          <p:cNvSpPr/>
          <p:nvPr/>
        </p:nvSpPr>
        <p:spPr>
          <a:xfrm>
            <a:off x="2741040" y="412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9"/>
          <p:cNvSpPr/>
          <p:nvPr/>
        </p:nvSpPr>
        <p:spPr>
          <a:xfrm>
            <a:off x="2804040" y="37274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0"/>
          <p:cNvSpPr/>
          <p:nvPr/>
        </p:nvSpPr>
        <p:spPr>
          <a:xfrm>
            <a:off x="3962880" y="36766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CustomShape 11"/>
          <p:cNvSpPr/>
          <p:nvPr/>
        </p:nvSpPr>
        <p:spPr>
          <a:xfrm>
            <a:off x="2894040" y="2849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CustomShape 12"/>
          <p:cNvSpPr/>
          <p:nvPr/>
        </p:nvSpPr>
        <p:spPr>
          <a:xfrm rot="2944200">
            <a:off x="2119320" y="2229840"/>
            <a:ext cx="3670560" cy="16254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CustomShape 13"/>
          <p:cNvSpPr/>
          <p:nvPr/>
        </p:nvSpPr>
        <p:spPr>
          <a:xfrm rot="2944200">
            <a:off x="894240" y="3318840"/>
            <a:ext cx="3645360" cy="158364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Line 14"/>
          <p:cNvSpPr/>
          <p:nvPr/>
        </p:nvSpPr>
        <p:spPr>
          <a:xfrm>
            <a:off x="2130840" y="221076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5"/>
          <p:cNvSpPr/>
          <p:nvPr/>
        </p:nvSpPr>
        <p:spPr>
          <a:xfrm>
            <a:off x="4465080" y="349020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Positive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19" name="CustomShape 16"/>
          <p:cNvSpPr/>
          <p:nvPr/>
        </p:nvSpPr>
        <p:spPr>
          <a:xfrm>
            <a:off x="1126080" y="309024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Negative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20" name="CustomShape 17"/>
          <p:cNvSpPr/>
          <p:nvPr/>
        </p:nvSpPr>
        <p:spPr>
          <a:xfrm>
            <a:off x="3513240" y="43387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CustomShape 18"/>
          <p:cNvSpPr/>
          <p:nvPr/>
        </p:nvSpPr>
        <p:spPr>
          <a:xfrm>
            <a:off x="3259440" y="318132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CustomShape 19"/>
          <p:cNvSpPr/>
          <p:nvPr/>
        </p:nvSpPr>
        <p:spPr>
          <a:xfrm>
            <a:off x="6742440" y="2909160"/>
            <a:ext cx="4224600" cy="1614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How the computer can evaluate that it chose the best line?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 Light"/>
              </a:rPr>
              <a:t>Error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746880" y="271296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3"/>
          <p:cNvSpPr/>
          <p:nvPr/>
        </p:nvSpPr>
        <p:spPr>
          <a:xfrm>
            <a:off x="3902040" y="32245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6" name="CustomShape 4"/>
          <p:cNvSpPr/>
          <p:nvPr/>
        </p:nvSpPr>
        <p:spPr>
          <a:xfrm>
            <a:off x="4451760" y="31564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7" name="CustomShape 5"/>
          <p:cNvSpPr/>
          <p:nvPr/>
        </p:nvSpPr>
        <p:spPr>
          <a:xfrm>
            <a:off x="3630960" y="38696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8" name="CustomShape 6"/>
          <p:cNvSpPr/>
          <p:nvPr/>
        </p:nvSpPr>
        <p:spPr>
          <a:xfrm>
            <a:off x="2757600" y="36021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9" name="CustomShape 7"/>
          <p:cNvSpPr/>
          <p:nvPr/>
        </p:nvSpPr>
        <p:spPr>
          <a:xfrm>
            <a:off x="3497760" y="441576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0" name="CustomShape 8"/>
          <p:cNvSpPr/>
          <p:nvPr/>
        </p:nvSpPr>
        <p:spPr>
          <a:xfrm>
            <a:off x="3129840" y="4440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1" name="CustomShape 9"/>
          <p:cNvSpPr/>
          <p:nvPr/>
        </p:nvSpPr>
        <p:spPr>
          <a:xfrm>
            <a:off x="3193200" y="404280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2" name="CustomShape 10"/>
          <p:cNvSpPr/>
          <p:nvPr/>
        </p:nvSpPr>
        <p:spPr>
          <a:xfrm>
            <a:off x="4352040" y="399204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3" name="CustomShape 11"/>
          <p:cNvSpPr/>
          <p:nvPr/>
        </p:nvSpPr>
        <p:spPr>
          <a:xfrm>
            <a:off x="3282840" y="316440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4" name="CustomShape 12"/>
          <p:cNvSpPr/>
          <p:nvPr/>
        </p:nvSpPr>
        <p:spPr>
          <a:xfrm rot="2944200">
            <a:off x="2508120" y="2545200"/>
            <a:ext cx="3670560" cy="1625400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5" name="CustomShape 13"/>
          <p:cNvSpPr/>
          <p:nvPr/>
        </p:nvSpPr>
        <p:spPr>
          <a:xfrm rot="2944200">
            <a:off x="1283400" y="3634200"/>
            <a:ext cx="3645360" cy="1583640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6" name="Line 14"/>
          <p:cNvSpPr/>
          <p:nvPr/>
        </p:nvSpPr>
        <p:spPr>
          <a:xfrm>
            <a:off x="2520000" y="2526120"/>
            <a:ext cx="2378880" cy="2751480"/>
          </a:xfrm>
          <a:prstGeom prst="line">
            <a:avLst/>
          </a:prstGeom>
          <a:ln w="3816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7" name="CustomShape 15"/>
          <p:cNvSpPr/>
          <p:nvPr/>
        </p:nvSpPr>
        <p:spPr>
          <a:xfrm>
            <a:off x="4853880" y="380556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Positive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8" name="CustomShape 16"/>
          <p:cNvSpPr/>
          <p:nvPr/>
        </p:nvSpPr>
        <p:spPr>
          <a:xfrm>
            <a:off x="1514880" y="3405240"/>
            <a:ext cx="1447920" cy="394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Negative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CustomShape 17"/>
          <p:cNvSpPr/>
          <p:nvPr/>
        </p:nvSpPr>
        <p:spPr>
          <a:xfrm>
            <a:off x="3902040" y="465408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0" name="CustomShape 18"/>
          <p:cNvSpPr/>
          <p:nvPr/>
        </p:nvSpPr>
        <p:spPr>
          <a:xfrm>
            <a:off x="3648240" y="349668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41" name="CustomShape 19"/>
          <p:cNvSpPr/>
          <p:nvPr/>
        </p:nvSpPr>
        <p:spPr>
          <a:xfrm>
            <a:off x="6789240" y="2093400"/>
            <a:ext cx="4224600" cy="2224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The correctly classified points have the error of zero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buClr>
                <a:srgbClr val="333332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333332"/>
                </a:solidFill>
                <a:latin typeface="Arial"/>
                <a:ea typeface="DejaVu Sans"/>
              </a:rPr>
              <a:t>The error is proportional to the distance of the data points to the line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242" name="CustomShape 20"/>
          <p:cNvSpPr/>
          <p:nvPr/>
        </p:nvSpPr>
        <p:spPr>
          <a:xfrm>
            <a:off x="3720960" y="234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3" name="CustomShape 21"/>
          <p:cNvSpPr/>
          <p:nvPr/>
        </p:nvSpPr>
        <p:spPr>
          <a:xfrm>
            <a:off x="3904560" y="30110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4" name="CustomShape 22"/>
          <p:cNvSpPr/>
          <p:nvPr/>
        </p:nvSpPr>
        <p:spPr>
          <a:xfrm>
            <a:off x="448272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5" name="CustomShape 23"/>
          <p:cNvSpPr/>
          <p:nvPr/>
        </p:nvSpPr>
        <p:spPr>
          <a:xfrm>
            <a:off x="43354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6" name="CustomShape 24"/>
          <p:cNvSpPr/>
          <p:nvPr/>
        </p:nvSpPr>
        <p:spPr>
          <a:xfrm>
            <a:off x="3284640" y="2874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7" name="CustomShape 25"/>
          <p:cNvSpPr/>
          <p:nvPr/>
        </p:nvSpPr>
        <p:spPr>
          <a:xfrm>
            <a:off x="3106080" y="370476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8" name="CustomShape 26"/>
          <p:cNvSpPr/>
          <p:nvPr/>
        </p:nvSpPr>
        <p:spPr>
          <a:xfrm>
            <a:off x="2643480" y="3315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49" name="CustomShape 27"/>
          <p:cNvSpPr/>
          <p:nvPr/>
        </p:nvSpPr>
        <p:spPr>
          <a:xfrm>
            <a:off x="3421440" y="412524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0" name="CustomShape 28"/>
          <p:cNvSpPr/>
          <p:nvPr/>
        </p:nvSpPr>
        <p:spPr>
          <a:xfrm>
            <a:off x="3557880" y="39150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1" name="CustomShape 29"/>
          <p:cNvSpPr/>
          <p:nvPr/>
        </p:nvSpPr>
        <p:spPr>
          <a:xfrm>
            <a:off x="3042720" y="4503600"/>
            <a:ext cx="33552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52" name="CustomShape 30"/>
          <p:cNvSpPr/>
          <p:nvPr/>
        </p:nvSpPr>
        <p:spPr>
          <a:xfrm>
            <a:off x="1973520" y="3955320"/>
            <a:ext cx="309600" cy="309600"/>
          </a:xfrm>
          <a:prstGeom prst="mathMultiply">
            <a:avLst>
              <a:gd name="adj1" fmla="val 6556"/>
            </a:avLst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31"/>
          <p:cNvSpPr/>
          <p:nvPr/>
        </p:nvSpPr>
        <p:spPr>
          <a:xfrm>
            <a:off x="5419080" y="4395240"/>
            <a:ext cx="121680" cy="12168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</TotalTime>
  <Application>LibreOffice/6.4.7.2$Linux_X86_64 LibreOffice_project/40$Build-2</Application>
  <Words>316</Words>
  <Paragraphs>113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2022-01-16T15:01:58Z</dcterms:created>
  <dc:creator>parvin</dc:creator>
  <dc:description/>
  <dc:language>en-US</dc:language>
  <cp:lastModifiedBy/>
  <dcterms:modified xsi:type="dcterms:W3CDTF">2022-04-26T09:50:57Z</dcterms:modified>
  <cp:revision>12</cp:revision>
  <dc:subject/>
  <dc:title>Logistic Regression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15</vt:i4>
  </property>
</Properties>
</file>