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3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6" r:id="rId2"/>
    <p:sldMasterId id="2147483698" r:id="rId3"/>
    <p:sldMasterId id="2147483710" r:id="rId4"/>
    <p:sldMasterId id="2147483722" r:id="rId5"/>
    <p:sldMasterId id="2147483734" r:id="rId6"/>
    <p:sldMasterId id="2147483746" r:id="rId7"/>
    <p:sldMasterId id="2147483758" r:id="rId8"/>
    <p:sldMasterId id="2147483770" r:id="rId9"/>
    <p:sldMasterId id="2147483806" r:id="rId10"/>
    <p:sldMasterId id="2147483818" r:id="rId11"/>
    <p:sldMasterId id="2147483829" r:id="rId12"/>
    <p:sldMasterId id="2147483840" r:id="rId13"/>
    <p:sldMasterId id="2147483851" r:id="rId14"/>
  </p:sldMasterIdLst>
  <p:notesMasterIdLst>
    <p:notesMasterId r:id="rId36"/>
  </p:notesMasterIdLst>
  <p:sldIdLst>
    <p:sldId id="270" r:id="rId15"/>
    <p:sldId id="426" r:id="rId16"/>
    <p:sldId id="649" r:id="rId17"/>
    <p:sldId id="668" r:id="rId18"/>
    <p:sldId id="689" r:id="rId19"/>
    <p:sldId id="669" r:id="rId20"/>
    <p:sldId id="687" r:id="rId21"/>
    <p:sldId id="690" r:id="rId22"/>
    <p:sldId id="694" r:id="rId23"/>
    <p:sldId id="645" r:id="rId24"/>
    <p:sldId id="644" r:id="rId25"/>
    <p:sldId id="641" r:id="rId26"/>
    <p:sldId id="688" r:id="rId27"/>
    <p:sldId id="642" r:id="rId28"/>
    <p:sldId id="647" r:id="rId29"/>
    <p:sldId id="650" r:id="rId30"/>
    <p:sldId id="692" r:id="rId31"/>
    <p:sldId id="646" r:id="rId32"/>
    <p:sldId id="695" r:id="rId33"/>
    <p:sldId id="696" r:id="rId34"/>
    <p:sldId id="6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80D8219-AFFB-4CCA-9E29-F006A0EBF923}">
          <p14:sldIdLst/>
        </p14:section>
        <p14:section name="Sessions" id="{A03E0263-4B7D-44B5-8003-4476F3FEBD5F}">
          <p14:sldIdLst>
            <p14:sldId id="270"/>
            <p14:sldId id="426"/>
            <p14:sldId id="649"/>
            <p14:sldId id="668"/>
            <p14:sldId id="689"/>
            <p14:sldId id="669"/>
            <p14:sldId id="687"/>
            <p14:sldId id="690"/>
            <p14:sldId id="694"/>
            <p14:sldId id="645"/>
            <p14:sldId id="644"/>
            <p14:sldId id="641"/>
            <p14:sldId id="688"/>
            <p14:sldId id="642"/>
            <p14:sldId id="647"/>
            <p14:sldId id="650"/>
            <p14:sldId id="692"/>
            <p14:sldId id="646"/>
            <p14:sldId id="695"/>
            <p14:sldId id="696"/>
            <p14:sldId id="6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DB720D-CB23-00BD-4BF4-8F254009EC64}" name="Adrian Gould" initials="AG" userId="S::Adrian.Gould@nmtafe.wa.edu.au::0a44525a-5416-41c1-827b-f073cee28c70" providerId="AD"/>
  <p188:author id="{CF9B4C55-2547-8E87-20F7-0B62AB1B37EA}" name="John Robertson" initials="JR" userId="S::john.robertson@nmtafe.wa.edu.au::27eef65d-0d9b-46bb-85ea-fba5d9d913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B0000"/>
    <a:srgbClr val="2A0001"/>
    <a:srgbClr val="4C0001"/>
    <a:srgbClr val="3C3F41"/>
    <a:srgbClr val="3A0001"/>
    <a:srgbClr val="3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0340" autoAdjust="0"/>
  </p:normalViewPr>
  <p:slideViewPr>
    <p:cSldViewPr snapToGrid="0">
      <p:cViewPr varScale="1">
        <p:scale>
          <a:sx n="100" d="100"/>
          <a:sy n="100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theme" Target="theme/theme1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697ED-AC6D-694A-B4F5-8003E946CD65}" type="datetimeFigureOut">
              <a:rPr lang="en-AU" smtClean="0"/>
              <a:t>28/08/2024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D1F34-00E6-0546-8BB3-36357F9D2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79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the user object using </a:t>
            </a:r>
            <a:r>
              <a:rPr lang="en-US" dirty="0" err="1"/>
              <a:t>destructuring</a:t>
            </a:r>
            <a:r>
              <a:rPr lang="en-US" dirty="0"/>
              <a:t> and navigation</a:t>
            </a:r>
          </a:p>
          <a:p>
            <a:r>
              <a:rPr lang="en-US" dirty="0"/>
              <a:t>Then go through props object to reenforce the true nature of props.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5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5831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1304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8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22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621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279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11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361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10DC4-8CF2-4321-8AC8-9D4736E933B4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32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7172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12073"/>
      </p:ext>
    </p:extLst>
  </p:cSld>
  <p:clrMapOvr>
    <a:masterClrMapping/>
  </p:clrMapOvr>
  <p:transition spd="slow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7919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800938"/>
      </p:ext>
    </p:extLst>
  </p:cSld>
  <p:clrMapOvr>
    <a:masterClrMapping/>
  </p:clrMapOvr>
  <p:transition spd="slow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578032"/>
      </p:ext>
    </p:extLst>
  </p:cSld>
  <p:clrMapOvr>
    <a:masterClrMapping/>
  </p:clrMapOvr>
  <p:transition spd="slow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599382"/>
      </p:ext>
    </p:extLst>
  </p:cSld>
  <p:clrMapOvr>
    <a:masterClrMapping/>
  </p:clrMapOvr>
  <p:transition spd="slow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226191"/>
      </p:ext>
    </p:extLst>
  </p:cSld>
  <p:clrMapOvr>
    <a:masterClrMapping/>
  </p:clrMapOvr>
  <p:transition spd="slow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065649"/>
      </p:ext>
    </p:extLst>
  </p:cSld>
  <p:clrMapOvr>
    <a:masterClrMapping/>
  </p:clrMapOvr>
  <p:transition spd="slow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847952"/>
      </p:ext>
    </p:extLst>
  </p:cSld>
  <p:clrMapOvr>
    <a:masterClrMapping/>
  </p:clrMapOvr>
  <p:transition spd="slow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42388"/>
      </p:ext>
    </p:extLst>
  </p:cSld>
  <p:clrMapOvr>
    <a:masterClrMapping/>
  </p:clrMapOvr>
  <p:transition spd="slow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28909"/>
      </p:ext>
    </p:extLst>
  </p:cSld>
  <p:clrMapOvr>
    <a:masterClrMapping/>
  </p:clrMapOvr>
  <p:transition spd="slow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4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813"/>
      </p:ext>
    </p:extLst>
  </p:cSld>
  <p:clrMapOvr>
    <a:masterClrMapping/>
  </p:clrMapOvr>
  <p:transition spd="slow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913130"/>
      </p:ext>
    </p:extLst>
  </p:cSld>
  <p:clrMapOvr>
    <a:masterClrMapping/>
  </p:clrMapOvr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56127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22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0329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4596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6161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36091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58231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2297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40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852940"/>
      </p:ext>
    </p:extLst>
  </p:cSld>
  <p:clrMapOvr>
    <a:masterClrMapping/>
  </p:clrMapOvr>
  <p:transition spd="slow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81950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040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6382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1477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94600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83741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79424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03280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37626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08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583432471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8367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25110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3833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7293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03705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21436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4508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77024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4312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22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235436"/>
      </p:ext>
    </p:extLst>
  </p:cSld>
  <p:clrMapOvr>
    <a:masterClrMapping/>
  </p:clrMapOvr>
  <p:transition spd="slow"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3690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01920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754979"/>
      </p:ext>
    </p:extLst>
  </p:cSld>
  <p:clrMapOvr>
    <a:masterClrMapping/>
  </p:clrMapOvr>
  <p:transition spd="slow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360377"/>
      </p:ext>
    </p:extLst>
  </p:cSld>
  <p:clrMapOvr>
    <a:masterClrMapping/>
  </p:clrMapOvr>
  <p:transition spd="slow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064148"/>
      </p:ext>
    </p:extLst>
  </p:cSld>
  <p:clrMapOvr>
    <a:masterClrMapping/>
  </p:clrMapOvr>
  <p:transition spd="slow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742752"/>
      </p:ext>
    </p:extLst>
  </p:cSld>
  <p:clrMapOvr>
    <a:masterClrMapping/>
  </p:clrMapOvr>
  <p:transition spd="slow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929718"/>
      </p:ext>
    </p:extLst>
  </p:cSld>
  <p:clrMapOvr>
    <a:masterClrMapping/>
  </p:clrMapOvr>
  <p:transition spd="slow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485039"/>
      </p:ext>
    </p:extLst>
  </p:cSld>
  <p:clrMapOvr>
    <a:masterClrMapping/>
  </p:clrMapOvr>
  <p:transition spd="slow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988109"/>
      </p:ext>
    </p:extLst>
  </p:cSld>
  <p:clrMapOvr>
    <a:masterClrMapping/>
  </p:clrMapOvr>
  <p:transition spd="slow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33164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075545"/>
      </p:ext>
    </p:extLst>
  </p:cSld>
  <p:clrMapOvr>
    <a:masterClrMapping/>
  </p:clrMapOvr>
  <p:transition spd="slow"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79250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72729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416204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44663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90254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800"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5128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213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910913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01532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28/08/2024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914329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39090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26711071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454972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09105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094653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124391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67784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213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439502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761409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551233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28/08/2024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872616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325809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09829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945563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744494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35059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05910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7524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44093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79959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59044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257663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646541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842572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037543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812088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65084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6643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7423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627324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146778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866695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941442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579322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395453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220297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710051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095686"/>
      </p:ext>
    </p:extLst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8250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9472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643192"/>
      </p:ext>
    </p:extLst>
  </p:cSld>
  <p:clrMapOvr>
    <a:masterClrMapping/>
  </p:clrMapOvr>
  <p:transition spd="slow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730182"/>
      </p:ext>
    </p:extLst>
  </p:cSld>
  <p:clrMapOvr>
    <a:masterClrMapping/>
  </p:clrMapOvr>
  <p:transition spd="slow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84613"/>
      </p:ext>
    </p:extLst>
  </p:cSld>
  <p:clrMapOvr>
    <a:masterClrMapping/>
  </p:clrMapOvr>
  <p:transition spd="slow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13288"/>
      </p:ext>
    </p:extLst>
  </p:cSld>
  <p:clrMapOvr>
    <a:masterClrMapping/>
  </p:clrMapOvr>
  <p:transition spd="slow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45618"/>
      </p:ext>
    </p:extLst>
  </p:cSld>
  <p:clrMapOvr>
    <a:masterClrMapping/>
  </p:clrMapOvr>
  <p:transition spd="slow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998777"/>
      </p:ext>
    </p:extLst>
  </p:cSld>
  <p:clrMapOvr>
    <a:masterClrMapping/>
  </p:clrMapOvr>
  <p:transition spd="slow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052585"/>
      </p:ext>
    </p:extLst>
  </p:cSld>
  <p:clrMapOvr>
    <a:masterClrMapping/>
  </p:clrMapOvr>
  <p:transition spd="slow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099411"/>
      </p:ext>
    </p:extLst>
  </p:cSld>
  <p:clrMapOvr>
    <a:masterClrMapping/>
  </p:clrMapOvr>
  <p:transition spd="slow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144768"/>
      </p:ext>
    </p:extLst>
  </p:cSld>
  <p:clrMapOvr>
    <a:masterClrMapping/>
  </p:clrMapOvr>
  <p:transition spd="slow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1020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5863"/>
      </p:ext>
    </p:extLst>
  </p:cSld>
  <p:clrMapOvr>
    <a:masterClrMapping/>
  </p:clrMapOvr>
  <p:transition spd="slow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389621"/>
      </p:ext>
    </p:extLst>
  </p:cSld>
  <p:clrMapOvr>
    <a:masterClrMapping/>
  </p:clrMapOvr>
  <p:transition spd="slow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817362"/>
      </p:ext>
    </p:extLst>
  </p:cSld>
  <p:clrMapOvr>
    <a:masterClrMapping/>
  </p:clrMapOvr>
  <p:transition spd="slow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219357"/>
      </p:ext>
    </p:extLst>
  </p:cSld>
  <p:clrMapOvr>
    <a:masterClrMapping/>
  </p:clrMapOvr>
  <p:transition spd="slow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639140"/>
      </p:ext>
    </p:extLst>
  </p:cSld>
  <p:clrMapOvr>
    <a:masterClrMapping/>
  </p:clrMapOvr>
  <p:transition spd="slow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202440"/>
      </p:ext>
    </p:extLst>
  </p:cSld>
  <p:clrMapOvr>
    <a:masterClrMapping/>
  </p:clrMapOvr>
  <p:transition spd="slow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118706"/>
      </p:ext>
    </p:extLst>
  </p:cSld>
  <p:clrMapOvr>
    <a:masterClrMapping/>
  </p:clrMapOvr>
  <p:transition spd="slow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297514"/>
      </p:ext>
    </p:extLst>
  </p:cSld>
  <p:clrMapOvr>
    <a:masterClrMapping/>
  </p:clrMapOvr>
  <p:transition spd="slow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331379"/>
      </p:ext>
    </p:extLst>
  </p:cSld>
  <p:clrMapOvr>
    <a:masterClrMapping/>
  </p:clrMapOvr>
  <p:transition spd="slow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500825"/>
      </p:ext>
    </p:extLst>
  </p:cSld>
  <p:clrMapOvr>
    <a:masterClrMapping/>
  </p:clrMapOvr>
  <p:transition spd="slow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37982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6759"/>
      </p:ext>
    </p:extLst>
  </p:cSld>
  <p:clrMapOvr>
    <a:masterClrMapping/>
  </p:clrMapOvr>
  <p:transition spd="slow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786074"/>
      </p:ext>
    </p:extLst>
  </p:cSld>
  <p:clrMapOvr>
    <a:masterClrMapping/>
  </p:clrMapOvr>
  <p:transition spd="slow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273943"/>
      </p:ext>
    </p:extLst>
  </p:cSld>
  <p:clrMapOvr>
    <a:masterClrMapping/>
  </p:clrMapOvr>
  <p:transition spd="slow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435440"/>
      </p:ext>
    </p:extLst>
  </p:cSld>
  <p:clrMapOvr>
    <a:masterClrMapping/>
  </p:clrMapOvr>
  <p:transition spd="slow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95935"/>
      </p:ext>
    </p:extLst>
  </p:cSld>
  <p:clrMapOvr>
    <a:masterClrMapping/>
  </p:clrMapOvr>
  <p:transition spd="slow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185332"/>
      </p:ext>
    </p:extLst>
  </p:cSld>
  <p:clrMapOvr>
    <a:masterClrMapping/>
  </p:clrMapOvr>
  <p:transition spd="slow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765892"/>
      </p:ext>
    </p:extLst>
  </p:cSld>
  <p:clrMapOvr>
    <a:masterClrMapping/>
  </p:clrMapOvr>
  <p:transition spd="slow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031487"/>
      </p:ext>
    </p:extLst>
  </p:cSld>
  <p:clrMapOvr>
    <a:masterClrMapping/>
  </p:clrMapOvr>
  <p:transition spd="slow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082134"/>
      </p:ext>
    </p:extLst>
  </p:cSld>
  <p:clrMapOvr>
    <a:masterClrMapping/>
  </p:clrMapOvr>
  <p:transition spd="slow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485142"/>
      </p:ext>
    </p:extLst>
  </p:cSld>
  <p:clrMapOvr>
    <a:masterClrMapping/>
  </p:clrMapOvr>
  <p:transition spd="slow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96993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2110"/>
      </p:ext>
    </p:extLst>
  </p:cSld>
  <p:clrMapOvr>
    <a:masterClrMapping/>
  </p:clrMapOvr>
  <p:transition spd="slow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283881"/>
      </p:ext>
    </p:extLst>
  </p:cSld>
  <p:clrMapOvr>
    <a:masterClrMapping/>
  </p:clrMapOvr>
  <p:transition spd="slow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006424"/>
      </p:ext>
    </p:extLst>
  </p:cSld>
  <p:clrMapOvr>
    <a:masterClrMapping/>
  </p:clrMapOvr>
  <p:transition spd="slow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959658"/>
      </p:ext>
    </p:extLst>
  </p:cSld>
  <p:clrMapOvr>
    <a:masterClrMapping/>
  </p:clrMapOvr>
  <p:transition spd="slow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316661"/>
      </p:ext>
    </p:extLst>
  </p:cSld>
  <p:clrMapOvr>
    <a:masterClrMapping/>
  </p:clrMapOvr>
  <p:transition spd="slow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312828"/>
      </p:ext>
    </p:extLst>
  </p:cSld>
  <p:clrMapOvr>
    <a:masterClrMapping/>
  </p:clrMapOvr>
  <p:transition spd="slow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389694"/>
      </p:ext>
    </p:extLst>
  </p:cSld>
  <p:clrMapOvr>
    <a:masterClrMapping/>
  </p:clrMapOvr>
  <p:transition spd="slow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756321"/>
      </p:ext>
    </p:extLst>
  </p:cSld>
  <p:clrMapOvr>
    <a:masterClrMapping/>
  </p:clrMapOvr>
  <p:transition spd="slow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377667"/>
      </p:ext>
    </p:extLst>
  </p:cSld>
  <p:clrMapOvr>
    <a:masterClrMapping/>
  </p:clrMapOvr>
  <p:transition spd="slow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518369"/>
      </p:ext>
    </p:extLst>
  </p:cSld>
  <p:clrMapOvr>
    <a:masterClrMapping/>
  </p:clrMapOvr>
  <p:transition spd="slow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4502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2B1F-3BA7-43D8-54B8-9DA63BB590F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D4F25-35BD-D59F-8D88-D390634E6B3E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667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5D370-27CE-1543-DE20-99096E7ED37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79176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A7F89-7143-E432-6480-FB158F149B8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678496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5C7F7-5515-9DD4-EE0B-1026F29427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44274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80" t="15106" r="9315" b="9369"/>
          <a:stretch/>
        </p:blipFill>
        <p:spPr>
          <a:xfrm>
            <a:off x="-57876" y="0"/>
            <a:ext cx="1224987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4ABB8-7D50-6384-C614-FB8D78343D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68687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329E7-8084-71E1-C3DE-7E44BA3F9BD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53681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1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FB1B3E2C-5634-B283-5DA9-CF2AA0C6251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" r="786" b="90698"/>
          <a:stretch/>
        </p:blipFill>
        <p:spPr>
          <a:xfrm>
            <a:off x="0" y="0"/>
            <a:ext cx="12192000" cy="756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43A73D-BC11-784C-91CA-D338A5444653}"/>
              </a:ext>
            </a:extLst>
          </p:cNvPr>
          <p:cNvSpPr txBox="1"/>
          <p:nvPr userDrawn="1"/>
        </p:nvSpPr>
        <p:spPr>
          <a:xfrm rot="16200000">
            <a:off x="-2391618" y="3266444"/>
            <a:ext cx="542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ICT40120 Certificate IV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388349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3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5733F300-0A4E-72B7-DE64-0D26658148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t="-1" b="90593"/>
          <a:stretch/>
        </p:blipFill>
        <p:spPr>
          <a:xfrm>
            <a:off x="0" y="0"/>
            <a:ext cx="12192000" cy="76943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0000"/>
            <a:biLevel thresh="7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402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C11DD-A15C-4F20-5497-445A07C596A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5C0C4-2700-5C2E-E243-A32AC6D7823C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5546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11DD5-AE95-6FD5-F8ED-581EC212662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93067-C2A8-9188-F67D-1811D395F548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6734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7CC75FF-9724-8147-A0FC-729B7F64182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/>
          <a:stretch/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3C976-4323-BEC4-D794-29DE4A65855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61454-5231-CD4C-E25B-2A0FBF4C772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  <a:biLevel thresh="2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558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C2F6B-FCEF-2A83-9D11-F99C242B3A0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CD787-14C6-1E61-13ED-101927EA526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97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D6E24-8DEC-3744-9360-4F74DC4CCB8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C2C9F-DCB7-A316-B061-B71274F85B8F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007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743F-302A-D5A5-923F-4E3553F2D6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E2B0E-C479-8999-813C-931896F8186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5962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10005848" cy="1775897"/>
          </a:xfrm>
        </p:spPr>
        <p:txBody>
          <a:bodyPr anchor="b">
            <a:normAutofit fontScale="90000"/>
          </a:bodyPr>
          <a:lstStyle/>
          <a:p>
            <a:br>
              <a:rPr lang="en-AU" dirty="0"/>
            </a:br>
            <a:r>
              <a:rPr lang="en-AU" sz="5300" dirty="0"/>
              <a:t>Diploma Web Application Development: Introduction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616966" cy="1087102"/>
          </a:xfrm>
        </p:spPr>
        <p:txBody>
          <a:bodyPr>
            <a:normAutofit/>
          </a:bodyPr>
          <a:lstStyle/>
          <a:p>
            <a:r>
              <a:rPr lang="en-AU" dirty="0"/>
              <a:t>ICT50220 Diploma of Information Technology(Front-End Web Development)</a:t>
            </a: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740E6E62-3521-150E-78A6-322B5A2C9487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1524000" y="3771900"/>
          <a:ext cx="914400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81537">
                  <a:extLst>
                    <a:ext uri="{9D8B030D-6E8A-4147-A177-3AD203B41FA5}">
                      <a16:colId xmlns:a16="http://schemas.microsoft.com/office/drawing/2014/main" val="3907653306"/>
                    </a:ext>
                  </a:extLst>
                </a:gridCol>
                <a:gridCol w="7462463">
                  <a:extLst>
                    <a:ext uri="{9D8B030D-6E8A-4147-A177-3AD203B41FA5}">
                      <a16:colId xmlns:a16="http://schemas.microsoft.com/office/drawing/2014/main" val="303825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ICTWEB517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Create web-based programs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6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ICTWEB546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Validate application design against specifications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58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3322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34" y="708649"/>
            <a:ext cx="4917141" cy="921254"/>
          </a:xfrm>
        </p:spPr>
        <p:txBody>
          <a:bodyPr anchor="ctr">
            <a:normAutofit/>
          </a:bodyPr>
          <a:lstStyle/>
          <a:p>
            <a:r>
              <a:rPr lang="en-AU" b="1" dirty="0" err="1">
                <a:solidFill>
                  <a:schemeClr val="tx1"/>
                </a:solidFill>
              </a:rPr>
              <a:t>Javascript</a:t>
            </a:r>
            <a:r>
              <a:rPr lang="en-AU" b="1" dirty="0">
                <a:solidFill>
                  <a:schemeClr val="tx1"/>
                </a:solidFill>
              </a:rPr>
              <a:t> Objects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74E94C-E78D-B185-D19E-751C04B3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06"/>
            <a:ext cx="21993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300" b="0" i="0" u="none" strike="noStrike" cap="none" normalizeH="0" baseline="0" dirty="0">
                <a:ln>
                  <a:noFill/>
                </a:ln>
                <a:solidFill>
                  <a:srgbClr val="272727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.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20F084-2B15-AD60-3613-D1996B1E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3522" y="1979498"/>
            <a:ext cx="5945268" cy="3473447"/>
          </a:xfrm>
        </p:spPr>
        <p:txBody>
          <a:bodyPr>
            <a:normAutofit/>
          </a:bodyPr>
          <a:lstStyle/>
          <a:p>
            <a:r>
              <a:rPr lang="en-US" sz="3200" dirty="0"/>
              <a:t>contain key, value pairs</a:t>
            </a:r>
          </a:p>
          <a:p>
            <a:r>
              <a:rPr lang="en-US" sz="3200" dirty="0"/>
              <a:t>we can de-structure them</a:t>
            </a:r>
          </a:p>
          <a:p>
            <a:r>
              <a:rPr lang="en-US" sz="3200" dirty="0"/>
              <a:t>we can use dot notation to get values</a:t>
            </a:r>
          </a:p>
          <a:p>
            <a:r>
              <a:rPr lang="en-US" sz="3200" dirty="0"/>
              <a:t>can contain other objects &amp; functions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66121-2218-EF8C-EADE-13E2B5B2CBDA}"/>
              </a:ext>
            </a:extLst>
          </p:cNvPr>
          <p:cNvSpPr txBox="1"/>
          <p:nvPr/>
        </p:nvSpPr>
        <p:spPr>
          <a:xfrm>
            <a:off x="6450981" y="1859339"/>
            <a:ext cx="529125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A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AU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A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"John"</a:t>
            </a:r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	</a:t>
            </a:r>
          </a:p>
          <a:p>
            <a:r>
              <a:rPr lang="en-A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AU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A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"Doe"</a:t>
            </a:r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A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age:</a:t>
            </a:r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</a:t>
            </a:r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A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AU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isStudent</a:t>
            </a:r>
            <a:r>
              <a:rPr lang="en-A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A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address:</a:t>
            </a:r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A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street:</a:t>
            </a:r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"123 Main St"</a:t>
            </a:r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A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city:</a:t>
            </a:r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"Perth"</a:t>
            </a:r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A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AU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zipCode</a:t>
            </a:r>
            <a:r>
              <a:rPr lang="en-A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"6000"</a:t>
            </a:r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},</a:t>
            </a:r>
          </a:p>
          <a:p>
            <a: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43216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007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The </a:t>
            </a:r>
            <a:r>
              <a:rPr lang="en-AU" b="1" dirty="0">
                <a:solidFill>
                  <a:srgbClr val="FFC000"/>
                </a:solidFill>
              </a:rPr>
              <a:t>Props</a:t>
            </a:r>
            <a:r>
              <a:rPr lang="en-AU" b="1" dirty="0">
                <a:solidFill>
                  <a:schemeClr val="tx1"/>
                </a:solidFill>
              </a:rPr>
              <a:t> Object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105" y="2141584"/>
            <a:ext cx="6128615" cy="3273097"/>
          </a:xfrm>
        </p:spPr>
        <p:txBody>
          <a:bodyPr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the object is passed between Parents &amp; Children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the object </a:t>
            </a:r>
            <a:r>
              <a:rPr lang="en-AU" sz="2400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erties are used but not changed by the children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it is really a plain JavaScript object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key: value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pairs can contain all types of values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including functions, used to pass data back to the parent to use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791F07E-110F-AF88-4EC2-A483A510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8359" y="1679537"/>
            <a:ext cx="4876967" cy="4128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An example props object</a:t>
            </a:r>
            <a:endParaRPr lang="en-AU" sz="16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apodData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title: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"Astronomy Picture of the Day"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date: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"2024-08-21"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"https://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example.com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image.jpg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explanation: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"This is a description of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 image."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// We can pass function in props</a:t>
            </a:r>
            <a:endParaRPr lang="en-AU" sz="16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showAlert</a:t>
            </a: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() </a:t>
            </a:r>
            <a:r>
              <a:rPr lang="en-A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"Title: Astronomy Picture of    	the Day"</a:t>
            </a: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AU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AU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74E94C-E78D-B185-D19E-751C04B3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06"/>
            <a:ext cx="21993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300" b="0" i="0" u="none" strike="noStrike" cap="none" normalizeH="0" baseline="0" dirty="0">
                <a:ln>
                  <a:noFill/>
                </a:ln>
                <a:solidFill>
                  <a:srgbClr val="272727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.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0634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007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Higher Order Functions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106" y="2141584"/>
            <a:ext cx="5397612" cy="3218355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a function that takes a component and returns a new component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accent3"/>
                </a:solidFill>
              </a:rPr>
              <a:t>use case: </a:t>
            </a:r>
            <a:r>
              <a:rPr lang="en-AU" sz="2400" dirty="0"/>
              <a:t>re-using components for different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the original component is passed in the </a:t>
            </a:r>
            <a:r>
              <a:rPr lang="en-AU" sz="2400" i="1" dirty="0">
                <a:solidFill>
                  <a:srgbClr val="FFC000"/>
                </a:solidFill>
              </a:rPr>
              <a:t>props</a:t>
            </a:r>
            <a:r>
              <a:rPr lang="en-AU" sz="2400" dirty="0"/>
              <a:t> object ( </a:t>
            </a:r>
            <a:r>
              <a:rPr lang="en-AU" sz="2400" i="1" dirty="0"/>
              <a:t>in this case </a:t>
            </a:r>
            <a:r>
              <a:rPr lang="en-AU" sz="2400" i="1" dirty="0" err="1">
                <a:solidFill>
                  <a:schemeClr val="accent1"/>
                </a:solidFill>
              </a:rPr>
              <a:t>ApodImageDisplay</a:t>
            </a:r>
            <a:r>
              <a:rPr lang="en-AU" sz="2400" i="1" dirty="0">
                <a:solidFill>
                  <a:schemeClr val="accent1"/>
                </a:solidFill>
              </a:rPr>
              <a:t> </a:t>
            </a:r>
            <a:r>
              <a:rPr lang="en-AU" sz="2400" dirty="0"/>
              <a:t>)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791F07E-110F-AF88-4EC2-A483A510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6974" y="1977275"/>
            <a:ext cx="4961108" cy="3218355"/>
          </a:xfrm>
          <a:solidFill>
            <a:srgbClr val="0000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AU" sz="10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</a:br>
            <a:r>
              <a:rPr lang="en-AU" sz="105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Component to display our NASA Image only</a:t>
            </a:r>
            <a:endParaRPr lang="en-AU" sz="105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05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AU" sz="10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05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ApodImageDisplay</a:t>
            </a:r>
            <a:r>
              <a:rPr lang="en-AU" sz="10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({ </a:t>
            </a:r>
            <a:r>
              <a:rPr lang="en-AU" sz="10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apodData</a:t>
            </a:r>
            <a:r>
              <a:rPr lang="en-AU" sz="10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}) {</a:t>
            </a:r>
          </a:p>
          <a:p>
            <a:pPr marL="0" indent="0">
              <a:buNone/>
            </a:pPr>
            <a:r>
              <a:rPr lang="en-AU" sz="1050" dirty="0">
                <a:solidFill>
                  <a:srgbClr val="C586C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</a:t>
            </a:r>
            <a:r>
              <a:rPr lang="en-AU" sz="105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AU" sz="10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AU" sz="1050" dirty="0">
                <a:solidFill>
                  <a:srgbClr val="80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</a:t>
            </a:r>
            <a:r>
              <a:rPr lang="en-AU" sz="105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AU" sz="105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div</a:t>
            </a:r>
            <a:r>
              <a:rPr lang="en-AU" sz="105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AU" sz="105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050" dirty="0">
                <a:solidFill>
                  <a:srgbClr val="80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    &lt;</a:t>
            </a:r>
            <a:r>
              <a:rPr lang="en-AU" sz="105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h1</a:t>
            </a:r>
            <a:r>
              <a:rPr lang="en-AU" sz="105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AU" sz="105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AU" sz="10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apodData</a:t>
            </a:r>
            <a:r>
              <a:rPr lang="en-AU" sz="105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10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title</a:t>
            </a:r>
            <a:r>
              <a:rPr lang="en-AU" sz="105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AU" sz="105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AU" sz="105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h1</a:t>
            </a:r>
            <a:r>
              <a:rPr lang="en-AU" sz="105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AU" sz="105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050" dirty="0">
                <a:solidFill>
                  <a:srgbClr val="80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    </a:t>
            </a:r>
            <a:r>
              <a:rPr lang="en-AU" sz="105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AU" sz="105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img</a:t>
            </a:r>
            <a:r>
              <a:rPr lang="en-AU" sz="10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0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src</a:t>
            </a:r>
            <a:r>
              <a:rPr lang="en-AU" sz="105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105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AU" sz="10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apodData</a:t>
            </a:r>
            <a:r>
              <a:rPr lang="en-AU" sz="105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10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url</a:t>
            </a:r>
            <a:r>
              <a:rPr lang="en-AU" sz="105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AU" sz="10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05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alt</a:t>
            </a:r>
            <a:r>
              <a:rPr lang="en-AU" sz="105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105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AU" sz="10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apodData</a:t>
            </a:r>
            <a:r>
              <a:rPr lang="en-AU" sz="105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105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title</a:t>
            </a:r>
            <a:r>
              <a:rPr lang="en-AU" sz="105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AU" sz="105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/&gt;</a:t>
            </a:r>
            <a:endParaRPr lang="en-AU" sz="105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05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   &lt;/</a:t>
            </a:r>
            <a:r>
              <a:rPr lang="en-AU" sz="105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div</a:t>
            </a:r>
            <a:r>
              <a:rPr lang="en-AU" sz="105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AU" sz="105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0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AU" sz="10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AU" sz="10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105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The Higher order function uses our </a:t>
            </a:r>
            <a:r>
              <a:rPr lang="en-AU" sz="1050" b="0" dirty="0" err="1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ApodImageDisplay</a:t>
            </a:r>
            <a:r>
              <a:rPr lang="en-AU" sz="105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Component</a:t>
            </a:r>
            <a:endParaRPr lang="en-AU" sz="105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05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AU" sz="10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05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updatedDisplay</a:t>
            </a:r>
            <a:r>
              <a:rPr lang="en-AU" sz="10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05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10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05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withNasaApodData</a:t>
            </a:r>
            <a:r>
              <a:rPr lang="en-AU" sz="10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105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ApodImageDisplay</a:t>
            </a:r>
            <a:r>
              <a:rPr lang="en-AU" sz="105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AU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74E94C-E78D-B185-D19E-751C04B3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06"/>
            <a:ext cx="21993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300" b="0" i="0" u="none" strike="noStrike" cap="none" normalizeH="0" baseline="0" dirty="0">
                <a:ln>
                  <a:noFill/>
                </a:ln>
                <a:solidFill>
                  <a:srgbClr val="272727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.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5590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878" y="2968373"/>
            <a:ext cx="4524374" cy="921254"/>
          </a:xfrm>
        </p:spPr>
        <p:txBody>
          <a:bodyPr anchor="ctr">
            <a:noAutofit/>
          </a:bodyPr>
          <a:lstStyle/>
          <a:p>
            <a:r>
              <a:rPr lang="en-AU" sz="4000" b="1" dirty="0"/>
              <a:t>React High Order Functions</a:t>
            </a:r>
            <a:endParaRPr lang="en-AU" sz="4000" dirty="0"/>
          </a:p>
        </p:txBody>
      </p:sp>
      <p:pic>
        <p:nvPicPr>
          <p:cNvPr id="5" name="Picture 4" descr="A diagram of a parent component&#10;&#10;Description automatically generated">
            <a:extLst>
              <a:ext uri="{FF2B5EF4-FFF2-40B4-BE49-F238E27FC236}">
                <a16:creationId xmlns:a16="http://schemas.microsoft.com/office/drawing/2014/main" id="{378C01FA-6075-F67A-ED19-D9816EAC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48" y="549179"/>
            <a:ext cx="5847351" cy="5759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496518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007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React Context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431" y="1897970"/>
            <a:ext cx="5235675" cy="3983314"/>
          </a:xfrm>
        </p:spPr>
        <p:txBody>
          <a:bodyPr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PT Sans" panose="020B0503020203020204" pitchFamily="34" charset="0"/>
                <a:ea typeface="Times New Roman" panose="02020603050405020304" pitchFamily="18" charset="0"/>
              </a:rPr>
              <a:t>if we want a particular </a:t>
            </a:r>
            <a:r>
              <a:rPr lang="en-AU" altLang="en-US" sz="2400" dirty="0">
                <a:solidFill>
                  <a:srgbClr val="FFC000"/>
                </a:solidFill>
                <a:latin typeface="PT Sans" panose="020B0503020203020204" pitchFamily="34" charset="0"/>
                <a:ea typeface="Times New Roman" panose="02020603050405020304" pitchFamily="18" charset="0"/>
              </a:rPr>
              <a:t>state</a:t>
            </a:r>
            <a:r>
              <a:rPr lang="en-AU" altLang="en-US" sz="2400" dirty="0">
                <a:solidFill>
                  <a:schemeClr val="tx1"/>
                </a:solidFill>
                <a:latin typeface="PT Sans" panose="020B0503020203020204" pitchFamily="34" charset="0"/>
                <a:ea typeface="Times New Roman" panose="02020603050405020304" pitchFamily="18" charset="0"/>
              </a:rPr>
              <a:t> to be available throughout the application.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altLang="en-US" sz="2400" dirty="0">
              <a:solidFill>
                <a:schemeClr val="tx1"/>
              </a:solidFill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PT Sans" panose="020B0503020203020204" pitchFamily="34" charset="0"/>
                <a:ea typeface="Times New Roman" panose="02020603050405020304" pitchFamily="18" charset="0"/>
              </a:rPr>
              <a:t>c</a:t>
            </a:r>
            <a:r>
              <a:rPr kumimoji="0" lang="en-AU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reating a context means you can use it anywhere without having to pass it between components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accent3"/>
                </a:solidFill>
                <a:latin typeface="PT Sans" panose="020B0503020203020204" pitchFamily="34" charset="0"/>
                <a:ea typeface="Times New Roman" panose="02020603050405020304" pitchFamily="18" charset="0"/>
              </a:rPr>
              <a:t>use case: </a:t>
            </a:r>
            <a:r>
              <a:rPr lang="en-AU" altLang="en-US" sz="2400" dirty="0">
                <a:solidFill>
                  <a:schemeClr val="tx1"/>
                </a:solidFill>
                <a:latin typeface="PT Sans" panose="020B0503020203020204" pitchFamily="34" charset="0"/>
                <a:ea typeface="Times New Roman" panose="02020603050405020304" pitchFamily="18" charset="0"/>
              </a:rPr>
              <a:t>creating a dark and light theme for the application</a:t>
            </a: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791F07E-110F-AF88-4EC2-A483A510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766007"/>
            <a:ext cx="5700407" cy="5749093"/>
          </a:xfrm>
          <a:solidFill>
            <a:srgbClr val="0000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Create a Theme Context with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6A9955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// </a:t>
            </a:r>
            <a:r>
              <a:rPr lang="en-AU" sz="14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"light" as the default value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ThemeContext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createContext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'light’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Custom hook to use the Theme Context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useTheme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AU" sz="1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   return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useContext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14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ThemeContext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AU" sz="14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Use the custom hook</a:t>
            </a:r>
            <a:b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theme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useTheme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b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Apply theme-based </a:t>
            </a:r>
            <a:r>
              <a:rPr lang="en-AU" sz="1400" b="0" dirty="0" err="1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css</a:t>
            </a:r>
            <a:r>
              <a:rPr lang="en-AU" sz="14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styles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themeStyles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  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backgroundColor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theme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===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'light'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?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'#</a:t>
            </a:r>
            <a:r>
              <a:rPr lang="en-AU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fff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’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	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'#333'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Add a button to a component to switch the themes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button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onClick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=&gt;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setTheme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theme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===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'light’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? 	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'dark'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: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'light'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AU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   	Toggle Theme</a:t>
            </a:r>
          </a:p>
          <a:p>
            <a:pPr marL="0" indent="0">
              <a:buNone/>
            </a:pPr>
            <a:r>
              <a:rPr lang="en-AU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button</a:t>
            </a:r>
            <a:r>
              <a:rPr lang="en-AU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AU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AU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74E94C-E78D-B185-D19E-751C04B3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06"/>
            <a:ext cx="21993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300" b="0" i="0" u="none" strike="noStrike" cap="none" normalizeH="0" baseline="0" dirty="0">
                <a:ln>
                  <a:noFill/>
                </a:ln>
                <a:solidFill>
                  <a:srgbClr val="272727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.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6800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007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Big 3 JS Frameworks &amp; Components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660" y="2562011"/>
            <a:ext cx="5929205" cy="3136262"/>
          </a:xfrm>
        </p:spPr>
        <p:txBody>
          <a:bodyPr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use components to manager structure, behaviour and look (HTML/CSS &amp; JS)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they all promote modularity (DRY)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use the concept of parents &amp; children in a tree structure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and functions are passed between these relations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74E94C-E78D-B185-D19E-751C04B3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06"/>
            <a:ext cx="21993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300" b="0" i="0" u="none" strike="noStrike" cap="none" normalizeH="0" baseline="0" dirty="0">
                <a:ln>
                  <a:noFill/>
                </a:ln>
                <a:solidFill>
                  <a:srgbClr val="272727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.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A blue and white symbol&#10;&#10;Description automatically generated">
            <a:extLst>
              <a:ext uri="{FF2B5EF4-FFF2-40B4-BE49-F238E27FC236}">
                <a16:creationId xmlns:a16="http://schemas.microsoft.com/office/drawing/2014/main" id="{B5D46ED1-14F7-905F-03DE-BF7C8975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386" y="3955294"/>
            <a:ext cx="1669895" cy="1669895"/>
          </a:xfrm>
          <a:prstGeom prst="rect">
            <a:avLst/>
          </a:prstGeom>
        </p:spPr>
      </p:pic>
      <p:pic>
        <p:nvPicPr>
          <p:cNvPr id="15" name="Picture 14" descr="A green and blue v shaped logo&#10;&#10;Description automatically generated">
            <a:extLst>
              <a:ext uri="{FF2B5EF4-FFF2-40B4-BE49-F238E27FC236}">
                <a16:creationId xmlns:a16="http://schemas.microsoft.com/office/drawing/2014/main" id="{97C1FEA9-182E-2236-BFCA-62FA44A1F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636" y="3925227"/>
            <a:ext cx="1988545" cy="1754598"/>
          </a:xfrm>
          <a:prstGeom prst="rect">
            <a:avLst/>
          </a:prstGeom>
        </p:spPr>
      </p:pic>
      <p:pic>
        <p:nvPicPr>
          <p:cNvPr id="17" name="Picture 16" descr="A red and white logo&#10;&#10;Description automatically generated">
            <a:extLst>
              <a:ext uri="{FF2B5EF4-FFF2-40B4-BE49-F238E27FC236}">
                <a16:creationId xmlns:a16="http://schemas.microsoft.com/office/drawing/2014/main" id="{D3A5D195-4C28-8C97-F4B9-FF0D84B9A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023" y="1655615"/>
            <a:ext cx="1607519" cy="1786132"/>
          </a:xfrm>
          <a:prstGeom prst="rect">
            <a:avLst/>
          </a:prstGeom>
        </p:spPr>
      </p:pic>
      <p:pic>
        <p:nvPicPr>
          <p:cNvPr id="8" name="Content Placeholder 7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132A0933-C3EF-25EB-2218-C7A874B172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8306412" y="2927262"/>
            <a:ext cx="2212743" cy="1754598"/>
          </a:xfrm>
        </p:spPr>
      </p:pic>
    </p:spTree>
    <p:extLst>
      <p:ext uri="{BB962C8B-B14F-4D97-AF65-F5344CB8AC3E}">
        <p14:creationId xmlns:p14="http://schemas.microsoft.com/office/powerpoint/2010/main" val="115421443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007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Big 3 JS Frameworks &amp; Component Life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73616"/>
            <a:ext cx="6330954" cy="3136262"/>
          </a:xfrm>
        </p:spPr>
        <p:txBody>
          <a:bodyPr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three follow the sequence: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altLang="en-US" sz="28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800" dirty="0">
                <a:solidFill>
                  <a:srgbClr val="FFC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birth: </a:t>
            </a:r>
            <a:r>
              <a:rPr lang="en-AU" altLang="en-US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initialisation or mounting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800" dirty="0">
                <a:solidFill>
                  <a:srgbClr val="FFC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change: </a:t>
            </a:r>
            <a:r>
              <a:rPr lang="en-AU" altLang="en-US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updated or </a:t>
            </a:r>
            <a:r>
              <a:rPr lang="en-AU" altLang="en-US" sz="28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onchange</a:t>
            </a:r>
            <a:endParaRPr lang="en-AU" altLang="en-US" sz="28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800" dirty="0">
                <a:solidFill>
                  <a:srgbClr val="FFC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cleanup: </a:t>
            </a:r>
            <a:r>
              <a:rPr lang="en-AU" altLang="en-US" sz="28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beforeDestroy</a:t>
            </a:r>
            <a:r>
              <a:rPr lang="en-AU" altLang="en-US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AU" altLang="en-US" sz="28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willUnmount</a:t>
            </a:r>
            <a:endParaRPr lang="en-AU" altLang="en-US" sz="28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800" dirty="0">
                <a:solidFill>
                  <a:srgbClr val="FFC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death: </a:t>
            </a:r>
            <a:r>
              <a:rPr lang="en-AU" altLang="en-US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destroy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altLang="en-US" sz="2800" dirty="0">
              <a:solidFill>
                <a:schemeClr val="tx1"/>
              </a:solidFill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The final </a:t>
            </a:r>
            <a:r>
              <a:rPr lang="en-AU" altLang="en-US" sz="2800" dirty="0">
                <a:solidFill>
                  <a:schemeClr val="tx1"/>
                </a:solidFill>
                <a:latin typeface="PT Sans" panose="020B0503020203020204" pitchFamily="34" charset="0"/>
                <a:ea typeface="Times New Roman" panose="02020603050405020304" pitchFamily="18" charset="0"/>
              </a:rPr>
              <a:t>stage </a:t>
            </a:r>
            <a:r>
              <a:rPr kumimoji="0" lang="en-AU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ensures state, events and requests from components don’t conflict.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74E94C-E78D-B185-D19E-751C04B3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06"/>
            <a:ext cx="21993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300" b="0" i="0" u="none" strike="noStrike" cap="none" normalizeH="0" baseline="0" dirty="0">
                <a:ln>
                  <a:noFill/>
                </a:ln>
                <a:solidFill>
                  <a:srgbClr val="272727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.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A blue and white symbol&#10;&#10;Description automatically generated">
            <a:extLst>
              <a:ext uri="{FF2B5EF4-FFF2-40B4-BE49-F238E27FC236}">
                <a16:creationId xmlns:a16="http://schemas.microsoft.com/office/drawing/2014/main" id="{B5D46ED1-14F7-905F-03DE-BF7C8975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386" y="3955294"/>
            <a:ext cx="1669895" cy="1669895"/>
          </a:xfrm>
          <a:prstGeom prst="rect">
            <a:avLst/>
          </a:prstGeom>
        </p:spPr>
      </p:pic>
      <p:pic>
        <p:nvPicPr>
          <p:cNvPr id="15" name="Picture 14" descr="A green and blue v shaped logo&#10;&#10;Description automatically generated">
            <a:extLst>
              <a:ext uri="{FF2B5EF4-FFF2-40B4-BE49-F238E27FC236}">
                <a16:creationId xmlns:a16="http://schemas.microsoft.com/office/drawing/2014/main" id="{97C1FEA9-182E-2236-BFCA-62FA44A1F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636" y="3925227"/>
            <a:ext cx="1988545" cy="1754598"/>
          </a:xfrm>
          <a:prstGeom prst="rect">
            <a:avLst/>
          </a:prstGeom>
        </p:spPr>
      </p:pic>
      <p:pic>
        <p:nvPicPr>
          <p:cNvPr id="17" name="Picture 16" descr="A red and white logo&#10;&#10;Description automatically generated">
            <a:extLst>
              <a:ext uri="{FF2B5EF4-FFF2-40B4-BE49-F238E27FC236}">
                <a16:creationId xmlns:a16="http://schemas.microsoft.com/office/drawing/2014/main" id="{D3A5D195-4C28-8C97-F4B9-FF0D84B9A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023" y="1655615"/>
            <a:ext cx="1607519" cy="1786132"/>
          </a:xfrm>
          <a:prstGeom prst="rect">
            <a:avLst/>
          </a:prstGeom>
        </p:spPr>
      </p:pic>
      <p:pic>
        <p:nvPicPr>
          <p:cNvPr id="8" name="Content Placeholder 7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132A0933-C3EF-25EB-2218-C7A874B172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8306412" y="2927262"/>
            <a:ext cx="2212743" cy="1754598"/>
          </a:xfrm>
        </p:spPr>
      </p:pic>
    </p:spTree>
    <p:extLst>
      <p:ext uri="{BB962C8B-B14F-4D97-AF65-F5344CB8AC3E}">
        <p14:creationId xmlns:p14="http://schemas.microsoft.com/office/powerpoint/2010/main" val="852780863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007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Big 3 JS Frameworks &amp; Props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660" y="2562011"/>
            <a:ext cx="6303155" cy="3136262"/>
          </a:xfrm>
        </p:spPr>
        <p:txBody>
          <a:bodyPr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concept of a props object exists in all 3 frameworks (props/inputs/attributes)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these props flow down from parents to child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children can use but not change props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all 3 frameworks props are really </a:t>
            </a:r>
            <a:r>
              <a:rPr lang="en-AU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ust</a:t>
            </a: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JS objects.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74E94C-E78D-B185-D19E-751C04B3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06"/>
            <a:ext cx="21993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300" b="0" i="0" u="none" strike="noStrike" cap="none" normalizeH="0" baseline="0" dirty="0">
                <a:ln>
                  <a:noFill/>
                </a:ln>
                <a:solidFill>
                  <a:srgbClr val="272727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.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A blue and white symbol&#10;&#10;Description automatically generated">
            <a:extLst>
              <a:ext uri="{FF2B5EF4-FFF2-40B4-BE49-F238E27FC236}">
                <a16:creationId xmlns:a16="http://schemas.microsoft.com/office/drawing/2014/main" id="{B5D46ED1-14F7-905F-03DE-BF7C8975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386" y="3955294"/>
            <a:ext cx="1669895" cy="1669895"/>
          </a:xfrm>
          <a:prstGeom prst="rect">
            <a:avLst/>
          </a:prstGeom>
        </p:spPr>
      </p:pic>
      <p:pic>
        <p:nvPicPr>
          <p:cNvPr id="15" name="Picture 14" descr="A green and blue v shaped logo&#10;&#10;Description automatically generated">
            <a:extLst>
              <a:ext uri="{FF2B5EF4-FFF2-40B4-BE49-F238E27FC236}">
                <a16:creationId xmlns:a16="http://schemas.microsoft.com/office/drawing/2014/main" id="{97C1FEA9-182E-2236-BFCA-62FA44A1F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636" y="3925227"/>
            <a:ext cx="1988545" cy="1754598"/>
          </a:xfrm>
          <a:prstGeom prst="rect">
            <a:avLst/>
          </a:prstGeom>
        </p:spPr>
      </p:pic>
      <p:pic>
        <p:nvPicPr>
          <p:cNvPr id="17" name="Picture 16" descr="A red and white logo&#10;&#10;Description automatically generated">
            <a:extLst>
              <a:ext uri="{FF2B5EF4-FFF2-40B4-BE49-F238E27FC236}">
                <a16:creationId xmlns:a16="http://schemas.microsoft.com/office/drawing/2014/main" id="{D3A5D195-4C28-8C97-F4B9-FF0D84B9A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023" y="1655615"/>
            <a:ext cx="1607519" cy="1786132"/>
          </a:xfrm>
          <a:prstGeom prst="rect">
            <a:avLst/>
          </a:prstGeom>
        </p:spPr>
      </p:pic>
      <p:pic>
        <p:nvPicPr>
          <p:cNvPr id="8" name="Content Placeholder 7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132A0933-C3EF-25EB-2218-C7A874B172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8306412" y="2927262"/>
            <a:ext cx="2212743" cy="1754598"/>
          </a:xfrm>
        </p:spPr>
      </p:pic>
    </p:spTree>
    <p:extLst>
      <p:ext uri="{BB962C8B-B14F-4D97-AF65-F5344CB8AC3E}">
        <p14:creationId xmlns:p14="http://schemas.microsoft.com/office/powerpoint/2010/main" val="372999231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007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Big 3 JS Frameworks &amp; State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661" y="2562011"/>
            <a:ext cx="6180490" cy="2282867"/>
          </a:xfrm>
        </p:spPr>
        <p:txBody>
          <a:bodyPr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manage state at a component level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altLang="en-US" sz="28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changes in state re-render the DOM automatically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74E94C-E78D-B185-D19E-751C04B3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06"/>
            <a:ext cx="21993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300" b="0" i="0" u="none" strike="noStrike" cap="none" normalizeH="0" baseline="0" dirty="0">
                <a:ln>
                  <a:noFill/>
                </a:ln>
                <a:solidFill>
                  <a:srgbClr val="272727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.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A blue and white symbol&#10;&#10;Description automatically generated">
            <a:extLst>
              <a:ext uri="{FF2B5EF4-FFF2-40B4-BE49-F238E27FC236}">
                <a16:creationId xmlns:a16="http://schemas.microsoft.com/office/drawing/2014/main" id="{B5D46ED1-14F7-905F-03DE-BF7C8975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140" y="4009930"/>
            <a:ext cx="1669895" cy="1669895"/>
          </a:xfrm>
          <a:prstGeom prst="rect">
            <a:avLst/>
          </a:prstGeom>
        </p:spPr>
      </p:pic>
      <p:pic>
        <p:nvPicPr>
          <p:cNvPr id="15" name="Picture 14" descr="A green and blue v shaped logo&#10;&#10;Description automatically generated">
            <a:extLst>
              <a:ext uri="{FF2B5EF4-FFF2-40B4-BE49-F238E27FC236}">
                <a16:creationId xmlns:a16="http://schemas.microsoft.com/office/drawing/2014/main" id="{97C1FEA9-182E-2236-BFCA-62FA44A1F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904" y="4222034"/>
            <a:ext cx="1988545" cy="1754598"/>
          </a:xfrm>
          <a:prstGeom prst="rect">
            <a:avLst/>
          </a:prstGeom>
        </p:spPr>
      </p:pic>
      <p:pic>
        <p:nvPicPr>
          <p:cNvPr id="17" name="Picture 16" descr="A red and white logo&#10;&#10;Description automatically generated">
            <a:extLst>
              <a:ext uri="{FF2B5EF4-FFF2-40B4-BE49-F238E27FC236}">
                <a16:creationId xmlns:a16="http://schemas.microsoft.com/office/drawing/2014/main" id="{D3A5D195-4C28-8C97-F4B9-FF0D84B9A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5919" y="1600955"/>
            <a:ext cx="1607519" cy="1786132"/>
          </a:xfrm>
          <a:prstGeom prst="rect">
            <a:avLst/>
          </a:prstGeom>
        </p:spPr>
      </p:pic>
      <p:pic>
        <p:nvPicPr>
          <p:cNvPr id="8" name="Content Placeholder 7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132A0933-C3EF-25EB-2218-C7A874B172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8583306" y="2927262"/>
            <a:ext cx="2212743" cy="1754598"/>
          </a:xfrm>
        </p:spPr>
      </p:pic>
    </p:spTree>
    <p:extLst>
      <p:ext uri="{BB962C8B-B14F-4D97-AF65-F5344CB8AC3E}">
        <p14:creationId xmlns:p14="http://schemas.microsoft.com/office/powerpoint/2010/main" val="501821090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007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Challenge 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660" y="2562011"/>
            <a:ext cx="8493439" cy="2282867"/>
          </a:xfrm>
        </p:spPr>
        <p:txBody>
          <a:bodyPr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revise your JS Fundamentals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fix the broken code in the 7 files for challenge 1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74E94C-E78D-B185-D19E-751C04B3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06"/>
            <a:ext cx="21993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300" b="0" i="0" u="none" strike="noStrike" cap="none" normalizeH="0" baseline="0" dirty="0">
                <a:ln>
                  <a:noFill/>
                </a:ln>
                <a:solidFill>
                  <a:srgbClr val="272727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.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2240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A502-DEA4-4E56-A1A3-DFE5B334A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375"/>
            <a:ext cx="10515600" cy="37179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14400" lvl="2" indent="0">
              <a:buNone/>
            </a:pPr>
            <a:endParaRPr lang="en-AU" dirty="0">
              <a:cs typeface="Calibri" panose="020F0502020204030204"/>
            </a:endParaRPr>
          </a:p>
          <a:p>
            <a:pPr marL="914400" lvl="2" indent="0">
              <a:buNone/>
            </a:pPr>
            <a:endParaRPr lang="en-AU" dirty="0">
              <a:cs typeface="Calibri" panose="020F0502020204030204"/>
            </a:endParaRPr>
          </a:p>
          <a:p>
            <a:pPr marL="914400" lvl="2" indent="0">
              <a:buNone/>
            </a:pPr>
            <a:r>
              <a:rPr lang="en-AU" sz="4800" dirty="0">
                <a:cs typeface="Calibri" panose="020F0502020204030204"/>
              </a:rPr>
              <a:t>Web Application Development</a:t>
            </a:r>
          </a:p>
          <a:p>
            <a:pPr marL="914400" lvl="2" indent="0">
              <a:buNone/>
            </a:pPr>
            <a:r>
              <a:rPr lang="en-AU" sz="4800" dirty="0">
                <a:cs typeface="Calibri" panose="020F0502020204030204"/>
              </a:rPr>
              <a:t>React Core Concepts</a:t>
            </a:r>
          </a:p>
        </p:txBody>
      </p:sp>
    </p:spTree>
    <p:extLst>
      <p:ext uri="{BB962C8B-B14F-4D97-AF65-F5344CB8AC3E}">
        <p14:creationId xmlns:p14="http://schemas.microsoft.com/office/powerpoint/2010/main" val="4136621059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007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Challenge 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6246A-E7AF-022A-626A-AEE3B69B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660" y="2562011"/>
            <a:ext cx="10665140" cy="2282867"/>
          </a:xfrm>
        </p:spPr>
        <p:txBody>
          <a:bodyPr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using the JS fundamentals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follow the instructions for challenge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your react project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fix the bugs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74E94C-E78D-B185-D19E-751C04B3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06"/>
            <a:ext cx="21993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300" b="0" i="0" u="none" strike="noStrike" cap="none" normalizeH="0" baseline="0" dirty="0">
                <a:ln>
                  <a:noFill/>
                </a:ln>
                <a:solidFill>
                  <a:srgbClr val="272727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.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23440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9B867-F86C-9F53-2C09-210C6FDE683C}"/>
              </a:ext>
            </a:extLst>
          </p:cNvPr>
          <p:cNvSpPr txBox="1"/>
          <p:nvPr/>
        </p:nvSpPr>
        <p:spPr>
          <a:xfrm>
            <a:off x="1" y="1272618"/>
            <a:ext cx="12191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5600" dirty="0"/>
              <a:t>🦆</a:t>
            </a:r>
          </a:p>
        </p:txBody>
      </p:sp>
    </p:spTree>
    <p:extLst>
      <p:ext uri="{BB962C8B-B14F-4D97-AF65-F5344CB8AC3E}">
        <p14:creationId xmlns:p14="http://schemas.microsoft.com/office/powerpoint/2010/main" val="168449509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Core Concepts</a:t>
            </a:r>
            <a:endParaRPr lang="en-A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59D71FB-8196-E0D1-BDA5-D2432C5AF3D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2156510"/>
            <a:ext cx="8229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 Lifecycle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 and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Higher-Order Components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Context API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 Hooks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209106283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React Component Lifecycle</a:t>
            </a:r>
            <a:endParaRPr lang="en-A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A7719D-74B9-2BC5-2E35-AC16ABC2565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28699" y="2121183"/>
            <a:ext cx="581025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AU" altLang="en-US" sz="2400" b="1" dirty="0">
                <a:solidFill>
                  <a:srgbClr val="FFC000"/>
                </a:solidFill>
                <a:latin typeface="Arial" panose="020B0604020202020204" pitchFamily="34" charset="0"/>
              </a:rPr>
              <a:t>Mounting</a:t>
            </a: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- the component has been created and inserted into the DOM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A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AU" altLang="en-US" sz="2400" b="1" dirty="0">
                <a:solidFill>
                  <a:srgbClr val="FFC000"/>
                </a:solidFill>
                <a:latin typeface="Arial" panose="020B0604020202020204" pitchFamily="34" charset="0"/>
              </a:rPr>
              <a:t>Re-rendered</a:t>
            </a: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- the component is reinserted into the DOM due to a change in the props or the state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AU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AU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Unmounting</a:t>
            </a:r>
            <a:r>
              <a:rPr kumimoji="0" lang="en-AU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kumimoji="0" lang="en-AU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component is removed from the 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F1D6A-DB28-525B-B5B2-DF3B2F4A6414}"/>
              </a:ext>
            </a:extLst>
          </p:cNvPr>
          <p:cNvSpPr txBox="1"/>
          <p:nvPr/>
        </p:nvSpPr>
        <p:spPr>
          <a:xfrm>
            <a:off x="8420098" y="1873516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7956B-EBBC-84FB-9274-A2367AC2F85E}"/>
              </a:ext>
            </a:extLst>
          </p:cNvPr>
          <p:cNvSpPr txBox="1"/>
          <p:nvPr/>
        </p:nvSpPr>
        <p:spPr>
          <a:xfrm>
            <a:off x="8420098" y="5029257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4E69856-D707-D27D-B97D-43CD97C1FF0B}"/>
              </a:ext>
            </a:extLst>
          </p:cNvPr>
          <p:cNvSpPr/>
          <p:nvPr/>
        </p:nvSpPr>
        <p:spPr>
          <a:xfrm>
            <a:off x="8796334" y="2900655"/>
            <a:ext cx="857250" cy="18573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04659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209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React Component Lifecycle</a:t>
            </a:r>
            <a:endParaRPr lang="en-AU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698ED738-404B-7335-E6E7-E953D85C43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3585" y="1414463"/>
            <a:ext cx="7524753" cy="418564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B7A4A4-8219-F33E-78D6-1EAB265245E1}"/>
              </a:ext>
            </a:extLst>
          </p:cNvPr>
          <p:cNvSpPr txBox="1"/>
          <p:nvPr/>
        </p:nvSpPr>
        <p:spPr>
          <a:xfrm>
            <a:off x="2357438" y="6426346"/>
            <a:ext cx="72009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https://www.freecodecamp.org/news/these-are-the-concepts-you-should-know-in-react-js-after-you-learn-the-basics-ee1d2f4b8030/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F8D0-A284-C537-68A5-D3430F6CDF1D}"/>
              </a:ext>
            </a:extLst>
          </p:cNvPr>
          <p:cNvSpPr txBox="1"/>
          <p:nvPr/>
        </p:nvSpPr>
        <p:spPr>
          <a:xfrm>
            <a:off x="2771773" y="5751616"/>
            <a:ext cx="160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37832-C544-82E2-72B1-3832DD1F4ACC}"/>
              </a:ext>
            </a:extLst>
          </p:cNvPr>
          <p:cNvSpPr txBox="1"/>
          <p:nvPr/>
        </p:nvSpPr>
        <p:spPr>
          <a:xfrm>
            <a:off x="7353298" y="5813171"/>
            <a:ext cx="160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3778A01-7A8B-3182-C9F1-E96448F59630}"/>
              </a:ext>
            </a:extLst>
          </p:cNvPr>
          <p:cNvSpPr/>
          <p:nvPr/>
        </p:nvSpPr>
        <p:spPr>
          <a:xfrm rot="16200000">
            <a:off x="5672850" y="4286637"/>
            <a:ext cx="246222" cy="34671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94455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State &amp; React</a:t>
            </a:r>
            <a:endParaRPr lang="en-A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A7719D-74B9-2BC5-2E35-AC16ABC2565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2090172"/>
            <a:ext cx="691515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is a built-in React </a:t>
            </a:r>
            <a:r>
              <a:rPr kumimoji="0" lang="en-AU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object contains data/information about our component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know that this data can change over time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however, w</a:t>
            </a:r>
            <a:r>
              <a:rPr kumimoji="0" lang="en-AU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can use &amp; set this state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our </a:t>
            </a:r>
            <a:r>
              <a:rPr kumimoji="0" lang="en-AU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 </a:t>
            </a:r>
            <a:r>
              <a:rPr kumimoji="0" lang="en-AU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and its children </a:t>
            </a:r>
            <a:r>
              <a:rPr kumimoji="0" lang="en-AU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 be re-rendered with the updated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D553A-676F-465B-6CB0-CDA94A531F1B}"/>
              </a:ext>
            </a:extLst>
          </p:cNvPr>
          <p:cNvSpPr txBox="1"/>
          <p:nvPr/>
        </p:nvSpPr>
        <p:spPr>
          <a:xfrm>
            <a:off x="7753351" y="1690688"/>
            <a:ext cx="4105274" cy="33239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constructor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props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Remember props is only data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super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props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Initialising state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AU" sz="14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this</a:t>
            </a:r>
            <a:r>
              <a:rPr lang="en-AU" sz="14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state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count: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};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</a:p>
          <a:p>
            <a:b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Method to update state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AU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incrementCount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() 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=&gt;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AU" sz="14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this</a:t>
            </a:r>
            <a:r>
              <a:rPr lang="en-AU" sz="14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setState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((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prevState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=&gt;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({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count: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prevState</a:t>
            </a:r>
            <a:r>
              <a:rPr lang="en-AU" sz="14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count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}));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};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F02F8AE-AB54-E4C4-A826-56EA02D92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5903899"/>
            <a:ext cx="1051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40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800" b="1" i="1" dirty="0">
                <a:solidFill>
                  <a:schemeClr val="accent1"/>
                </a:solidFill>
                <a:latin typeface="Arial" panose="020B0604020202020204" pitchFamily="34" charset="0"/>
              </a:rPr>
              <a:t>Remember: we discussed form state: empty, typing, submitting, success &amp; error</a:t>
            </a:r>
          </a:p>
        </p:txBody>
      </p:sp>
    </p:spTree>
    <p:extLst>
      <p:ext uri="{BB962C8B-B14F-4D97-AF65-F5344CB8AC3E}">
        <p14:creationId xmlns:p14="http://schemas.microsoft.com/office/powerpoint/2010/main" val="218127884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DOM – the family tree</a:t>
            </a:r>
            <a:endParaRPr lang="en-AU" dirty="0"/>
          </a:p>
        </p:txBody>
      </p:sp>
      <p:pic>
        <p:nvPicPr>
          <p:cNvPr id="14" name="Content Placeholder 13" descr="A diagram of a child&#10;&#10;Description automatically generated">
            <a:extLst>
              <a:ext uri="{FF2B5EF4-FFF2-40B4-BE49-F238E27FC236}">
                <a16:creationId xmlns:a16="http://schemas.microsoft.com/office/drawing/2014/main" id="{BD651B30-3889-9B92-B5DE-F7196E7AE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2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416326124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786500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React Hooks</a:t>
            </a:r>
            <a:endParaRPr lang="en-A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A7719D-74B9-2BC5-2E35-AC16ABC2565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28699" y="1938338"/>
            <a:ext cx="10801351" cy="19192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altLang="en-US" sz="3100" dirty="0"/>
              <a:t>h</a:t>
            </a:r>
            <a:r>
              <a:rPr kumimoji="0" lang="en-AU" altLang="en-US" sz="3100" b="0" i="0" u="none" strike="noStrike" cap="none" normalizeH="0" baseline="0" dirty="0">
                <a:ln>
                  <a:noFill/>
                </a:ln>
                <a:effectLst/>
              </a:rPr>
              <a:t>ooks are in-built React functions 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AU" altLang="en-US" sz="3100" b="0" i="0" u="none" strike="noStrike" cap="none" normalizeH="0" baseline="0" dirty="0">
                <a:ln>
                  <a:noFill/>
                </a:ln>
                <a:effectLst/>
              </a:rPr>
              <a:t>we can use them in the lifecycle of function components.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0" lang="en-AU" altLang="en-US" sz="3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AU" altLang="en-US" sz="3100" b="1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</a:rPr>
              <a:t>useState</a:t>
            </a:r>
            <a:r>
              <a:rPr lang="en-AU" altLang="en-US" sz="3100" b="1" dirty="0">
                <a:solidFill>
                  <a:srgbClr val="FFC000"/>
                </a:solidFill>
              </a:rPr>
              <a:t> - </a:t>
            </a:r>
            <a:r>
              <a:rPr kumimoji="0" lang="en-AU" altLang="en-US" sz="3100" b="0" i="0" u="none" strike="noStrike" cap="none" normalizeH="0" baseline="0" dirty="0">
                <a:ln>
                  <a:noFill/>
                </a:ln>
                <a:effectLst/>
              </a:rPr>
              <a:t>adds state to function components.</a:t>
            </a: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AU" altLang="en-US" sz="3100" b="1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</a:rPr>
              <a:t>useEffect</a:t>
            </a:r>
            <a:r>
              <a:rPr lang="en-AU" altLang="en-US" sz="3100" b="1" dirty="0">
                <a:solidFill>
                  <a:srgbClr val="FFC000"/>
                </a:solidFill>
              </a:rPr>
              <a:t> - </a:t>
            </a:r>
            <a:r>
              <a:rPr kumimoji="0" lang="en-AU" altLang="en-US" sz="3100" b="0" i="0" u="none" strike="noStrike" cap="none" normalizeH="0" baseline="0" dirty="0">
                <a:ln>
                  <a:noFill/>
                </a:ln>
                <a:effectLst/>
              </a:rPr>
              <a:t>lets you use side effects in function components.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BBF92-987F-6BEE-68B6-2A82EB95812E}"/>
              </a:ext>
            </a:extLst>
          </p:cNvPr>
          <p:cNvSpPr txBox="1"/>
          <p:nvPr/>
        </p:nvSpPr>
        <p:spPr>
          <a:xfrm>
            <a:off x="1028699" y="4318794"/>
            <a:ext cx="9067800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NasaApod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[</a:t>
            </a:r>
            <a:r>
              <a:rPr lang="en-AU" sz="14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apodData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AU" sz="14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setApodData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 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useState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null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AU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useEffect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(() 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=&gt;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	</a:t>
            </a:r>
            <a:r>
              <a:rPr lang="en-AU" sz="14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NASA API key and URL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	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apiKey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'DEMO_KEY'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       </a:t>
            </a:r>
          </a:p>
          <a:p>
            <a:r>
              <a:rPr lang="en-AU" sz="1400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apiUrl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`https://api.nasa.gov/planetary/</a:t>
            </a:r>
            <a:r>
              <a:rPr lang="en-AU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apod?api_key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${</a:t>
            </a:r>
            <a:r>
              <a:rPr lang="en-AU" sz="14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apiKey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`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…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255436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786500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React – Side Effects</a:t>
            </a:r>
            <a:endParaRPr lang="en-A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A7719D-74B9-2BC5-2E35-AC16ABC2565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33474" y="1707754"/>
            <a:ext cx="9534525" cy="26242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AU" altLang="en-US" sz="3600" b="0" i="0" u="none" strike="noStrike" cap="none" normalizeH="0" baseline="0" dirty="0">
                <a:ln>
                  <a:noFill/>
                </a:ln>
                <a:effectLst/>
              </a:rPr>
              <a:t>Our code will run actions which run outside of the sequence of the current code. </a:t>
            </a: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AU" altLang="en-US" sz="3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AU" altLang="en-US" sz="3600" b="0" i="0" u="none" strike="noStrike" cap="none" normalizeH="0" baseline="0" dirty="0">
                <a:ln>
                  <a:noFill/>
                </a:ln>
                <a:effectLst/>
              </a:rPr>
              <a:t>Updating an external document (e.g. .csv file)</a:t>
            </a:r>
          </a:p>
          <a:p>
            <a:pPr marL="514350" indent="-514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AU" altLang="en-US" sz="3600" b="0" i="0" u="none" strike="noStrike" cap="none" normalizeH="0" baseline="0" dirty="0">
                <a:ln>
                  <a:noFill/>
                </a:ln>
                <a:effectLst/>
              </a:rPr>
              <a:t>Adding event listeners</a:t>
            </a:r>
          </a:p>
          <a:p>
            <a:pPr marL="514350" indent="-514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AU" altLang="en-US" sz="3600" b="0" i="0" u="none" strike="noStrike" cap="none" normalizeH="0" baseline="0" dirty="0">
                <a:ln>
                  <a:noFill/>
                </a:ln>
                <a:effectLst/>
              </a:rPr>
              <a:t>Animation of UI elements</a:t>
            </a:r>
          </a:p>
          <a:p>
            <a:pPr marL="514350" indent="-514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AU" altLang="en-US" sz="3600" b="0" i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Fetching data from an API</a:t>
            </a:r>
          </a:p>
          <a:p>
            <a:pPr marL="514350" indent="-514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AU" altLang="en-US" sz="3600" dirty="0"/>
              <a:t>Synchronisation with a Cloud Storage service</a:t>
            </a:r>
            <a:endParaRPr kumimoji="0" lang="en-AU" altLang="en-US" sz="3600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0" lang="en-AU" altLang="en-US" sz="31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78D9E-67C8-0719-4C74-4963DCC8C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4331979"/>
            <a:ext cx="9083827" cy="22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1756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C92A6A38-762D-4D1E-84F6-35B86993516B}"/>
    </a:ext>
  </a:extLst>
</a:theme>
</file>

<file path=ppt/theme/theme10.xml><?xml version="1.0" encoding="utf-8"?>
<a:theme xmlns:a="http://schemas.openxmlformats.org/drawingml/2006/main" name="1_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C" id="{512C2FDB-8C93-844A-9C7C-E16B2F56908F}" vid="{F409DB23-9C1D-2B4A-B99D-0844671217B0}"/>
    </a:ext>
  </a:extLst>
</a:theme>
</file>

<file path=ppt/theme/theme11.xml><?xml version="1.0" encoding="utf-8"?>
<a:theme xmlns:a="http://schemas.openxmlformats.org/drawingml/2006/main" name="10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AFE-White-BG-B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B" id="{2956925C-A3E0-A44D-A1CA-96DE5E326E72}" vid="{BF725D3F-94CF-3B48-BC06-35479312206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3.xml><?xml version="1.0" encoding="utf-8"?>
<a:theme xmlns:a="http://schemas.openxmlformats.org/drawingml/2006/main" name="9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4.xml><?xml version="1.0" encoding="utf-8"?>
<a:theme xmlns:a="http://schemas.openxmlformats.org/drawingml/2006/main" name="3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74005428-A334-41FB-9C76-B70EADF29CBB}"/>
    </a:ext>
  </a:extLst>
</a:theme>
</file>

<file path=ppt/theme/theme5.xml><?xml version="1.0" encoding="utf-8"?>
<a:theme xmlns:a="http://schemas.openxmlformats.org/drawingml/2006/main" name="4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B2A232E-75D7-4897-BB1C-74DF42300102}"/>
    </a:ext>
  </a:extLst>
</a:theme>
</file>

<file path=ppt/theme/theme6.xml><?xml version="1.0" encoding="utf-8"?>
<a:theme xmlns:a="http://schemas.openxmlformats.org/drawingml/2006/main" name="5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B197BA3C-52E1-452E-9ECF-A8FC308A75CB}"/>
    </a:ext>
  </a:extLst>
</a:theme>
</file>

<file path=ppt/theme/theme7.xml><?xml version="1.0" encoding="utf-8"?>
<a:theme xmlns:a="http://schemas.openxmlformats.org/drawingml/2006/main" name="TAFE-Dark-BG-animated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091D9253-E664-4300-BB76-B0EA74ABD4E3}"/>
    </a:ext>
  </a:extLst>
</a:theme>
</file>

<file path=ppt/theme/theme8.xml><?xml version="1.0" encoding="utf-8"?>
<a:theme xmlns:a="http://schemas.openxmlformats.org/drawingml/2006/main" name="6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5315164-D39B-4AAC-B304-B1A2B031A95B}"/>
    </a:ext>
  </a:extLst>
</a:theme>
</file>

<file path=ppt/theme/theme9.xml><?xml version="1.0" encoding="utf-8"?>
<a:theme xmlns:a="http://schemas.openxmlformats.org/drawingml/2006/main" name="7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53110149-A4D3-4904-BBE1-036CB5C878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Presentation-2023</Template>
  <TotalTime>1928</TotalTime>
  <Words>1144</Words>
  <Application>Microsoft Office PowerPoint</Application>
  <PresentationFormat>Widescreen</PresentationFormat>
  <Paragraphs>207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21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Fira Code</vt:lpstr>
      <vt:lpstr>Menlo</vt:lpstr>
      <vt:lpstr>PT Sans</vt:lpstr>
      <vt:lpstr>TAFE-White-BG-C</vt:lpstr>
      <vt:lpstr>8_Office Theme</vt:lpstr>
      <vt:lpstr>9_Office Theme</vt:lpstr>
      <vt:lpstr>3_Office Theme</vt:lpstr>
      <vt:lpstr>4_Office Theme</vt:lpstr>
      <vt:lpstr>5_Office Theme</vt:lpstr>
      <vt:lpstr>TAFE-Dark-BG-animated</vt:lpstr>
      <vt:lpstr>6_Office Theme</vt:lpstr>
      <vt:lpstr>7_Office Theme</vt:lpstr>
      <vt:lpstr>1_TAFE-White-BG-C</vt:lpstr>
      <vt:lpstr>10_Office Theme</vt:lpstr>
      <vt:lpstr>11_Office Theme</vt:lpstr>
      <vt:lpstr>12_Office Theme</vt:lpstr>
      <vt:lpstr>TAFE-White-BG-B</vt:lpstr>
      <vt:lpstr> Diploma Web Application Development: Introduction</vt:lpstr>
      <vt:lpstr>PowerPoint Presentation</vt:lpstr>
      <vt:lpstr>Core Concepts</vt:lpstr>
      <vt:lpstr>React Component Lifecycle</vt:lpstr>
      <vt:lpstr>React Component Lifecycle</vt:lpstr>
      <vt:lpstr>State &amp; React</vt:lpstr>
      <vt:lpstr>DOM – the family tree</vt:lpstr>
      <vt:lpstr>React Hooks</vt:lpstr>
      <vt:lpstr>React – Side Effects</vt:lpstr>
      <vt:lpstr>Javascript Objects</vt:lpstr>
      <vt:lpstr>The Props Object</vt:lpstr>
      <vt:lpstr>Higher Order Functions</vt:lpstr>
      <vt:lpstr>React High Order Functions</vt:lpstr>
      <vt:lpstr>React Context</vt:lpstr>
      <vt:lpstr>Big 3 JS Frameworks &amp; Components</vt:lpstr>
      <vt:lpstr>Big 3 JS Frameworks &amp; Component Life</vt:lpstr>
      <vt:lpstr>Big 3 JS Frameworks &amp; Props</vt:lpstr>
      <vt:lpstr>Big 3 JS Frameworks &amp; State</vt:lpstr>
      <vt:lpstr>Challenge 1</vt:lpstr>
      <vt:lpstr>Challenge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Introduction</dc:title>
  <dc:creator>Adrian Gould</dc:creator>
  <cp:lastModifiedBy>John Robertson</cp:lastModifiedBy>
  <cp:revision>30</cp:revision>
  <dcterms:created xsi:type="dcterms:W3CDTF">2023-07-07T02:00:43Z</dcterms:created>
  <dcterms:modified xsi:type="dcterms:W3CDTF">2024-08-28T07:31:57Z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2023-07-09T17:39:43Z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934bf055-5d58-4591-8f85-6de4d295ed91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TAFE-White-BG-C:4\8_Office Theme:4\9_Office Theme:4\3_Office Theme:4\4_Office Theme:4\5_Office Theme:4\TAFE-Dark-BG-animated:4\6_Office Theme:4\7_Office Theme:4\1_TAFE-White-BG-C:7\10_Office Theme:8\11_Office Theme:7\12_Office Theme:7\TAFE-White-BG-B:7</vt:lpwstr>
  </property>
  <property fmtid="{D5CDD505-2E9C-101B-9397-08002B2CF9AE}" pid="10" name="ClassificationContentMarkingHeaderText">
    <vt:lpwstr>OFFICIAL</vt:lpwstr>
  </property>
</Properties>
</file>