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38"/>
  </p:notesMasterIdLst>
  <p:sldIdLst>
    <p:sldId id="270" r:id="rId15"/>
    <p:sldId id="426" r:id="rId16"/>
    <p:sldId id="649" r:id="rId17"/>
    <p:sldId id="668" r:id="rId18"/>
    <p:sldId id="669" r:id="rId19"/>
    <p:sldId id="590" r:id="rId20"/>
    <p:sldId id="670" r:id="rId21"/>
    <p:sldId id="671" r:id="rId22"/>
    <p:sldId id="672" r:id="rId23"/>
    <p:sldId id="673" r:id="rId24"/>
    <p:sldId id="674" r:id="rId25"/>
    <p:sldId id="680" r:id="rId26"/>
    <p:sldId id="681" r:id="rId27"/>
    <p:sldId id="677" r:id="rId28"/>
    <p:sldId id="676" r:id="rId29"/>
    <p:sldId id="675" r:id="rId30"/>
    <p:sldId id="678" r:id="rId31"/>
    <p:sldId id="682" r:id="rId32"/>
    <p:sldId id="683" r:id="rId33"/>
    <p:sldId id="684" r:id="rId34"/>
    <p:sldId id="685" r:id="rId35"/>
    <p:sldId id="686" r:id="rId36"/>
    <p:sldId id="6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80D8219-AFFB-4CCA-9E29-F006A0EBF923}">
          <p14:sldIdLst/>
        </p14:section>
        <p14:section name="Sessions" id="{A03E0263-4B7D-44B5-8003-4476F3FEBD5F}">
          <p14:sldIdLst>
            <p14:sldId id="270"/>
            <p14:sldId id="426"/>
            <p14:sldId id="649"/>
            <p14:sldId id="668"/>
            <p14:sldId id="669"/>
            <p14:sldId id="590"/>
            <p14:sldId id="670"/>
            <p14:sldId id="671"/>
            <p14:sldId id="672"/>
            <p14:sldId id="673"/>
            <p14:sldId id="674"/>
            <p14:sldId id="680"/>
            <p14:sldId id="681"/>
            <p14:sldId id="677"/>
            <p14:sldId id="676"/>
            <p14:sldId id="675"/>
            <p14:sldId id="678"/>
            <p14:sldId id="682"/>
            <p14:sldId id="683"/>
            <p14:sldId id="684"/>
            <p14:sldId id="685"/>
            <p14:sldId id="686"/>
            <p14:sldId id="6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000"/>
    <a:srgbClr val="2A0001"/>
    <a:srgbClr val="4C0001"/>
    <a:srgbClr val="3C3F41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/>
    <p:restoredTop sz="90340" autoAdjust="0"/>
  </p:normalViewPr>
  <p:slideViewPr>
    <p:cSldViewPr snapToGrid="0">
      <p:cViewPr varScale="1">
        <p:scale>
          <a:sx n="100" d="100"/>
          <a:sy n="100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presProps" Target="presProps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microsoft.com/office/2018/10/relationships/authors" Target="author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697ED-AC6D-694A-B4F5-8003E946CD65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D1F34-00E6-0546-8BB3-36357F9D2F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79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ehoban/es6features#readm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will be assessed on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D1F34-00E6-0546-8BB3-36357F9D2FC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14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ES6 features Anonymous arrows functions, template literals &amp; de-structuring, modules, spread operator, let &amp; const</a:t>
            </a:r>
          </a:p>
          <a:p>
            <a:r>
              <a:rPr lang="en-AU" dirty="0" err="1">
                <a:hlinkClick r:id="rId3"/>
              </a:rPr>
              <a:t>lukehoban</a:t>
            </a:r>
            <a:r>
              <a:rPr lang="en-AU" dirty="0">
                <a:hlinkClick r:id="rId3"/>
              </a:rPr>
              <a:t>/es6features: Overview of ECMAScript 6 features (github.com)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D1F34-00E6-0546-8BB3-36357F9D2FC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1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200" dirty="0"/>
              <a:t>React Developer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200" dirty="0"/>
              <a:t>VS Code </a:t>
            </a:r>
            <a:r>
              <a:rPr lang="en-AU" sz="1200" dirty="0" err="1"/>
              <a:t>launch.json</a:t>
            </a:r>
            <a:endParaRPr lang="en-AU" sz="1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D1F34-00E6-0546-8BB3-36357F9D2FC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87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200" dirty="0"/>
              <a:t>React Developer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1200" dirty="0"/>
              <a:t>VS Code </a:t>
            </a:r>
            <a:r>
              <a:rPr lang="en-AU" sz="1200" dirty="0" err="1"/>
              <a:t>launch.json</a:t>
            </a:r>
            <a:endParaRPr lang="en-AU" sz="1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D1F34-00E6-0546-8BB3-36357F9D2FC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57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" TargetMode="External"/><Relationship Id="rId2" Type="http://schemas.openxmlformats.org/officeDocument/2006/relationships/hyperlink" Target="https://classic.yarnpkg.com/lang/en/docs/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10005848" cy="1775897"/>
          </a:xfrm>
        </p:spPr>
        <p:txBody>
          <a:bodyPr anchor="b">
            <a:normAutofit fontScale="90000"/>
          </a:bodyPr>
          <a:lstStyle/>
          <a:p>
            <a:br>
              <a:rPr lang="en-AU" dirty="0"/>
            </a:br>
            <a:r>
              <a:rPr lang="en-AU" sz="5300" dirty="0"/>
              <a:t>Diploma Web </a:t>
            </a:r>
            <a:r>
              <a:rPr lang="en-AU" sz="5300" dirty="0" err="1"/>
              <a:t>Appication</a:t>
            </a:r>
            <a:r>
              <a:rPr lang="en-AU" sz="5300" dirty="0"/>
              <a:t> Development: Introduction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616966" cy="1087102"/>
          </a:xfrm>
        </p:spPr>
        <p:txBody>
          <a:bodyPr>
            <a:normAutofit/>
          </a:bodyPr>
          <a:lstStyle/>
          <a:p>
            <a:r>
              <a:rPr lang="en-AU" dirty="0"/>
              <a:t>ICT50220 Diploma of Information Technology(Front-End Web Development)</a:t>
            </a:r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ICTWEB517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Create web-based programs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ICTWEB546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Validate application design against specifications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88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React Tooling – CI/CD</a:t>
            </a:r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62000" y="1679827"/>
            <a:ext cx="789589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platform for functions, components,  objects &amp; can be automated in deployment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Testing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actual DOM nodes, simulating users interacting with your application.</a:t>
            </a:r>
            <a:endParaRPr lang="en-AU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ESLint</a:t>
            </a:r>
            <a:endParaRPr lang="en-AU" alt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enforces the style guide &amp; can be automated in deployment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Webpack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bundles your code &amp; assets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Hot Module Replacement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A7FA42-89BC-973A-9141-66B3A706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919" y="1230061"/>
            <a:ext cx="237205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3669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JSX</a:t>
            </a:r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757218"/>
            <a:ext cx="10896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 is an extension for JavaScript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like HTML but is closer to JavaScript.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include JavaScript expressions in JSX by wrapping JS in curly braces.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JSX tags can be HTML tags </a:t>
            </a:r>
            <a:r>
              <a:rPr lang="en-AU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components.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38254-C923-8DF4-112E-1E82381780BA}"/>
              </a:ext>
            </a:extLst>
          </p:cNvPr>
          <p:cNvSpPr txBox="1"/>
          <p:nvPr/>
        </p:nvSpPr>
        <p:spPr>
          <a:xfrm>
            <a:off x="838200" y="3867515"/>
            <a:ext cx="9619919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div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className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"container"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  	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h1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className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"title"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NASA Astronomy Picture of the Day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h1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  	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 err="1">
                <a:solidFill>
                  <a:srgbClr val="4EC9B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ApodForm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fetchApodData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fetchApodData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/&gt;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  	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4FC1FF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error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&amp;&amp;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p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className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"has-text-danger"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4FC1FF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error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p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  	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 err="1">
                <a:solidFill>
                  <a:srgbClr val="4EC9B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ApodContent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apodData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b="0" dirty="0" err="1">
                <a:solidFill>
                  <a:srgbClr val="4FC1FF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apodData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/&gt;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div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34149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219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JSX - Rules</a:t>
            </a:r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531148"/>
            <a:ext cx="10896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return </a:t>
            </a:r>
            <a:r>
              <a:rPr lang="en-AU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 can be returned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however return a </a:t>
            </a:r>
            <a:r>
              <a:rPr lang="en-AU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‘fragment’ 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multiple elements inside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must use </a:t>
            </a:r>
            <a:r>
              <a:rPr lang="en-AU" altLang="en-US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PascalCase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out components by convention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elements/fragments must have a </a:t>
            </a:r>
            <a:r>
              <a:rPr lang="en-AU" alt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38254-C923-8DF4-112E-1E82381780BA}"/>
              </a:ext>
            </a:extLst>
          </p:cNvPr>
          <p:cNvSpPr txBox="1"/>
          <p:nvPr/>
        </p:nvSpPr>
        <p:spPr>
          <a:xfrm>
            <a:off x="838200" y="3353165"/>
            <a:ext cx="9619919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chemeClr val="accent3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A fragment created by empty tags      </a:t>
            </a:r>
            <a:endParaRPr lang="en-AU" b="0" dirty="0">
              <a:solidFill>
                <a:schemeClr val="tx1">
                  <a:lumMod val="50000"/>
                </a:schemeClr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&lt;&gt;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</a:t>
            </a:r>
            <a:endParaRPr lang="en-AU" dirty="0">
              <a:solidFill>
                <a:schemeClr val="accent3"/>
              </a:solidFill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	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div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className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"container"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  	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h1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className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"title"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NASA Astronomy Picture of the Day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h1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AU" dirty="0">
                <a:solidFill>
                  <a:srgbClr val="808080"/>
                </a:solidFill>
                <a:highlight>
                  <a:srgbClr val="0B0000"/>
                </a:highlight>
                <a:latin typeface="Consolas" panose="020B0609020204030204" pitchFamily="49" charset="0"/>
              </a:rPr>
              <a:t>		</a:t>
            </a:r>
            <a:r>
              <a:rPr lang="en-AU" dirty="0">
                <a:solidFill>
                  <a:schemeClr val="accent3"/>
                </a:solidFill>
                <a:highlight>
                  <a:srgbClr val="0B0000"/>
                </a:highlight>
                <a:latin typeface="Consolas" panose="020B0609020204030204" pitchFamily="49" charset="0"/>
              </a:rPr>
              <a:t>// </a:t>
            </a:r>
            <a:r>
              <a:rPr lang="en-AU" dirty="0" err="1">
                <a:solidFill>
                  <a:schemeClr val="accent3"/>
                </a:solidFill>
                <a:highlight>
                  <a:srgbClr val="0B0000"/>
                </a:highlight>
                <a:latin typeface="Consolas" panose="020B0609020204030204" pitchFamily="49" charset="0"/>
              </a:rPr>
              <a:t>PascalCase</a:t>
            </a:r>
            <a:r>
              <a:rPr lang="en-AU" dirty="0">
                <a:solidFill>
                  <a:schemeClr val="accent3"/>
                </a:solidFill>
                <a:highlight>
                  <a:srgbClr val="0B0000"/>
                </a:highlight>
                <a:latin typeface="Consolas" panose="020B0609020204030204" pitchFamily="49" charset="0"/>
              </a:rPr>
              <a:t> component name - </a:t>
            </a:r>
            <a:r>
              <a:rPr lang="en-AU" dirty="0" err="1">
                <a:solidFill>
                  <a:schemeClr val="accent3"/>
                </a:solidFill>
                <a:highlight>
                  <a:srgbClr val="0B0000"/>
                </a:highlight>
                <a:latin typeface="Consolas" panose="020B0609020204030204" pitchFamily="49" charset="0"/>
              </a:rPr>
              <a:t>ApodForm</a:t>
            </a:r>
            <a:endParaRPr lang="en-AU" b="0" dirty="0">
              <a:solidFill>
                <a:schemeClr val="accent3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  	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 err="1">
                <a:solidFill>
                  <a:srgbClr val="4EC9B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ApodForm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fetchApodData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fetchApodData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/&gt;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  	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4FC1FF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error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&amp;&amp;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p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className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"has-text-danger"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b="0" dirty="0">
                <a:solidFill>
                  <a:srgbClr val="4FC1FF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error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p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  	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 err="1">
                <a:solidFill>
                  <a:srgbClr val="4EC9B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ApodContent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apodData</a:t>
            </a:r>
            <a:r>
              <a:rPr lang="en-AU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b="0" dirty="0" err="1">
                <a:solidFill>
                  <a:srgbClr val="4FC1FF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apodData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/&gt;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en-AU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div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AU" dirty="0">
                <a:solidFill>
                  <a:schemeClr val="accent3"/>
                </a:solidFill>
                <a:highlight>
                  <a:srgbClr val="0B0000"/>
                </a:highlight>
                <a:latin typeface="Consolas" panose="020B0609020204030204" pitchFamily="49" charset="0"/>
              </a:rPr>
              <a:t>// The closing tag for the fragment</a:t>
            </a:r>
            <a:endParaRPr lang="en-AU" b="0" dirty="0">
              <a:solidFill>
                <a:schemeClr val="accent3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808080"/>
                </a:solidFill>
                <a:highlight>
                  <a:srgbClr val="0B0000"/>
                </a:highlight>
                <a:latin typeface="Consolas" panose="020B0609020204030204" pitchFamily="49" charset="0"/>
              </a:rPr>
              <a:t>&lt;/&gt;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1706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i="1" dirty="0">
                <a:solidFill>
                  <a:schemeClr val="tx1"/>
                </a:solidFill>
              </a:rPr>
              <a:t>React &amp; the DOM</a:t>
            </a:r>
            <a:endParaRPr lang="en-AU" i="1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089167"/>
            <a:ext cx="47529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React creates its own copy of the DOM (virtual)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it compares the virtual &amp; real DOM’s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it then re-renders only the changes (diffing) to the real DOM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making it extremely fast</a:t>
            </a:r>
          </a:p>
        </p:txBody>
      </p:sp>
      <p:pic>
        <p:nvPicPr>
          <p:cNvPr id="5" name="Picture 4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708498E6-CC07-CA5D-0053-E2EFA83E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2103287"/>
            <a:ext cx="6096000" cy="3388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6B2F5C-9416-974B-59B4-F350A5BC4DEC}"/>
              </a:ext>
            </a:extLst>
          </p:cNvPr>
          <p:cNvSpPr txBox="1"/>
          <p:nvPr/>
        </p:nvSpPr>
        <p:spPr>
          <a:xfrm>
            <a:off x="5981700" y="59039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https://hackernoon.com/the-react-virtual-dom-explained</a:t>
            </a:r>
          </a:p>
        </p:txBody>
      </p:sp>
    </p:spTree>
    <p:extLst>
      <p:ext uri="{BB962C8B-B14F-4D97-AF65-F5344CB8AC3E}">
        <p14:creationId xmlns:p14="http://schemas.microsoft.com/office/powerpoint/2010/main" val="319372602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i="1" dirty="0">
                <a:solidFill>
                  <a:schemeClr val="tx1"/>
                </a:solidFill>
              </a:rPr>
              <a:t>JSX uses </a:t>
            </a:r>
            <a:r>
              <a:rPr lang="en-AU" b="1" i="1" dirty="0" err="1">
                <a:solidFill>
                  <a:srgbClr val="FFC000"/>
                </a:solidFill>
              </a:rPr>
              <a:t>React.createElement</a:t>
            </a:r>
            <a:endParaRPr lang="en-AU" i="1" dirty="0">
              <a:solidFill>
                <a:srgbClr val="FFC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637330"/>
            <a:ext cx="55245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createElement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converts elements written in JSX into vanilla  JavaScript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prepares the element representation without touching the actual 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38254-C923-8DF4-112E-1E82381780BA}"/>
              </a:ext>
            </a:extLst>
          </p:cNvPr>
          <p:cNvSpPr txBox="1"/>
          <p:nvPr/>
        </p:nvSpPr>
        <p:spPr>
          <a:xfrm>
            <a:off x="6705764" y="2483442"/>
            <a:ext cx="5000461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JSX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4FC1FF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element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h1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className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"greeting"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Hello, world!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h1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Translated to JS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4FC1FF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element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React</a:t>
            </a:r>
            <a:r>
              <a:rPr lang="en-AU" sz="1400" b="0" dirty="0" err="1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createElement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'h1'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{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className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'greeting'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},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'Hello, world!'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324461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i="1" dirty="0" err="1">
                <a:solidFill>
                  <a:schemeClr val="tx1"/>
                </a:solidFill>
              </a:rPr>
              <a:t>ReactDOM</a:t>
            </a:r>
            <a:endParaRPr lang="en-AU" i="1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9162" y="2494355"/>
            <a:ext cx="107013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the interaction between React components and the actual DOM.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React to update only parts of the DOM that have changed (diffs)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38254-C923-8DF4-112E-1E82381780BA}"/>
              </a:ext>
            </a:extLst>
          </p:cNvPr>
          <p:cNvSpPr txBox="1"/>
          <p:nvPr/>
        </p:nvSpPr>
        <p:spPr>
          <a:xfrm>
            <a:off x="919162" y="4362815"/>
            <a:ext cx="961991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React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'react'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ReactDOM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'react-</a:t>
            </a:r>
            <a:r>
              <a:rPr lang="en-AU" b="0" dirty="0" err="1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dom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App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'./App'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</a:b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ReactDOM</a:t>
            </a:r>
            <a:r>
              <a:rPr lang="en-AU" b="0" dirty="0" err="1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render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b="0" dirty="0">
                <a:solidFill>
                  <a:srgbClr val="4EC9B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App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/&gt;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document</a:t>
            </a:r>
            <a:r>
              <a:rPr lang="en-AU" b="0" dirty="0" err="1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.</a:t>
            </a:r>
            <a:r>
              <a:rPr lang="en-AU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getElementById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(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'root'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50675732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Converting JSX with Babel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47738" y="2085537"/>
            <a:ext cx="54768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 is a compiler that lets you use modern JavaScript (ES6+)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 compiles JSX into </a:t>
            </a:r>
            <a:r>
              <a:rPr lang="en-AU" alt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React.createElement</a:t>
            </a:r>
            <a:r>
              <a:rPr lang="en-AU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AU" alt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our browser to use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Specifically, it uses </a:t>
            </a:r>
            <a:r>
              <a:rPr lang="en-AU" alt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@babel/preset-react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38254-C923-8DF4-112E-1E82381780BA}"/>
              </a:ext>
            </a:extLst>
          </p:cNvPr>
          <p:cNvSpPr txBox="1"/>
          <p:nvPr/>
        </p:nvSpPr>
        <p:spPr>
          <a:xfrm>
            <a:off x="6519863" y="2505440"/>
            <a:ext cx="5476875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"presets"</a:t>
            </a:r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</a:t>
            </a:r>
            <a:r>
              <a:rPr lang="en-AU" sz="16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"@babel/preset-env"</a:t>
            </a:r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</a:t>
            </a:r>
            <a:r>
              <a:rPr lang="en-AU" sz="16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"@babel/preset-react"</a:t>
            </a:r>
            <a:endParaRPr lang="en-AU" sz="16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],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6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"plugins"</a:t>
            </a:r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</a:t>
            </a:r>
            <a:r>
              <a:rPr lang="en-AU" sz="1600" b="0" dirty="0">
                <a:solidFill>
                  <a:srgbClr val="6A9955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Example of a plugin</a:t>
            </a:r>
            <a:endParaRPr lang="en-AU" sz="16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</a:t>
            </a:r>
            <a:r>
              <a:rPr lang="en-AU" sz="16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"@babel/plugin-proposal-class-properties"</a:t>
            </a:r>
            <a:endParaRPr lang="en-AU" sz="16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AU" sz="16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23948885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>
                <a:solidFill>
                  <a:schemeClr val="tx1"/>
                </a:solidFill>
              </a:rPr>
              <a:t>Converting JSX with Babel 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38254-C923-8DF4-112E-1E82381780BA}"/>
              </a:ext>
            </a:extLst>
          </p:cNvPr>
          <p:cNvSpPr txBox="1"/>
          <p:nvPr/>
        </p:nvSpPr>
        <p:spPr>
          <a:xfrm>
            <a:off x="5943599" y="2381613"/>
            <a:ext cx="6248401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chemeClr val="accent3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Converts to the following in the DOM</a:t>
            </a:r>
          </a:p>
          <a:p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"use strict"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ApodDisplay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({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title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imageUrl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})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React</a:t>
            </a:r>
            <a:r>
              <a:rPr lang="en-AU" sz="1400" b="0" dirty="0" err="1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createElement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"div"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null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React</a:t>
            </a:r>
            <a:r>
              <a:rPr lang="en-AU" sz="1400" b="0" dirty="0" err="1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createElement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"h1"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null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title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),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React</a:t>
            </a:r>
            <a:r>
              <a:rPr lang="en-AU" sz="1400" b="0" dirty="0" err="1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.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createElement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(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img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{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src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imageUrl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alt: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title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})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B8406-BE55-F869-31BA-F52C1ACAF4B3}"/>
              </a:ext>
            </a:extLst>
          </p:cNvPr>
          <p:cNvSpPr txBox="1"/>
          <p:nvPr/>
        </p:nvSpPr>
        <p:spPr>
          <a:xfrm>
            <a:off x="314491" y="3243388"/>
            <a:ext cx="4733760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chemeClr val="accent3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JSX</a:t>
            </a:r>
          </a:p>
          <a:p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const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ApodDisplay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({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title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imageUrl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})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=&gt;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div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h1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title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h1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en-AU" sz="1400" b="0" dirty="0" err="1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img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src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imageUrl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alt</a:t>
            </a:r>
            <a:r>
              <a:rPr lang="en-AU" sz="1400" b="0" dirty="0">
                <a:solidFill>
                  <a:srgbClr val="D4D4D4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=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title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/&gt;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div</a:t>
            </a:r>
            <a:r>
              <a:rPr lang="en-AU" sz="1400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3ADB94-3AC0-EC58-DC07-5BE82CE4959A}"/>
              </a:ext>
            </a:extLst>
          </p:cNvPr>
          <p:cNvSpPr/>
          <p:nvPr/>
        </p:nvSpPr>
        <p:spPr>
          <a:xfrm>
            <a:off x="5153025" y="3805482"/>
            <a:ext cx="685800" cy="4762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00325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Challenge 1: Babel Setup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5966-57BE-7F57-8F11-E6856F19FC37}"/>
              </a:ext>
            </a:extLst>
          </p:cNvPr>
          <p:cNvSpPr txBox="1"/>
          <p:nvPr/>
        </p:nvSpPr>
        <p:spPr>
          <a:xfrm>
            <a:off x="962025" y="1968490"/>
            <a:ext cx="990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initialise a new React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configure Babel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create a simple React Greeting component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ensure it compiles correctly using babel</a:t>
            </a:r>
          </a:p>
        </p:txBody>
      </p:sp>
    </p:spTree>
    <p:extLst>
      <p:ext uri="{BB962C8B-B14F-4D97-AF65-F5344CB8AC3E}">
        <p14:creationId xmlns:p14="http://schemas.microsoft.com/office/powerpoint/2010/main" val="291090789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Challenge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5966-57BE-7F57-8F11-E6856F19FC37}"/>
              </a:ext>
            </a:extLst>
          </p:cNvPr>
          <p:cNvSpPr txBox="1"/>
          <p:nvPr/>
        </p:nvSpPr>
        <p:spPr>
          <a:xfrm>
            <a:off x="962025" y="1968490"/>
            <a:ext cx="990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create a JSX component that takes the array of 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this is returned to the App component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component renders them in an ordered list.</a:t>
            </a:r>
          </a:p>
        </p:txBody>
      </p:sp>
    </p:spTree>
    <p:extLst>
      <p:ext uri="{BB962C8B-B14F-4D97-AF65-F5344CB8AC3E}">
        <p14:creationId xmlns:p14="http://schemas.microsoft.com/office/powerpoint/2010/main" val="201515885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A502-DEA4-4E56-A1A3-DFE5B334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75"/>
            <a:ext cx="10515600" cy="3717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0" lvl="2" indent="0">
              <a:buNone/>
            </a:pPr>
            <a:endParaRPr lang="en-AU" dirty="0">
              <a:cs typeface="Calibri" panose="020F0502020204030204"/>
            </a:endParaRPr>
          </a:p>
          <a:p>
            <a:pPr marL="914400" lvl="2" indent="0">
              <a:buNone/>
            </a:pPr>
            <a:endParaRPr lang="en-AU" dirty="0">
              <a:cs typeface="Calibri" panose="020F0502020204030204"/>
            </a:endParaRPr>
          </a:p>
          <a:p>
            <a:pPr marL="914400" lvl="2" indent="0">
              <a:buNone/>
            </a:pPr>
            <a:r>
              <a:rPr lang="en-AU" sz="4800" dirty="0">
                <a:cs typeface="Calibri" panose="020F0502020204030204"/>
              </a:rPr>
              <a:t>Web Application Development – Introduction to React</a:t>
            </a:r>
          </a:p>
        </p:txBody>
      </p:sp>
    </p:spTree>
    <p:extLst>
      <p:ext uri="{BB962C8B-B14F-4D97-AF65-F5344CB8AC3E}">
        <p14:creationId xmlns:p14="http://schemas.microsoft.com/office/powerpoint/2010/main" val="4136621059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Challenge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5966-57BE-7F57-8F11-E6856F19FC37}"/>
              </a:ext>
            </a:extLst>
          </p:cNvPr>
          <p:cNvSpPr txBox="1"/>
          <p:nvPr/>
        </p:nvSpPr>
        <p:spPr>
          <a:xfrm>
            <a:off x="904875" y="2951946"/>
            <a:ext cx="990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update the JavaScript challenge 3 starter code to use </a:t>
            </a:r>
            <a:r>
              <a:rPr lang="en-AU" sz="2800" dirty="0" err="1"/>
              <a:t>React.createElement</a:t>
            </a:r>
            <a:r>
              <a:rPr lang="en-AU" sz="2800" dirty="0"/>
              <a:t> to render the DOM</a:t>
            </a:r>
          </a:p>
        </p:txBody>
      </p:sp>
    </p:spTree>
    <p:extLst>
      <p:ext uri="{BB962C8B-B14F-4D97-AF65-F5344CB8AC3E}">
        <p14:creationId xmlns:p14="http://schemas.microsoft.com/office/powerpoint/2010/main" val="80826514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Challenge 4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5966-57BE-7F57-8F11-E6856F19FC37}"/>
              </a:ext>
            </a:extLst>
          </p:cNvPr>
          <p:cNvSpPr txBox="1"/>
          <p:nvPr/>
        </p:nvSpPr>
        <p:spPr>
          <a:xfrm>
            <a:off x="904875" y="2951946"/>
            <a:ext cx="990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update the </a:t>
            </a:r>
            <a:r>
              <a:rPr lang="en-AU" sz="2800" dirty="0" err="1"/>
              <a:t>React.createElement</a:t>
            </a:r>
            <a:r>
              <a:rPr lang="en-AU" sz="2800" dirty="0"/>
              <a:t> code you created  in challenge 3 code to use JSX &amp; Babel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create a </a:t>
            </a:r>
            <a:r>
              <a:rPr lang="en-AU" sz="2800" dirty="0" err="1"/>
              <a:t>UserProfile</a:t>
            </a:r>
            <a:r>
              <a:rPr lang="en-AU" sz="2800" dirty="0"/>
              <a:t> component returns the user object detail to the App component to render the DOM.</a:t>
            </a:r>
          </a:p>
        </p:txBody>
      </p:sp>
    </p:spTree>
    <p:extLst>
      <p:ext uri="{BB962C8B-B14F-4D97-AF65-F5344CB8AC3E}">
        <p14:creationId xmlns:p14="http://schemas.microsoft.com/office/powerpoint/2010/main" val="148361925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2968373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dirty="0"/>
              <a:t>Complete </a:t>
            </a:r>
            <a:r>
              <a:rPr lang="it-IT" dirty="0"/>
              <a:t>Session 07 - 01 - Tutorial - JSX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05697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263748986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What is React?</a:t>
            </a:r>
            <a:endParaRPr lang="en-A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A7719D-74B9-2BC5-2E35-AC16ABC256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199" y="2183330"/>
            <a:ext cx="1034187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library for building the user interface (UI)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Involves the creation &amp; reuse of components.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reated by Meta (for Facebook)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riginally single-page applications (SPA’s) - </a:t>
            </a:r>
            <a:r>
              <a:rPr kumimoji="0" lang="en-AU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NextJS</a:t>
            </a: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changing this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600" dirty="0">
                <a:solidFill>
                  <a:schemeClr val="tx1"/>
                </a:solidFill>
                <a:latin typeface="Arial" panose="020B0604020202020204" pitchFamily="34" charset="0"/>
              </a:rPr>
              <a:t>native</a:t>
            </a:r>
            <a:r>
              <a:rPr kumimoji="0" lang="en-A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3673B-A5FC-222D-4FFE-FE202BE3B3C2}"/>
              </a:ext>
            </a:extLst>
          </p:cNvPr>
          <p:cNvSpPr txBox="1"/>
          <p:nvPr/>
        </p:nvSpPr>
        <p:spPr>
          <a:xfrm>
            <a:off x="838199" y="4996934"/>
            <a:ext cx="9572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managing dynamic data.</a:t>
            </a:r>
          </a:p>
        </p:txBody>
      </p:sp>
    </p:spTree>
    <p:extLst>
      <p:ext uri="{BB962C8B-B14F-4D97-AF65-F5344CB8AC3E}">
        <p14:creationId xmlns:p14="http://schemas.microsoft.com/office/powerpoint/2010/main" val="20910628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Why use React?</a:t>
            </a:r>
            <a:endParaRPr lang="en-A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A7719D-74B9-2BC5-2E35-AC16ABC256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199" y="2167942"/>
            <a:ext cx="581025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we </a:t>
            </a:r>
            <a:r>
              <a:rPr kumimoji="0" lang="en-AU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what the UI should look like (declarative)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kumimoji="0" lang="en-AU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 how to change </a:t>
            </a: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UI</a:t>
            </a:r>
            <a:r>
              <a:rPr kumimoji="0" lang="en-AU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we b</a:t>
            </a:r>
            <a:r>
              <a:rPr kumimoji="0" lang="en-AU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uild encapsulated components (OOP)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 manage their state (how they change)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3673B-A5FC-222D-4FFE-FE202BE3B3C2}"/>
              </a:ext>
            </a:extLst>
          </p:cNvPr>
          <p:cNvSpPr txBox="1"/>
          <p:nvPr/>
        </p:nvSpPr>
        <p:spPr>
          <a:xfrm>
            <a:off x="838199" y="5120759"/>
            <a:ext cx="9572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admin dashboards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D553A-676F-465B-6CB0-CDA94A531F1B}"/>
              </a:ext>
            </a:extLst>
          </p:cNvPr>
          <p:cNvSpPr txBox="1"/>
          <p:nvPr/>
        </p:nvSpPr>
        <p:spPr>
          <a:xfrm>
            <a:off x="6753226" y="1859339"/>
            <a:ext cx="5238750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React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'react'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endParaRPr lang="it-IT" b="0" dirty="0">
              <a:solidFill>
                <a:srgbClr val="569CD6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endParaRPr lang="it-IT" dirty="0">
              <a:solidFill>
                <a:srgbClr val="569CD6"/>
              </a:solidFill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function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Sidebar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it-IT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return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div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Dashboard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Users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Settings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li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  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ul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div</a:t>
            </a:r>
            <a:r>
              <a:rPr lang="it-IT" b="0" dirty="0">
                <a:solidFill>
                  <a:srgbClr val="80808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);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4659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The React Learning Curve</a:t>
            </a:r>
            <a:endParaRPr lang="en-A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A7719D-74B9-2BC5-2E35-AC16ABC2565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613392"/>
            <a:ext cx="581025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React ecosystem including tools for state management, routing for navigation, UI components &amp; more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there is a massive community that contributes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however, the use packages and plugins can be complex &amp; hard to manage</a:t>
            </a:r>
            <a:endParaRPr kumimoji="0" lang="en-AU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D553A-676F-465B-6CB0-CDA94A531F1B}"/>
              </a:ext>
            </a:extLst>
          </p:cNvPr>
          <p:cNvSpPr txBox="1"/>
          <p:nvPr/>
        </p:nvSpPr>
        <p:spPr>
          <a:xfrm>
            <a:off x="6648451" y="2183189"/>
            <a:ext cx="523875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Core React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React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{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useState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useEffect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} </a:t>
            </a:r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'react'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Routing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{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BrowserRouter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as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Router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Route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Switch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Link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} </a:t>
            </a:r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'react-router-</a:t>
            </a:r>
            <a:r>
              <a:rPr lang="en-AU" sz="1400" b="0" dirty="0" err="1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dom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State Management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{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Provider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useSelector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useDispatch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} </a:t>
            </a:r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'react-redux'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store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'./store'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{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connect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} </a:t>
            </a:r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'react-redux'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</a:br>
            <a:r>
              <a:rPr lang="en-AU" sz="1400" b="0" dirty="0">
                <a:solidFill>
                  <a:srgbClr val="6A9955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// UI Components (Material-UI as an example)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Button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'@material-</a:t>
            </a:r>
            <a:r>
              <a:rPr lang="en-AU" sz="1400" b="0" dirty="0" err="1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ui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/core/Button'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import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AppBar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586C0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from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'@material-</a:t>
            </a:r>
            <a:r>
              <a:rPr lang="en-AU" sz="1400" b="0" dirty="0" err="1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ui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/core/</a:t>
            </a:r>
            <a:r>
              <a:rPr lang="en-AU" sz="1400" b="0" dirty="0" err="1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AppBar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'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127884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The React Development Environment</a:t>
            </a:r>
            <a:endParaRPr lang="en-A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62025" y="2915117"/>
            <a:ext cx="64769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the CLI to start a new React application.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sets up your development environment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ays out the initial structure &amp; tooling for the project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Webpack, Babel 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ESLint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B939AD9-10F3-D76A-0DA3-A3239BB9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495" y="1690688"/>
            <a:ext cx="3348305" cy="48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0076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Package Management – </a:t>
            </a:r>
            <a:r>
              <a:rPr lang="en-AU" b="1" i="1" dirty="0" err="1">
                <a:solidFill>
                  <a:schemeClr val="accent1"/>
                </a:solidFill>
              </a:rPr>
              <a:t>package.json</a:t>
            </a:r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62025" y="2176453"/>
            <a:ext cx="58197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Source of truth 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for your project storing metadata for the project.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manages the project's dependencies (production &amp; development).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script commands for repetitive tasks like building, testing &amp; starting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version control to manage conflicts as libraries/plugins change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D4651-AAED-2973-9B01-3AF6AF7A4E12}"/>
              </a:ext>
            </a:extLst>
          </p:cNvPr>
          <p:cNvSpPr txBox="1"/>
          <p:nvPr/>
        </p:nvSpPr>
        <p:spPr>
          <a:xfrm>
            <a:off x="7038975" y="2053343"/>
            <a:ext cx="478155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"name"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</a:t>
            </a:r>
            <a:r>
              <a:rPr lang="en-AU" sz="1400" b="0" dirty="0" err="1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apod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-app"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"version"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"1.0.0"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"private"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569CD6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true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"dependencies"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"react"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"^17.0.2"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"react-</a:t>
            </a:r>
            <a:r>
              <a:rPr lang="en-AU" sz="1400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dom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"^17.0.2"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"react-scripts"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"4.0.3"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},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"scripts"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"start"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"react-scripts start"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"build"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"react-scripts build"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"test"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"react-scripts test"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</a:t>
            </a:r>
            <a:r>
              <a:rPr lang="en-AU" sz="1400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"my-custom-script"</a:t>
            </a:r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sz="1400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"run something clever"</a:t>
            </a:r>
            <a:endParaRPr lang="en-AU" sz="1400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AU" sz="1400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03350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Package Managers – NPM &amp; Yarn</a:t>
            </a:r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62024" y="2367170"/>
            <a:ext cx="1010602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used to install, share &amp; manage library dependencies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manages React itself, React-DOM, and other libraries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controls dependencies using the </a:t>
            </a:r>
            <a:r>
              <a:rPr lang="en-AU" altLang="en-US" sz="2200" b="1" i="1" dirty="0">
                <a:solidFill>
                  <a:schemeClr val="accent1"/>
                </a:solidFill>
                <a:latin typeface="Arial" panose="020B0604020202020204" pitchFamily="34" charset="0"/>
              </a:rPr>
              <a:t>package-</a:t>
            </a:r>
            <a:r>
              <a:rPr lang="en-AU" altLang="en-US" sz="2200" b="1" i="1" dirty="0" err="1">
                <a:solidFill>
                  <a:schemeClr val="accent1"/>
                </a:solidFill>
                <a:latin typeface="Arial" panose="020B0604020202020204" pitchFamily="34" charset="0"/>
              </a:rPr>
              <a:t>lock.json</a:t>
            </a:r>
            <a:endParaRPr lang="en-AU" altLang="en-US" sz="2200" b="1" i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AU" altLang="en-US" sz="22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2200" dirty="0">
                <a:solidFill>
                  <a:srgbClr val="FFC000"/>
                </a:solidFill>
                <a:latin typeface="Arial" panose="020B0604020202020204" pitchFamily="34" charset="0"/>
              </a:rPr>
              <a:t>Hint: </a:t>
            </a:r>
            <a:r>
              <a:rPr lang="en-AU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npx</a:t>
            </a: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is included with </a:t>
            </a:r>
            <a:r>
              <a:rPr lang="en-AU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npm</a:t>
            </a:r>
            <a:r>
              <a:rPr lang="en-A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– it allows you to run &amp; test versions of packages without installing them on your global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D4651-AAED-2973-9B01-3AF6AF7A4E12}"/>
              </a:ext>
            </a:extLst>
          </p:cNvPr>
          <p:cNvSpPr txBox="1"/>
          <p:nvPr/>
        </p:nvSpPr>
        <p:spPr>
          <a:xfrm>
            <a:off x="6400801" y="4934403"/>
            <a:ext cx="39243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0" dirty="0" err="1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npm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install &lt;package-name&gt;</a:t>
            </a:r>
          </a:p>
          <a:p>
            <a:endParaRPr lang="en-AU" dirty="0">
              <a:solidFill>
                <a:srgbClr val="CCCCCC"/>
              </a:solidFill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CCCCCC"/>
                </a:solidFill>
                <a:highlight>
                  <a:srgbClr val="0B0000"/>
                </a:highlight>
                <a:latin typeface="Consolas" panose="020B0609020204030204" pitchFamily="49" charset="0"/>
              </a:rPr>
              <a:t>n</a:t>
            </a:r>
            <a:r>
              <a:rPr lang="en-AU" b="0" dirty="0" err="1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px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 install &lt;package-name&gt;</a:t>
            </a:r>
          </a:p>
          <a:p>
            <a:endParaRPr lang="en-AU" dirty="0">
              <a:solidFill>
                <a:srgbClr val="CCCCCC"/>
              </a:solidFill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dirty="0">
                <a:solidFill>
                  <a:srgbClr val="CCCCCC"/>
                </a:solidFill>
                <a:highlight>
                  <a:srgbClr val="0B0000"/>
                </a:highlight>
                <a:latin typeface="Consolas" panose="020B0609020204030204" pitchFamily="49" charset="0"/>
              </a:rPr>
              <a:t>y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arn install &lt;package-name&gt;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A4F8EE-1D3C-F66D-D880-F8EE43BE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319124"/>
            <a:ext cx="5019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000" dirty="0">
                <a:solidFill>
                  <a:schemeClr val="accent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| Yarn</a:t>
            </a:r>
            <a:endParaRPr lang="en-AU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2000" dirty="0">
                <a:solidFill>
                  <a:schemeClr val="accent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| NPM</a:t>
            </a:r>
            <a:endParaRPr lang="en-AU" alt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016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0DE0-65A2-1734-13C2-2CD217C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 anchor="ctr">
            <a:normAutofit/>
          </a:bodyPr>
          <a:lstStyle/>
          <a:p>
            <a:r>
              <a:rPr lang="en-AU" b="1" dirty="0"/>
              <a:t>Package Versions</a:t>
            </a:r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9DAB83-A3E8-B47E-92C6-C177925AF3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62025" y="2090172"/>
            <a:ext cx="65627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Minor 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&amp;</a:t>
            </a:r>
            <a:r>
              <a:rPr lang="en-AU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 Patch 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versions are backward compatible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Major versions may break previous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Caret(</a:t>
            </a:r>
            <a:r>
              <a:rPr lang="en-AU" altLang="en-US" sz="2400" dirty="0">
                <a:solidFill>
                  <a:schemeClr val="accent3"/>
                </a:solidFill>
                <a:latin typeface="Arial" panose="020B0604020202020204" pitchFamily="34" charset="0"/>
              </a:rPr>
              <a:t>^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):  </a:t>
            </a:r>
            <a:r>
              <a:rPr lang="en-AU" altLang="en-US" sz="2400" dirty="0">
                <a:solidFill>
                  <a:schemeClr val="accent3"/>
                </a:solidFill>
                <a:latin typeface="Arial" panose="020B0604020202020204" pitchFamily="34" charset="0"/>
              </a:rPr>
              <a:t>^17.0.2 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allows updates to any 17.x.x release, but not to 18.0.0 +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400" dirty="0">
                <a:solidFill>
                  <a:schemeClr val="accent3"/>
                </a:solidFill>
                <a:latin typeface="Arial" panose="020B0604020202020204" pitchFamily="34" charset="0"/>
              </a:rPr>
              <a:t>“react-scripts”: “4.0.3” </a:t>
            </a:r>
            <a:r>
              <a:rPr lang="en-AU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means the package version is set to this version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D4651-AAED-2973-9B01-3AF6AF7A4E12}"/>
              </a:ext>
            </a:extLst>
          </p:cNvPr>
          <p:cNvSpPr txBox="1"/>
          <p:nvPr/>
        </p:nvSpPr>
        <p:spPr>
          <a:xfrm>
            <a:off x="7448550" y="2551837"/>
            <a:ext cx="4124325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"dependencies"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AU" b="0" dirty="0">
                <a:solidFill>
                  <a:schemeClr val="accent3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	// </a:t>
            </a:r>
            <a:r>
              <a:rPr lang="en-AU" b="0" dirty="0" err="1">
                <a:solidFill>
                  <a:schemeClr val="accent3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Major.Minor.Patch</a:t>
            </a:r>
            <a:endParaRPr lang="en-AU" b="0" dirty="0">
              <a:solidFill>
                <a:schemeClr val="accent3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	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"react"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"^17.0.2"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	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"react-</a:t>
            </a:r>
            <a:r>
              <a:rPr lang="en-AU" b="0" dirty="0" err="1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dom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"^17.0.2"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  	</a:t>
            </a:r>
            <a:r>
              <a:rPr lang="en-AU" b="0" dirty="0">
                <a:solidFill>
                  <a:srgbClr val="9CDCFE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"react-scripts"</a:t>
            </a:r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: </a:t>
            </a:r>
            <a:r>
              <a:rPr lang="en-AU" b="0" dirty="0">
                <a:solidFill>
                  <a:srgbClr val="CE9178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"4.0.3"</a:t>
            </a:r>
            <a:endParaRPr lang="en-AU" b="0" dirty="0">
              <a:solidFill>
                <a:srgbClr val="CCCCCC"/>
              </a:solidFill>
              <a:effectLst/>
              <a:highlight>
                <a:srgbClr val="0B0000"/>
              </a:highlight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CCCCCC"/>
                </a:solidFill>
                <a:effectLst/>
                <a:highlight>
                  <a:srgbClr val="0B0000"/>
                </a:highlight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A4F8EE-1D3C-F66D-D880-F8EE43BE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99" y="5520908"/>
            <a:ext cx="8305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40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Hint: read the release notes before installing major versions</a:t>
            </a:r>
          </a:p>
        </p:txBody>
      </p:sp>
    </p:spTree>
    <p:extLst>
      <p:ext uri="{BB962C8B-B14F-4D97-AF65-F5344CB8AC3E}">
        <p14:creationId xmlns:p14="http://schemas.microsoft.com/office/powerpoint/2010/main" val="84965345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1543</TotalTime>
  <Words>1488</Words>
  <Application>Microsoft Office PowerPoint</Application>
  <PresentationFormat>Widescreen</PresentationFormat>
  <Paragraphs>232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 Diploma Web Appication Development: Introduction</vt:lpstr>
      <vt:lpstr>PowerPoint Presentation</vt:lpstr>
      <vt:lpstr>What is React?</vt:lpstr>
      <vt:lpstr>Why use React?</vt:lpstr>
      <vt:lpstr>The React Learning Curve</vt:lpstr>
      <vt:lpstr>The React Development Environment</vt:lpstr>
      <vt:lpstr>Package Management – package.json</vt:lpstr>
      <vt:lpstr>Package Managers – NPM &amp; Yarn</vt:lpstr>
      <vt:lpstr>Package Versions</vt:lpstr>
      <vt:lpstr>React Tooling – CI/CD</vt:lpstr>
      <vt:lpstr>JSX</vt:lpstr>
      <vt:lpstr>JSX - Rules</vt:lpstr>
      <vt:lpstr>React &amp; the DOM</vt:lpstr>
      <vt:lpstr>JSX uses React.createElement</vt:lpstr>
      <vt:lpstr>ReactDOM</vt:lpstr>
      <vt:lpstr>Converting JSX with Babel </vt:lpstr>
      <vt:lpstr>Converting JSX with Babel </vt:lpstr>
      <vt:lpstr>Challenge 1: Babel Setup</vt:lpstr>
      <vt:lpstr>Challenge 2</vt:lpstr>
      <vt:lpstr>Challenge 3</vt:lpstr>
      <vt:lpstr>Challenge 4</vt:lpstr>
      <vt:lpstr>Complete Session 07 - 01 - Tutorial - JSX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John Robertson</cp:lastModifiedBy>
  <cp:revision>27</cp:revision>
  <dcterms:created xsi:type="dcterms:W3CDTF">2023-07-07T02:00:43Z</dcterms:created>
  <dcterms:modified xsi:type="dcterms:W3CDTF">2024-08-15T05:11:45Z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