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2"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F88FF38-F034-4F59-B934-D19575842CCB}" type="datetimeFigureOut">
              <a:rPr lang="zh-CN" altLang="en-US" smtClean="0"/>
              <a:t>2015/5/10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2E7BE5-BE6F-4EC8-88D3-CA6303B4624F}" type="slidenum">
              <a:rPr lang="zh-CN" altLang="en-US" smtClean="0"/>
              <a:t>‹#›</a:t>
            </a:fld>
            <a:endParaRPr lang="zh-CN" altLang="en-US"/>
          </a:p>
        </p:txBody>
      </p:sp>
    </p:spTree>
    <p:extLst>
      <p:ext uri="{BB962C8B-B14F-4D97-AF65-F5344CB8AC3E}">
        <p14:creationId xmlns:p14="http://schemas.microsoft.com/office/powerpoint/2010/main" val="391761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88FF38-F034-4F59-B934-D19575842CCB}" type="datetimeFigureOut">
              <a:rPr lang="zh-CN" altLang="en-US" smtClean="0"/>
              <a:t>2015/5/10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2E7BE5-BE6F-4EC8-88D3-CA6303B4624F}" type="slidenum">
              <a:rPr lang="zh-CN" altLang="en-US" smtClean="0"/>
              <a:t>‹#›</a:t>
            </a:fld>
            <a:endParaRPr lang="zh-CN" altLang="en-US"/>
          </a:p>
        </p:txBody>
      </p:sp>
    </p:spTree>
    <p:extLst>
      <p:ext uri="{BB962C8B-B14F-4D97-AF65-F5344CB8AC3E}">
        <p14:creationId xmlns:p14="http://schemas.microsoft.com/office/powerpoint/2010/main" val="3639369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88FF38-F034-4F59-B934-D19575842CCB}" type="datetimeFigureOut">
              <a:rPr lang="zh-CN" altLang="en-US" smtClean="0"/>
              <a:t>2015/5/10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2E7BE5-BE6F-4EC8-88D3-CA6303B4624F}" type="slidenum">
              <a:rPr lang="zh-CN" altLang="en-US" smtClean="0"/>
              <a:t>‹#›</a:t>
            </a:fld>
            <a:endParaRPr lang="zh-CN" altLang="en-US"/>
          </a:p>
        </p:txBody>
      </p:sp>
    </p:spTree>
    <p:extLst>
      <p:ext uri="{BB962C8B-B14F-4D97-AF65-F5344CB8AC3E}">
        <p14:creationId xmlns:p14="http://schemas.microsoft.com/office/powerpoint/2010/main" val="4144439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88FF38-F034-4F59-B934-D19575842CCB}" type="datetimeFigureOut">
              <a:rPr lang="zh-CN" altLang="en-US" smtClean="0"/>
              <a:t>2015/5/10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2E7BE5-BE6F-4EC8-88D3-CA6303B4624F}" type="slidenum">
              <a:rPr lang="zh-CN" altLang="en-US" smtClean="0"/>
              <a:t>‹#›</a:t>
            </a:fld>
            <a:endParaRPr lang="zh-CN" altLang="en-US"/>
          </a:p>
        </p:txBody>
      </p:sp>
    </p:spTree>
    <p:extLst>
      <p:ext uri="{BB962C8B-B14F-4D97-AF65-F5344CB8AC3E}">
        <p14:creationId xmlns:p14="http://schemas.microsoft.com/office/powerpoint/2010/main" val="2863712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F88FF38-F034-4F59-B934-D19575842CCB}" type="datetimeFigureOut">
              <a:rPr lang="zh-CN" altLang="en-US" smtClean="0"/>
              <a:t>2015/5/10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2E7BE5-BE6F-4EC8-88D3-CA6303B4624F}" type="slidenum">
              <a:rPr lang="zh-CN" altLang="en-US" smtClean="0"/>
              <a:t>‹#›</a:t>
            </a:fld>
            <a:endParaRPr lang="zh-CN" altLang="en-US"/>
          </a:p>
        </p:txBody>
      </p:sp>
    </p:spTree>
    <p:extLst>
      <p:ext uri="{BB962C8B-B14F-4D97-AF65-F5344CB8AC3E}">
        <p14:creationId xmlns:p14="http://schemas.microsoft.com/office/powerpoint/2010/main" val="2142664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F88FF38-F034-4F59-B934-D19575842CCB}" type="datetimeFigureOut">
              <a:rPr lang="zh-CN" altLang="en-US" smtClean="0"/>
              <a:t>2015/5/10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2E7BE5-BE6F-4EC8-88D3-CA6303B4624F}" type="slidenum">
              <a:rPr lang="zh-CN" altLang="en-US" smtClean="0"/>
              <a:t>‹#›</a:t>
            </a:fld>
            <a:endParaRPr lang="zh-CN" altLang="en-US"/>
          </a:p>
        </p:txBody>
      </p:sp>
    </p:spTree>
    <p:extLst>
      <p:ext uri="{BB962C8B-B14F-4D97-AF65-F5344CB8AC3E}">
        <p14:creationId xmlns:p14="http://schemas.microsoft.com/office/powerpoint/2010/main" val="1497153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F88FF38-F034-4F59-B934-D19575842CCB}" type="datetimeFigureOut">
              <a:rPr lang="zh-CN" altLang="en-US" smtClean="0"/>
              <a:t>2015/5/10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2E7BE5-BE6F-4EC8-88D3-CA6303B4624F}" type="slidenum">
              <a:rPr lang="zh-CN" altLang="en-US" smtClean="0"/>
              <a:t>‹#›</a:t>
            </a:fld>
            <a:endParaRPr lang="zh-CN" altLang="en-US"/>
          </a:p>
        </p:txBody>
      </p:sp>
    </p:spTree>
    <p:extLst>
      <p:ext uri="{BB962C8B-B14F-4D97-AF65-F5344CB8AC3E}">
        <p14:creationId xmlns:p14="http://schemas.microsoft.com/office/powerpoint/2010/main" val="1897861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F88FF38-F034-4F59-B934-D19575842CCB}" type="datetimeFigureOut">
              <a:rPr lang="zh-CN" altLang="en-US" smtClean="0"/>
              <a:t>2015/5/10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2E7BE5-BE6F-4EC8-88D3-CA6303B4624F}" type="slidenum">
              <a:rPr lang="zh-CN" altLang="en-US" smtClean="0"/>
              <a:t>‹#›</a:t>
            </a:fld>
            <a:endParaRPr lang="zh-CN" altLang="en-US"/>
          </a:p>
        </p:txBody>
      </p:sp>
    </p:spTree>
    <p:extLst>
      <p:ext uri="{BB962C8B-B14F-4D97-AF65-F5344CB8AC3E}">
        <p14:creationId xmlns:p14="http://schemas.microsoft.com/office/powerpoint/2010/main" val="2889704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88FF38-F034-4F59-B934-D19575842CCB}" type="datetimeFigureOut">
              <a:rPr lang="zh-CN" altLang="en-US" smtClean="0"/>
              <a:t>2015/5/10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2E7BE5-BE6F-4EC8-88D3-CA6303B4624F}" type="slidenum">
              <a:rPr lang="zh-CN" altLang="en-US" smtClean="0"/>
              <a:t>‹#›</a:t>
            </a:fld>
            <a:endParaRPr lang="zh-CN" altLang="en-US"/>
          </a:p>
        </p:txBody>
      </p:sp>
    </p:spTree>
    <p:extLst>
      <p:ext uri="{BB962C8B-B14F-4D97-AF65-F5344CB8AC3E}">
        <p14:creationId xmlns:p14="http://schemas.microsoft.com/office/powerpoint/2010/main" val="2559403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88FF38-F034-4F59-B934-D19575842CCB}" type="datetimeFigureOut">
              <a:rPr lang="zh-CN" altLang="en-US" smtClean="0"/>
              <a:t>2015/5/10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2E7BE5-BE6F-4EC8-88D3-CA6303B4624F}" type="slidenum">
              <a:rPr lang="zh-CN" altLang="en-US" smtClean="0"/>
              <a:t>‹#›</a:t>
            </a:fld>
            <a:endParaRPr lang="zh-CN" altLang="en-US"/>
          </a:p>
        </p:txBody>
      </p:sp>
    </p:spTree>
    <p:extLst>
      <p:ext uri="{BB962C8B-B14F-4D97-AF65-F5344CB8AC3E}">
        <p14:creationId xmlns:p14="http://schemas.microsoft.com/office/powerpoint/2010/main" val="3876305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88FF38-F034-4F59-B934-D19575842CCB}" type="datetimeFigureOut">
              <a:rPr lang="zh-CN" altLang="en-US" smtClean="0"/>
              <a:t>2015/5/10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2E7BE5-BE6F-4EC8-88D3-CA6303B4624F}" type="slidenum">
              <a:rPr lang="zh-CN" altLang="en-US" smtClean="0"/>
              <a:t>‹#›</a:t>
            </a:fld>
            <a:endParaRPr lang="zh-CN" altLang="en-US"/>
          </a:p>
        </p:txBody>
      </p:sp>
    </p:spTree>
    <p:extLst>
      <p:ext uri="{BB962C8B-B14F-4D97-AF65-F5344CB8AC3E}">
        <p14:creationId xmlns:p14="http://schemas.microsoft.com/office/powerpoint/2010/main" val="3035312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88FF38-F034-4F59-B934-D19575842CCB}" type="datetimeFigureOut">
              <a:rPr lang="zh-CN" altLang="en-US" smtClean="0"/>
              <a:t>2015/5/10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E7BE5-BE6F-4EC8-88D3-CA6303B4624F}" type="slidenum">
              <a:rPr lang="zh-CN" altLang="en-US" smtClean="0"/>
              <a:t>‹#›</a:t>
            </a:fld>
            <a:endParaRPr lang="zh-CN" altLang="en-US"/>
          </a:p>
        </p:txBody>
      </p:sp>
    </p:spTree>
    <p:extLst>
      <p:ext uri="{BB962C8B-B14F-4D97-AF65-F5344CB8AC3E}">
        <p14:creationId xmlns:p14="http://schemas.microsoft.com/office/powerpoint/2010/main" val="2414287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dropbox.com/install?os=lnx" TargetMode="External"/><Relationship Id="rId2" Type="http://schemas.openxmlformats.org/officeDocument/2006/relationships/hyperlink" Target="http://gdfuse.forge.ocamlcore.org/" TargetMode="External"/><Relationship Id="rId1" Type="http://schemas.openxmlformats.org/officeDocument/2006/relationships/slideLayout" Target="../slideLayouts/slideLayout2.xml"/><Relationship Id="rId4" Type="http://schemas.openxmlformats.org/officeDocument/2006/relationships/hyperlink" Target="https://www.otixo.co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t>Implementation of Simple Cloud-based Distributed File System</a:t>
            </a:r>
            <a:endParaRPr lang="zh-CN" altLang="en-US" dirty="0"/>
          </a:p>
        </p:txBody>
      </p:sp>
      <p:sp>
        <p:nvSpPr>
          <p:cNvPr id="3" name="副标题 2"/>
          <p:cNvSpPr>
            <a:spLocks noGrp="1"/>
          </p:cNvSpPr>
          <p:nvPr>
            <p:ph type="subTitle" idx="1"/>
          </p:nvPr>
        </p:nvSpPr>
        <p:spPr/>
        <p:txBody>
          <a:bodyPr/>
          <a:lstStyle/>
          <a:p>
            <a:r>
              <a:rPr lang="en-US" altLang="zh-CN" dirty="0" smtClean="0"/>
              <a:t>Group ID: 4</a:t>
            </a:r>
          </a:p>
          <a:p>
            <a:r>
              <a:rPr lang="en-US" altLang="zh-CN" dirty="0" smtClean="0"/>
              <a:t>Baolin Wu, </a:t>
            </a:r>
            <a:r>
              <a:rPr lang="en-US" altLang="zh-CN" dirty="0" err="1" smtClean="0"/>
              <a:t>Liushan</a:t>
            </a:r>
            <a:r>
              <a:rPr lang="en-US" altLang="zh-CN" dirty="0" smtClean="0"/>
              <a:t> Yang, </a:t>
            </a:r>
            <a:r>
              <a:rPr lang="en-US" altLang="zh-CN" dirty="0" err="1" smtClean="0"/>
              <a:t>Pengyu</a:t>
            </a:r>
            <a:r>
              <a:rPr lang="en-US" altLang="zh-CN" dirty="0" smtClean="0"/>
              <a:t> </a:t>
            </a:r>
            <a:r>
              <a:rPr lang="en-US" altLang="zh-CN" dirty="0" err="1" smtClean="0"/>
              <a:t>Ji</a:t>
            </a:r>
            <a:endParaRPr lang="zh-CN" altLang="en-US" dirty="0"/>
          </a:p>
        </p:txBody>
      </p:sp>
    </p:spTree>
    <p:extLst>
      <p:ext uri="{BB962C8B-B14F-4D97-AF65-F5344CB8AC3E}">
        <p14:creationId xmlns:p14="http://schemas.microsoft.com/office/powerpoint/2010/main" val="458513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9300" y="190123"/>
            <a:ext cx="11579382" cy="588475"/>
          </a:xfrm>
        </p:spPr>
        <p:txBody>
          <a:bodyPr>
            <a:normAutofit fontScale="90000"/>
          </a:bodyPr>
          <a:lstStyle/>
          <a:p>
            <a:r>
              <a:rPr lang="en-US" altLang="zh-CN" dirty="0" smtClean="0"/>
              <a:t>Motivation &amp; Goals</a:t>
            </a:r>
            <a:endParaRPr lang="zh-CN" altLang="en-US" dirty="0"/>
          </a:p>
        </p:txBody>
      </p:sp>
      <p:sp>
        <p:nvSpPr>
          <p:cNvPr id="3" name="内容占位符 2"/>
          <p:cNvSpPr>
            <a:spLocks noGrp="1"/>
          </p:cNvSpPr>
          <p:nvPr>
            <p:ph idx="1"/>
          </p:nvPr>
        </p:nvSpPr>
        <p:spPr>
          <a:xfrm>
            <a:off x="389299" y="1023042"/>
            <a:ext cx="11579382" cy="5314384"/>
          </a:xfrm>
        </p:spPr>
        <p:txBody>
          <a:bodyPr>
            <a:normAutofit lnSpcReduction="10000"/>
          </a:bodyPr>
          <a:lstStyle/>
          <a:p>
            <a:r>
              <a:rPr lang="en-US" altLang="zh-CN" sz="2000" dirty="0" smtClean="0"/>
              <a:t>Distributed File System provides more reliable service.</a:t>
            </a:r>
          </a:p>
          <a:p>
            <a:r>
              <a:rPr lang="en-US" altLang="zh-CN" sz="2000" dirty="0" smtClean="0"/>
              <a:t>Cloud Storage Service is very popular. Google Cloud Storage, Dropbox, Amazon SC3 have many users.</a:t>
            </a:r>
          </a:p>
          <a:p>
            <a:r>
              <a:rPr lang="en-US" altLang="zh-CN" sz="2000" dirty="0" smtClean="0"/>
              <a:t>Many users have more than one cloud storage service accounts.</a:t>
            </a:r>
          </a:p>
          <a:p>
            <a:r>
              <a:rPr lang="en-US" altLang="zh-CN" sz="2000" dirty="0" smtClean="0"/>
              <a:t>But there is no unified way of managing all the accounts. Currently some products provide the solution that treats different accounts as different folder but a single file can only be stored in one of the platform.</a:t>
            </a:r>
          </a:p>
          <a:p>
            <a:r>
              <a:rPr lang="en-US" altLang="zh-CN" sz="2000" dirty="0" smtClean="0"/>
              <a:t>Our project is to combine different cloud platforms together and give users the file system’s perspective about the files stored in cloud. Such distributed platform has following </a:t>
            </a:r>
            <a:r>
              <a:rPr lang="en-US" altLang="zh-CN" sz="2000" b="1" dirty="0" smtClean="0"/>
              <a:t>advantages:</a:t>
            </a:r>
          </a:p>
          <a:p>
            <a:r>
              <a:rPr lang="en-US" altLang="zh-CN" sz="2000" dirty="0" smtClean="0"/>
              <a:t>1. Easier to manage the files.</a:t>
            </a:r>
          </a:p>
          <a:p>
            <a:r>
              <a:rPr lang="en-US" altLang="zh-CN" sz="2000" dirty="0" smtClean="0"/>
              <a:t>2. Distributed File System will give user more robust file system. Single node cloud service failure will not bring the whole system down because files are sliced, replicated and stored in different cloud products.</a:t>
            </a:r>
          </a:p>
          <a:p>
            <a:r>
              <a:rPr lang="en-US" altLang="zh-CN" sz="2000" dirty="0" smtClean="0"/>
              <a:t>3. More space is available by combining different products together.</a:t>
            </a:r>
          </a:p>
          <a:p>
            <a:r>
              <a:rPr lang="en-US" altLang="zh-CN" sz="2000" dirty="0" smtClean="0"/>
              <a:t>4. Can enhance security of the stored file. Different file segments can be encrypted using different keys. It is harder to know the file contents even under compromised server. (add-on feature if we have enough time)</a:t>
            </a:r>
          </a:p>
          <a:p>
            <a:r>
              <a:rPr lang="en-US" altLang="zh-CN" sz="2000" b="1" dirty="0" smtClean="0"/>
              <a:t>Goals:</a:t>
            </a:r>
          </a:p>
          <a:p>
            <a:r>
              <a:rPr lang="en-US" altLang="zh-CN" sz="2000" dirty="0" smtClean="0"/>
              <a:t>Fault-tolerant file system transparent to user. Better space utilization of different cloud storage service and easy user interface.</a:t>
            </a:r>
          </a:p>
        </p:txBody>
      </p:sp>
    </p:spTree>
    <p:extLst>
      <p:ext uri="{BB962C8B-B14F-4D97-AF65-F5344CB8AC3E}">
        <p14:creationId xmlns:p14="http://schemas.microsoft.com/office/powerpoint/2010/main" val="1344725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9300" y="190123"/>
            <a:ext cx="11579382" cy="588475"/>
          </a:xfrm>
        </p:spPr>
        <p:txBody>
          <a:bodyPr>
            <a:normAutofit fontScale="90000"/>
          </a:bodyPr>
          <a:lstStyle/>
          <a:p>
            <a:r>
              <a:rPr lang="en-US" altLang="zh-CN" dirty="0" smtClean="0"/>
              <a:t>Related Work and Reference</a:t>
            </a:r>
            <a:endParaRPr lang="zh-CN" altLang="en-US" dirty="0"/>
          </a:p>
        </p:txBody>
      </p:sp>
      <p:sp>
        <p:nvSpPr>
          <p:cNvPr id="5" name="文本框 4"/>
          <p:cNvSpPr txBox="1"/>
          <p:nvPr/>
        </p:nvSpPr>
        <p:spPr>
          <a:xfrm>
            <a:off x="905347" y="5025915"/>
            <a:ext cx="10221362" cy="1754326"/>
          </a:xfrm>
          <a:prstGeom prst="rect">
            <a:avLst/>
          </a:prstGeom>
          <a:noFill/>
        </p:spPr>
        <p:txBody>
          <a:bodyPr wrap="square" rtlCol="0">
            <a:spAutoFit/>
          </a:bodyPr>
          <a:lstStyle/>
          <a:p>
            <a:r>
              <a:rPr lang="en-US" altLang="zh-CN" b="1" dirty="0" smtClean="0"/>
              <a:t>Some important papers:</a:t>
            </a:r>
          </a:p>
          <a:p>
            <a:r>
              <a:rPr lang="en-US" altLang="zh-CN" dirty="0" err="1" smtClean="0"/>
              <a:t>Ghemawat</a:t>
            </a:r>
            <a:r>
              <a:rPr lang="en-US" altLang="zh-CN" dirty="0"/>
              <a:t>, Sanjay, Howard </a:t>
            </a:r>
            <a:r>
              <a:rPr lang="en-US" altLang="zh-CN" dirty="0" err="1"/>
              <a:t>Gobioff</a:t>
            </a:r>
            <a:r>
              <a:rPr lang="en-US" altLang="zh-CN" dirty="0"/>
              <a:t>, and Shun-</a:t>
            </a:r>
            <a:r>
              <a:rPr lang="en-US" altLang="zh-CN" dirty="0" err="1"/>
              <a:t>Tak</a:t>
            </a:r>
            <a:r>
              <a:rPr lang="en-US" altLang="zh-CN" dirty="0"/>
              <a:t> Leung. "The Google file system." </a:t>
            </a:r>
            <a:r>
              <a:rPr lang="en-US" altLang="zh-CN" i="1" dirty="0"/>
              <a:t>ACM SIGOPS operating systems review</a:t>
            </a:r>
            <a:r>
              <a:rPr lang="en-US" altLang="zh-CN" dirty="0"/>
              <a:t>. Vol. 37. No. 5. ACM, 2003</a:t>
            </a:r>
            <a:r>
              <a:rPr lang="en-US" altLang="zh-CN" dirty="0" smtClean="0"/>
              <a:t>.</a:t>
            </a:r>
            <a:r>
              <a:rPr lang="en-US" altLang="zh-CN" dirty="0"/>
              <a:t> </a:t>
            </a:r>
            <a:endParaRPr lang="zh-CN" altLang="zh-CN" dirty="0"/>
          </a:p>
          <a:p>
            <a:r>
              <a:rPr lang="en-US" altLang="zh-CN" dirty="0" err="1"/>
              <a:t>Shvachko</a:t>
            </a:r>
            <a:r>
              <a:rPr lang="en-US" altLang="zh-CN" dirty="0"/>
              <a:t>, Konstantin, et al. "The </a:t>
            </a:r>
            <a:r>
              <a:rPr lang="en-US" altLang="zh-CN" dirty="0" smtClean="0"/>
              <a:t>Hadoop </a:t>
            </a:r>
            <a:r>
              <a:rPr lang="en-US" altLang="zh-CN" dirty="0"/>
              <a:t>distributed file system." </a:t>
            </a:r>
            <a:r>
              <a:rPr lang="en-US" altLang="zh-CN" i="1" dirty="0"/>
              <a:t>Mass Storage Systems and Technologies (MSST), 2010 IEEE 26th Symposium on</a:t>
            </a:r>
            <a:r>
              <a:rPr lang="en-US" altLang="zh-CN" dirty="0"/>
              <a:t>. IEEE, 2010.</a:t>
            </a:r>
            <a:endParaRPr lang="zh-CN" altLang="zh-CN" dirty="0"/>
          </a:p>
          <a:p>
            <a:endParaRPr lang="zh-CN" altLang="en-US" dirty="0"/>
          </a:p>
        </p:txBody>
      </p:sp>
      <p:sp>
        <p:nvSpPr>
          <p:cNvPr id="6" name="文本框 5"/>
          <p:cNvSpPr txBox="1"/>
          <p:nvPr/>
        </p:nvSpPr>
        <p:spPr>
          <a:xfrm>
            <a:off x="905347" y="778598"/>
            <a:ext cx="9623833" cy="4247317"/>
          </a:xfrm>
          <a:prstGeom prst="rect">
            <a:avLst/>
          </a:prstGeom>
          <a:noFill/>
        </p:spPr>
        <p:txBody>
          <a:bodyPr wrap="square" rtlCol="0">
            <a:spAutoFit/>
          </a:bodyPr>
          <a:lstStyle/>
          <a:p>
            <a:r>
              <a:rPr lang="en-US" altLang="zh-CN" b="1" dirty="0" smtClean="0"/>
              <a:t>Cloud Storage Product: </a:t>
            </a:r>
            <a:r>
              <a:rPr lang="en-US" altLang="zh-CN" dirty="0" smtClean="0"/>
              <a:t>The cloud service includes Google Storage, DropBox, Box, Amazon SC3 etc.</a:t>
            </a:r>
          </a:p>
          <a:p>
            <a:endParaRPr lang="en-US" altLang="zh-CN" dirty="0"/>
          </a:p>
          <a:p>
            <a:r>
              <a:rPr lang="en-US" altLang="zh-CN" dirty="0" smtClean="0"/>
              <a:t>The </a:t>
            </a:r>
            <a:r>
              <a:rPr lang="en-US" altLang="zh-CN" b="1" dirty="0" smtClean="0"/>
              <a:t>APIs</a:t>
            </a:r>
            <a:r>
              <a:rPr lang="en-US" altLang="zh-CN" dirty="0" smtClean="0"/>
              <a:t> used to manipulate the files in the Storage Products:</a:t>
            </a:r>
          </a:p>
          <a:p>
            <a:r>
              <a:rPr lang="en-US" altLang="zh-CN" dirty="0" smtClean="0"/>
              <a:t>Google Storage: https://developers.google.com/</a:t>
            </a:r>
          </a:p>
          <a:p>
            <a:r>
              <a:rPr lang="en-US" altLang="zh-CN" dirty="0" smtClean="0"/>
              <a:t>DropBox: https://www.dropbox.com/developers/</a:t>
            </a:r>
          </a:p>
          <a:p>
            <a:endParaRPr lang="en-US" altLang="zh-CN" dirty="0"/>
          </a:p>
          <a:p>
            <a:r>
              <a:rPr lang="en-US" altLang="zh-CN" dirty="0" smtClean="0"/>
              <a:t>Some products give user </a:t>
            </a:r>
            <a:r>
              <a:rPr lang="en-US" altLang="zh-CN" b="1" dirty="0" smtClean="0"/>
              <a:t>File System’s view of single cloud storage service</a:t>
            </a:r>
            <a:r>
              <a:rPr lang="en-US" altLang="zh-CN" dirty="0" smtClean="0"/>
              <a:t>:</a:t>
            </a:r>
          </a:p>
          <a:p>
            <a:r>
              <a:rPr lang="en-US" altLang="zh-CN" dirty="0" smtClean="0"/>
              <a:t>FUSE file system for Google Drive: </a:t>
            </a:r>
            <a:r>
              <a:rPr lang="en-US" altLang="zh-CN" dirty="0" smtClean="0">
                <a:hlinkClick r:id="rId2"/>
              </a:rPr>
              <a:t>http://gdfuse.forge.ocamlcore.org/</a:t>
            </a:r>
            <a:endParaRPr lang="en-US" altLang="zh-CN" dirty="0" smtClean="0"/>
          </a:p>
          <a:p>
            <a:r>
              <a:rPr lang="en-US" altLang="zh-CN" dirty="0" smtClean="0"/>
              <a:t>Dropbox file system for Linux: </a:t>
            </a:r>
            <a:r>
              <a:rPr lang="en-US" altLang="zh-CN" dirty="0" smtClean="0">
                <a:hlinkClick r:id="rId3"/>
              </a:rPr>
              <a:t>http://www.dropbox.com/install?os=lnx</a:t>
            </a:r>
            <a:endParaRPr lang="en-US" altLang="zh-CN" dirty="0" smtClean="0"/>
          </a:p>
          <a:p>
            <a:endParaRPr lang="en-US" altLang="zh-CN" dirty="0"/>
          </a:p>
          <a:p>
            <a:r>
              <a:rPr lang="en-US" altLang="zh-CN" dirty="0" smtClean="0"/>
              <a:t>Some products view different cloud service as </a:t>
            </a:r>
            <a:r>
              <a:rPr lang="en-US" altLang="zh-CN" b="1" dirty="0" smtClean="0"/>
              <a:t>separate folder</a:t>
            </a:r>
            <a:r>
              <a:rPr lang="en-US" altLang="zh-CN" dirty="0" smtClean="0"/>
              <a:t>, most of them are </a:t>
            </a:r>
            <a:r>
              <a:rPr lang="en-US" altLang="zh-CN" b="1" dirty="0" smtClean="0"/>
              <a:t>commercial</a:t>
            </a:r>
            <a:r>
              <a:rPr lang="en-US" altLang="zh-CN" dirty="0" smtClean="0"/>
              <a:t>:</a:t>
            </a:r>
          </a:p>
          <a:p>
            <a:r>
              <a:rPr lang="en-US" altLang="zh-CN" dirty="0" err="1" smtClean="0"/>
              <a:t>Otixo</a:t>
            </a:r>
            <a:r>
              <a:rPr lang="en-US" altLang="zh-CN" dirty="0" smtClean="0"/>
              <a:t>: </a:t>
            </a:r>
            <a:r>
              <a:rPr lang="en-US" altLang="zh-CN" dirty="0" smtClean="0">
                <a:hlinkClick r:id="rId4"/>
              </a:rPr>
              <a:t>https://www.otixo.com/</a:t>
            </a:r>
            <a:endParaRPr lang="en-US" altLang="zh-CN" dirty="0" smtClean="0"/>
          </a:p>
          <a:p>
            <a:r>
              <a:rPr lang="en-US" altLang="zh-CN" dirty="0" err="1" smtClean="0"/>
              <a:t>Jolicloud</a:t>
            </a:r>
            <a:r>
              <a:rPr lang="en-US" altLang="zh-CN" dirty="0" smtClean="0"/>
              <a:t>: https://www.jolicloud.com/</a:t>
            </a:r>
            <a:endParaRPr lang="en-US" altLang="zh-CN" dirty="0"/>
          </a:p>
          <a:p>
            <a:r>
              <a:rPr lang="en-US" altLang="zh-CN" dirty="0" smtClean="0"/>
              <a:t>Mover: http://www.mover.io/</a:t>
            </a:r>
          </a:p>
          <a:p>
            <a:endParaRPr lang="zh-CN" altLang="en-US" dirty="0"/>
          </a:p>
        </p:txBody>
      </p:sp>
    </p:spTree>
    <p:extLst>
      <p:ext uri="{BB962C8B-B14F-4D97-AF65-F5344CB8AC3E}">
        <p14:creationId xmlns:p14="http://schemas.microsoft.com/office/powerpoint/2010/main" val="2000731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9300" y="190123"/>
            <a:ext cx="11579382" cy="588475"/>
          </a:xfrm>
        </p:spPr>
        <p:txBody>
          <a:bodyPr>
            <a:normAutofit fontScale="90000"/>
          </a:bodyPr>
          <a:lstStyle/>
          <a:p>
            <a:r>
              <a:rPr lang="en-US" altLang="zh-CN" dirty="0" smtClean="0"/>
              <a:t>System Architecture</a:t>
            </a:r>
            <a:endParaRPr lang="zh-CN" altLang="en-US" dirty="0"/>
          </a:p>
        </p:txBody>
      </p:sp>
      <p:pic>
        <p:nvPicPr>
          <p:cNvPr id="5" name="图片 4"/>
          <p:cNvPicPr/>
          <p:nvPr/>
        </p:nvPicPr>
        <p:blipFill>
          <a:blip r:embed="rId2"/>
          <a:stretch>
            <a:fillRect/>
          </a:stretch>
        </p:blipFill>
        <p:spPr>
          <a:xfrm>
            <a:off x="1928807" y="778598"/>
            <a:ext cx="7206139" cy="4155541"/>
          </a:xfrm>
          <a:prstGeom prst="rect">
            <a:avLst/>
          </a:prstGeom>
        </p:spPr>
      </p:pic>
      <p:sp>
        <p:nvSpPr>
          <p:cNvPr id="6" name="文本框 5"/>
          <p:cNvSpPr txBox="1"/>
          <p:nvPr/>
        </p:nvSpPr>
        <p:spPr>
          <a:xfrm>
            <a:off x="805758" y="5106154"/>
            <a:ext cx="10157989" cy="1477328"/>
          </a:xfrm>
          <a:prstGeom prst="rect">
            <a:avLst/>
          </a:prstGeom>
          <a:noFill/>
        </p:spPr>
        <p:txBody>
          <a:bodyPr wrap="square" rtlCol="0">
            <a:spAutoFit/>
          </a:bodyPr>
          <a:lstStyle/>
          <a:p>
            <a:pPr marL="342900" indent="-342900">
              <a:buAutoNum type="arabicPeriod"/>
            </a:pPr>
            <a:r>
              <a:rPr lang="en-US" altLang="zh-CN" dirty="0" smtClean="0"/>
              <a:t>To simplify the communication between client and server, we use HTTP protocol.</a:t>
            </a:r>
          </a:p>
          <a:p>
            <a:pPr marL="342900" indent="-342900">
              <a:buAutoNum type="arabicPeriod"/>
            </a:pPr>
            <a:r>
              <a:rPr lang="en-US" altLang="zh-CN" dirty="0" smtClean="0"/>
              <a:t>Master server only care about transaction and meta information. No upload/download happens to server. Single Master node with mechanism to recover like what Google File System does.</a:t>
            </a:r>
          </a:p>
          <a:p>
            <a:pPr marL="342900" indent="-342900">
              <a:buAutoNum type="arabicPeriod"/>
            </a:pPr>
            <a:r>
              <a:rPr lang="en-US" altLang="zh-CN" dirty="0" smtClean="0"/>
              <a:t>Client sends request to master server for reading/writing. Master approves/declines the request. Receiving the approve token, the client calls the cloud service directly.</a:t>
            </a:r>
            <a:endParaRPr lang="zh-CN" altLang="en-US" dirty="0"/>
          </a:p>
        </p:txBody>
      </p:sp>
    </p:spTree>
    <p:extLst>
      <p:ext uri="{BB962C8B-B14F-4D97-AF65-F5344CB8AC3E}">
        <p14:creationId xmlns:p14="http://schemas.microsoft.com/office/powerpoint/2010/main" val="879203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9300" y="190123"/>
            <a:ext cx="11579382" cy="588475"/>
          </a:xfrm>
        </p:spPr>
        <p:txBody>
          <a:bodyPr>
            <a:normAutofit fontScale="90000"/>
          </a:bodyPr>
          <a:lstStyle/>
          <a:p>
            <a:r>
              <a:rPr lang="en-US" altLang="zh-CN" dirty="0" smtClean="0"/>
              <a:t>Implementation &amp; Evaluation Plan</a:t>
            </a:r>
            <a:endParaRPr lang="zh-CN" altLang="en-US" dirty="0"/>
          </a:p>
        </p:txBody>
      </p:sp>
      <p:graphicFrame>
        <p:nvGraphicFramePr>
          <p:cNvPr id="3" name="表格 2"/>
          <p:cNvGraphicFramePr>
            <a:graphicFrameLocks noGrp="1"/>
          </p:cNvGraphicFramePr>
          <p:nvPr/>
        </p:nvGraphicFramePr>
        <p:xfrm>
          <a:off x="1955549" y="851031"/>
          <a:ext cx="7930836" cy="4028786"/>
        </p:xfrm>
        <a:graphic>
          <a:graphicData uri="http://schemas.openxmlformats.org/drawingml/2006/table">
            <a:tbl>
              <a:tblPr firstRow="1" firstCol="1" bandRow="1">
                <a:tableStyleId>{5C22544A-7EE6-4342-B048-85BDC9FD1C3A}</a:tableStyleId>
              </a:tblPr>
              <a:tblGrid>
                <a:gridCol w="1465405"/>
                <a:gridCol w="6465431"/>
              </a:tblGrid>
              <a:tr h="495154">
                <a:tc>
                  <a:txBody>
                    <a:bodyPr/>
                    <a:lstStyle/>
                    <a:p>
                      <a:pPr indent="266700" algn="just">
                        <a:spcAft>
                          <a:spcPts val="0"/>
                        </a:spcAft>
                      </a:pPr>
                      <a:r>
                        <a:rPr lang="en-US" sz="1800" kern="100" dirty="0">
                          <a:effectLst/>
                        </a:rPr>
                        <a:t>Week</a:t>
                      </a:r>
                      <a:endParaRPr lang="zh-CN" sz="1800" kern="100" dirty="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tc>
                <a:tc>
                  <a:txBody>
                    <a:bodyPr/>
                    <a:lstStyle/>
                    <a:p>
                      <a:pPr indent="266700" algn="just">
                        <a:spcAft>
                          <a:spcPts val="0"/>
                        </a:spcAft>
                      </a:pPr>
                      <a:r>
                        <a:rPr lang="en-US" sz="1800" kern="100" dirty="0">
                          <a:effectLst/>
                        </a:rPr>
                        <a:t>Milestone</a:t>
                      </a:r>
                      <a:endParaRPr lang="zh-CN" sz="1800" kern="100" dirty="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tc>
              </a:tr>
              <a:tr h="495154">
                <a:tc>
                  <a:txBody>
                    <a:bodyPr/>
                    <a:lstStyle/>
                    <a:p>
                      <a:pPr indent="266700" algn="just">
                        <a:spcAft>
                          <a:spcPts val="0"/>
                        </a:spcAft>
                      </a:pPr>
                      <a:r>
                        <a:rPr lang="en-US" sz="1800" kern="100">
                          <a:effectLst/>
                        </a:rPr>
                        <a:t>3</a:t>
                      </a:r>
                      <a:endParaRPr lang="zh-CN" sz="1800" kern="10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tc>
                <a:tc>
                  <a:txBody>
                    <a:bodyPr/>
                    <a:lstStyle/>
                    <a:p>
                      <a:pPr indent="266700" algn="just">
                        <a:spcAft>
                          <a:spcPts val="0"/>
                        </a:spcAft>
                      </a:pPr>
                      <a:r>
                        <a:rPr lang="en-US" sz="1800" kern="100" dirty="0">
                          <a:effectLst/>
                        </a:rPr>
                        <a:t>Draft of User Mode File System, Cloud APIs, MetaInfo Requestor</a:t>
                      </a:r>
                      <a:endParaRPr lang="zh-CN" sz="1800" kern="100" dirty="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tc>
              </a:tr>
              <a:tr h="495154">
                <a:tc>
                  <a:txBody>
                    <a:bodyPr/>
                    <a:lstStyle/>
                    <a:p>
                      <a:pPr indent="266700" algn="just">
                        <a:spcAft>
                          <a:spcPts val="0"/>
                        </a:spcAft>
                      </a:pPr>
                      <a:r>
                        <a:rPr lang="en-US" sz="1800" kern="100">
                          <a:effectLst/>
                        </a:rPr>
                        <a:t>4</a:t>
                      </a:r>
                      <a:endParaRPr lang="zh-CN" sz="1800" kern="10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tc>
                <a:tc>
                  <a:txBody>
                    <a:bodyPr/>
                    <a:lstStyle/>
                    <a:p>
                      <a:pPr indent="266700" algn="just">
                        <a:spcAft>
                          <a:spcPts val="0"/>
                        </a:spcAft>
                      </a:pPr>
                      <a:r>
                        <a:rPr lang="en-US" sz="1800" kern="100" dirty="0">
                          <a:effectLst/>
                        </a:rPr>
                        <a:t>User File Processor, MetaInfo Requestor and MetaInfo Storage.</a:t>
                      </a:r>
                      <a:endParaRPr lang="zh-CN" sz="1800" kern="100" dirty="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tc>
              </a:tr>
              <a:tr h="495154">
                <a:tc>
                  <a:txBody>
                    <a:bodyPr/>
                    <a:lstStyle/>
                    <a:p>
                      <a:pPr indent="266700" algn="just">
                        <a:spcAft>
                          <a:spcPts val="0"/>
                        </a:spcAft>
                      </a:pPr>
                      <a:r>
                        <a:rPr lang="en-US" sz="1800" kern="100">
                          <a:effectLst/>
                        </a:rPr>
                        <a:t>5</a:t>
                      </a:r>
                      <a:endParaRPr lang="zh-CN" sz="1800" kern="10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tc>
                <a:tc>
                  <a:txBody>
                    <a:bodyPr/>
                    <a:lstStyle/>
                    <a:p>
                      <a:pPr indent="266700" algn="just">
                        <a:spcAft>
                          <a:spcPts val="0"/>
                        </a:spcAft>
                      </a:pPr>
                      <a:r>
                        <a:rPr lang="en-US" sz="1800" kern="100" dirty="0">
                          <a:effectLst/>
                        </a:rPr>
                        <a:t>File replication algorithm, Single User file synchronization</a:t>
                      </a:r>
                      <a:endParaRPr lang="zh-CN" sz="1800" kern="100" dirty="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tc>
              </a:tr>
              <a:tr h="495154">
                <a:tc>
                  <a:txBody>
                    <a:bodyPr/>
                    <a:lstStyle/>
                    <a:p>
                      <a:pPr indent="266700" algn="just">
                        <a:spcAft>
                          <a:spcPts val="0"/>
                        </a:spcAft>
                      </a:pPr>
                      <a:r>
                        <a:rPr lang="en-US" sz="1800" kern="100">
                          <a:effectLst/>
                        </a:rPr>
                        <a:t>6</a:t>
                      </a:r>
                      <a:endParaRPr lang="zh-CN" sz="1800" kern="10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tc>
                <a:tc>
                  <a:txBody>
                    <a:bodyPr/>
                    <a:lstStyle/>
                    <a:p>
                      <a:pPr indent="266700" algn="just">
                        <a:spcAft>
                          <a:spcPts val="0"/>
                        </a:spcAft>
                      </a:pPr>
                      <a:r>
                        <a:rPr lang="en-US" sz="1800" kern="100" dirty="0">
                          <a:effectLst/>
                        </a:rPr>
                        <a:t>Fault Tolerance Evaluation with single user.</a:t>
                      </a:r>
                      <a:endParaRPr lang="zh-CN" sz="1800" kern="100" dirty="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tc>
              </a:tr>
              <a:tr h="562708">
                <a:tc>
                  <a:txBody>
                    <a:bodyPr/>
                    <a:lstStyle/>
                    <a:p>
                      <a:pPr indent="266700" algn="just">
                        <a:spcAft>
                          <a:spcPts val="0"/>
                        </a:spcAft>
                      </a:pPr>
                      <a:r>
                        <a:rPr lang="en-US" sz="1800" kern="100">
                          <a:effectLst/>
                        </a:rPr>
                        <a:t>7</a:t>
                      </a:r>
                      <a:endParaRPr lang="zh-CN" sz="1800" kern="10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tc>
                <a:tc>
                  <a:txBody>
                    <a:bodyPr/>
                    <a:lstStyle/>
                    <a:p>
                      <a:pPr indent="266700" algn="just">
                        <a:spcAft>
                          <a:spcPts val="0"/>
                        </a:spcAft>
                      </a:pPr>
                      <a:r>
                        <a:rPr lang="en-US" sz="1800" kern="100" dirty="0">
                          <a:effectLst/>
                        </a:rPr>
                        <a:t>Support Concurrent Modification of file and Transaction Manager.</a:t>
                      </a:r>
                      <a:endParaRPr lang="zh-CN" sz="1800" kern="100" dirty="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tc>
              </a:tr>
              <a:tr h="495154">
                <a:tc>
                  <a:txBody>
                    <a:bodyPr/>
                    <a:lstStyle/>
                    <a:p>
                      <a:pPr indent="266700" algn="just">
                        <a:spcAft>
                          <a:spcPts val="0"/>
                        </a:spcAft>
                      </a:pPr>
                      <a:r>
                        <a:rPr lang="en-US" sz="1800" kern="100">
                          <a:effectLst/>
                        </a:rPr>
                        <a:t>8</a:t>
                      </a:r>
                      <a:endParaRPr lang="zh-CN" sz="1800" kern="10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tc>
                <a:tc>
                  <a:txBody>
                    <a:bodyPr/>
                    <a:lstStyle/>
                    <a:p>
                      <a:pPr indent="266700" algn="just">
                        <a:spcAft>
                          <a:spcPts val="0"/>
                        </a:spcAft>
                      </a:pPr>
                      <a:r>
                        <a:rPr lang="en-US" sz="1800" kern="100" dirty="0">
                          <a:effectLst/>
                        </a:rPr>
                        <a:t>Fault-tolerance with single Master server.</a:t>
                      </a:r>
                      <a:endParaRPr lang="zh-CN" sz="1800" kern="100" dirty="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tc>
              </a:tr>
              <a:tr h="495154">
                <a:tc>
                  <a:txBody>
                    <a:bodyPr/>
                    <a:lstStyle/>
                    <a:p>
                      <a:pPr indent="266700" algn="just">
                        <a:spcAft>
                          <a:spcPts val="0"/>
                        </a:spcAft>
                      </a:pPr>
                      <a:r>
                        <a:rPr lang="en-US" sz="1800" kern="100">
                          <a:effectLst/>
                        </a:rPr>
                        <a:t>9-10</a:t>
                      </a:r>
                      <a:endParaRPr lang="zh-CN" sz="1800" kern="10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tc>
                <a:tc>
                  <a:txBody>
                    <a:bodyPr/>
                    <a:lstStyle/>
                    <a:p>
                      <a:pPr indent="266700" algn="just">
                        <a:spcAft>
                          <a:spcPts val="0"/>
                        </a:spcAft>
                      </a:pPr>
                      <a:r>
                        <a:rPr lang="fr-FR" sz="1800" kern="100" dirty="0">
                          <a:effectLst/>
                        </a:rPr>
                        <a:t>Potential Improvement (Encryption etc.), Project Report.</a:t>
                      </a:r>
                      <a:endParaRPr lang="zh-CN" sz="1800" kern="100" dirty="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tc>
              </a:tr>
            </a:tbl>
          </a:graphicData>
        </a:graphic>
      </p:graphicFrame>
      <p:sp>
        <p:nvSpPr>
          <p:cNvPr id="4" name="文本框 3"/>
          <p:cNvSpPr txBox="1"/>
          <p:nvPr/>
        </p:nvSpPr>
        <p:spPr>
          <a:xfrm>
            <a:off x="1674891" y="5015620"/>
            <a:ext cx="9180214" cy="1754326"/>
          </a:xfrm>
          <a:prstGeom prst="rect">
            <a:avLst/>
          </a:prstGeom>
          <a:noFill/>
        </p:spPr>
        <p:txBody>
          <a:bodyPr wrap="square" rtlCol="0">
            <a:spAutoFit/>
          </a:bodyPr>
          <a:lstStyle/>
          <a:p>
            <a:pPr marL="342900" indent="-342900">
              <a:buAutoNum type="arabicPeriod"/>
            </a:pPr>
            <a:r>
              <a:rPr lang="en-US" altLang="zh-CN" dirty="0" smtClean="0"/>
              <a:t>We first implement the client by calling the server function directly. Then separate server and client and bring the HTTP communication into the system.</a:t>
            </a:r>
          </a:p>
          <a:p>
            <a:pPr marL="342900" indent="-342900">
              <a:buAutoNum type="arabicPeriod"/>
            </a:pPr>
            <a:r>
              <a:rPr lang="en-US" altLang="zh-CN" dirty="0" smtClean="0"/>
              <a:t>Before implementing the File system, we will use many test cases simulating file create/read/write, then mount the file system and manipulate files in the system.</a:t>
            </a:r>
          </a:p>
          <a:p>
            <a:pPr marL="342900" indent="-342900">
              <a:buAutoNum type="arabicPeriod"/>
            </a:pPr>
            <a:r>
              <a:rPr lang="en-US" altLang="zh-CN" dirty="0" smtClean="0"/>
              <a:t>Try to evaluate some failure case where client, server or cloud platform crashes. But there is no way to evaluate </a:t>
            </a:r>
            <a:r>
              <a:rPr lang="en-US" altLang="zh-CN" smtClean="0"/>
              <a:t>every possible failure </a:t>
            </a:r>
            <a:r>
              <a:rPr lang="en-US" altLang="zh-CN" dirty="0" smtClean="0"/>
              <a:t>cases </a:t>
            </a:r>
            <a:r>
              <a:rPr lang="en-US" altLang="zh-CN" dirty="0" smtClean="0"/>
              <a:t> </a:t>
            </a:r>
            <a:r>
              <a:rPr lang="en-US" altLang="zh-CN" dirty="0" smtClean="0"/>
              <a:t>due to the time and complexity.</a:t>
            </a:r>
            <a:endParaRPr lang="zh-CN" altLang="en-US" dirty="0"/>
          </a:p>
        </p:txBody>
      </p:sp>
    </p:spTree>
    <p:extLst>
      <p:ext uri="{BB962C8B-B14F-4D97-AF65-F5344CB8AC3E}">
        <p14:creationId xmlns:p14="http://schemas.microsoft.com/office/powerpoint/2010/main" val="30071099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621</Words>
  <Application>Microsoft Office PowerPoint</Application>
  <PresentationFormat>宽屏</PresentationFormat>
  <Paragraphs>57</Paragraphs>
  <Slides>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宋体</vt:lpstr>
      <vt:lpstr>Arial</vt:lpstr>
      <vt:lpstr>Calibri</vt:lpstr>
      <vt:lpstr>Calibri Light</vt:lpstr>
      <vt:lpstr>Office 主题</vt:lpstr>
      <vt:lpstr>Implementation of Simple Cloud-based Distributed File System</vt:lpstr>
      <vt:lpstr>Motivation &amp; Goals</vt:lpstr>
      <vt:lpstr>Related Work and Reference</vt:lpstr>
      <vt:lpstr>System Architecture</vt:lpstr>
      <vt:lpstr>Implementation &amp; Evaluation Plan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Simple Cloud-based Distributed File System</dc:title>
  <dc:creator>Baolin Wu</dc:creator>
  <cp:lastModifiedBy>Baolin Wu</cp:lastModifiedBy>
  <cp:revision>10</cp:revision>
  <dcterms:created xsi:type="dcterms:W3CDTF">2015-05-10T22:22:19Z</dcterms:created>
  <dcterms:modified xsi:type="dcterms:W3CDTF">2015-05-10T23:41:57Z</dcterms:modified>
</cp:coreProperties>
</file>