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79" r:id="rId2"/>
    <p:sldId id="283" r:id="rId3"/>
    <p:sldId id="256" r:id="rId4"/>
    <p:sldId id="257" r:id="rId5"/>
    <p:sldId id="258" r:id="rId6"/>
    <p:sldId id="259" r:id="rId7"/>
    <p:sldId id="260" r:id="rId8"/>
    <p:sldId id="261" r:id="rId9"/>
    <p:sldId id="280" r:id="rId10"/>
    <p:sldId id="281" r:id="rId11"/>
    <p:sldId id="264" r:id="rId12"/>
    <p:sldId id="262" r:id="rId13"/>
    <p:sldId id="263" r:id="rId14"/>
    <p:sldId id="266" r:id="rId15"/>
    <p:sldId id="265" r:id="rId16"/>
    <p:sldId id="267" r:id="rId17"/>
    <p:sldId id="268" r:id="rId18"/>
    <p:sldId id="269" r:id="rId19"/>
    <p:sldId id="270" r:id="rId20"/>
    <p:sldId id="271" r:id="rId21"/>
    <p:sldId id="272" r:id="rId22"/>
    <p:sldId id="273" r:id="rId23"/>
    <p:sldId id="274" r:id="rId24"/>
    <p:sldId id="278" r:id="rId25"/>
    <p:sldId id="275" r:id="rId26"/>
    <p:sldId id="276" r:id="rId27"/>
    <p:sldId id="277"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7B96178-2567-424C-9822-93E84B7A4FB8}">
          <p14:sldIdLst>
            <p14:sldId id="279"/>
            <p14:sldId id="283"/>
            <p14:sldId id="256"/>
            <p14:sldId id="257"/>
            <p14:sldId id="258"/>
            <p14:sldId id="259"/>
            <p14:sldId id="260"/>
            <p14:sldId id="261"/>
            <p14:sldId id="280"/>
            <p14:sldId id="281"/>
            <p14:sldId id="264"/>
            <p14:sldId id="262"/>
            <p14:sldId id="263"/>
            <p14:sldId id="266"/>
            <p14:sldId id="265"/>
            <p14:sldId id="267"/>
            <p14:sldId id="268"/>
            <p14:sldId id="269"/>
            <p14:sldId id="270"/>
            <p14:sldId id="271"/>
            <p14:sldId id="272"/>
            <p14:sldId id="273"/>
            <p14:sldId id="274"/>
            <p14:sldId id="278"/>
            <p14:sldId id="275"/>
            <p14:sldId id="276"/>
            <p14:sldId id="277"/>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FD1E5E-DACA-4D99-B627-D4F42AEBC7AE}"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9021D-D035-4E8E-BEBB-5123F8530DBE}" type="slidenum">
              <a:rPr lang="en-US" smtClean="0"/>
              <a:t>‹#›</a:t>
            </a:fld>
            <a:endParaRPr lang="en-US"/>
          </a:p>
        </p:txBody>
      </p:sp>
    </p:spTree>
    <p:extLst>
      <p:ext uri="{BB962C8B-B14F-4D97-AF65-F5344CB8AC3E}">
        <p14:creationId xmlns:p14="http://schemas.microsoft.com/office/powerpoint/2010/main" val="3399018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D1E5E-DACA-4D99-B627-D4F42AEBC7AE}"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9021D-D035-4E8E-BEBB-5123F8530DBE}" type="slidenum">
              <a:rPr lang="en-US" smtClean="0"/>
              <a:t>‹#›</a:t>
            </a:fld>
            <a:endParaRPr lang="en-US"/>
          </a:p>
        </p:txBody>
      </p:sp>
    </p:spTree>
    <p:extLst>
      <p:ext uri="{BB962C8B-B14F-4D97-AF65-F5344CB8AC3E}">
        <p14:creationId xmlns:p14="http://schemas.microsoft.com/office/powerpoint/2010/main" val="211407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D1E5E-DACA-4D99-B627-D4F42AEBC7AE}"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9021D-D035-4E8E-BEBB-5123F8530DBE}" type="slidenum">
              <a:rPr lang="en-US" smtClean="0"/>
              <a:t>‹#›</a:t>
            </a:fld>
            <a:endParaRPr lang="en-US"/>
          </a:p>
        </p:txBody>
      </p:sp>
    </p:spTree>
    <p:extLst>
      <p:ext uri="{BB962C8B-B14F-4D97-AF65-F5344CB8AC3E}">
        <p14:creationId xmlns:p14="http://schemas.microsoft.com/office/powerpoint/2010/main" val="301021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D1E5E-DACA-4D99-B627-D4F42AEBC7AE}"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9021D-D035-4E8E-BEBB-5123F8530DBE}" type="slidenum">
              <a:rPr lang="en-US" smtClean="0"/>
              <a:t>‹#›</a:t>
            </a:fld>
            <a:endParaRPr lang="en-US"/>
          </a:p>
        </p:txBody>
      </p:sp>
    </p:spTree>
    <p:extLst>
      <p:ext uri="{BB962C8B-B14F-4D97-AF65-F5344CB8AC3E}">
        <p14:creationId xmlns:p14="http://schemas.microsoft.com/office/powerpoint/2010/main" val="88797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FD1E5E-DACA-4D99-B627-D4F42AEBC7AE}"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9021D-D035-4E8E-BEBB-5123F8530DBE}" type="slidenum">
              <a:rPr lang="en-US" smtClean="0"/>
              <a:t>‹#›</a:t>
            </a:fld>
            <a:endParaRPr lang="en-US"/>
          </a:p>
        </p:txBody>
      </p:sp>
    </p:spTree>
    <p:extLst>
      <p:ext uri="{BB962C8B-B14F-4D97-AF65-F5344CB8AC3E}">
        <p14:creationId xmlns:p14="http://schemas.microsoft.com/office/powerpoint/2010/main" val="61944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FD1E5E-DACA-4D99-B627-D4F42AEBC7AE}"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E9021D-D035-4E8E-BEBB-5123F8530DBE}" type="slidenum">
              <a:rPr lang="en-US" smtClean="0"/>
              <a:t>‹#›</a:t>
            </a:fld>
            <a:endParaRPr lang="en-US"/>
          </a:p>
        </p:txBody>
      </p:sp>
    </p:spTree>
    <p:extLst>
      <p:ext uri="{BB962C8B-B14F-4D97-AF65-F5344CB8AC3E}">
        <p14:creationId xmlns:p14="http://schemas.microsoft.com/office/powerpoint/2010/main" val="137483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FD1E5E-DACA-4D99-B627-D4F42AEBC7AE}" type="datetimeFigureOut">
              <a:rPr lang="en-US" smtClean="0"/>
              <a:t>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E9021D-D035-4E8E-BEBB-5123F8530DBE}" type="slidenum">
              <a:rPr lang="en-US" smtClean="0"/>
              <a:t>‹#›</a:t>
            </a:fld>
            <a:endParaRPr lang="en-US"/>
          </a:p>
        </p:txBody>
      </p:sp>
    </p:spTree>
    <p:extLst>
      <p:ext uri="{BB962C8B-B14F-4D97-AF65-F5344CB8AC3E}">
        <p14:creationId xmlns:p14="http://schemas.microsoft.com/office/powerpoint/2010/main" val="3751482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FD1E5E-DACA-4D99-B627-D4F42AEBC7AE}" type="datetimeFigureOut">
              <a:rPr lang="en-US" smtClean="0"/>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E9021D-D035-4E8E-BEBB-5123F8530DBE}" type="slidenum">
              <a:rPr lang="en-US" smtClean="0"/>
              <a:t>‹#›</a:t>
            </a:fld>
            <a:endParaRPr lang="en-US"/>
          </a:p>
        </p:txBody>
      </p:sp>
    </p:spTree>
    <p:extLst>
      <p:ext uri="{BB962C8B-B14F-4D97-AF65-F5344CB8AC3E}">
        <p14:creationId xmlns:p14="http://schemas.microsoft.com/office/powerpoint/2010/main" val="1121016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D1E5E-DACA-4D99-B627-D4F42AEBC7AE}" type="datetimeFigureOut">
              <a:rPr lang="en-US" smtClean="0"/>
              <a:t>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E9021D-D035-4E8E-BEBB-5123F8530DBE}" type="slidenum">
              <a:rPr lang="en-US" smtClean="0"/>
              <a:t>‹#›</a:t>
            </a:fld>
            <a:endParaRPr lang="en-US"/>
          </a:p>
        </p:txBody>
      </p:sp>
    </p:spTree>
    <p:extLst>
      <p:ext uri="{BB962C8B-B14F-4D97-AF65-F5344CB8AC3E}">
        <p14:creationId xmlns:p14="http://schemas.microsoft.com/office/powerpoint/2010/main" val="1094948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FD1E5E-DACA-4D99-B627-D4F42AEBC7AE}"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E9021D-D035-4E8E-BEBB-5123F8530DBE}" type="slidenum">
              <a:rPr lang="en-US" smtClean="0"/>
              <a:t>‹#›</a:t>
            </a:fld>
            <a:endParaRPr lang="en-US"/>
          </a:p>
        </p:txBody>
      </p:sp>
    </p:spTree>
    <p:extLst>
      <p:ext uri="{BB962C8B-B14F-4D97-AF65-F5344CB8AC3E}">
        <p14:creationId xmlns:p14="http://schemas.microsoft.com/office/powerpoint/2010/main" val="3367282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FD1E5E-DACA-4D99-B627-D4F42AEBC7AE}"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E9021D-D035-4E8E-BEBB-5123F8530DBE}" type="slidenum">
              <a:rPr lang="en-US" smtClean="0"/>
              <a:t>‹#›</a:t>
            </a:fld>
            <a:endParaRPr lang="en-US"/>
          </a:p>
        </p:txBody>
      </p:sp>
    </p:spTree>
    <p:extLst>
      <p:ext uri="{BB962C8B-B14F-4D97-AF65-F5344CB8AC3E}">
        <p14:creationId xmlns:p14="http://schemas.microsoft.com/office/powerpoint/2010/main" val="3869490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D1E5E-DACA-4D99-B627-D4F42AEBC7AE}" type="datetimeFigureOut">
              <a:rPr lang="en-US" smtClean="0"/>
              <a:t>1/20/2022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9021D-D035-4E8E-BEBB-5123F8530DBE}" type="slidenum">
              <a:rPr lang="en-US" smtClean="0"/>
              <a:t>‹#›</a:t>
            </a:fld>
            <a:endParaRPr lang="en-US"/>
          </a:p>
        </p:txBody>
      </p:sp>
    </p:spTree>
    <p:extLst>
      <p:ext uri="{BB962C8B-B14F-4D97-AF65-F5344CB8AC3E}">
        <p14:creationId xmlns:p14="http://schemas.microsoft.com/office/powerpoint/2010/main" val="2044351290"/>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11" y="1245351"/>
            <a:ext cx="10248889" cy="920774"/>
          </a:xfrm>
        </p:spPr>
        <p:txBody>
          <a:bodyPr>
            <a:normAutofit/>
          </a:bodyPr>
          <a:lstStyle/>
          <a:p>
            <a:r>
              <a:rPr lang="en-US" sz="3600" dirty="0" smtClean="0"/>
              <a:t>     ADDIS ABABA INSTITUE OF TECHNOLGY </a:t>
            </a:r>
            <a:endParaRPr lang="en-US" sz="3600" dirty="0"/>
          </a:p>
        </p:txBody>
      </p:sp>
      <p:pic>
        <p:nvPicPr>
          <p:cNvPr id="4" name="Content Placeholder 3"/>
          <p:cNvPicPr>
            <a:picLocks noGrp="1" noChangeAspect="1"/>
          </p:cNvPicPr>
          <p:nvPr>
            <p:ph idx="1"/>
          </p:nvPr>
        </p:nvPicPr>
        <p:blipFill>
          <a:blip r:embed="rId2"/>
          <a:stretch>
            <a:fillRect/>
          </a:stretch>
        </p:blipFill>
        <p:spPr>
          <a:xfrm>
            <a:off x="1181099" y="547881"/>
            <a:ext cx="8953501" cy="865707"/>
          </a:xfrm>
          <a:prstGeom prst="rect">
            <a:avLst/>
          </a:prstGeom>
        </p:spPr>
      </p:pic>
      <p:sp>
        <p:nvSpPr>
          <p:cNvPr id="5" name="Rectangle 4"/>
          <p:cNvSpPr/>
          <p:nvPr/>
        </p:nvSpPr>
        <p:spPr>
          <a:xfrm>
            <a:off x="1479568" y="1957962"/>
            <a:ext cx="7378687" cy="1384995"/>
          </a:xfrm>
          <a:prstGeom prst="rect">
            <a:avLst/>
          </a:prstGeom>
        </p:spPr>
        <p:txBody>
          <a:bodyPr wrap="square">
            <a:spAutoFit/>
          </a:bodyPr>
          <a:lstStyle/>
          <a:p>
            <a:r>
              <a:rPr lang="en-US" sz="2800" dirty="0" smtClean="0"/>
              <a:t>School of Electrical and Computer Engineering</a:t>
            </a:r>
          </a:p>
          <a:p>
            <a:r>
              <a:rPr lang="en-US" sz="2800" dirty="0" smtClean="0"/>
              <a:t>Communication System</a:t>
            </a:r>
          </a:p>
          <a:p>
            <a:r>
              <a:rPr lang="en-US" sz="2800" dirty="0" smtClean="0"/>
              <a:t>Course: ECEGE - 4301</a:t>
            </a:r>
            <a:endParaRPr lang="en-US" sz="2800" dirty="0"/>
          </a:p>
        </p:txBody>
      </p:sp>
      <p:sp>
        <p:nvSpPr>
          <p:cNvPr id="6" name="Rectangle 5"/>
          <p:cNvSpPr/>
          <p:nvPr/>
        </p:nvSpPr>
        <p:spPr>
          <a:xfrm>
            <a:off x="1479568" y="3320978"/>
            <a:ext cx="7061200" cy="892552"/>
          </a:xfrm>
          <a:prstGeom prst="rect">
            <a:avLst/>
          </a:prstGeom>
        </p:spPr>
        <p:txBody>
          <a:bodyPr wrap="square">
            <a:spAutoFit/>
          </a:bodyPr>
          <a:lstStyle/>
          <a:p>
            <a:r>
              <a:rPr lang="en-US" sz="2800" dirty="0" smtClean="0"/>
              <a:t>Survey</a:t>
            </a:r>
          </a:p>
          <a:p>
            <a:r>
              <a:rPr lang="en-US" sz="2400" b="1" dirty="0">
                <a:solidFill>
                  <a:srgbClr val="FF0000"/>
                </a:solidFill>
              </a:rPr>
              <a:t>WCDMA (Wideband Code Division Multiple Access</a:t>
            </a:r>
            <a:r>
              <a:rPr lang="en-US" sz="2400" b="1" dirty="0" smtClean="0">
                <a:solidFill>
                  <a:srgbClr val="FF0000"/>
                </a:solidFill>
              </a:rPr>
              <a:t>)</a:t>
            </a:r>
          </a:p>
        </p:txBody>
      </p:sp>
      <p:sp>
        <p:nvSpPr>
          <p:cNvPr id="7" name="Rectangle 6"/>
          <p:cNvSpPr/>
          <p:nvPr/>
        </p:nvSpPr>
        <p:spPr>
          <a:xfrm>
            <a:off x="1638312" y="4519791"/>
            <a:ext cx="10452088" cy="2308324"/>
          </a:xfrm>
          <a:prstGeom prst="rect">
            <a:avLst/>
          </a:prstGeom>
        </p:spPr>
        <p:txBody>
          <a:bodyPr wrap="square">
            <a:spAutoFit/>
          </a:bodyPr>
          <a:lstStyle/>
          <a:p>
            <a:r>
              <a:rPr lang="en-US" dirty="0" smtClean="0"/>
              <a:t>Name			 Id			 Stream </a:t>
            </a:r>
          </a:p>
          <a:p>
            <a:endParaRPr lang="en-US" dirty="0" smtClean="0"/>
          </a:p>
          <a:p>
            <a:r>
              <a:rPr lang="en-US" dirty="0" smtClean="0"/>
              <a:t>1. Bereket Shimels 		ETR/4165/11 		communication </a:t>
            </a:r>
          </a:p>
          <a:p>
            <a:r>
              <a:rPr lang="en-US" dirty="0" smtClean="0"/>
              <a:t>2. </a:t>
            </a:r>
            <a:r>
              <a:rPr lang="en-US" dirty="0" err="1" smtClean="0"/>
              <a:t>Attelel</a:t>
            </a:r>
            <a:r>
              <a:rPr lang="en-US" dirty="0" smtClean="0"/>
              <a:t> </a:t>
            </a:r>
            <a:r>
              <a:rPr lang="en-US" dirty="0" err="1" smtClean="0"/>
              <a:t>Tizazu</a:t>
            </a:r>
            <a:r>
              <a:rPr lang="en-US" dirty="0" smtClean="0"/>
              <a:t>		 ATR/1340/11 		Communication </a:t>
            </a:r>
          </a:p>
          <a:p>
            <a:r>
              <a:rPr lang="en-US" dirty="0" smtClean="0"/>
              <a:t>3. </a:t>
            </a:r>
            <a:r>
              <a:rPr lang="en-US" dirty="0" err="1" smtClean="0"/>
              <a:t>Bedasa</a:t>
            </a:r>
            <a:r>
              <a:rPr lang="en-US" dirty="0" smtClean="0"/>
              <a:t> </a:t>
            </a:r>
            <a:r>
              <a:rPr lang="en-US" dirty="0" err="1" smtClean="0"/>
              <a:t>Hika</a:t>
            </a:r>
            <a:r>
              <a:rPr lang="en-US" dirty="0" smtClean="0"/>
              <a:t>		 ETR/5344/11		 Communication </a:t>
            </a:r>
          </a:p>
          <a:p>
            <a:r>
              <a:rPr lang="en-US" dirty="0" smtClean="0"/>
              <a:t>4. </a:t>
            </a:r>
            <a:r>
              <a:rPr lang="en-US" dirty="0" err="1" smtClean="0"/>
              <a:t>Beamlak</a:t>
            </a:r>
            <a:r>
              <a:rPr lang="en-US" dirty="0" smtClean="0"/>
              <a:t> </a:t>
            </a:r>
            <a:r>
              <a:rPr lang="en-US" dirty="0" err="1" smtClean="0"/>
              <a:t>Dejene</a:t>
            </a:r>
            <a:r>
              <a:rPr lang="en-US" dirty="0" smtClean="0"/>
              <a:t> 		ATR/2278/11 		Communication </a:t>
            </a:r>
          </a:p>
          <a:p>
            <a:r>
              <a:rPr lang="en-US" dirty="0" smtClean="0"/>
              <a:t>5. </a:t>
            </a:r>
            <a:r>
              <a:rPr lang="en-US" dirty="0" err="1" smtClean="0"/>
              <a:t>Biruke</a:t>
            </a:r>
            <a:r>
              <a:rPr lang="en-US" dirty="0" smtClean="0"/>
              <a:t> </a:t>
            </a:r>
            <a:r>
              <a:rPr lang="en-US" dirty="0" err="1" smtClean="0"/>
              <a:t>Wesenseged</a:t>
            </a:r>
            <a:r>
              <a:rPr lang="en-US" dirty="0" smtClean="0"/>
              <a:t> 	ATR/2859/11 		Communication 											Submission date: 20/1/2022 G.C</a:t>
            </a:r>
            <a:endParaRPr lang="en-US" dirty="0"/>
          </a:p>
        </p:txBody>
      </p:sp>
    </p:spTree>
    <p:extLst>
      <p:ext uri="{BB962C8B-B14F-4D97-AF65-F5344CB8AC3E}">
        <p14:creationId xmlns:p14="http://schemas.microsoft.com/office/powerpoint/2010/main" val="2525796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The resulting output bit stream becomes a representation of the input voltage proportional to the reference voltage</a:t>
            </a:r>
          </a:p>
          <a:p>
            <a:r>
              <a:rPr lang="en-US" dirty="0" smtClean="0"/>
              <a:t>By using delta sigma the quantization error spectral density is shaped by pushing it to higher frequency</a:t>
            </a:r>
          </a:p>
          <a:p>
            <a:pPr marL="0" indent="0">
              <a:buNone/>
            </a:pPr>
            <a:r>
              <a:rPr lang="en-US" dirty="0" smtClean="0"/>
              <a:t>The fig below shows the sign input and digital bit output</a:t>
            </a:r>
          </a:p>
          <a:p>
            <a:pPr marL="0" indent="0">
              <a:buNone/>
            </a:pPr>
            <a:endParaRPr lang="en-US" dirty="0"/>
          </a:p>
        </p:txBody>
      </p:sp>
      <p:pic>
        <p:nvPicPr>
          <p:cNvPr id="4" name="Picture 3"/>
          <p:cNvPicPr>
            <a:picLocks noChangeAspect="1"/>
          </p:cNvPicPr>
          <p:nvPr/>
        </p:nvPicPr>
        <p:blipFill>
          <a:blip r:embed="rId2"/>
          <a:stretch>
            <a:fillRect/>
          </a:stretch>
        </p:blipFill>
        <p:spPr>
          <a:xfrm>
            <a:off x="1371600" y="4184212"/>
            <a:ext cx="8559800" cy="2127688"/>
          </a:xfrm>
          <a:prstGeom prst="rect">
            <a:avLst/>
          </a:prstGeom>
        </p:spPr>
      </p:pic>
    </p:spTree>
    <p:extLst>
      <p:ext uri="{BB962C8B-B14F-4D97-AF65-F5344CB8AC3E}">
        <p14:creationId xmlns:p14="http://schemas.microsoft.com/office/powerpoint/2010/main" val="1257033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441"/>
          </a:xfrm>
        </p:spPr>
        <p:txBody>
          <a:bodyPr/>
          <a:lstStyle/>
          <a:p>
            <a:r>
              <a:rPr lang="en-US" dirty="0" smtClean="0"/>
              <a:t>WCDMA Source Coding</a:t>
            </a:r>
            <a:endParaRPr lang="en-US" dirty="0"/>
          </a:p>
        </p:txBody>
      </p:sp>
      <p:sp>
        <p:nvSpPr>
          <p:cNvPr id="3" name="Content Placeholder 2"/>
          <p:cNvSpPr>
            <a:spLocks noGrp="1"/>
          </p:cNvSpPr>
          <p:nvPr>
            <p:ph idx="1"/>
          </p:nvPr>
        </p:nvSpPr>
        <p:spPr>
          <a:xfrm>
            <a:off x="838200" y="1364566"/>
            <a:ext cx="10515600" cy="4812397"/>
          </a:xfrm>
        </p:spPr>
        <p:txBody>
          <a:bodyPr/>
          <a:lstStyle/>
          <a:p>
            <a:r>
              <a:rPr lang="en-US" b="1" dirty="0"/>
              <a:t>AMR (Adaptive Multi-Rate) </a:t>
            </a:r>
            <a:r>
              <a:rPr lang="en-US" b="1" dirty="0" smtClean="0"/>
              <a:t>Speech</a:t>
            </a:r>
          </a:p>
          <a:p>
            <a:pPr lvl="1"/>
            <a:r>
              <a:rPr lang="en-US" dirty="0"/>
              <a:t>A integrated speech codec with 8 source rates</a:t>
            </a:r>
          </a:p>
          <a:p>
            <a:pPr lvl="1"/>
            <a:r>
              <a:rPr lang="en-US" dirty="0"/>
              <a:t>The AMR bit rates can be controlled by the RAN depending on the system</a:t>
            </a:r>
            <a:br>
              <a:rPr lang="en-US" dirty="0"/>
            </a:br>
            <a:r>
              <a:rPr lang="en-US" dirty="0"/>
              <a:t>load and quality of the speech connections</a:t>
            </a:r>
          </a:p>
          <a:p>
            <a:r>
              <a:rPr lang="en-US" b="1" dirty="0"/>
              <a:t>Video Phone </a:t>
            </a:r>
            <a:r>
              <a:rPr lang="en-US" b="1" dirty="0" smtClean="0"/>
              <a:t>Service</a:t>
            </a:r>
          </a:p>
          <a:p>
            <a:pPr lvl="1"/>
            <a:r>
              <a:rPr lang="en-US" dirty="0"/>
              <a:t>H.324 is used for VP Service in CS domain</a:t>
            </a:r>
          </a:p>
          <a:p>
            <a:pPr lvl="1"/>
            <a:r>
              <a:rPr lang="en-US" dirty="0"/>
              <a:t>Includes: video codec, speech codec, data protocols, multiplexing and etc.</a:t>
            </a:r>
          </a:p>
          <a:p>
            <a:endParaRPr lang="en-US" dirty="0"/>
          </a:p>
        </p:txBody>
      </p:sp>
      <p:pic>
        <p:nvPicPr>
          <p:cNvPr id="4" name="Picture 3"/>
          <p:cNvPicPr>
            <a:picLocks noChangeAspect="1"/>
          </p:cNvPicPr>
          <p:nvPr/>
        </p:nvPicPr>
        <p:blipFill>
          <a:blip r:embed="rId2"/>
          <a:stretch>
            <a:fillRect/>
          </a:stretch>
        </p:blipFill>
        <p:spPr>
          <a:xfrm>
            <a:off x="3404383" y="4149969"/>
            <a:ext cx="4375052" cy="2708031"/>
          </a:xfrm>
          <a:prstGeom prst="rect">
            <a:avLst/>
          </a:prstGeom>
        </p:spPr>
      </p:pic>
    </p:spTree>
    <p:extLst>
      <p:ext uri="{BB962C8B-B14F-4D97-AF65-F5344CB8AC3E}">
        <p14:creationId xmlns:p14="http://schemas.microsoft.com/office/powerpoint/2010/main" val="1941227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794" y="450165"/>
            <a:ext cx="10515600" cy="5459511"/>
          </a:xfrm>
        </p:spPr>
        <p:txBody>
          <a:bodyPr>
            <a:normAutofit lnSpcReduction="10000"/>
          </a:bodyPr>
          <a:lstStyle/>
          <a:p>
            <a:r>
              <a:rPr lang="en-US" dirty="0"/>
              <a:t>AMR is compatible with current mobile communication system (GSM, IS-95, PDC and so on), thus, it will make multi-mode terminal design easier. </a:t>
            </a:r>
            <a:endParaRPr lang="en-US" dirty="0" smtClean="0"/>
          </a:p>
          <a:p>
            <a:r>
              <a:rPr lang="en-US" dirty="0"/>
              <a:t>The AMR codec offers the possibility to adapt the coding scheme to the radio channel conditions. The most robust codec mode is selected in bad propagation conditions. </a:t>
            </a:r>
          </a:p>
          <a:p>
            <a:r>
              <a:rPr lang="en-US" dirty="0"/>
              <a:t>The codec mode providing the highest source rate is selected in good propagation conditions. </a:t>
            </a:r>
          </a:p>
          <a:p>
            <a:r>
              <a:rPr lang="en-US" dirty="0"/>
              <a:t>During an AMR communication, the receiver measures the radio link quality and must return to the transmitter either the quality measurements or the actual codec mode the transmitter should use during the next frame. That exchange has to be done as fast as possible in order to better follow the evolution of the channel’s quality.</a:t>
            </a:r>
          </a:p>
          <a:p>
            <a:endParaRPr lang="en-US" dirty="0"/>
          </a:p>
          <a:p>
            <a:endParaRPr lang="en-US" dirty="0"/>
          </a:p>
        </p:txBody>
      </p:sp>
    </p:spTree>
    <p:extLst>
      <p:ext uri="{BB962C8B-B14F-4D97-AF65-F5344CB8AC3E}">
        <p14:creationId xmlns:p14="http://schemas.microsoft.com/office/powerpoint/2010/main" val="3138711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Modulation and Spreading Specifications</a:t>
            </a:r>
            <a:endParaRPr lang="en-US" dirty="0"/>
          </a:p>
        </p:txBody>
      </p:sp>
      <p:sp>
        <p:nvSpPr>
          <p:cNvPr id="3" name="Content Placeholder 2"/>
          <p:cNvSpPr>
            <a:spLocks noGrp="1"/>
          </p:cNvSpPr>
          <p:nvPr>
            <p:ph idx="1"/>
          </p:nvPr>
        </p:nvSpPr>
        <p:spPr/>
        <p:txBody>
          <a:bodyPr>
            <a:normAutofit fontScale="92500" lnSpcReduction="10000"/>
          </a:bodyPr>
          <a:lstStyle/>
          <a:p>
            <a:r>
              <a:rPr lang="en-US" altLang="en-US" dirty="0" smtClean="0"/>
              <a:t>Modulation:</a:t>
            </a:r>
          </a:p>
          <a:p>
            <a:pPr lvl="1"/>
            <a:r>
              <a:rPr lang="en-US" altLang="en-US" dirty="0" smtClean="0"/>
              <a:t>QPSK.</a:t>
            </a:r>
          </a:p>
          <a:p>
            <a:pPr lvl="1"/>
            <a:r>
              <a:rPr lang="en-US" altLang="en-US" dirty="0" smtClean="0"/>
              <a:t>Same gain for I and Q components.</a:t>
            </a:r>
          </a:p>
          <a:p>
            <a:r>
              <a:rPr lang="en-US" altLang="en-US" dirty="0" smtClean="0"/>
              <a:t>Spreading or Channelization Operation:</a:t>
            </a:r>
          </a:p>
          <a:p>
            <a:pPr lvl="1"/>
            <a:r>
              <a:rPr lang="en-US" altLang="en-US" dirty="0" smtClean="0"/>
              <a:t>Transforms every bit into a given number of chips, hence increasing the bandwidth.</a:t>
            </a:r>
          </a:p>
          <a:p>
            <a:pPr lvl="1"/>
            <a:r>
              <a:rPr lang="en-US" altLang="en-US" dirty="0" smtClean="0"/>
              <a:t>Chip Rate = 3.84 </a:t>
            </a:r>
            <a:r>
              <a:rPr lang="en-US" altLang="en-US" dirty="0" err="1" smtClean="0"/>
              <a:t>Mcps</a:t>
            </a:r>
            <a:r>
              <a:rPr lang="en-US" altLang="en-US" dirty="0" smtClean="0"/>
              <a:t>.</a:t>
            </a:r>
          </a:p>
          <a:p>
            <a:pPr lvl="1"/>
            <a:r>
              <a:rPr lang="en-US" altLang="en-US" dirty="0" smtClean="0"/>
              <a:t>By using an orthogonal code for each physical channel, receiver can separate them.</a:t>
            </a:r>
          </a:p>
          <a:p>
            <a:pPr lvl="1"/>
            <a:r>
              <a:rPr lang="en-US" altLang="en-US" dirty="0" smtClean="0"/>
              <a:t>Orthogonal codes are real-valued OVSF codes (</a:t>
            </a:r>
            <a:r>
              <a:rPr lang="en-US" altLang="en-US" i="1" dirty="0" smtClean="0"/>
              <a:t>Orthogonal Variable Spreading Factor</a:t>
            </a:r>
            <a:r>
              <a:rPr lang="en-US" altLang="en-US" dirty="0" smtClean="0"/>
              <a:t>) of different length.</a:t>
            </a:r>
          </a:p>
          <a:p>
            <a:r>
              <a:rPr lang="en-US" altLang="en-US" dirty="0" smtClean="0"/>
              <a:t>Scrambling:</a:t>
            </a:r>
          </a:p>
          <a:p>
            <a:pPr lvl="1"/>
            <a:r>
              <a:rPr lang="en-US" altLang="en-US" dirty="0" smtClean="0"/>
              <a:t>Separates different Base Stations.</a:t>
            </a:r>
          </a:p>
          <a:p>
            <a:pPr lvl="1"/>
            <a:r>
              <a:rPr lang="en-US" altLang="en-US" dirty="0" smtClean="0"/>
              <a:t>Complex-valued Gold Code Sequences.</a:t>
            </a:r>
            <a:endParaRPr lang="en-US" dirty="0"/>
          </a:p>
        </p:txBody>
      </p:sp>
    </p:spTree>
    <p:extLst>
      <p:ext uri="{BB962C8B-B14F-4D97-AF65-F5344CB8AC3E}">
        <p14:creationId xmlns:p14="http://schemas.microsoft.com/office/powerpoint/2010/main" val="1516798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altLang="en-US" dirty="0" smtClean="0"/>
              <a:t>Power weighting:</a:t>
            </a:r>
          </a:p>
          <a:p>
            <a:pPr lvl="1"/>
            <a:r>
              <a:rPr lang="en-US" altLang="en-US" dirty="0" smtClean="0"/>
              <a:t>Different power is applied to each physical channel before being added together.</a:t>
            </a:r>
          </a:p>
          <a:p>
            <a:r>
              <a:rPr lang="en-US" altLang="en-US" dirty="0" smtClean="0"/>
              <a:t>Pulse shaping:</a:t>
            </a:r>
          </a:p>
          <a:p>
            <a:pPr lvl="1"/>
            <a:r>
              <a:rPr lang="en-US" altLang="en-US" dirty="0" smtClean="0"/>
              <a:t>Root-raised cosine filter with </a:t>
            </a:r>
            <a:r>
              <a:rPr lang="en-US" altLang="en-US" dirty="0" smtClean="0">
                <a:cs typeface="Arial" panose="020B0604020202020204" pitchFamily="34" charset="0"/>
              </a:rPr>
              <a:t>ß=0.22.</a:t>
            </a:r>
          </a:p>
          <a:p>
            <a:pPr lvl="1"/>
            <a:r>
              <a:rPr lang="en-US" altLang="en-US" dirty="0" smtClean="0">
                <a:cs typeface="Arial" panose="020B0604020202020204" pitchFamily="34" charset="0"/>
              </a:rPr>
              <a:t>Bandwidth is 5MHz.</a:t>
            </a:r>
          </a:p>
          <a:p>
            <a:endParaRPr lang="en-US" dirty="0"/>
          </a:p>
        </p:txBody>
      </p:sp>
    </p:spTree>
    <p:extLst>
      <p:ext uri="{BB962C8B-B14F-4D97-AF65-F5344CB8AC3E}">
        <p14:creationId xmlns:p14="http://schemas.microsoft.com/office/powerpoint/2010/main" val="4194339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lnSpcReduction="10000"/>
          </a:bodyPr>
          <a:lstStyle/>
          <a:p>
            <a:r>
              <a:rPr lang="en-US" altLang="en-US" dirty="0" smtClean="0"/>
              <a:t>Physical channels required during a connection:</a:t>
            </a:r>
          </a:p>
          <a:p>
            <a:pPr lvl="1"/>
            <a:r>
              <a:rPr lang="en-US" altLang="en-US" dirty="0" smtClean="0"/>
              <a:t>Dedicated Channel:</a:t>
            </a:r>
          </a:p>
          <a:p>
            <a:pPr lvl="2"/>
            <a:r>
              <a:rPr lang="en-US" altLang="en-US" dirty="0" smtClean="0"/>
              <a:t>DPCH </a:t>
            </a:r>
            <a:r>
              <a:rPr lang="en-US" altLang="en-US" dirty="0" smtClean="0">
                <a:sym typeface="Wingdings" panose="05000000000000000000" pitchFamily="2" charset="2"/>
              </a:rPr>
              <a:t> Dedicated Physical Channel</a:t>
            </a:r>
          </a:p>
          <a:p>
            <a:pPr lvl="1"/>
            <a:r>
              <a:rPr lang="en-US" altLang="en-US" dirty="0" smtClean="0"/>
              <a:t>Common Channels:</a:t>
            </a:r>
          </a:p>
          <a:p>
            <a:pPr lvl="2"/>
            <a:r>
              <a:rPr lang="en-US" altLang="en-US" dirty="0" smtClean="0"/>
              <a:t>P-CPICH </a:t>
            </a:r>
            <a:r>
              <a:rPr lang="en-US" altLang="en-US" dirty="0" smtClean="0">
                <a:sym typeface="Wingdings" panose="05000000000000000000" pitchFamily="2" charset="2"/>
              </a:rPr>
              <a:t> Primary Common Pilot Channel</a:t>
            </a:r>
          </a:p>
          <a:p>
            <a:pPr lvl="3"/>
            <a:r>
              <a:rPr lang="en-US" altLang="en-US" dirty="0" smtClean="0">
                <a:sym typeface="Wingdings" panose="05000000000000000000" pitchFamily="2" charset="2"/>
              </a:rPr>
              <a:t>Could be used at the receiver end for channel estimation, tracking</a:t>
            </a:r>
          </a:p>
          <a:p>
            <a:pPr lvl="2"/>
            <a:r>
              <a:rPr lang="en-US" altLang="en-US" dirty="0" smtClean="0">
                <a:sym typeface="Wingdings" panose="05000000000000000000" pitchFamily="2" charset="2"/>
              </a:rPr>
              <a:t>P-CCPCH  Primary Common Control Physical Channel</a:t>
            </a:r>
          </a:p>
          <a:p>
            <a:pPr lvl="2"/>
            <a:r>
              <a:rPr lang="en-US" altLang="en-US" dirty="0" smtClean="0">
                <a:sym typeface="Wingdings" panose="05000000000000000000" pitchFamily="2" charset="2"/>
              </a:rPr>
              <a:t>SCH  Synchronization Channel</a:t>
            </a:r>
          </a:p>
          <a:p>
            <a:pPr lvl="3"/>
            <a:r>
              <a:rPr lang="en-US" altLang="en-US" dirty="0" smtClean="0">
                <a:sym typeface="Wingdings" panose="05000000000000000000" pitchFamily="2" charset="2"/>
              </a:rPr>
              <a:t>Not multiplied by orthogonal code.</a:t>
            </a:r>
          </a:p>
          <a:p>
            <a:pPr lvl="3"/>
            <a:r>
              <a:rPr lang="en-US" altLang="en-US" dirty="0" smtClean="0">
                <a:sym typeface="Wingdings" panose="05000000000000000000" pitchFamily="2" charset="2"/>
              </a:rPr>
              <a:t>Used mainly for cell search: slot and frame timing acquisition. </a:t>
            </a:r>
          </a:p>
          <a:p>
            <a:pPr lvl="2"/>
            <a:r>
              <a:rPr lang="en-US" altLang="en-US" dirty="0" smtClean="0">
                <a:sym typeface="Wingdings" panose="05000000000000000000" pitchFamily="2" charset="2"/>
              </a:rPr>
              <a:t>PICH  Paging Indicator Channel</a:t>
            </a:r>
          </a:p>
          <a:p>
            <a:pPr lvl="2"/>
            <a:r>
              <a:rPr lang="en-US" altLang="en-US" dirty="0" smtClean="0">
                <a:sym typeface="Wingdings" panose="05000000000000000000" pitchFamily="2" charset="2"/>
              </a:rPr>
              <a:t>OCNS  Orthogonal Channel Noise Simulator</a:t>
            </a:r>
          </a:p>
          <a:p>
            <a:pPr lvl="3"/>
            <a:r>
              <a:rPr lang="en-US" altLang="en-US" dirty="0" smtClean="0"/>
              <a:t>Simulates interference caused by other users or signals.</a:t>
            </a:r>
          </a:p>
          <a:p>
            <a:endParaRPr lang="en-US" dirty="0"/>
          </a:p>
        </p:txBody>
      </p:sp>
    </p:spTree>
    <p:extLst>
      <p:ext uri="{BB962C8B-B14F-4D97-AF65-F5344CB8AC3E}">
        <p14:creationId xmlns:p14="http://schemas.microsoft.com/office/powerpoint/2010/main" val="819475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Content Placeholder 76"/>
          <p:cNvPicPr>
            <a:picLocks noGrp="1" noChangeAspect="1"/>
          </p:cNvPicPr>
          <p:nvPr>
            <p:ph idx="1"/>
          </p:nvPr>
        </p:nvPicPr>
        <p:blipFill>
          <a:blip r:embed="rId2"/>
          <a:stretch>
            <a:fillRect/>
          </a:stretch>
        </p:blipFill>
        <p:spPr>
          <a:xfrm>
            <a:off x="736600" y="1549984"/>
            <a:ext cx="10617200" cy="4809542"/>
          </a:xfrm>
          <a:prstGeom prst="rect">
            <a:avLst/>
          </a:prstGeom>
        </p:spPr>
      </p:pic>
      <p:sp>
        <p:nvSpPr>
          <p:cNvPr id="78" name="Rectangle 2"/>
          <p:cNvSpPr>
            <a:spLocks noGrp="1" noChangeArrowheads="1"/>
          </p:cNvSpPr>
          <p:nvPr>
            <p:ph type="title"/>
          </p:nvPr>
        </p:nvSpPr>
        <p:spPr>
          <a:xfrm>
            <a:off x="838200" y="122238"/>
            <a:ext cx="10515600" cy="1325562"/>
          </a:xfrm>
        </p:spPr>
        <p:txBody>
          <a:bodyPr/>
          <a:lstStyle/>
          <a:p>
            <a:r>
              <a:rPr lang="en-US" altLang="en-US"/>
              <a:t>Modulation and Spreading Overview</a:t>
            </a:r>
          </a:p>
        </p:txBody>
      </p:sp>
    </p:spTree>
    <p:extLst>
      <p:ext uri="{BB962C8B-B14F-4D97-AF65-F5344CB8AC3E}">
        <p14:creationId xmlns:p14="http://schemas.microsoft.com/office/powerpoint/2010/main" val="2489921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22375"/>
          </a:xfrm>
        </p:spPr>
        <p:txBody>
          <a:bodyPr/>
          <a:lstStyle/>
          <a:p>
            <a:r>
              <a:rPr lang="en-US" dirty="0" smtClean="0"/>
              <a:t>Channel coding in WCDMA</a:t>
            </a:r>
            <a:endParaRPr lang="en-US" dirty="0"/>
          </a:p>
        </p:txBody>
      </p:sp>
      <p:sp>
        <p:nvSpPr>
          <p:cNvPr id="3" name="Content Placeholder 2"/>
          <p:cNvSpPr>
            <a:spLocks noGrp="1"/>
          </p:cNvSpPr>
          <p:nvPr>
            <p:ph idx="1"/>
          </p:nvPr>
        </p:nvSpPr>
        <p:spPr>
          <a:xfrm>
            <a:off x="838200" y="1676400"/>
            <a:ext cx="10515600" cy="4500563"/>
          </a:xfrm>
        </p:spPr>
        <p:txBody>
          <a:bodyPr>
            <a:normAutofit/>
          </a:bodyPr>
          <a:lstStyle/>
          <a:p>
            <a:r>
              <a:rPr lang="en-US" dirty="0" smtClean="0"/>
              <a:t> Effects of channel coding
Enhance the correlation among symbols so as to recover the signal when interference occurs
Provides better error correction at receiver, but brings increment of the delay
Channel Types
No Coding
Convolutional Coding (1/2, 1/3)
Turbo Coding (1/3)</a:t>
            </a:r>
            <a:endParaRPr lang="en-US" dirty="0"/>
          </a:p>
        </p:txBody>
      </p:sp>
    </p:spTree>
    <p:extLst>
      <p:ext uri="{BB962C8B-B14F-4D97-AF65-F5344CB8AC3E}">
        <p14:creationId xmlns:p14="http://schemas.microsoft.com/office/powerpoint/2010/main" val="4102292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533400"/>
            <a:ext cx="10515600" cy="5643563"/>
          </a:xfrm>
        </p:spPr>
        <p:txBody>
          <a:bodyPr/>
          <a:lstStyle/>
          <a:p>
            <a:r>
              <a:rPr lang="en-US" dirty="0" smtClean="0"/>
              <a:t>*Convolutional codes are typically used when the timing constraints are tight. The coded data must contain enough redundant information to make it possible to correct some of the detected errors without asking for repeats.
     *Turbo codes are found to be very efficient because they can perform close to the theoretical limit set by the Shannon’s Law. Their efficiency is best with high data rate services, but poor on low rate services. At higher bit rates, turbo coding is more efficient than convolutional coding</a:t>
            </a:r>
          </a:p>
          <a:p>
            <a:endParaRPr lang="en-US" dirty="0"/>
          </a:p>
        </p:txBody>
      </p:sp>
      <p:pic>
        <p:nvPicPr>
          <p:cNvPr id="8" name="Picture 7"/>
          <p:cNvPicPr>
            <a:picLocks/>
          </p:cNvPicPr>
          <p:nvPr/>
        </p:nvPicPr>
        <p:blipFill>
          <a:blip r:embed="rId2"/>
          <a:stretch>
            <a:fillRect/>
          </a:stretch>
        </p:blipFill>
        <p:spPr>
          <a:xfrm>
            <a:off x="3061132" y="4198181"/>
            <a:ext cx="5180736" cy="2067682"/>
          </a:xfrm>
          <a:prstGeom prst="rect">
            <a:avLst/>
          </a:prstGeom>
        </p:spPr>
      </p:pic>
    </p:spTree>
    <p:extLst>
      <p:ext uri="{BB962C8B-B14F-4D97-AF65-F5344CB8AC3E}">
        <p14:creationId xmlns:p14="http://schemas.microsoft.com/office/powerpoint/2010/main" val="3622093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838200" y="609600"/>
            <a:ext cx="10515600" cy="5567363"/>
          </a:xfrm>
        </p:spPr>
        <p:txBody>
          <a:bodyPr/>
          <a:lstStyle/>
          <a:p>
            <a:r>
              <a:rPr lang="en-US" dirty="0" smtClean="0"/>
              <a:t>In WCDMA network, both Convolution code and Turbo code are used. Convolution code applies to voice service while Turbo code applies to high rate data service</a:t>
            </a:r>
          </a:p>
          <a:p>
            <a:endParaRPr lang="en-US" dirty="0"/>
          </a:p>
        </p:txBody>
      </p:sp>
      <p:pic>
        <p:nvPicPr>
          <p:cNvPr id="7" name="Picture 6"/>
          <p:cNvPicPr>
            <a:picLocks noChangeAspect="1"/>
          </p:cNvPicPr>
          <p:nvPr/>
        </p:nvPicPr>
        <p:blipFill>
          <a:blip r:embed="rId2"/>
          <a:stretch>
            <a:fillRect/>
          </a:stretch>
        </p:blipFill>
        <p:spPr>
          <a:xfrm>
            <a:off x="2876249" y="1980020"/>
            <a:ext cx="5429551" cy="3663745"/>
          </a:xfrm>
          <a:prstGeom prst="rect">
            <a:avLst/>
          </a:prstGeom>
        </p:spPr>
      </p:pic>
    </p:spTree>
    <p:extLst>
      <p:ext uri="{BB962C8B-B14F-4D97-AF65-F5344CB8AC3E}">
        <p14:creationId xmlns:p14="http://schemas.microsoft.com/office/powerpoint/2010/main" val="357476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Introduction</a:t>
            </a:r>
          </a:p>
          <a:p>
            <a:pPr>
              <a:buFont typeface="Wingdings" panose="05000000000000000000" pitchFamily="2" charset="2"/>
              <a:buChar char="v"/>
            </a:pPr>
            <a:r>
              <a:rPr lang="en-US" dirty="0" smtClean="0"/>
              <a:t> Analog to Digital conversion</a:t>
            </a:r>
          </a:p>
          <a:p>
            <a:pPr>
              <a:buFont typeface="Wingdings" panose="05000000000000000000" pitchFamily="2" charset="2"/>
              <a:buChar char="v"/>
            </a:pPr>
            <a:r>
              <a:rPr lang="en-US" dirty="0"/>
              <a:t> </a:t>
            </a:r>
            <a:r>
              <a:rPr lang="en-US" dirty="0" smtClean="0"/>
              <a:t>Source coding and Decoding</a:t>
            </a:r>
          </a:p>
          <a:p>
            <a:pPr>
              <a:buFont typeface="Wingdings" panose="05000000000000000000" pitchFamily="2" charset="2"/>
              <a:buChar char="v"/>
            </a:pPr>
            <a:r>
              <a:rPr lang="en-US" dirty="0"/>
              <a:t> </a:t>
            </a:r>
            <a:r>
              <a:rPr lang="en-US" dirty="0" smtClean="0"/>
              <a:t>Channel coding and Decoding</a:t>
            </a:r>
          </a:p>
          <a:p>
            <a:pPr>
              <a:buFont typeface="Wingdings" panose="05000000000000000000" pitchFamily="2" charset="2"/>
              <a:buChar char="v"/>
            </a:pPr>
            <a:r>
              <a:rPr lang="en-US" dirty="0"/>
              <a:t> </a:t>
            </a:r>
            <a:r>
              <a:rPr lang="en-US" dirty="0" smtClean="0"/>
              <a:t>Ciphering and De-Ciphering</a:t>
            </a:r>
          </a:p>
          <a:p>
            <a:pPr>
              <a:buFont typeface="Wingdings" panose="05000000000000000000" pitchFamily="2" charset="2"/>
              <a:buChar char="v"/>
            </a:pPr>
            <a:r>
              <a:rPr lang="en-US" dirty="0"/>
              <a:t> </a:t>
            </a:r>
            <a:r>
              <a:rPr lang="en-US" dirty="0" smtClean="0"/>
              <a:t>Modulation and Demodulation Techniques</a:t>
            </a:r>
            <a:endParaRPr lang="en-US" dirty="0"/>
          </a:p>
        </p:txBody>
      </p:sp>
    </p:spTree>
    <p:extLst>
      <p:ext uri="{BB962C8B-B14F-4D97-AF65-F5344CB8AC3E}">
        <p14:creationId xmlns:p14="http://schemas.microsoft.com/office/powerpoint/2010/main" val="363679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Turbo codes</a:t>
            </a:r>
            <a:endParaRPr lang="en-US" dirty="0"/>
          </a:p>
        </p:txBody>
      </p:sp>
      <p:sp>
        <p:nvSpPr>
          <p:cNvPr id="3" name="Content Placeholder 2"/>
          <p:cNvSpPr>
            <a:spLocks noGrp="1"/>
          </p:cNvSpPr>
          <p:nvPr>
            <p:ph idx="1"/>
          </p:nvPr>
        </p:nvSpPr>
        <p:spPr/>
        <p:txBody>
          <a:bodyPr/>
          <a:lstStyle/>
          <a:p>
            <a:r>
              <a:rPr lang="en-US" dirty="0" smtClean="0"/>
              <a:t>Turbo codes are the first practical codes to closely approach the maximum channel capacity or Shannon limit, a theoretical maximum for the code rate at which reliable communication is still possible given a specific noise level. Turbo codes are used in 3G/4G mobile communications (e.g., in UMTS and LTE) and in (deep space) satellite communications .</a:t>
            </a:r>
          </a:p>
          <a:p>
            <a:endParaRPr lang="en-US" dirty="0"/>
          </a:p>
        </p:txBody>
      </p:sp>
    </p:spTree>
    <p:extLst>
      <p:ext uri="{BB962C8B-B14F-4D97-AF65-F5344CB8AC3E}">
        <p14:creationId xmlns:p14="http://schemas.microsoft.com/office/powerpoint/2010/main" val="3856499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2300"/>
            <a:ext cx="10515600" cy="5554663"/>
          </a:xfrm>
        </p:spPr>
        <p:txBody>
          <a:bodyPr/>
          <a:lstStyle/>
          <a:p>
            <a:r>
              <a:rPr lang="en-US" dirty="0" smtClean="0"/>
              <a:t>this turbo code encoder consists of two identical RSC coders, C1 and C2, as depicted in the figure, which are connected to each other using a concatenation scheme, called parallel concatenation:</a:t>
            </a:r>
          </a:p>
          <a:p>
            <a:endParaRPr lang="en-US" dirty="0"/>
          </a:p>
        </p:txBody>
      </p:sp>
      <p:pic>
        <p:nvPicPr>
          <p:cNvPr id="4" name="Picture 3"/>
          <p:cNvPicPr>
            <a:picLocks/>
          </p:cNvPicPr>
          <p:nvPr/>
        </p:nvPicPr>
        <p:blipFill>
          <a:blip r:embed="rId2"/>
          <a:stretch>
            <a:fillRect/>
          </a:stretch>
        </p:blipFill>
        <p:spPr>
          <a:xfrm>
            <a:off x="3634172" y="2540000"/>
            <a:ext cx="3096828" cy="3289299"/>
          </a:xfrm>
          <a:prstGeom prst="rect">
            <a:avLst/>
          </a:prstGeom>
        </p:spPr>
      </p:pic>
    </p:spTree>
    <p:extLst>
      <p:ext uri="{BB962C8B-B14F-4D97-AF65-F5344CB8AC3E}">
        <p14:creationId xmlns:p14="http://schemas.microsoft.com/office/powerpoint/2010/main" val="2972348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decoding in WCDMA </a:t>
            </a:r>
            <a:endParaRPr lang="en-US" dirty="0"/>
          </a:p>
        </p:txBody>
      </p:sp>
      <p:sp>
        <p:nvSpPr>
          <p:cNvPr id="3" name="Content Placeholder 2"/>
          <p:cNvSpPr>
            <a:spLocks noGrp="1"/>
          </p:cNvSpPr>
          <p:nvPr>
            <p:ph idx="1"/>
          </p:nvPr>
        </p:nvSpPr>
        <p:spPr/>
        <p:txBody>
          <a:bodyPr/>
          <a:lstStyle/>
          <a:p>
            <a:r>
              <a:rPr lang="en-US" dirty="0" smtClean="0"/>
              <a:t>A channel decoder is used on the receiver side to return the binary information back to its original form by removing the parity bits. The channel-coded bits should be mapped into a certain electromagnetic waveform employing amplitude, frequency, and phase by a modulator.</a:t>
            </a:r>
          </a:p>
          <a:p>
            <a:r>
              <a:rPr lang="en-US" altLang="en-US" dirty="0" smtClean="0"/>
              <a:t>In WCDMA there are two types of coding/decoding </a:t>
            </a:r>
            <a:r>
              <a:rPr lang="en-US" altLang="en-US" dirty="0" err="1" smtClean="0"/>
              <a:t>schemes.We</a:t>
            </a:r>
            <a:r>
              <a:rPr lang="en-US" altLang="en-US" dirty="0" smtClean="0"/>
              <a:t> are now going to describe TURBO decoding. </a:t>
            </a:r>
            <a:endParaRPr lang="en-US" dirty="0" smtClean="0"/>
          </a:p>
          <a:p>
            <a:endParaRPr lang="en-US" dirty="0"/>
          </a:p>
        </p:txBody>
      </p:sp>
    </p:spTree>
    <p:extLst>
      <p:ext uri="{BB962C8B-B14F-4D97-AF65-F5344CB8AC3E}">
        <p14:creationId xmlns:p14="http://schemas.microsoft.com/office/powerpoint/2010/main" val="3182971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WCDMA Turbo Decoder </a:t>
            </a:r>
            <a:endParaRPr lang="en-US" dirty="0"/>
          </a:p>
        </p:txBody>
      </p:sp>
      <p:sp>
        <p:nvSpPr>
          <p:cNvPr id="3" name="Content Placeholder 2"/>
          <p:cNvSpPr>
            <a:spLocks noGrp="1"/>
          </p:cNvSpPr>
          <p:nvPr>
            <p:ph idx="1"/>
          </p:nvPr>
        </p:nvSpPr>
        <p:spPr>
          <a:xfrm>
            <a:off x="838200" y="1485900"/>
            <a:ext cx="10515600" cy="4691063"/>
          </a:xfrm>
        </p:spPr>
        <p:txBody>
          <a:bodyPr/>
          <a:lstStyle/>
          <a:p>
            <a:r>
              <a:rPr lang="en-US" dirty="0" smtClean="0"/>
              <a:t>TC7100 is a convolutional turbo code (CTC) decoder supporting 3GPP specifications. The Core is self-contained and does not require external memory banks. The decoded throughput is typically 40 </a:t>
            </a:r>
            <a:r>
              <a:rPr lang="en-US" dirty="0" err="1" smtClean="0"/>
              <a:t>Mbits</a:t>
            </a:r>
            <a:r>
              <a:rPr lang="en-US" dirty="0" smtClean="0"/>
              <a:t>/s. The Core is available for FPGA or ASIC implementation, and is silicon-proven.</a:t>
            </a:r>
          </a:p>
          <a:p>
            <a:endParaRPr lang="en-US" dirty="0"/>
          </a:p>
        </p:txBody>
      </p:sp>
      <p:pic>
        <p:nvPicPr>
          <p:cNvPr id="4" name="Picture 3"/>
          <p:cNvPicPr>
            <a:picLocks noChangeAspect="1"/>
          </p:cNvPicPr>
          <p:nvPr/>
        </p:nvPicPr>
        <p:blipFill>
          <a:blip r:embed="rId2"/>
          <a:stretch>
            <a:fillRect/>
          </a:stretch>
        </p:blipFill>
        <p:spPr>
          <a:xfrm>
            <a:off x="2679700" y="3492500"/>
            <a:ext cx="6959600" cy="3060700"/>
          </a:xfrm>
          <a:prstGeom prst="rect">
            <a:avLst/>
          </a:prstGeom>
        </p:spPr>
      </p:pic>
    </p:spTree>
    <p:extLst>
      <p:ext uri="{BB962C8B-B14F-4D97-AF65-F5344CB8AC3E}">
        <p14:creationId xmlns:p14="http://schemas.microsoft.com/office/powerpoint/2010/main" val="2448923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 </a:t>
            </a:r>
            <a:r>
              <a:rPr lang="en-US" b="1" dirty="0" smtClean="0"/>
              <a:t>Ciphering and De-ciphering for WCDMA</a:t>
            </a:r>
            <a:endParaRPr lang="en-US" dirty="0"/>
          </a:p>
        </p:txBody>
      </p:sp>
      <p:sp>
        <p:nvSpPr>
          <p:cNvPr id="3" name="Content Placeholder 2"/>
          <p:cNvSpPr>
            <a:spLocks noGrp="1"/>
          </p:cNvSpPr>
          <p:nvPr>
            <p:ph idx="1"/>
          </p:nvPr>
        </p:nvSpPr>
        <p:spPr/>
        <p:txBody>
          <a:bodyPr/>
          <a:lstStyle/>
          <a:p>
            <a:r>
              <a:rPr lang="en-US" dirty="0" smtClean="0"/>
              <a:t>A </a:t>
            </a:r>
            <a:r>
              <a:rPr lang="en-US" dirty="0"/>
              <a:t>method for forwarding a ciphering key for a </a:t>
            </a:r>
            <a:r>
              <a:rPr lang="en-US" dirty="0" smtClean="0"/>
              <a:t>WCDMA </a:t>
            </a:r>
            <a:r>
              <a:rPr lang="en-US" dirty="0"/>
              <a:t>network to a decipher application, </a:t>
            </a:r>
            <a:r>
              <a:rPr lang="en-US" dirty="0" smtClean="0"/>
              <a:t>comprising</a:t>
            </a:r>
          </a:p>
          <a:p>
            <a:r>
              <a:rPr lang="en-US" dirty="0"/>
              <a:t>capturing a first message carrying the ciphering key from a first network interface</a:t>
            </a:r>
            <a:r>
              <a:rPr lang="en-US" dirty="0" smtClean="0"/>
              <a:t>;</a:t>
            </a:r>
          </a:p>
          <a:p>
            <a:r>
              <a:rPr lang="en-US" dirty="0"/>
              <a:t>identifying a network node associated with the first network interface</a:t>
            </a:r>
            <a:r>
              <a:rPr lang="en-US" dirty="0" smtClean="0"/>
              <a:t>;</a:t>
            </a:r>
          </a:p>
          <a:p>
            <a:r>
              <a:rPr lang="en-US" dirty="0"/>
              <a:t>identifying a monitor responsible for processing messages captured from interfaces coupled to the network node; </a:t>
            </a:r>
            <a:r>
              <a:rPr lang="en-US" dirty="0" smtClean="0"/>
              <a:t>and</a:t>
            </a:r>
          </a:p>
          <a:p>
            <a:r>
              <a:rPr lang="en-US" dirty="0"/>
              <a:t>forwarding the ciphering key to the monitor.</a:t>
            </a:r>
          </a:p>
        </p:txBody>
      </p:sp>
    </p:spTree>
    <p:extLst>
      <p:ext uri="{BB962C8B-B14F-4D97-AF65-F5344CB8AC3E}">
        <p14:creationId xmlns:p14="http://schemas.microsoft.com/office/powerpoint/2010/main" val="3936476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19916" y="172100"/>
            <a:ext cx="4642983" cy="6068363"/>
          </a:xfrm>
          <a:prstGeom prst="rect">
            <a:avLst/>
          </a:prstGeom>
        </p:spPr>
      </p:pic>
    </p:spTree>
    <p:extLst>
      <p:ext uri="{BB962C8B-B14F-4D97-AF65-F5344CB8AC3E}">
        <p14:creationId xmlns:p14="http://schemas.microsoft.com/office/powerpoint/2010/main" val="4031907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914399"/>
          </a:xfrm>
        </p:spPr>
        <p:txBody>
          <a:bodyPr/>
          <a:lstStyle/>
          <a:p>
            <a:r>
              <a:rPr lang="en-US" dirty="0" smtClean="0"/>
              <a:t>Deciphering for WCDMA</a:t>
            </a:r>
            <a:endParaRPr lang="en-US" dirty="0"/>
          </a:p>
        </p:txBody>
      </p:sp>
      <p:sp>
        <p:nvSpPr>
          <p:cNvPr id="3" name="Content Placeholder 2"/>
          <p:cNvSpPr>
            <a:spLocks noGrp="1"/>
          </p:cNvSpPr>
          <p:nvPr>
            <p:ph idx="1"/>
          </p:nvPr>
        </p:nvSpPr>
        <p:spPr>
          <a:xfrm>
            <a:off x="838200" y="1066800"/>
            <a:ext cx="10515600" cy="5791199"/>
          </a:xfrm>
        </p:spPr>
        <p:txBody>
          <a:bodyPr>
            <a:normAutofit/>
          </a:bodyPr>
          <a:lstStyle/>
          <a:p>
            <a:r>
              <a:rPr lang="en-US" dirty="0"/>
              <a:t> A method for deciphering data packets in a </a:t>
            </a:r>
            <a:r>
              <a:rPr lang="en-US" dirty="0" smtClean="0"/>
              <a:t>WCDMA </a:t>
            </a:r>
            <a:r>
              <a:rPr lang="en-US" dirty="0"/>
              <a:t>network, comprising</a:t>
            </a:r>
            <a:r>
              <a:rPr lang="en-US" dirty="0" smtClean="0"/>
              <a:t>:</a:t>
            </a:r>
          </a:p>
          <a:p>
            <a:r>
              <a:rPr lang="en-US" dirty="0" smtClean="0"/>
              <a:t>extracting </a:t>
            </a:r>
            <a:r>
              <a:rPr lang="en-US" dirty="0"/>
              <a:t>a ciphering key from a message carried on a first network interface</a:t>
            </a:r>
            <a:r>
              <a:rPr lang="en-US" dirty="0" smtClean="0"/>
              <a:t>;</a:t>
            </a:r>
          </a:p>
          <a:p>
            <a:r>
              <a:rPr lang="en-US" dirty="0"/>
              <a:t>determining a first user equipment identifier associated with the ciphering </a:t>
            </a:r>
            <a:r>
              <a:rPr lang="en-US" dirty="0" smtClean="0"/>
              <a:t>key</a:t>
            </a:r>
          </a:p>
          <a:p>
            <a:r>
              <a:rPr lang="en-US" dirty="0"/>
              <a:t>forwarding the ciphering key to a deciphering </a:t>
            </a:r>
            <a:r>
              <a:rPr lang="en-US" dirty="0" smtClean="0"/>
              <a:t>application</a:t>
            </a:r>
          </a:p>
          <a:p>
            <a:r>
              <a:rPr lang="en-US" dirty="0"/>
              <a:t>receiving encrypted data packets at the deciphering application</a:t>
            </a:r>
            <a:r>
              <a:rPr lang="en-US" dirty="0" smtClean="0"/>
              <a:t>;</a:t>
            </a:r>
          </a:p>
          <a:p>
            <a:r>
              <a:rPr lang="en-US" dirty="0"/>
              <a:t>determining a second user equipment identifier associated with the encrypted data packets, wherein the second user equipment identifier corresponds to the first user identifier; </a:t>
            </a:r>
            <a:r>
              <a:rPr lang="en-US" dirty="0" smtClean="0"/>
              <a:t>and</a:t>
            </a:r>
          </a:p>
          <a:p>
            <a:r>
              <a:rPr lang="en-US" dirty="0"/>
              <a:t>deciphering the encrypted data packets using the ciphering key.</a:t>
            </a:r>
            <a:endParaRPr lang="en-US" dirty="0" smtClean="0"/>
          </a:p>
          <a:p>
            <a:endParaRPr lang="en-US" dirty="0"/>
          </a:p>
        </p:txBody>
      </p:sp>
    </p:spTree>
    <p:extLst>
      <p:ext uri="{BB962C8B-B14F-4D97-AF65-F5344CB8AC3E}">
        <p14:creationId xmlns:p14="http://schemas.microsoft.com/office/powerpoint/2010/main" val="2724667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WCDMA standard has enabled vastly increased data rates for cellular phone subscribers </a:t>
            </a:r>
            <a:r>
              <a:rPr lang="en-US" dirty="0" smtClean="0"/>
              <a:t>by leveraging </a:t>
            </a:r>
            <a:r>
              <a:rPr lang="en-US" dirty="0"/>
              <a:t>the advantages of CDMA architecture. </a:t>
            </a:r>
            <a:endParaRPr lang="en-US" dirty="0" smtClean="0"/>
          </a:p>
          <a:p>
            <a:r>
              <a:rPr lang="en-US" dirty="0" smtClean="0"/>
              <a:t>Use </a:t>
            </a:r>
            <a:r>
              <a:rPr lang="en-US" dirty="0"/>
              <a:t>of chip codes at increased chip </a:t>
            </a:r>
            <a:r>
              <a:rPr lang="en-US" dirty="0" smtClean="0"/>
              <a:t>rates helps </a:t>
            </a:r>
            <a:r>
              <a:rPr lang="en-US" dirty="0"/>
              <a:t>simultaneous use of available spectrum with higher data throughput. </a:t>
            </a:r>
            <a:endParaRPr lang="en-US" dirty="0" smtClean="0"/>
          </a:p>
          <a:p>
            <a:r>
              <a:rPr lang="en-US" dirty="0" smtClean="0"/>
              <a:t>It </a:t>
            </a:r>
            <a:r>
              <a:rPr lang="en-US" dirty="0"/>
              <a:t>is worth </a:t>
            </a:r>
            <a:r>
              <a:rPr lang="en-US" dirty="0" smtClean="0"/>
              <a:t>noting that </a:t>
            </a:r>
            <a:r>
              <a:rPr lang="en-US" dirty="0"/>
              <a:t>successful implementation of WCDMA should regulate the output power levels in </a:t>
            </a:r>
            <a:r>
              <a:rPr lang="en-US" dirty="0" smtClean="0"/>
              <a:t>the networks</a:t>
            </a:r>
            <a:r>
              <a:rPr lang="en-US" dirty="0"/>
              <a:t>.</a:t>
            </a:r>
          </a:p>
        </p:txBody>
      </p:sp>
    </p:spTree>
    <p:extLst>
      <p:ext uri="{BB962C8B-B14F-4D97-AF65-F5344CB8AC3E}">
        <p14:creationId xmlns:p14="http://schemas.microsoft.com/office/powerpoint/2010/main" val="3857908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[1] B. </a:t>
            </a:r>
            <a:r>
              <a:rPr lang="en-US" dirty="0" err="1"/>
              <a:t>Gestner</a:t>
            </a:r>
            <a:r>
              <a:rPr lang="en-US" dirty="0"/>
              <a:t> and B. </a:t>
            </a:r>
            <a:r>
              <a:rPr lang="en-US" dirty="0" err="1"/>
              <a:t>Persson</a:t>
            </a:r>
            <a:r>
              <a:rPr lang="en-US" dirty="0"/>
              <a:t>. (2002) </a:t>
            </a:r>
            <a:r>
              <a:rPr lang="en-US" dirty="0" smtClean="0"/>
              <a:t>RNC3810-Ericsson's </a:t>
            </a:r>
            <a:r>
              <a:rPr lang="en-US" dirty="0" err="1"/>
              <a:t>rst</a:t>
            </a:r>
            <a:r>
              <a:rPr lang="en-US" dirty="0"/>
              <a:t> WCDMA radio </a:t>
            </a:r>
            <a:r>
              <a:rPr lang="en-US" dirty="0" smtClean="0"/>
              <a:t>network controller</a:t>
            </a:r>
            <a:r>
              <a:rPr lang="en-US" dirty="0"/>
              <a:t>. Ericsson</a:t>
            </a:r>
            <a:r>
              <a:rPr lang="en-US" dirty="0" smtClean="0"/>
              <a:t>.</a:t>
            </a:r>
          </a:p>
          <a:p>
            <a:r>
              <a:rPr lang="en-US" dirty="0" smtClean="0"/>
              <a:t>[2] </a:t>
            </a:r>
            <a:r>
              <a:rPr lang="en-US" dirty="0"/>
              <a:t>3GPP </a:t>
            </a:r>
            <a:r>
              <a:rPr lang="en-US" dirty="0" err="1"/>
              <a:t>specication</a:t>
            </a:r>
            <a:r>
              <a:rPr lang="en-US" dirty="0"/>
              <a:t> detail. online. 3gpp</a:t>
            </a:r>
            <a:r>
              <a:rPr lang="en-US" dirty="0" smtClean="0"/>
              <a:t>.</a:t>
            </a:r>
          </a:p>
          <a:p>
            <a:r>
              <a:rPr lang="en-US" dirty="0" smtClean="0"/>
              <a:t>[3] </a:t>
            </a:r>
            <a:r>
              <a:rPr lang="en-US" dirty="0"/>
              <a:t>Congestion control in WCDMA with respect to </a:t>
            </a:r>
            <a:r>
              <a:rPr lang="en-US" dirty="0" err="1"/>
              <a:t>dierent</a:t>
            </a:r>
            <a:r>
              <a:rPr lang="en-US" dirty="0"/>
              <a:t> service class. online</a:t>
            </a:r>
            <a:r>
              <a:rPr lang="en-US" dirty="0" smtClean="0"/>
              <a:t>.</a:t>
            </a:r>
          </a:p>
          <a:p>
            <a:r>
              <a:rPr lang="en-US" dirty="0" smtClean="0"/>
              <a:t>[4]http://www.springer.com/jp/book/9789400713864</a:t>
            </a:r>
            <a:endParaRPr lang="en-US" dirty="0"/>
          </a:p>
        </p:txBody>
      </p:sp>
    </p:spTree>
    <p:extLst>
      <p:ext uri="{BB962C8B-B14F-4D97-AF65-F5344CB8AC3E}">
        <p14:creationId xmlns:p14="http://schemas.microsoft.com/office/powerpoint/2010/main" val="317854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79829"/>
            <a:ext cx="9144000" cy="860444"/>
          </a:xfrm>
        </p:spPr>
        <p:txBody>
          <a:bodyPr>
            <a:normAutofit fontScale="90000"/>
          </a:bodyPr>
          <a:lstStyle/>
          <a:p>
            <a:r>
              <a:rPr lang="en-US" dirty="0" smtClean="0"/>
              <a:t>WCDMA</a:t>
            </a:r>
            <a:endParaRPr lang="en-US" dirty="0"/>
          </a:p>
        </p:txBody>
      </p:sp>
      <p:sp>
        <p:nvSpPr>
          <p:cNvPr id="3" name="Subtitle 2"/>
          <p:cNvSpPr>
            <a:spLocks noGrp="1"/>
          </p:cNvSpPr>
          <p:nvPr>
            <p:ph type="subTitle" idx="1"/>
          </p:nvPr>
        </p:nvSpPr>
        <p:spPr>
          <a:xfrm>
            <a:off x="1524000" y="1240273"/>
            <a:ext cx="10147300" cy="4360427"/>
          </a:xfrm>
        </p:spPr>
        <p:txBody>
          <a:bodyPr vert="horz" lIns="91440">
            <a:normAutofit/>
          </a:bodyPr>
          <a:lstStyle/>
          <a:p>
            <a:pPr marL="342900" indent="-342900">
              <a:buFont typeface="Wingdings" panose="05000000000000000000" pitchFamily="2" charset="2"/>
              <a:buChar char="v"/>
            </a:pPr>
            <a:endParaRPr lang="en-US" dirty="0" smtClean="0"/>
          </a:p>
          <a:p>
            <a:pPr marL="342900" indent="-342900">
              <a:buFont typeface="Wingdings" panose="05000000000000000000" pitchFamily="2" charset="2"/>
              <a:buChar char="v"/>
            </a:pPr>
            <a:r>
              <a:rPr lang="en-US" dirty="0"/>
              <a:t>A high speed 3G mobile wireless </a:t>
            </a:r>
            <a:r>
              <a:rPr lang="en-US" dirty="0" smtClean="0"/>
              <a:t>technology with capacity to offer higher data rate than CDMA.</a:t>
            </a:r>
          </a:p>
          <a:p>
            <a:pPr marL="342900" indent="-342900">
              <a:buFont typeface="Wingdings" panose="05000000000000000000" pitchFamily="2" charset="2"/>
              <a:buChar char="v"/>
            </a:pPr>
            <a:r>
              <a:rPr lang="en-US" dirty="0"/>
              <a:t>stands for wide band code division multiple access</a:t>
            </a:r>
            <a:r>
              <a:rPr lang="en-US" dirty="0" smtClean="0"/>
              <a:t>.</a:t>
            </a:r>
          </a:p>
          <a:p>
            <a:pPr marL="342900" indent="-342900">
              <a:buFont typeface="Wingdings" panose="05000000000000000000" pitchFamily="2" charset="2"/>
              <a:buChar char="v"/>
            </a:pPr>
            <a:endParaRPr lang="en-US" dirty="0" smtClean="0"/>
          </a:p>
          <a:p>
            <a:endParaRPr lang="en-US" dirty="0"/>
          </a:p>
        </p:txBody>
      </p:sp>
      <p:pic>
        <p:nvPicPr>
          <p:cNvPr id="5" name="Picture 4"/>
          <p:cNvPicPr>
            <a:picLocks noChangeAspect="1"/>
          </p:cNvPicPr>
          <p:nvPr/>
        </p:nvPicPr>
        <p:blipFill>
          <a:blip r:embed="rId2"/>
          <a:stretch>
            <a:fillRect/>
          </a:stretch>
        </p:blipFill>
        <p:spPr>
          <a:xfrm>
            <a:off x="1625600" y="2993792"/>
            <a:ext cx="9334500" cy="3334215"/>
          </a:xfrm>
          <a:prstGeom prst="rect">
            <a:avLst/>
          </a:prstGeom>
        </p:spPr>
      </p:pic>
    </p:spTree>
    <p:extLst>
      <p:ext uri="{BB962C8B-B14F-4D97-AF65-F5344CB8AC3E}">
        <p14:creationId xmlns:p14="http://schemas.microsoft.com/office/powerpoint/2010/main" val="44174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52500"/>
            <a:ext cx="9144000" cy="990601"/>
          </a:xfrm>
        </p:spPr>
        <p:txBody>
          <a:bodyPr>
            <a:normAutofit/>
          </a:bodyPr>
          <a:lstStyle/>
          <a:p>
            <a:endParaRPr lang="en-US" dirty="0"/>
          </a:p>
        </p:txBody>
      </p:sp>
      <p:sp>
        <p:nvSpPr>
          <p:cNvPr id="3" name="Subtitle 2"/>
          <p:cNvSpPr>
            <a:spLocks noGrp="1"/>
          </p:cNvSpPr>
          <p:nvPr>
            <p:ph type="subTitle" idx="1"/>
          </p:nvPr>
        </p:nvSpPr>
        <p:spPr>
          <a:xfrm>
            <a:off x="3591951" y="2504049"/>
            <a:ext cx="13848738" cy="3996610"/>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71909"/>
            <a:ext cx="10679468" cy="6028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723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WCDMA features two modes: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Frequency Division Duplex (FDD): Separates users by employing both codes as well as frequencies. One frequency is used for the uplink, while another is used for the </a:t>
            </a:r>
            <a:r>
              <a:rPr lang="en-US" dirty="0" smtClean="0"/>
              <a:t>downlink.</a:t>
            </a:r>
          </a:p>
          <a:p>
            <a:endParaRPr lang="en-US" dirty="0"/>
          </a:p>
          <a:p>
            <a:r>
              <a:rPr lang="en-US" dirty="0"/>
              <a:t>Time Division Duplex (TDD): Separates users by employing codes, frequencies and time, wherein the same frequency is used for both uplink and downlink.</a:t>
            </a:r>
          </a:p>
          <a:p>
            <a:r>
              <a:rPr lang="en-US" dirty="0"/>
              <a:t>WCDMA is able to artificially increase a signal's bandwidth. It does so by modulating each baseband symbol with a binary or quaternary signature with a much higher rate than that of the original data </a:t>
            </a:r>
            <a:r>
              <a:rPr lang="en-US" dirty="0" smtClean="0"/>
              <a:t>symbol.</a:t>
            </a:r>
            <a:endParaRPr lang="en-US" dirty="0"/>
          </a:p>
          <a:p>
            <a:endParaRPr lang="en-US" dirty="0"/>
          </a:p>
        </p:txBody>
      </p:sp>
    </p:spTree>
    <p:extLst>
      <p:ext uri="{BB962C8B-B14F-4D97-AF65-F5344CB8AC3E}">
        <p14:creationId xmlns:p14="http://schemas.microsoft.com/office/powerpoint/2010/main" val="3706858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a:t>
            </a:r>
            <a:br>
              <a:rPr lang="en-US" dirty="0"/>
            </a:br>
            <a:endParaRPr lang="en-US" dirty="0"/>
          </a:p>
        </p:txBody>
      </p:sp>
      <p:sp>
        <p:nvSpPr>
          <p:cNvPr id="3" name="Content Placeholder 2"/>
          <p:cNvSpPr>
            <a:spLocks noGrp="1"/>
          </p:cNvSpPr>
          <p:nvPr>
            <p:ph idx="1"/>
          </p:nvPr>
        </p:nvSpPr>
        <p:spPr>
          <a:xfrm>
            <a:off x="838200" y="1336431"/>
            <a:ext cx="10515600" cy="4840532"/>
          </a:xfrm>
        </p:spPr>
        <p:txBody>
          <a:bodyPr/>
          <a:lstStyle/>
          <a:p>
            <a:r>
              <a:rPr lang="en-US" dirty="0" smtClean="0"/>
              <a:t>WCDMA works on WCDMA cellphones as well as laptops and portable devices with WCDMA modems. ... Supporting both voice and data, WCDMA provides a modest speed increase, and many GSM operators jumped to HSPA for data, which is also based on WCDMA, while keeping GSM for voice.</a:t>
            </a:r>
          </a:p>
          <a:p>
            <a:endParaRPr lang="en-US" dirty="0"/>
          </a:p>
        </p:txBody>
      </p:sp>
      <p:pic>
        <p:nvPicPr>
          <p:cNvPr id="4" name="Picture 3"/>
          <p:cNvPicPr>
            <a:picLocks noChangeAspect="1"/>
          </p:cNvPicPr>
          <p:nvPr/>
        </p:nvPicPr>
        <p:blipFill>
          <a:blip r:embed="rId2"/>
          <a:stretch>
            <a:fillRect/>
          </a:stretch>
        </p:blipFill>
        <p:spPr>
          <a:xfrm>
            <a:off x="3108960" y="3299820"/>
            <a:ext cx="4965895" cy="3409524"/>
          </a:xfrm>
          <a:prstGeom prst="rect">
            <a:avLst/>
          </a:prstGeom>
        </p:spPr>
      </p:pic>
    </p:spTree>
    <p:extLst>
      <p:ext uri="{BB962C8B-B14F-4D97-AF65-F5344CB8AC3E}">
        <p14:creationId xmlns:p14="http://schemas.microsoft.com/office/powerpoint/2010/main" val="845033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to digital conversion of WCDMA</a:t>
            </a:r>
            <a:endParaRPr lang="en-US" dirty="0"/>
          </a:p>
        </p:txBody>
      </p:sp>
      <p:sp>
        <p:nvSpPr>
          <p:cNvPr id="3" name="Content Placeholder 2"/>
          <p:cNvSpPr>
            <a:spLocks noGrp="1"/>
          </p:cNvSpPr>
          <p:nvPr>
            <p:ph idx="1"/>
          </p:nvPr>
        </p:nvSpPr>
        <p:spPr>
          <a:xfrm>
            <a:off x="838200" y="1485900"/>
            <a:ext cx="10515600" cy="4691063"/>
          </a:xfrm>
        </p:spPr>
        <p:txBody>
          <a:bodyPr>
            <a:normAutofit lnSpcReduction="10000"/>
          </a:bodyPr>
          <a:lstStyle/>
          <a:p>
            <a:r>
              <a:rPr lang="en-US" dirty="0" smtClean="0"/>
              <a:t>WCDMA technology used delta sigma modulation method </a:t>
            </a:r>
          </a:p>
          <a:p>
            <a:r>
              <a:rPr lang="en-US" dirty="0" smtClean="0"/>
              <a:t>A method is used to convert analog to digital signal</a:t>
            </a:r>
          </a:p>
          <a:p>
            <a:r>
              <a:rPr lang="en-US" dirty="0" smtClean="0"/>
              <a:t>The first step in sigma delta modulation is delta modulation</a:t>
            </a:r>
          </a:p>
          <a:p>
            <a:r>
              <a:rPr lang="en-US" dirty="0" smtClean="0"/>
              <a:t>In delta modulation the change in the signal is encoded</a:t>
            </a:r>
          </a:p>
          <a:p>
            <a:r>
              <a:rPr lang="en-US" dirty="0" smtClean="0"/>
              <a:t>Accuracy is improved by passing the delta output to 1 bit DAC</a:t>
            </a:r>
          </a:p>
          <a:p>
            <a:r>
              <a:rPr lang="en-US" dirty="0" smtClean="0"/>
              <a:t>Analog signal encodes using high frequency delta sigma modulation</a:t>
            </a:r>
          </a:p>
          <a:p>
            <a:r>
              <a:rPr lang="en-US" dirty="0" smtClean="0"/>
              <a:t>This method apply digital filter to form high resolution</a:t>
            </a:r>
          </a:p>
          <a:p>
            <a:r>
              <a:rPr lang="en-US" sz="4000" dirty="0" smtClean="0"/>
              <a:t>Why we use this technique?</a:t>
            </a:r>
            <a:endParaRPr lang="en-US" sz="4000" dirty="0" smtClean="0"/>
          </a:p>
          <a:p>
            <a:r>
              <a:rPr lang="en-US" dirty="0" smtClean="0"/>
              <a:t>Because of cost efficiency and reduced complexity this technique has found on many technologies including WCDMA</a:t>
            </a:r>
          </a:p>
          <a:p>
            <a:endParaRPr lang="en-US" dirty="0"/>
          </a:p>
        </p:txBody>
      </p:sp>
    </p:spTree>
    <p:extLst>
      <p:ext uri="{BB962C8B-B14F-4D97-AF65-F5344CB8AC3E}">
        <p14:creationId xmlns:p14="http://schemas.microsoft.com/office/powerpoint/2010/main" val="149593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0775"/>
          </a:xfrm>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92500"/>
          </a:bodyPr>
          <a:lstStyle/>
          <a:p>
            <a:r>
              <a:rPr lang="en-US" dirty="0" smtClean="0"/>
              <a:t>The modulator runs off of the modulator clock</a:t>
            </a:r>
          </a:p>
          <a:p>
            <a:r>
              <a:rPr lang="en-US" dirty="0" smtClean="0"/>
              <a:t>Which determines the sampling interval of the input</a:t>
            </a:r>
          </a:p>
          <a:p>
            <a:r>
              <a:rPr lang="en-US" dirty="0" smtClean="0"/>
              <a:t>The modulation loop begin by integrating the difference between the input sample and 1 bit DAC</a:t>
            </a:r>
          </a:p>
          <a:p>
            <a:r>
              <a:rPr lang="en-US" dirty="0" smtClean="0"/>
              <a:t>Comparator determines the next modulator value based on the integrator value</a:t>
            </a:r>
          </a:p>
          <a:p>
            <a:r>
              <a:rPr lang="en-US" dirty="0" smtClean="0"/>
              <a:t>1 bit  DAC produces voltage equal to the positive and negative reference voltage of ADC based on the  output state  of the comparator</a:t>
            </a:r>
          </a:p>
          <a:p>
            <a:r>
              <a:rPr lang="en-US" dirty="0" smtClean="0"/>
              <a:t>As the modulator clock runs each modulator clock pulse will generate an other modulator output pulse</a:t>
            </a:r>
          </a:p>
          <a:p>
            <a:endParaRPr lang="en-US" dirty="0"/>
          </a:p>
        </p:txBody>
      </p:sp>
    </p:spTree>
    <p:extLst>
      <p:ext uri="{BB962C8B-B14F-4D97-AF65-F5344CB8AC3E}">
        <p14:creationId xmlns:p14="http://schemas.microsoft.com/office/powerpoint/2010/main" val="2996830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to digital conversion Block diagram</a:t>
            </a:r>
            <a:endParaRPr lang="en-US" dirty="0"/>
          </a:p>
        </p:txBody>
      </p:sp>
      <p:pic>
        <p:nvPicPr>
          <p:cNvPr id="4" name="Content Placeholder 3"/>
          <p:cNvPicPr>
            <a:picLocks noGrp="1" noChangeAspect="1"/>
          </p:cNvPicPr>
          <p:nvPr>
            <p:ph idx="1"/>
          </p:nvPr>
        </p:nvPicPr>
        <p:blipFill>
          <a:blip r:embed="rId2"/>
          <a:stretch>
            <a:fillRect/>
          </a:stretch>
        </p:blipFill>
        <p:spPr>
          <a:xfrm>
            <a:off x="1363606" y="1965060"/>
            <a:ext cx="8626588" cy="3920068"/>
          </a:xfrm>
          <a:prstGeom prst="rect">
            <a:avLst/>
          </a:prstGeom>
        </p:spPr>
      </p:pic>
    </p:spTree>
    <p:extLst>
      <p:ext uri="{BB962C8B-B14F-4D97-AF65-F5344CB8AC3E}">
        <p14:creationId xmlns:p14="http://schemas.microsoft.com/office/powerpoint/2010/main" val="2708415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TotalTime>
  <Words>1069</Words>
  <Application>Microsoft Office PowerPoint</Application>
  <PresentationFormat>Widescreen</PresentationFormat>
  <Paragraphs>132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     ADDIS ABABA INSTITUE OF TECHNOLGY </vt:lpstr>
      <vt:lpstr>Content</vt:lpstr>
      <vt:lpstr>WCDMA</vt:lpstr>
      <vt:lpstr>PowerPoint Presentation</vt:lpstr>
      <vt:lpstr>WCDMA features two modes: </vt:lpstr>
      <vt:lpstr>how it work </vt:lpstr>
      <vt:lpstr>Analog to digital conversion of WCDMA</vt:lpstr>
      <vt:lpstr>Continue…</vt:lpstr>
      <vt:lpstr>Analog to digital conversion Block diagram</vt:lpstr>
      <vt:lpstr>Continue…</vt:lpstr>
      <vt:lpstr>WCDMA Source Coding</vt:lpstr>
      <vt:lpstr>PowerPoint Presentation</vt:lpstr>
      <vt:lpstr>Modulation and Spreading Specifications</vt:lpstr>
      <vt:lpstr>Continue…</vt:lpstr>
      <vt:lpstr>Continue…</vt:lpstr>
      <vt:lpstr>Modulation and Spreading Overview</vt:lpstr>
      <vt:lpstr>Channel coding in WCDMA</vt:lpstr>
      <vt:lpstr>PowerPoint Presentation</vt:lpstr>
      <vt:lpstr>PowerPoint Presentation</vt:lpstr>
      <vt:lpstr>Turbo codes</vt:lpstr>
      <vt:lpstr>PowerPoint Presentation</vt:lpstr>
      <vt:lpstr>Channel decoding in WCDMA </vt:lpstr>
      <vt:lpstr>WCDMA Turbo Decoder </vt:lpstr>
      <vt:lpstr>  Ciphering and De-ciphering for WCDMA</vt:lpstr>
      <vt:lpstr>PowerPoint Presentation</vt:lpstr>
      <vt:lpstr>Deciphering for WCDMA</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WCDMA</dc:title>
  <dc:creator>Bereket Shimels</dc:creator>
  <cp:lastModifiedBy>Bereket Shimels</cp:lastModifiedBy>
  <cp:revision>15</cp:revision>
  <dcterms:created xsi:type="dcterms:W3CDTF">2022-01-20T07:06:30Z</dcterms:created>
  <dcterms:modified xsi:type="dcterms:W3CDTF">2022-01-20T09:10:35Z</dcterms:modified>
</cp:coreProperties>
</file>