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FFFFFF"/>
                </a:solidFill>
                <a:latin typeface="Goudy Old Style"/>
              </a:rPr>
              <a:t>Click to move the slide</a:t>
            </a: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8DE1B8F4-1F05-4E3E-A603-A6B56BC50D97}"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685800" y="1143000"/>
            <a:ext cx="5486400" cy="308610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Attackers used RAM scrapers and other malicious tools to capture credit card information from mostly self services lanes around 1,800 Home Depot stores in the US and Canada.</a:t>
            </a:r>
          </a:p>
          <a:p>
            <a:r>
              <a:rPr lang="en-US" spc="-1" dirty="0">
                <a:cs typeface="Arial"/>
              </a:rPr>
              <a:t>Were able to capture 56 million card numbers and 53 million emails</a:t>
            </a:r>
          </a:p>
          <a:p>
            <a:endParaRPr lang="en-US" sz="2000" b="0" strike="noStrike" spc="-1" dirty="0">
              <a:latin typeface="Arial"/>
              <a:cs typeface="Arial"/>
            </a:endParaRPr>
          </a:p>
        </p:txBody>
      </p:sp>
      <p:sp>
        <p:nvSpPr>
          <p:cNvPr id="15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FBB38FB-4A02-4E43-A3AC-CE8EC28419CF}" type="slidenum">
              <a:rPr lang="en-US" sz="1200" b="0" strike="noStrike" spc="-1">
                <a:solidFill>
                  <a:srgbClr val="000000"/>
                </a:solidFill>
                <a:latin typeface="Calibri"/>
                <a:ea typeface="+mn-ea"/>
              </a:rPr>
              <a:t>2</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685800" y="1143000"/>
            <a:ext cx="5486400" cy="3086100"/>
          </a:xfrm>
          <a:prstGeom prst="rect">
            <a:avLst/>
          </a:prstGeom>
        </p:spPr>
      </p:sp>
      <p:sp>
        <p:nvSpPr>
          <p:cNvPr id="179"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After the process to change the PIN is completed there are no more limits on how the buyer can use the card and they can use them anywhere including ATMs</a:t>
            </a:r>
          </a:p>
          <a:p>
            <a:endParaRPr lang="en-US" sz="2000" b="0" strike="noStrike" spc="-1" dirty="0">
              <a:latin typeface="Arial"/>
              <a:cs typeface="Arial"/>
            </a:endParaRPr>
          </a:p>
        </p:txBody>
      </p:sp>
      <p:sp>
        <p:nvSpPr>
          <p:cNvPr id="18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4ABD75C-7EDE-4BC6-B62A-42C3AEC383C3}" type="slidenum">
              <a:rPr lang="en-US" sz="1200" b="0" strike="noStrike" spc="-1">
                <a:solidFill>
                  <a:srgbClr val="000000"/>
                </a:solidFill>
                <a:latin typeface="Calibri"/>
                <a:ea typeface="+mn-ea"/>
              </a:rPr>
              <a:t>11</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6400" cy="3086100"/>
          </a:xfrm>
          <a:prstGeom prst="rect">
            <a:avLst/>
          </a:prstGeom>
        </p:spPr>
      </p:sp>
      <p:sp>
        <p:nvSpPr>
          <p:cNvPr id="182"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the malware would have never been installed on the systems if the attackers did not possess third-party vendor credentials and if the payment network was segregated properly from the rest of the Home Depot network. It would have been very easy to learn from previous breaches but no one began securing their networks so more and more breaches happened</a:t>
            </a:r>
          </a:p>
          <a:p>
            <a:endParaRPr lang="en-US" sz="2000" b="0" strike="noStrike" spc="-1" dirty="0">
              <a:latin typeface="Arial"/>
              <a:cs typeface="Arial"/>
            </a:endParaRPr>
          </a:p>
        </p:txBody>
      </p:sp>
      <p:sp>
        <p:nvSpPr>
          <p:cNvPr id="18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14C3A73-507D-4ECA-BDF3-5D14E0283327}" type="slidenum">
              <a:rPr lang="en-US" sz="1200" b="0" strike="noStrike" spc="-1">
                <a:solidFill>
                  <a:srgbClr val="000000"/>
                </a:solidFill>
                <a:latin typeface="Calibri"/>
                <a:ea typeface="+mn-ea"/>
              </a:rPr>
              <a:t>12</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6400" cy="3086100"/>
          </a:xfrm>
          <a:prstGeom prst="rect">
            <a:avLst/>
          </a:prstGeom>
        </p:spPr>
      </p:sp>
      <p:sp>
        <p:nvSpPr>
          <p:cNvPr id="18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8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9272E60-DDB5-41ED-A4AD-6DE6C341EA6B}" type="slidenum">
              <a:rPr lang="en-US" sz="1200" b="0" strike="noStrike" spc="-1">
                <a:solidFill>
                  <a:srgbClr val="000000"/>
                </a:solidFill>
                <a:latin typeface="Calibri"/>
                <a:ea typeface="+mn-ea"/>
              </a:rPr>
              <a:t>13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685800" y="1143000"/>
            <a:ext cx="5486400" cy="3086100"/>
          </a:xfrm>
          <a:prstGeom prst="rect">
            <a:avLst/>
          </a:prstGeom>
        </p:spPr>
      </p:sp>
      <p:sp>
        <p:nvSpPr>
          <p:cNvPr id="155"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The breach was confirmed by Home Depot in early September 2014 and evidence was found that the breach began about five months prior in either April or May. </a:t>
            </a:r>
          </a:p>
          <a:p>
            <a:r>
              <a:rPr lang="en-US" spc="-1" dirty="0">
                <a:cs typeface="Arial"/>
              </a:rPr>
              <a:t>This attack happened just a few months after the target breach which until this point was the largest recorded credit card breach.</a:t>
            </a:r>
          </a:p>
          <a:p>
            <a:r>
              <a:rPr lang="en-US" spc="-1" dirty="0">
                <a:cs typeface="Arial"/>
              </a:rPr>
              <a:t>Home Depot was in legal proceedings for close to three years ending with a settlement of $30 million with a total estimated cost of 180 million</a:t>
            </a:r>
          </a:p>
          <a:p>
            <a:endParaRPr lang="en-US" sz="2000" b="0" strike="noStrike" spc="-1" dirty="0">
              <a:latin typeface="Arial"/>
              <a:cs typeface="Arial"/>
            </a:endParaRPr>
          </a:p>
        </p:txBody>
      </p:sp>
      <p:sp>
        <p:nvSpPr>
          <p:cNvPr id="15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B6D00D9-B826-489E-AF7A-4ADCEAF40FCD}" type="slidenum">
              <a:rPr lang="en-US" sz="1200" b="0" strike="noStrike" spc="-1">
                <a:solidFill>
                  <a:srgbClr val="000000"/>
                </a:solidFill>
                <a:latin typeface="Calibri"/>
                <a:ea typeface="+mn-ea"/>
              </a:r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685800" y="1143000"/>
            <a:ext cx="5486400" cy="3086100"/>
          </a:xfrm>
          <a:prstGeom prst="rect">
            <a:avLst/>
          </a:prstGeom>
        </p:spPr>
      </p:sp>
      <p:sp>
        <p:nvSpPr>
          <p:cNvPr id="158"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The attackers will able to gain access to the system via third party credentials allowing them to install malicious software to scrape the credit card information while it was in clear text so it could be process.</a:t>
            </a:r>
          </a:p>
          <a:p>
            <a:r>
              <a:rPr lang="en-US" spc="-1" dirty="0">
                <a:cs typeface="Arial"/>
              </a:rPr>
              <a:t>It was able to remove just the information it was looking for using regular expressions to compare the data to certain requirements in order to see if it matches the format of data being looked for</a:t>
            </a:r>
          </a:p>
          <a:p>
            <a:endParaRPr lang="en-US" sz="2000" b="0" strike="noStrike" spc="-1" dirty="0">
              <a:latin typeface="Arial"/>
              <a:cs typeface="Arial"/>
            </a:endParaRPr>
          </a:p>
        </p:txBody>
      </p:sp>
      <p:sp>
        <p:nvSpPr>
          <p:cNvPr id="15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3A4B6F0-2D86-4952-99A2-C8DB3211EFE2}" type="slidenum">
              <a:rPr lang="en-US" sz="1200" b="0" strike="noStrike" spc="-1">
                <a:solidFill>
                  <a:srgbClr val="000000"/>
                </a:solidFill>
                <a:latin typeface="Calibri"/>
                <a:ea typeface="+mn-ea"/>
              </a:rPr>
              <a:t>4</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685800" y="1143000"/>
            <a:ext cx="5486400" cy="3086100"/>
          </a:xfrm>
          <a:prstGeom prst="rect">
            <a:avLst/>
          </a:prstGeom>
        </p:spPr>
      </p:sp>
      <p:sp>
        <p:nvSpPr>
          <p:cNvPr id="161"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Was now the largest credit card breach having 16 million more card numbers than the previous breaches at target. Home Depot claimed that no data was lost but this was contradicted by finical intuitions who saw a large increase in credit card fraud around that time. Ended up costing around $180 million with banks being able to claim $2 per compromised payment card</a:t>
            </a:r>
          </a:p>
          <a:p>
            <a:endParaRPr lang="en-US" sz="2000" b="0" strike="noStrike" spc="-1" dirty="0">
              <a:latin typeface="Arial"/>
              <a:cs typeface="Arial"/>
            </a:endParaRPr>
          </a:p>
        </p:txBody>
      </p:sp>
      <p:sp>
        <p:nvSpPr>
          <p:cNvPr id="16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C694186-8CDB-4F53-8446-052FC898D024}" type="slidenum">
              <a:rPr lang="en-US" sz="1200" b="0" strike="noStrike" spc="-1">
                <a:solidFill>
                  <a:srgbClr val="000000"/>
                </a:solidFill>
                <a:latin typeface="Calibri"/>
                <a:ea typeface="+mn-ea"/>
              </a:rPr>
              <a:t>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685800" y="1143000"/>
            <a:ext cx="5486400" cy="3086100"/>
          </a:xfrm>
          <a:prstGeom prst="rect">
            <a:avLst/>
          </a:prstGeom>
        </p:spPr>
      </p:sp>
      <p:sp>
        <p:nvSpPr>
          <p:cNvPr id="164"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The card numbers were sold online by the attackers with other personally identifiable information which along with insecure automated phone systems allowed the buyers of the stolen cards to change</a:t>
            </a:r>
          </a:p>
          <a:p>
            <a:r>
              <a:rPr lang="en-US" spc="-1" dirty="0">
                <a:cs typeface="Arial"/>
              </a:rPr>
              <a:t> PINs in order to gain full access to the card as without the PIN the card can be used by to withdraw cash from an ATM the PIN is needed so it is in the buyers best interest to gain access to it</a:t>
            </a:r>
          </a:p>
          <a:p>
            <a:endParaRPr lang="en-US" sz="2000" b="0" strike="noStrike" spc="-1" dirty="0">
              <a:latin typeface="Arial"/>
              <a:cs typeface="Arial"/>
            </a:endParaRPr>
          </a:p>
        </p:txBody>
      </p:sp>
      <p:sp>
        <p:nvSpPr>
          <p:cNvPr id="16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178A4DE-A56D-4BB4-92A8-9352271DA5D5}" type="slidenum">
              <a:rPr lang="en-US" sz="1200" b="0" strike="noStrike" spc="-1">
                <a:solidFill>
                  <a:srgbClr val="000000"/>
                </a:solidFill>
                <a:latin typeface="Calibri"/>
                <a:ea typeface="+mn-ea"/>
              </a:rPr>
              <a:t>6</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685800" y="1143000"/>
            <a:ext cx="5486400" cy="3086100"/>
          </a:xfrm>
          <a:prstGeom prst="rect">
            <a:avLst/>
          </a:prstGeom>
        </p:spPr>
      </p:sp>
      <p:sp>
        <p:nvSpPr>
          <p:cNvPr id="167"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Not only was the card number sold but information on how to make fake cards and the card holder's name and the address of the store the card was breached at which was likely near </a:t>
            </a:r>
          </a:p>
          <a:p>
            <a:r>
              <a:rPr lang="en-US" spc="-1" dirty="0">
                <a:cs typeface="Arial"/>
              </a:rPr>
              <a:t>the card holder's home allowing the buyer to find even more information about the individual.</a:t>
            </a:r>
          </a:p>
          <a:p>
            <a:endParaRPr lang="en-US" sz="2000" b="0" strike="noStrike" spc="-1" dirty="0">
              <a:latin typeface="Arial"/>
              <a:cs typeface="Arial"/>
            </a:endParaRPr>
          </a:p>
        </p:txBody>
      </p:sp>
      <p:sp>
        <p:nvSpPr>
          <p:cNvPr id="16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907C85B-8515-4EDD-8CC4-85DAB8814B34}" type="slidenum">
              <a:rPr lang="en-US" sz="1200" b="0" strike="noStrike" spc="-1">
                <a:solidFill>
                  <a:srgbClr val="000000"/>
                </a:solidFill>
                <a:latin typeface="Calibri"/>
                <a:ea typeface="+mn-ea"/>
              </a:rPr>
              <a:t>7</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685800" y="1143000"/>
            <a:ext cx="5486400" cy="3086100"/>
          </a:xfrm>
          <a:prstGeom prst="rect">
            <a:avLst/>
          </a:prstGeom>
        </p:spPr>
      </p:sp>
      <p:sp>
        <p:nvSpPr>
          <p:cNvPr id="170"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This then allowed the buyer to find even more information about the individual so that the process to change the PIN could be completed by phone</a:t>
            </a:r>
          </a:p>
          <a:p>
            <a:endParaRPr lang="en-US" sz="2000" b="0" strike="noStrike" spc="-1" dirty="0">
              <a:latin typeface="Arial"/>
              <a:cs typeface="Arial"/>
            </a:endParaRPr>
          </a:p>
        </p:txBody>
      </p:sp>
      <p:sp>
        <p:nvSpPr>
          <p:cNvPr id="17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635D5E8-0702-4E15-80B8-8D7DBE81084B}" type="slidenum">
              <a:rPr lang="en-US" sz="1200" b="0" strike="noStrike" spc="-1">
                <a:solidFill>
                  <a:srgbClr val="000000"/>
                </a:solidFill>
                <a:latin typeface="Calibri"/>
                <a:ea typeface="+mn-ea"/>
              </a:rPr>
              <a:t>8</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685800" y="1143000"/>
            <a:ext cx="5486400" cy="3086100"/>
          </a:xfrm>
          <a:prstGeom prst="rect">
            <a:avLst/>
          </a:prstGeom>
        </p:spPr>
      </p:sp>
      <p:sp>
        <p:nvSpPr>
          <p:cNvPr id="173"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Using the information bought and or found the buyers called the bank that issued the card and then changed the PIN only needed to pass a few simple security tests. The first was just to see if the phone number being used matched the one on file</a:t>
            </a:r>
          </a:p>
          <a:p>
            <a:endParaRPr lang="en-US" sz="2000" b="0" strike="noStrike" spc="-1" dirty="0">
              <a:latin typeface="Arial"/>
              <a:cs typeface="Arial"/>
            </a:endParaRPr>
          </a:p>
        </p:txBody>
      </p:sp>
      <p:sp>
        <p:nvSpPr>
          <p:cNvPr id="17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DEC018C-AB35-4047-B01C-6DCD649EA218}" type="slidenum">
              <a:rPr lang="en-US" sz="1200" b="0" strike="noStrike" spc="-1">
                <a:solidFill>
                  <a:srgbClr val="000000"/>
                </a:solidFill>
                <a:latin typeface="Calibri"/>
                <a:ea typeface="+mn-ea"/>
              </a:rPr>
              <a:t>9</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685800" y="1143000"/>
            <a:ext cx="5486400" cy="3086100"/>
          </a:xfrm>
          <a:prstGeom prst="rect">
            <a:avLst/>
          </a:prstGeom>
        </p:spPr>
      </p:sp>
      <p:sp>
        <p:nvSpPr>
          <p:cNvPr id="176" name="PlaceHolder 2"/>
          <p:cNvSpPr>
            <a:spLocks noGrp="1"/>
          </p:cNvSpPr>
          <p:nvPr>
            <p:ph type="body"/>
          </p:nvPr>
        </p:nvSpPr>
        <p:spPr>
          <a:xfrm>
            <a:off x="685800" y="4400640"/>
            <a:ext cx="5486040" cy="3600000"/>
          </a:xfrm>
          <a:prstGeom prst="rect">
            <a:avLst/>
          </a:prstGeom>
        </p:spPr>
        <p:txBody>
          <a:bodyPr>
            <a:noAutofit/>
          </a:bodyPr>
          <a:lstStyle/>
          <a:p>
            <a:r>
              <a:rPr lang="en-US" spc="-1" dirty="0">
                <a:cs typeface="Arial"/>
              </a:rPr>
              <a:t>The other test are the 3 digit code on the back of the card, the expiration date of the card, the card holder's date of birth and the last four number of their social. The buyer only needed to pass three of the five tests so it was very easy to complete this process</a:t>
            </a:r>
          </a:p>
          <a:p>
            <a:endParaRPr lang="en-US" sz="2000" b="0" strike="noStrike" spc="-1" dirty="0">
              <a:latin typeface="Arial"/>
              <a:cs typeface="Arial"/>
            </a:endParaRPr>
          </a:p>
        </p:txBody>
      </p:sp>
      <p:sp>
        <p:nvSpPr>
          <p:cNvPr id="17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9A69253-6EA4-463D-B108-412CA60D8D8F}" type="slidenum">
              <a:rPr lang="en-US" sz="1200" b="0" strike="noStrike" spc="-1">
                <a:solidFill>
                  <a:srgbClr val="000000"/>
                </a:solidFill>
                <a:latin typeface="Calibri"/>
                <a:ea typeface="+mn-ea"/>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27" name="PlaceHolder 2"/>
          <p:cNvSpPr>
            <a:spLocks noGrp="1"/>
          </p:cNvSpPr>
          <p:nvPr>
            <p:ph type="body"/>
          </p:nvPr>
        </p:nvSpPr>
        <p:spPr>
          <a:xfrm>
            <a:off x="913680" y="2076480"/>
            <a:ext cx="10353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28" name="PlaceHolder 3"/>
          <p:cNvSpPr>
            <a:spLocks noGrp="1"/>
          </p:cNvSpPr>
          <p:nvPr>
            <p:ph type="body"/>
          </p:nvPr>
        </p:nvSpPr>
        <p:spPr>
          <a:xfrm>
            <a:off x="913680" y="4016880"/>
            <a:ext cx="10353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30" name="PlaceHolder 2"/>
          <p:cNvSpPr>
            <a:spLocks noGrp="1"/>
          </p:cNvSpPr>
          <p:nvPr>
            <p:ph type="body"/>
          </p:nvPr>
        </p:nvSpPr>
        <p:spPr>
          <a:xfrm>
            <a:off x="91368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31" name="PlaceHolder 3"/>
          <p:cNvSpPr>
            <a:spLocks noGrp="1"/>
          </p:cNvSpPr>
          <p:nvPr>
            <p:ph type="body"/>
          </p:nvPr>
        </p:nvSpPr>
        <p:spPr>
          <a:xfrm>
            <a:off x="621900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32" name="PlaceHolder 4"/>
          <p:cNvSpPr>
            <a:spLocks noGrp="1"/>
          </p:cNvSpPr>
          <p:nvPr>
            <p:ph type="body"/>
          </p:nvPr>
        </p:nvSpPr>
        <p:spPr>
          <a:xfrm>
            <a:off x="913680" y="40168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33" name="PlaceHolder 5"/>
          <p:cNvSpPr>
            <a:spLocks noGrp="1"/>
          </p:cNvSpPr>
          <p:nvPr>
            <p:ph type="body"/>
          </p:nvPr>
        </p:nvSpPr>
        <p:spPr>
          <a:xfrm>
            <a:off x="6219000" y="40168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35" name="PlaceHolder 2"/>
          <p:cNvSpPr>
            <a:spLocks noGrp="1"/>
          </p:cNvSpPr>
          <p:nvPr>
            <p:ph type="body"/>
          </p:nvPr>
        </p:nvSpPr>
        <p:spPr>
          <a:xfrm>
            <a:off x="913680" y="20764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36" name="PlaceHolder 3"/>
          <p:cNvSpPr>
            <a:spLocks noGrp="1"/>
          </p:cNvSpPr>
          <p:nvPr>
            <p:ph type="body"/>
          </p:nvPr>
        </p:nvSpPr>
        <p:spPr>
          <a:xfrm>
            <a:off x="4414320" y="20764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37" name="PlaceHolder 4"/>
          <p:cNvSpPr>
            <a:spLocks noGrp="1"/>
          </p:cNvSpPr>
          <p:nvPr>
            <p:ph type="body"/>
          </p:nvPr>
        </p:nvSpPr>
        <p:spPr>
          <a:xfrm>
            <a:off x="7914960" y="20764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38" name="PlaceHolder 5"/>
          <p:cNvSpPr>
            <a:spLocks noGrp="1"/>
          </p:cNvSpPr>
          <p:nvPr>
            <p:ph type="body"/>
          </p:nvPr>
        </p:nvSpPr>
        <p:spPr>
          <a:xfrm>
            <a:off x="913680" y="40168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39" name="PlaceHolder 6"/>
          <p:cNvSpPr>
            <a:spLocks noGrp="1"/>
          </p:cNvSpPr>
          <p:nvPr>
            <p:ph type="body"/>
          </p:nvPr>
        </p:nvSpPr>
        <p:spPr>
          <a:xfrm>
            <a:off x="4414320" y="40168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40" name="PlaceHolder 7"/>
          <p:cNvSpPr>
            <a:spLocks noGrp="1"/>
          </p:cNvSpPr>
          <p:nvPr>
            <p:ph type="body"/>
          </p:nvPr>
        </p:nvSpPr>
        <p:spPr>
          <a:xfrm>
            <a:off x="7914960" y="40168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47" name="PlaceHolder 2"/>
          <p:cNvSpPr>
            <a:spLocks noGrp="1"/>
          </p:cNvSpPr>
          <p:nvPr>
            <p:ph type="subTitle"/>
          </p:nvPr>
        </p:nvSpPr>
        <p:spPr>
          <a:xfrm>
            <a:off x="913680" y="2076480"/>
            <a:ext cx="10353240" cy="37144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49" name="PlaceHolder 2"/>
          <p:cNvSpPr>
            <a:spLocks noGrp="1"/>
          </p:cNvSpPr>
          <p:nvPr>
            <p:ph type="body"/>
          </p:nvPr>
        </p:nvSpPr>
        <p:spPr>
          <a:xfrm>
            <a:off x="913680" y="2076480"/>
            <a:ext cx="10353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51" name="PlaceHolder 2"/>
          <p:cNvSpPr>
            <a:spLocks noGrp="1"/>
          </p:cNvSpPr>
          <p:nvPr>
            <p:ph type="body"/>
          </p:nvPr>
        </p:nvSpPr>
        <p:spPr>
          <a:xfrm>
            <a:off x="913680" y="2076480"/>
            <a:ext cx="5052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52" name="PlaceHolder 3"/>
          <p:cNvSpPr>
            <a:spLocks noGrp="1"/>
          </p:cNvSpPr>
          <p:nvPr>
            <p:ph type="body"/>
          </p:nvPr>
        </p:nvSpPr>
        <p:spPr>
          <a:xfrm>
            <a:off x="6219000" y="2076480"/>
            <a:ext cx="5052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913680" y="609480"/>
            <a:ext cx="10353240" cy="582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56" name="PlaceHolder 2"/>
          <p:cNvSpPr>
            <a:spLocks noGrp="1"/>
          </p:cNvSpPr>
          <p:nvPr>
            <p:ph type="body"/>
          </p:nvPr>
        </p:nvSpPr>
        <p:spPr>
          <a:xfrm>
            <a:off x="91368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57" name="PlaceHolder 3"/>
          <p:cNvSpPr>
            <a:spLocks noGrp="1"/>
          </p:cNvSpPr>
          <p:nvPr>
            <p:ph type="body"/>
          </p:nvPr>
        </p:nvSpPr>
        <p:spPr>
          <a:xfrm>
            <a:off x="6219000" y="2076480"/>
            <a:ext cx="5052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58" name="PlaceHolder 4"/>
          <p:cNvSpPr>
            <a:spLocks noGrp="1"/>
          </p:cNvSpPr>
          <p:nvPr>
            <p:ph type="body"/>
          </p:nvPr>
        </p:nvSpPr>
        <p:spPr>
          <a:xfrm>
            <a:off x="913680" y="40168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6" name="PlaceHolder 2"/>
          <p:cNvSpPr>
            <a:spLocks noGrp="1"/>
          </p:cNvSpPr>
          <p:nvPr>
            <p:ph type="subTitle"/>
          </p:nvPr>
        </p:nvSpPr>
        <p:spPr>
          <a:xfrm>
            <a:off x="913680" y="2076480"/>
            <a:ext cx="10353240" cy="37144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60" name="PlaceHolder 2"/>
          <p:cNvSpPr>
            <a:spLocks noGrp="1"/>
          </p:cNvSpPr>
          <p:nvPr>
            <p:ph type="body"/>
          </p:nvPr>
        </p:nvSpPr>
        <p:spPr>
          <a:xfrm>
            <a:off x="913680" y="2076480"/>
            <a:ext cx="5052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61" name="PlaceHolder 3"/>
          <p:cNvSpPr>
            <a:spLocks noGrp="1"/>
          </p:cNvSpPr>
          <p:nvPr>
            <p:ph type="body"/>
          </p:nvPr>
        </p:nvSpPr>
        <p:spPr>
          <a:xfrm>
            <a:off x="621900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62" name="PlaceHolder 4"/>
          <p:cNvSpPr>
            <a:spLocks noGrp="1"/>
          </p:cNvSpPr>
          <p:nvPr>
            <p:ph type="body"/>
          </p:nvPr>
        </p:nvSpPr>
        <p:spPr>
          <a:xfrm>
            <a:off x="6219000" y="40168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64" name="PlaceHolder 2"/>
          <p:cNvSpPr>
            <a:spLocks noGrp="1"/>
          </p:cNvSpPr>
          <p:nvPr>
            <p:ph type="body"/>
          </p:nvPr>
        </p:nvSpPr>
        <p:spPr>
          <a:xfrm>
            <a:off x="91368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65" name="PlaceHolder 3"/>
          <p:cNvSpPr>
            <a:spLocks noGrp="1"/>
          </p:cNvSpPr>
          <p:nvPr>
            <p:ph type="body"/>
          </p:nvPr>
        </p:nvSpPr>
        <p:spPr>
          <a:xfrm>
            <a:off x="621900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66" name="PlaceHolder 4"/>
          <p:cNvSpPr>
            <a:spLocks noGrp="1"/>
          </p:cNvSpPr>
          <p:nvPr>
            <p:ph type="body"/>
          </p:nvPr>
        </p:nvSpPr>
        <p:spPr>
          <a:xfrm>
            <a:off x="913680" y="4016880"/>
            <a:ext cx="10353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68" name="PlaceHolder 2"/>
          <p:cNvSpPr>
            <a:spLocks noGrp="1"/>
          </p:cNvSpPr>
          <p:nvPr>
            <p:ph type="body"/>
          </p:nvPr>
        </p:nvSpPr>
        <p:spPr>
          <a:xfrm>
            <a:off x="913680" y="2076480"/>
            <a:ext cx="10353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69" name="PlaceHolder 3"/>
          <p:cNvSpPr>
            <a:spLocks noGrp="1"/>
          </p:cNvSpPr>
          <p:nvPr>
            <p:ph type="body"/>
          </p:nvPr>
        </p:nvSpPr>
        <p:spPr>
          <a:xfrm>
            <a:off x="913680" y="4016880"/>
            <a:ext cx="10353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71" name="PlaceHolder 2"/>
          <p:cNvSpPr>
            <a:spLocks noGrp="1"/>
          </p:cNvSpPr>
          <p:nvPr>
            <p:ph type="body"/>
          </p:nvPr>
        </p:nvSpPr>
        <p:spPr>
          <a:xfrm>
            <a:off x="91368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72" name="PlaceHolder 3"/>
          <p:cNvSpPr>
            <a:spLocks noGrp="1"/>
          </p:cNvSpPr>
          <p:nvPr>
            <p:ph type="body"/>
          </p:nvPr>
        </p:nvSpPr>
        <p:spPr>
          <a:xfrm>
            <a:off x="621900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73" name="PlaceHolder 4"/>
          <p:cNvSpPr>
            <a:spLocks noGrp="1"/>
          </p:cNvSpPr>
          <p:nvPr>
            <p:ph type="body"/>
          </p:nvPr>
        </p:nvSpPr>
        <p:spPr>
          <a:xfrm>
            <a:off x="913680" y="40168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74" name="PlaceHolder 5"/>
          <p:cNvSpPr>
            <a:spLocks noGrp="1"/>
          </p:cNvSpPr>
          <p:nvPr>
            <p:ph type="body"/>
          </p:nvPr>
        </p:nvSpPr>
        <p:spPr>
          <a:xfrm>
            <a:off x="6219000" y="40168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76" name="PlaceHolder 2"/>
          <p:cNvSpPr>
            <a:spLocks noGrp="1"/>
          </p:cNvSpPr>
          <p:nvPr>
            <p:ph type="body"/>
          </p:nvPr>
        </p:nvSpPr>
        <p:spPr>
          <a:xfrm>
            <a:off x="913680" y="20764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77" name="PlaceHolder 3"/>
          <p:cNvSpPr>
            <a:spLocks noGrp="1"/>
          </p:cNvSpPr>
          <p:nvPr>
            <p:ph type="body"/>
          </p:nvPr>
        </p:nvSpPr>
        <p:spPr>
          <a:xfrm>
            <a:off x="4414320" y="20764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78" name="PlaceHolder 4"/>
          <p:cNvSpPr>
            <a:spLocks noGrp="1"/>
          </p:cNvSpPr>
          <p:nvPr>
            <p:ph type="body"/>
          </p:nvPr>
        </p:nvSpPr>
        <p:spPr>
          <a:xfrm>
            <a:off x="7914960" y="20764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79" name="PlaceHolder 5"/>
          <p:cNvSpPr>
            <a:spLocks noGrp="1"/>
          </p:cNvSpPr>
          <p:nvPr>
            <p:ph type="body"/>
          </p:nvPr>
        </p:nvSpPr>
        <p:spPr>
          <a:xfrm>
            <a:off x="913680" y="40168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80" name="PlaceHolder 6"/>
          <p:cNvSpPr>
            <a:spLocks noGrp="1"/>
          </p:cNvSpPr>
          <p:nvPr>
            <p:ph type="body"/>
          </p:nvPr>
        </p:nvSpPr>
        <p:spPr>
          <a:xfrm>
            <a:off x="4414320" y="40168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81" name="PlaceHolder 7"/>
          <p:cNvSpPr>
            <a:spLocks noGrp="1"/>
          </p:cNvSpPr>
          <p:nvPr>
            <p:ph type="body"/>
          </p:nvPr>
        </p:nvSpPr>
        <p:spPr>
          <a:xfrm>
            <a:off x="7914960" y="4016880"/>
            <a:ext cx="333360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8" name="PlaceHolder 2"/>
          <p:cNvSpPr>
            <a:spLocks noGrp="1"/>
          </p:cNvSpPr>
          <p:nvPr>
            <p:ph type="body"/>
          </p:nvPr>
        </p:nvSpPr>
        <p:spPr>
          <a:xfrm>
            <a:off x="913680" y="2076480"/>
            <a:ext cx="10353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10" name="PlaceHolder 2"/>
          <p:cNvSpPr>
            <a:spLocks noGrp="1"/>
          </p:cNvSpPr>
          <p:nvPr>
            <p:ph type="body"/>
          </p:nvPr>
        </p:nvSpPr>
        <p:spPr>
          <a:xfrm>
            <a:off x="913680" y="2076480"/>
            <a:ext cx="5052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11" name="PlaceHolder 3"/>
          <p:cNvSpPr>
            <a:spLocks noGrp="1"/>
          </p:cNvSpPr>
          <p:nvPr>
            <p:ph type="body"/>
          </p:nvPr>
        </p:nvSpPr>
        <p:spPr>
          <a:xfrm>
            <a:off x="6219000" y="2076480"/>
            <a:ext cx="5052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3680" y="609480"/>
            <a:ext cx="10353240" cy="582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15" name="PlaceHolder 2"/>
          <p:cNvSpPr>
            <a:spLocks noGrp="1"/>
          </p:cNvSpPr>
          <p:nvPr>
            <p:ph type="body"/>
          </p:nvPr>
        </p:nvSpPr>
        <p:spPr>
          <a:xfrm>
            <a:off x="91368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16" name="PlaceHolder 3"/>
          <p:cNvSpPr>
            <a:spLocks noGrp="1"/>
          </p:cNvSpPr>
          <p:nvPr>
            <p:ph type="body"/>
          </p:nvPr>
        </p:nvSpPr>
        <p:spPr>
          <a:xfrm>
            <a:off x="6219000" y="2076480"/>
            <a:ext cx="5052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17" name="PlaceHolder 4"/>
          <p:cNvSpPr>
            <a:spLocks noGrp="1"/>
          </p:cNvSpPr>
          <p:nvPr>
            <p:ph type="body"/>
          </p:nvPr>
        </p:nvSpPr>
        <p:spPr>
          <a:xfrm>
            <a:off x="913680" y="40168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19" name="PlaceHolder 2"/>
          <p:cNvSpPr>
            <a:spLocks noGrp="1"/>
          </p:cNvSpPr>
          <p:nvPr>
            <p:ph type="body"/>
          </p:nvPr>
        </p:nvSpPr>
        <p:spPr>
          <a:xfrm>
            <a:off x="913680" y="2076480"/>
            <a:ext cx="5052240" cy="371448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20" name="PlaceHolder 3"/>
          <p:cNvSpPr>
            <a:spLocks noGrp="1"/>
          </p:cNvSpPr>
          <p:nvPr>
            <p:ph type="body"/>
          </p:nvPr>
        </p:nvSpPr>
        <p:spPr>
          <a:xfrm>
            <a:off x="621900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21" name="PlaceHolder 4"/>
          <p:cNvSpPr>
            <a:spLocks noGrp="1"/>
          </p:cNvSpPr>
          <p:nvPr>
            <p:ph type="body"/>
          </p:nvPr>
        </p:nvSpPr>
        <p:spPr>
          <a:xfrm>
            <a:off x="6219000" y="40168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3680" y="609480"/>
            <a:ext cx="10353240" cy="1257120"/>
          </a:xfrm>
          <a:prstGeom prst="rect">
            <a:avLst/>
          </a:prstGeom>
        </p:spPr>
        <p:txBody>
          <a:bodyPr lIns="0" tIns="0" rIns="0" bIns="0" anchor="ctr">
            <a:noAutofit/>
          </a:bodyPr>
          <a:lstStyle/>
          <a:p>
            <a:endParaRPr lang="en-US" sz="1800" b="0" strike="noStrike" spc="-1">
              <a:solidFill>
                <a:srgbClr val="FFFFFF"/>
              </a:solidFill>
              <a:latin typeface="Goudy Old Style"/>
            </a:endParaRPr>
          </a:p>
        </p:txBody>
      </p:sp>
      <p:sp>
        <p:nvSpPr>
          <p:cNvPr id="23" name="PlaceHolder 2"/>
          <p:cNvSpPr>
            <a:spLocks noGrp="1"/>
          </p:cNvSpPr>
          <p:nvPr>
            <p:ph type="body"/>
          </p:nvPr>
        </p:nvSpPr>
        <p:spPr>
          <a:xfrm>
            <a:off x="91368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24" name="PlaceHolder 3"/>
          <p:cNvSpPr>
            <a:spLocks noGrp="1"/>
          </p:cNvSpPr>
          <p:nvPr>
            <p:ph type="body"/>
          </p:nvPr>
        </p:nvSpPr>
        <p:spPr>
          <a:xfrm>
            <a:off x="6219000" y="2076480"/>
            <a:ext cx="5052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
        <p:nvSpPr>
          <p:cNvPr id="25" name="PlaceHolder 4"/>
          <p:cNvSpPr>
            <a:spLocks noGrp="1"/>
          </p:cNvSpPr>
          <p:nvPr>
            <p:ph type="body"/>
          </p:nvPr>
        </p:nvSpPr>
        <p:spPr>
          <a:xfrm>
            <a:off x="913680" y="4016880"/>
            <a:ext cx="10353240" cy="1771560"/>
          </a:xfrm>
          <a:prstGeom prst="rect">
            <a:avLst/>
          </a:prstGeom>
        </p:spPr>
        <p:txBody>
          <a:bodyPr lIns="0" tIns="0" rIns="0" bIns="0">
            <a:normAutofit/>
          </a:bodyPr>
          <a:lstStyle/>
          <a:p>
            <a:endParaRPr lang="en-US" sz="2300" b="0" strike="noStrike" spc="-1">
              <a:solidFill>
                <a:srgbClr val="F7F1E2"/>
              </a:solidFill>
              <a:latin typeface="Goudy Old Styl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370520" y="1769400"/>
            <a:ext cx="9439560" cy="1828440"/>
          </a:xfrm>
          <a:prstGeom prst="rect">
            <a:avLst/>
          </a:prstGeom>
        </p:spPr>
        <p:txBody>
          <a:bodyPr anchor="b">
            <a:normAutofit/>
          </a:bodyPr>
          <a:lstStyle/>
          <a:p>
            <a:pPr algn="ctr">
              <a:lnSpc>
                <a:spcPct val="90000"/>
              </a:lnSpc>
            </a:pPr>
            <a:r>
              <a:rPr lang="en-US" sz="5400" b="0" strike="noStrike" spc="-1">
                <a:solidFill>
                  <a:srgbClr val="F7F1E2"/>
                </a:solidFill>
                <a:latin typeface="Goudy Old Style"/>
              </a:rPr>
              <a:t>Click to edit Master title style</a:t>
            </a:r>
            <a:endParaRPr lang="en-US" sz="5400" b="0" strike="noStrike" spc="-1">
              <a:solidFill>
                <a:srgbClr val="FFFFFF"/>
              </a:solidFill>
              <a:latin typeface="Goudy Old Style"/>
            </a:endParaRPr>
          </a:p>
        </p:txBody>
      </p:sp>
      <p:sp>
        <p:nvSpPr>
          <p:cNvPr id="6" name="PlaceHolder 2"/>
          <p:cNvSpPr>
            <a:spLocks noGrp="1"/>
          </p:cNvSpPr>
          <p:nvPr>
            <p:ph type="dt"/>
          </p:nvPr>
        </p:nvSpPr>
        <p:spPr>
          <a:xfrm>
            <a:off x="7678800" y="6000840"/>
            <a:ext cx="2742840" cy="364680"/>
          </a:xfrm>
          <a:prstGeom prst="rect">
            <a:avLst/>
          </a:prstGeom>
        </p:spPr>
        <p:txBody>
          <a:bodyPr anchor="ctr">
            <a:noAutofit/>
          </a:bodyPr>
          <a:lstStyle/>
          <a:p>
            <a:pPr algn="r">
              <a:lnSpc>
                <a:spcPct val="100000"/>
              </a:lnSpc>
            </a:pPr>
            <a:fld id="{E325AEB1-F25F-4BEC-A8E6-D207495C914F}" type="datetime1">
              <a:rPr lang="en-US" sz="1100" b="0" strike="noStrike" spc="-1">
                <a:solidFill>
                  <a:srgbClr val="F2F2F2"/>
                </a:solidFill>
                <a:latin typeface="Goudy Old Style"/>
              </a:rPr>
              <a:t>11/6/2020</a:t>
            </a:fld>
            <a:endParaRPr lang="en-US" sz="1100" b="0" strike="noStrike" spc="-1">
              <a:latin typeface="Times New Roman"/>
            </a:endParaRPr>
          </a:p>
        </p:txBody>
      </p:sp>
      <p:sp>
        <p:nvSpPr>
          <p:cNvPr id="2" name="PlaceHolder 3"/>
          <p:cNvSpPr>
            <a:spLocks noGrp="1"/>
          </p:cNvSpPr>
          <p:nvPr>
            <p:ph type="ftr"/>
          </p:nvPr>
        </p:nvSpPr>
        <p:spPr>
          <a:xfrm>
            <a:off x="913680" y="6000840"/>
            <a:ext cx="667260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10514160" y="6000840"/>
            <a:ext cx="753120" cy="364680"/>
          </a:xfrm>
          <a:prstGeom prst="rect">
            <a:avLst/>
          </a:prstGeom>
        </p:spPr>
        <p:txBody>
          <a:bodyPr anchor="ctr">
            <a:noAutofit/>
          </a:bodyPr>
          <a:lstStyle/>
          <a:p>
            <a:pPr algn="r">
              <a:lnSpc>
                <a:spcPct val="100000"/>
              </a:lnSpc>
            </a:pPr>
            <a:fld id="{4042D820-3EA0-4FCF-A537-D4C5443841B1}" type="slidenum">
              <a:rPr lang="en-US" sz="1100" b="0" strike="noStrike" spc="-1">
                <a:solidFill>
                  <a:srgbClr val="F2F2F2"/>
                </a:solidFill>
                <a:latin typeface="Goudy Old Style"/>
              </a:rPr>
              <a:t>‹#›</a:t>
            </a:fld>
            <a:endParaRPr lang="en-US" sz="11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300" b="0" strike="noStrike" spc="-1">
                <a:solidFill>
                  <a:srgbClr val="F7F1E2"/>
                </a:solidFill>
                <a:latin typeface="Goudy Old Style"/>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7F1E2"/>
                </a:solidFill>
                <a:latin typeface="Goudy Old Style"/>
              </a:rPr>
              <a:t>Second Outline Level</a:t>
            </a:r>
          </a:p>
          <a:p>
            <a:pPr marL="1296000" lvl="2" indent="-288000">
              <a:spcBef>
                <a:spcPts val="850"/>
              </a:spcBef>
              <a:buClr>
                <a:srgbClr val="FFFFFF"/>
              </a:buClr>
              <a:buSzPct val="45000"/>
              <a:buFont typeface="Wingdings" charset="2"/>
              <a:buChar char=""/>
            </a:pPr>
            <a:r>
              <a:rPr lang="en-US" sz="1600" b="0" strike="noStrike" spc="-1">
                <a:solidFill>
                  <a:srgbClr val="F7F1E2"/>
                </a:solidFill>
                <a:latin typeface="Goudy Old Style"/>
              </a:rPr>
              <a:t>Third Outline Level</a:t>
            </a:r>
          </a:p>
          <a:p>
            <a:pPr marL="1728000" lvl="3" indent="-216000">
              <a:spcBef>
                <a:spcPts val="567"/>
              </a:spcBef>
              <a:buClr>
                <a:srgbClr val="FFFFFF"/>
              </a:buClr>
              <a:buSzPct val="75000"/>
              <a:buFont typeface="Symbol" charset="2"/>
              <a:buChar char=""/>
            </a:pPr>
            <a:r>
              <a:rPr lang="en-US" sz="1600" b="0" strike="noStrike" spc="-1">
                <a:solidFill>
                  <a:srgbClr val="F7F1E2"/>
                </a:solidFill>
                <a:latin typeface="Goudy Old Style"/>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7F1E2"/>
                </a:solidFill>
                <a:latin typeface="Goudy Old Style"/>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7F1E2"/>
                </a:solidFill>
                <a:latin typeface="Goudy Old Style"/>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7F1E2"/>
                </a:solidFill>
                <a:latin typeface="Goudy Old Style"/>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913680" y="609480"/>
            <a:ext cx="10353240" cy="1257120"/>
          </a:xfrm>
          <a:prstGeom prst="rect">
            <a:avLst/>
          </a:prstGeom>
        </p:spPr>
        <p:txBody>
          <a:bodyPr anchor="ctr">
            <a:noAutofit/>
          </a:bodyPr>
          <a:lstStyle/>
          <a:p>
            <a:pPr algn="ctr">
              <a:lnSpc>
                <a:spcPct val="90000"/>
              </a:lnSpc>
            </a:pPr>
            <a:r>
              <a:rPr lang="en-US" sz="4600" b="0" strike="noStrike" spc="-1">
                <a:solidFill>
                  <a:srgbClr val="F7F1E2"/>
                </a:solidFill>
                <a:latin typeface="Goudy Old Style"/>
              </a:rPr>
              <a:t>Click to edit Master title style</a:t>
            </a:r>
            <a:endParaRPr lang="en-US" sz="4600" b="0" strike="noStrike" spc="-1">
              <a:solidFill>
                <a:srgbClr val="FFFFFF"/>
              </a:solidFill>
              <a:latin typeface="Goudy Old Style"/>
            </a:endParaRPr>
          </a:p>
        </p:txBody>
      </p:sp>
      <p:sp>
        <p:nvSpPr>
          <p:cNvPr id="42" name="PlaceHolder 2"/>
          <p:cNvSpPr>
            <a:spLocks noGrp="1"/>
          </p:cNvSpPr>
          <p:nvPr>
            <p:ph type="body"/>
          </p:nvPr>
        </p:nvSpPr>
        <p:spPr>
          <a:xfrm>
            <a:off x="913680" y="2076480"/>
            <a:ext cx="10353240" cy="3714480"/>
          </a:xfrm>
          <a:prstGeom prst="rect">
            <a:avLst/>
          </a:prstGeom>
        </p:spPr>
        <p:txBody>
          <a:bodyPr>
            <a:noAutofit/>
          </a:bodyPr>
          <a:lstStyle/>
          <a:p>
            <a:pPr marL="343080" indent="-305640">
              <a:lnSpc>
                <a:spcPct val="110000"/>
              </a:lnSpc>
              <a:spcBef>
                <a:spcPts val="459"/>
              </a:spcBef>
              <a:spcAft>
                <a:spcPts val="601"/>
              </a:spcAft>
              <a:buClr>
                <a:srgbClr val="F4EDD8"/>
              </a:buClr>
              <a:buSzPct val="70000"/>
              <a:buFont typeface="Wingdings 2" charset="2"/>
              <a:buChar char=""/>
            </a:pPr>
            <a:r>
              <a:rPr lang="en-US" sz="2300" b="0" strike="noStrike" spc="-1">
                <a:solidFill>
                  <a:srgbClr val="F7F1E2"/>
                </a:solidFill>
                <a:latin typeface="Goudy Old Style"/>
              </a:rPr>
              <a:t>Click to edit Master text styles</a:t>
            </a:r>
          </a:p>
          <a:p>
            <a:pPr marL="720000" lvl="1" indent="-269640">
              <a:lnSpc>
                <a:spcPct val="100000"/>
              </a:lnSpc>
              <a:spcBef>
                <a:spcPts val="420"/>
              </a:spcBef>
              <a:spcAft>
                <a:spcPts val="601"/>
              </a:spcAft>
              <a:buClr>
                <a:srgbClr val="F4EDD8"/>
              </a:buClr>
              <a:buSzPct val="70000"/>
              <a:buFont typeface="Wingdings 2" charset="2"/>
              <a:buChar char=""/>
            </a:pPr>
            <a:r>
              <a:rPr lang="en-US" sz="2100" b="0" strike="noStrike" spc="-1">
                <a:solidFill>
                  <a:srgbClr val="F7F1E2"/>
                </a:solidFill>
                <a:latin typeface="Goudy Old Style"/>
              </a:rPr>
              <a:t>Second level</a:t>
            </a:r>
          </a:p>
          <a:p>
            <a:pPr marL="1026000" lvl="2" indent="-215640">
              <a:lnSpc>
                <a:spcPct val="100000"/>
              </a:lnSpc>
              <a:spcBef>
                <a:spcPts val="360"/>
              </a:spcBef>
              <a:spcAft>
                <a:spcPts val="601"/>
              </a:spcAft>
              <a:buClr>
                <a:srgbClr val="F4EDD8"/>
              </a:buClr>
              <a:buSzPct val="70000"/>
              <a:buFont typeface="Wingdings 2" charset="2"/>
              <a:buChar char=""/>
            </a:pPr>
            <a:r>
              <a:rPr lang="en-US" sz="1800" b="0" strike="noStrike" spc="-1">
                <a:solidFill>
                  <a:srgbClr val="F7F1E2"/>
                </a:solidFill>
                <a:latin typeface="Goudy Old Style"/>
              </a:rPr>
              <a:t>Third level</a:t>
            </a:r>
          </a:p>
          <a:p>
            <a:pPr marL="1386000" lvl="3" indent="-215640">
              <a:lnSpc>
                <a:spcPct val="100000"/>
              </a:lnSpc>
              <a:spcBef>
                <a:spcPts val="320"/>
              </a:spcBef>
              <a:spcAft>
                <a:spcPts val="601"/>
              </a:spcAft>
              <a:buClr>
                <a:srgbClr val="F4EDD8"/>
              </a:buClr>
              <a:buSzPct val="70000"/>
              <a:buFont typeface="Wingdings 2" charset="2"/>
              <a:buChar char=""/>
            </a:pPr>
            <a:r>
              <a:rPr lang="en-US" sz="1600" b="0" strike="noStrike" spc="-1">
                <a:solidFill>
                  <a:srgbClr val="F7F1E2"/>
                </a:solidFill>
                <a:latin typeface="Goudy Old Style"/>
              </a:rPr>
              <a:t>Fourth level</a:t>
            </a:r>
          </a:p>
          <a:p>
            <a:pPr marL="1674000" lvl="4" indent="-215640">
              <a:lnSpc>
                <a:spcPct val="100000"/>
              </a:lnSpc>
              <a:spcBef>
                <a:spcPts val="320"/>
              </a:spcBef>
              <a:spcAft>
                <a:spcPts val="601"/>
              </a:spcAft>
              <a:buClr>
                <a:srgbClr val="F4EDD8"/>
              </a:buClr>
              <a:buSzPct val="70000"/>
              <a:buFont typeface="Wingdings 2" charset="2"/>
              <a:buChar char=""/>
            </a:pPr>
            <a:r>
              <a:rPr lang="en-US" sz="1600" b="0" strike="noStrike" spc="-1">
                <a:solidFill>
                  <a:srgbClr val="F7F1E2"/>
                </a:solidFill>
                <a:latin typeface="Goudy Old Style"/>
              </a:rPr>
              <a:t>Fifth level</a:t>
            </a:r>
          </a:p>
        </p:txBody>
      </p:sp>
      <p:sp>
        <p:nvSpPr>
          <p:cNvPr id="43" name="PlaceHolder 3"/>
          <p:cNvSpPr>
            <a:spLocks noGrp="1"/>
          </p:cNvSpPr>
          <p:nvPr>
            <p:ph type="dt"/>
          </p:nvPr>
        </p:nvSpPr>
        <p:spPr>
          <a:xfrm>
            <a:off x="7678800" y="6000840"/>
            <a:ext cx="2742840" cy="364680"/>
          </a:xfrm>
          <a:prstGeom prst="rect">
            <a:avLst/>
          </a:prstGeom>
        </p:spPr>
        <p:txBody>
          <a:bodyPr anchor="ctr">
            <a:noAutofit/>
          </a:bodyPr>
          <a:lstStyle/>
          <a:p>
            <a:pPr algn="r">
              <a:lnSpc>
                <a:spcPct val="100000"/>
              </a:lnSpc>
            </a:pPr>
            <a:fld id="{4948CE88-78F5-4685-8995-56EDBBB88FA5}" type="datetime1">
              <a:rPr lang="en-US" sz="1100" b="0" strike="noStrike" spc="-1">
                <a:solidFill>
                  <a:srgbClr val="F2F2F2"/>
                </a:solidFill>
                <a:latin typeface="Goudy Old Style"/>
              </a:rPr>
              <a:t>11/6/2020</a:t>
            </a:fld>
            <a:endParaRPr lang="en-US" sz="1100" b="0" strike="noStrike" spc="-1">
              <a:latin typeface="Times New Roman"/>
            </a:endParaRPr>
          </a:p>
        </p:txBody>
      </p:sp>
      <p:sp>
        <p:nvSpPr>
          <p:cNvPr id="44" name="PlaceHolder 4"/>
          <p:cNvSpPr>
            <a:spLocks noGrp="1"/>
          </p:cNvSpPr>
          <p:nvPr>
            <p:ph type="ftr"/>
          </p:nvPr>
        </p:nvSpPr>
        <p:spPr>
          <a:xfrm>
            <a:off x="913680" y="6000840"/>
            <a:ext cx="667260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10514160" y="6000840"/>
            <a:ext cx="753120" cy="364680"/>
          </a:xfrm>
          <a:prstGeom prst="rect">
            <a:avLst/>
          </a:prstGeom>
        </p:spPr>
        <p:txBody>
          <a:bodyPr anchor="ctr">
            <a:noAutofit/>
          </a:bodyPr>
          <a:lstStyle/>
          <a:p>
            <a:pPr algn="r">
              <a:lnSpc>
                <a:spcPct val="100000"/>
              </a:lnSpc>
            </a:pPr>
            <a:fld id="{79F36566-D18B-41CF-8F82-D8FB3C4BBBF2}" type="slidenum">
              <a:rPr lang="en-US" sz="1100" b="0" strike="noStrike" spc="-1">
                <a:solidFill>
                  <a:srgbClr val="F2F2F2"/>
                </a:solidFill>
                <a:latin typeface="Goudy Old Style"/>
              </a:rPr>
              <a:t>‹#›</a:t>
            </a:fld>
            <a:endParaRPr lang="en-US"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88" name="Picture 4"/>
          <p:cNvPicPr/>
          <p:nvPr/>
        </p:nvPicPr>
        <p:blipFill>
          <a:blip r:embed="rId3"/>
          <a:stretch/>
        </p:blipFill>
        <p:spPr>
          <a:xfrm>
            <a:off x="0" y="0"/>
            <a:ext cx="12191760" cy="6857640"/>
          </a:xfrm>
          <a:prstGeom prst="rect">
            <a:avLst/>
          </a:prstGeom>
          <a:ln>
            <a:noFill/>
          </a:ln>
        </p:spPr>
      </p:pic>
      <p:sp>
        <p:nvSpPr>
          <p:cNvPr id="89" name="CustomShape 1"/>
          <p:cNvSpPr/>
          <p:nvPr/>
        </p:nvSpPr>
        <p:spPr>
          <a:xfrm rot="5400000">
            <a:off x="7132320" y="1385640"/>
            <a:ext cx="4030920" cy="4100040"/>
          </a:xfrm>
          <a:custGeom>
            <a:avLst/>
            <a:gdLst/>
            <a:ahLst/>
            <a:cxnLst/>
            <a:rect l="l" t="t"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0">
            <a:blip r:embed="rId2"/>
            <a:stretch>
              <a:fillRect/>
            </a:stretch>
          </a:blipFill>
          <a:ln>
            <a:noFill/>
          </a:ln>
          <a:effectLst>
            <a:outerShdw blurRad="50800" dist="38160" dir="5400000" algn="tl" rotWithShape="0">
              <a:srgbClr val="000000">
                <a:alpha val="43000"/>
              </a:srgbClr>
            </a:outerShdw>
          </a:effectLst>
        </p:spPr>
        <p:style>
          <a:lnRef idx="0">
            <a:scrgbClr r="0" g="0" b="0"/>
          </a:lnRef>
          <a:fillRef idx="0">
            <a:scrgbClr r="0" g="0" b="0"/>
          </a:fillRef>
          <a:effectRef idx="0">
            <a:scrgbClr r="0" g="0" b="0"/>
          </a:effectRef>
          <a:fontRef idx="minor"/>
        </p:style>
      </p:sp>
      <p:sp>
        <p:nvSpPr>
          <p:cNvPr id="90" name="TextShape 2"/>
          <p:cNvSpPr txBox="1"/>
          <p:nvPr/>
        </p:nvSpPr>
        <p:spPr>
          <a:xfrm>
            <a:off x="7390080" y="1673640"/>
            <a:ext cx="3484800" cy="2420280"/>
          </a:xfrm>
          <a:prstGeom prst="rect">
            <a:avLst/>
          </a:prstGeom>
          <a:noFill/>
          <a:ln>
            <a:noFill/>
          </a:ln>
          <a:effectLst>
            <a:outerShdw>
              <a:srgbClr val="000000">
                <a:alpha val="46000"/>
              </a:srgbClr>
            </a:outerShdw>
          </a:effectLst>
        </p:spPr>
        <p:txBody>
          <a:bodyPr anchor="b">
            <a:normAutofit/>
          </a:bodyPr>
          <a:lstStyle/>
          <a:p>
            <a:pPr>
              <a:lnSpc>
                <a:spcPct val="90000"/>
              </a:lnSpc>
            </a:pPr>
            <a:r>
              <a:rPr lang="en-US" sz="4000" b="0" strike="noStrike" spc="-1">
                <a:solidFill>
                  <a:srgbClr val="FFFFFF"/>
                </a:solidFill>
                <a:latin typeface="Goudy Old Style"/>
              </a:rPr>
              <a:t>Home Depot Breach</a:t>
            </a:r>
          </a:p>
        </p:txBody>
      </p:sp>
      <p:sp>
        <p:nvSpPr>
          <p:cNvPr id="91" name="TextShape 3"/>
          <p:cNvSpPr txBox="1"/>
          <p:nvPr/>
        </p:nvSpPr>
        <p:spPr>
          <a:xfrm>
            <a:off x="7390080" y="4158000"/>
            <a:ext cx="3484800" cy="1026360"/>
          </a:xfrm>
          <a:prstGeom prst="rect">
            <a:avLst/>
          </a:prstGeom>
          <a:noFill/>
          <a:ln>
            <a:noFill/>
          </a:ln>
          <a:effectLst>
            <a:outerShdw>
              <a:srgbClr val="000000">
                <a:alpha val="46000"/>
              </a:srgbClr>
            </a:outerShdw>
          </a:effectLst>
        </p:spPr>
        <p:txBody>
          <a:bodyPr>
            <a:normAutofit/>
          </a:bodyPr>
          <a:lstStyle/>
          <a:p>
            <a:pPr>
              <a:lnSpc>
                <a:spcPct val="110000"/>
              </a:lnSpc>
              <a:spcBef>
                <a:spcPts val="459"/>
              </a:spcBef>
              <a:spcAft>
                <a:spcPts val="601"/>
              </a:spcAft>
            </a:pPr>
            <a:r>
              <a:rPr lang="en-US" sz="2300" b="0" strike="noStrike" spc="-1">
                <a:solidFill>
                  <a:srgbClr val="FFFFFF"/>
                </a:solidFill>
                <a:latin typeface="Goudy Old Style"/>
              </a:rPr>
              <a:t>By Nathan Satterfield</a:t>
            </a:r>
            <a:endParaRPr lang="en-US" sz="23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32"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33" name="Picture 2"/>
          <p:cNvPicPr/>
          <p:nvPr/>
        </p:nvPicPr>
        <p:blipFill>
          <a:blip r:embed="rId4"/>
          <a:stretch/>
        </p:blipFill>
        <p:spPr>
          <a:xfrm>
            <a:off x="-8640" y="0"/>
            <a:ext cx="6095520" cy="6857640"/>
          </a:xfrm>
          <a:prstGeom prst="rect">
            <a:avLst/>
          </a:prstGeom>
          <a:ln>
            <a:noFill/>
          </a:ln>
        </p:spPr>
      </p:pic>
      <p:pic>
        <p:nvPicPr>
          <p:cNvPr id="134" name="Picture 56"/>
          <p:cNvPicPr/>
          <p:nvPr/>
        </p:nvPicPr>
        <p:blipFill>
          <a:blip r:embed="rId5"/>
          <a:stretch/>
        </p:blipFill>
        <p:spPr>
          <a:xfrm>
            <a:off x="6257160" y="0"/>
            <a:ext cx="5934600" cy="6857640"/>
          </a:xfrm>
          <a:prstGeom prst="rect">
            <a:avLst/>
          </a:prstGeom>
          <a:ln>
            <a:noFill/>
          </a:ln>
        </p:spPr>
      </p:pic>
      <p:sp>
        <p:nvSpPr>
          <p:cNvPr id="135"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fontScale="43000"/>
          </a:bodyPr>
          <a:lstStyle/>
          <a:p>
            <a:pPr>
              <a:lnSpc>
                <a:spcPct val="90000"/>
              </a:lnSpc>
            </a:pPr>
            <a:r>
              <a:rPr lang="en-US" sz="4000" b="0" strike="noStrike" spc="-1">
                <a:solidFill>
                  <a:srgbClr val="F7F1E2"/>
                </a:solidFill>
                <a:latin typeface="Goudy Old Style"/>
              </a:rPr>
              <a:t>What Was Done With The Card Numbers</a:t>
            </a:r>
            <a:endParaRPr lang="en-US" sz="4000" b="0" strike="noStrike" spc="-1">
              <a:solidFill>
                <a:srgbClr val="FFFFFF"/>
              </a:solidFill>
              <a:latin typeface="Goudy Old Style"/>
            </a:endParaRPr>
          </a:p>
        </p:txBody>
      </p:sp>
      <p:sp>
        <p:nvSpPr>
          <p:cNvPr id="136" name="TextShape 3"/>
          <p:cNvSpPr txBox="1"/>
          <p:nvPr/>
        </p:nvSpPr>
        <p:spPr>
          <a:xfrm>
            <a:off x="6900480" y="1732320"/>
            <a:ext cx="4403160" cy="4058280"/>
          </a:xfrm>
          <a:prstGeom prst="rect">
            <a:avLst/>
          </a:prstGeom>
          <a:noFill/>
          <a:ln>
            <a:noFill/>
          </a:ln>
        </p:spPr>
        <p:txBody>
          <a:bodyPr lIns="0" tIns="0" rIns="0" bIns="0">
            <a:normAutofit fontScale="57000"/>
          </a:bodyPr>
          <a:lstStyle/>
          <a:p>
            <a:r>
              <a:rPr lang="en-US" sz="2300" b="0" strike="noStrike" spc="-1">
                <a:solidFill>
                  <a:srgbClr val="F7F1E2"/>
                </a:solidFill>
                <a:latin typeface="Goudy Old Style"/>
                <a:ea typeface="Microsoft YaHei"/>
              </a:rPr>
              <a:t>- It then requests the following four pieces of information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The 3-digit code printed on the back of the debit card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The card’s expiration date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The customer’s date of birth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The last four digits of the customer’s Social Security number. </a:t>
            </a:r>
            <a:r>
              <a:rPr lang="en-US" sz="2300" b="0" strike="noStrike" spc="-1">
                <a:solidFill>
                  <a:srgbClr val="F7F1E2"/>
                </a:solidFill>
                <a:latin typeface="Goudy Old Style"/>
              </a:rPr>
              <a:t>(In Wake of Confirmed Breach, 2014). </a:t>
            </a:r>
          </a:p>
          <a:p>
            <a:endParaRPr lang="en-US" sz="2300" b="0" strike="noStrike" spc="-1">
              <a:solidFill>
                <a:srgbClr val="F7F1E2"/>
              </a:solidFill>
              <a:latin typeface="Goudy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38" name="Picture 2"/>
          <p:cNvPicPr/>
          <p:nvPr/>
        </p:nvPicPr>
        <p:blipFill>
          <a:blip r:embed="rId4"/>
          <a:stretch/>
        </p:blipFill>
        <p:spPr>
          <a:xfrm>
            <a:off x="-8640" y="0"/>
            <a:ext cx="6095520" cy="6857640"/>
          </a:xfrm>
          <a:prstGeom prst="rect">
            <a:avLst/>
          </a:prstGeom>
          <a:ln>
            <a:noFill/>
          </a:ln>
        </p:spPr>
      </p:pic>
      <p:pic>
        <p:nvPicPr>
          <p:cNvPr id="139" name="Picture 56"/>
          <p:cNvPicPr/>
          <p:nvPr/>
        </p:nvPicPr>
        <p:blipFill>
          <a:blip r:embed="rId5"/>
          <a:stretch/>
        </p:blipFill>
        <p:spPr>
          <a:xfrm>
            <a:off x="6257160" y="0"/>
            <a:ext cx="5934600" cy="6857640"/>
          </a:xfrm>
          <a:prstGeom prst="rect">
            <a:avLst/>
          </a:prstGeom>
          <a:ln>
            <a:noFill/>
          </a:ln>
        </p:spPr>
      </p:pic>
      <p:sp>
        <p:nvSpPr>
          <p:cNvPr id="140"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fontScale="43000"/>
          </a:bodyPr>
          <a:lstStyle/>
          <a:p>
            <a:pPr>
              <a:lnSpc>
                <a:spcPct val="90000"/>
              </a:lnSpc>
            </a:pPr>
            <a:r>
              <a:rPr lang="en-US" sz="4000" b="0" strike="noStrike" spc="-1">
                <a:solidFill>
                  <a:srgbClr val="F7F1E2"/>
                </a:solidFill>
                <a:latin typeface="Goudy Old Style"/>
              </a:rPr>
              <a:t>What Was Done With The Card Numbers</a:t>
            </a:r>
            <a:endParaRPr lang="en-US" sz="4000" b="0" strike="noStrike" spc="-1">
              <a:solidFill>
                <a:srgbClr val="FFFFFF"/>
              </a:solidFill>
              <a:latin typeface="Goudy Old Style"/>
            </a:endParaRPr>
          </a:p>
        </p:txBody>
      </p:sp>
      <p:sp>
        <p:nvSpPr>
          <p:cNvPr id="141" name="TextShape 3"/>
          <p:cNvSpPr txBox="1"/>
          <p:nvPr/>
        </p:nvSpPr>
        <p:spPr>
          <a:xfrm>
            <a:off x="6900480" y="1732320"/>
            <a:ext cx="4403160" cy="4058280"/>
          </a:xfrm>
          <a:prstGeom prst="rect">
            <a:avLst/>
          </a:prstGeom>
          <a:noFill/>
          <a:ln>
            <a:noFill/>
          </a:ln>
        </p:spPr>
        <p:txBody>
          <a:bodyPr lIns="0" tIns="0" rIns="0" bIns="0">
            <a:normAutofit fontScale="65000"/>
          </a:bodyPr>
          <a:lstStyle/>
          <a:p>
            <a:r>
              <a:rPr lang="en-US" sz="2300" b="0" strike="noStrike" spc="-1">
                <a:solidFill>
                  <a:srgbClr val="F7F1E2"/>
                </a:solidFill>
                <a:latin typeface="Goudy Old Style"/>
                <a:ea typeface="Microsoft YaHei"/>
              </a:rPr>
              <a:t>- If the attacker can provide this information, they can change the PIN for the card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Then, they can use the card for withdrawals at an ATM and any purchase that requires the PIN to be completed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Without the PIN, the card can still be used but only in certain stores that do not require the PIN to be entered </a:t>
            </a:r>
            <a:r>
              <a:rPr lang="en-US" sz="2300" b="0" strike="noStrike" spc="-1">
                <a:solidFill>
                  <a:srgbClr val="F7F1E2"/>
                </a:solidFill>
                <a:latin typeface="Goudy Old Style"/>
              </a:rPr>
              <a:t>(In Wake of Confirmed Breach, 2014).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2"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43" name="Picture 2"/>
          <p:cNvPicPr/>
          <p:nvPr/>
        </p:nvPicPr>
        <p:blipFill>
          <a:blip r:embed="rId4"/>
          <a:stretch/>
        </p:blipFill>
        <p:spPr>
          <a:xfrm>
            <a:off x="-8640" y="0"/>
            <a:ext cx="6095520" cy="6857640"/>
          </a:xfrm>
          <a:prstGeom prst="rect">
            <a:avLst/>
          </a:prstGeom>
          <a:ln>
            <a:noFill/>
          </a:ln>
        </p:spPr>
      </p:pic>
      <p:pic>
        <p:nvPicPr>
          <p:cNvPr id="144" name="Picture 56"/>
          <p:cNvPicPr/>
          <p:nvPr/>
        </p:nvPicPr>
        <p:blipFill>
          <a:blip r:embed="rId5"/>
          <a:stretch/>
        </p:blipFill>
        <p:spPr>
          <a:xfrm>
            <a:off x="6257160" y="0"/>
            <a:ext cx="5934600" cy="6857640"/>
          </a:xfrm>
          <a:prstGeom prst="rect">
            <a:avLst/>
          </a:prstGeom>
          <a:ln>
            <a:noFill/>
          </a:ln>
        </p:spPr>
      </p:pic>
      <p:sp>
        <p:nvSpPr>
          <p:cNvPr id="145"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fontScale="43000"/>
          </a:bodyPr>
          <a:lstStyle/>
          <a:p>
            <a:pPr>
              <a:lnSpc>
                <a:spcPct val="90000"/>
              </a:lnSpc>
            </a:pPr>
            <a:r>
              <a:rPr lang="en-US" sz="4000" b="0" strike="noStrike" spc="-1">
                <a:solidFill>
                  <a:srgbClr val="F7F1E2"/>
                </a:solidFill>
                <a:latin typeface="Goudy Old Style"/>
              </a:rPr>
              <a:t>How to Prevent Attack of This Nature</a:t>
            </a:r>
            <a:endParaRPr lang="en-US" sz="4000" b="0" strike="noStrike" spc="-1">
              <a:solidFill>
                <a:srgbClr val="FFFFFF"/>
              </a:solidFill>
              <a:latin typeface="Goudy Old Style"/>
            </a:endParaRPr>
          </a:p>
        </p:txBody>
      </p:sp>
      <p:sp>
        <p:nvSpPr>
          <p:cNvPr id="146" name="TextShape 3"/>
          <p:cNvSpPr txBox="1"/>
          <p:nvPr/>
        </p:nvSpPr>
        <p:spPr>
          <a:xfrm>
            <a:off x="6900480" y="1732320"/>
            <a:ext cx="4403160" cy="4058280"/>
          </a:xfrm>
          <a:prstGeom prst="rect">
            <a:avLst/>
          </a:prstGeom>
          <a:noFill/>
          <a:ln>
            <a:noFill/>
          </a:ln>
        </p:spPr>
        <p:txBody>
          <a:bodyPr lIns="0" tIns="0" rIns="0" bIns="0">
            <a:normAutofit fontScale="85000"/>
          </a:bodyPr>
          <a:lstStyle/>
          <a:p>
            <a:r>
              <a:rPr lang="en-US" sz="2300" b="0" strike="noStrike" spc="-1">
                <a:solidFill>
                  <a:srgbClr val="F7F1E2"/>
                </a:solidFill>
                <a:latin typeface="Goudy Old Style"/>
              </a:rPr>
              <a:t>- The first step is to ensure the point-of-sale systems are properly secured</a:t>
            </a:r>
          </a:p>
          <a:p>
            <a:r>
              <a:rPr lang="en-US" sz="2300" b="0" strike="noStrike" spc="-1">
                <a:solidFill>
                  <a:srgbClr val="F7F1E2"/>
                </a:solidFill>
                <a:latin typeface="Goudy Old Style"/>
              </a:rPr>
              <a:t>- Ensure that audits and vulnerability scans are performed regularly (Hawkins, 2015).</a:t>
            </a:r>
          </a:p>
          <a:p>
            <a:r>
              <a:rPr lang="en-US" sz="2300" b="0" strike="noStrike" spc="-1">
                <a:solidFill>
                  <a:srgbClr val="F7F1E2"/>
                </a:solidFill>
                <a:latin typeface="Goudy Old Style"/>
              </a:rPr>
              <a:t>- Network segregation is also incredibly important</a:t>
            </a:r>
          </a:p>
          <a:p>
            <a:r>
              <a:rPr lang="en-US" sz="2300" b="0" strike="noStrike" spc="-1">
                <a:solidFill>
                  <a:srgbClr val="F7F1E2"/>
                </a:solidFill>
                <a:latin typeface="Goudy Old Style"/>
              </a:rPr>
              <a:t>- If proper segregation was in place, the stolen credentials would be much harder to effectively exploit (Hawkins, 2015).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7" name="CustomShape 1"/>
          <p:cNvSpPr/>
          <p:nvPr/>
        </p:nvSpPr>
        <p:spPr>
          <a:xfrm>
            <a:off x="0" y="-18252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48" name="Picture 56"/>
          <p:cNvPicPr/>
          <p:nvPr/>
        </p:nvPicPr>
        <p:blipFill>
          <a:blip r:embed="rId4"/>
          <a:stretch/>
        </p:blipFill>
        <p:spPr>
          <a:xfrm>
            <a:off x="6257160" y="-91080"/>
            <a:ext cx="5934600" cy="6857640"/>
          </a:xfrm>
          <a:prstGeom prst="rect">
            <a:avLst/>
          </a:prstGeom>
          <a:ln>
            <a:noFill/>
          </a:ln>
        </p:spPr>
      </p:pic>
      <p:sp>
        <p:nvSpPr>
          <p:cNvPr id="149" name="TextShape 2"/>
          <p:cNvSpPr txBox="1"/>
          <p:nvPr/>
        </p:nvSpPr>
        <p:spPr>
          <a:xfrm>
            <a:off x="913680" y="1009440"/>
            <a:ext cx="10353240" cy="274680"/>
          </a:xfrm>
          <a:prstGeom prst="rect">
            <a:avLst/>
          </a:prstGeom>
          <a:noFill/>
          <a:ln>
            <a:noFill/>
          </a:ln>
        </p:spPr>
        <p:txBody>
          <a:bodyPr lIns="0" tIns="0" rIns="0" bIns="0" anchor="ctr">
            <a:noAutofit/>
          </a:bodyPr>
          <a:lstStyle/>
          <a:p>
            <a:pPr algn="ctr"/>
            <a:r>
              <a:rPr lang="en-US" sz="1800" b="0" strike="noStrike" spc="-1">
                <a:solidFill>
                  <a:srgbClr val="FFFFFF"/>
                </a:solidFill>
                <a:latin typeface="Goudy Old Style"/>
              </a:rPr>
              <a:t>References</a:t>
            </a:r>
          </a:p>
        </p:txBody>
      </p:sp>
      <p:sp>
        <p:nvSpPr>
          <p:cNvPr id="150" name="TextShape 3"/>
          <p:cNvSpPr txBox="1"/>
          <p:nvPr/>
        </p:nvSpPr>
        <p:spPr>
          <a:xfrm>
            <a:off x="913680" y="1985400"/>
            <a:ext cx="10353240" cy="3714480"/>
          </a:xfrm>
          <a:prstGeom prst="rect">
            <a:avLst/>
          </a:prstGeom>
          <a:noFill/>
          <a:ln>
            <a:noFill/>
          </a:ln>
        </p:spPr>
        <p:txBody>
          <a:bodyPr lIns="0" tIns="0" rIns="0" bIns="0">
            <a:normAutofit fontScale="39000"/>
          </a:bodyPr>
          <a:lstStyle/>
          <a:p>
            <a:pPr marL="457200" indent="-457200">
              <a:spcBef>
                <a:spcPts val="1417"/>
              </a:spcBef>
              <a:buClr>
                <a:srgbClr val="FFFFFF"/>
              </a:buClr>
              <a:buSzPct val="45000"/>
              <a:buFont typeface="Wingdings" charset="2"/>
              <a:buChar char=""/>
            </a:pPr>
            <a:r>
              <a:rPr lang="en-US" sz="2300" b="0" strike="noStrike" spc="-1">
                <a:solidFill>
                  <a:srgbClr val="F7F1E2"/>
                </a:solidFill>
                <a:latin typeface="Goudy Old Style"/>
              </a:rPr>
              <a:t>Banks: Credit Card Breach at Home Depot. (2014). Retrieved November 05, 2020, from 	https://krebsonsecurity.com/2014/09/banks-credit-card-breach-at-home-depot/</a:t>
            </a:r>
          </a:p>
          <a:p>
            <a:pPr marL="457200" indent="-457200">
              <a:spcBef>
                <a:spcPts val="1417"/>
              </a:spcBef>
              <a:buClr>
                <a:srgbClr val="FFFFFF"/>
              </a:buClr>
              <a:buSzPct val="45000"/>
              <a:buFont typeface="Wingdings" charset="2"/>
              <a:buChar char=""/>
            </a:pPr>
            <a:r>
              <a:rPr lang="en-US" sz="2300" b="0" strike="noStrike" spc="-1">
                <a:solidFill>
                  <a:srgbClr val="F7F1E2"/>
                </a:solidFill>
                <a:latin typeface="Goudy Old Style"/>
              </a:rPr>
              <a:t>Hawkins, B. (date). Case Study: The Home Depot Data Breach. Retrieved November 07, 2020, from https://www.sans.org/reading-room/whitepapers/casestudies/case-study-home-depot-data-breach-36367</a:t>
            </a:r>
          </a:p>
          <a:p>
            <a:pPr marL="457200" indent="-457200">
              <a:spcBef>
                <a:spcPts val="1417"/>
              </a:spcBef>
              <a:buClr>
                <a:srgbClr val="FFFFFF"/>
              </a:buClr>
              <a:buSzPct val="45000"/>
              <a:buFont typeface="Wingdings" charset="2"/>
              <a:buChar char=""/>
            </a:pPr>
            <a:r>
              <a:rPr lang="en-US" sz="2300" b="0" strike="noStrike" spc="-1">
                <a:solidFill>
                  <a:srgbClr val="F7F1E2"/>
                </a:solidFill>
                <a:latin typeface="Goudy Old Style"/>
              </a:rPr>
              <a:t>In Home Depot Breach, Investigation Focuses on Self-Checkout Lanes. (2014). Retrieved November 05, 2020, from https://krebsonsecurity.com/2014/09/in-home-depot-breach-investigation-focuses-on-self-checkout-lanes/</a:t>
            </a:r>
          </a:p>
          <a:p>
            <a:pPr marL="457200" indent="-457200">
              <a:spcBef>
                <a:spcPts val="1417"/>
              </a:spcBef>
              <a:buClr>
                <a:srgbClr val="FFFFFF"/>
              </a:buClr>
              <a:buSzPct val="45000"/>
              <a:buFont typeface="Wingdings" charset="2"/>
              <a:buChar char=""/>
            </a:pPr>
            <a:r>
              <a:rPr lang="en-US" sz="2300" b="0" strike="noStrike" spc="-1">
                <a:solidFill>
                  <a:srgbClr val="F7F1E2"/>
                </a:solidFill>
                <a:latin typeface="Goudy Old Style"/>
              </a:rPr>
              <a:t>In Wake of Confirmed Breach at Home Depot, Banks See Spike in PIN Debit Card Fraud. (2014). Retrieved November 57, 2020, from https://krebsonsecurity.com/2014/09/in-wake-of-confirmed-breach-at-home-depot-banks-see-spike-in-pin-debit-card-fraud/</a:t>
            </a:r>
          </a:p>
          <a:p>
            <a:pPr marL="457200" indent="-457200">
              <a:spcBef>
                <a:spcPts val="1417"/>
              </a:spcBef>
              <a:buClr>
                <a:srgbClr val="FFFFFF"/>
              </a:buClr>
              <a:buSzPct val="45000"/>
              <a:buFont typeface="Wingdings" charset="2"/>
              <a:buChar char=""/>
            </a:pPr>
            <a:r>
              <a:rPr lang="en-US" sz="2300" b="0" strike="noStrike" spc="-1">
                <a:solidFill>
                  <a:srgbClr val="F7F1E2"/>
                </a:solidFill>
                <a:latin typeface="Goudy Old Style"/>
              </a:rPr>
              <a:t>Seals, T. (2017, March 13). Home Depot to Pay $27.25m in Latest Data Breach Settlement. Retrieved November 07, 2020, from https://www.infosecurity-magazine.com/news/home-depot-to-pay-2725m/</a:t>
            </a:r>
          </a:p>
          <a:p>
            <a:endParaRPr lang="en-US" sz="2300" b="0" strike="noStrike" spc="-1">
              <a:solidFill>
                <a:srgbClr val="F7F1E2"/>
              </a:solidFill>
              <a:latin typeface="Goudy Old Style"/>
            </a:endParaRPr>
          </a:p>
          <a:p>
            <a:endParaRPr lang="en-US" sz="2300" b="0" strike="noStrike" spc="-1">
              <a:solidFill>
                <a:srgbClr val="F7F1E2"/>
              </a:solidFill>
              <a:latin typeface="Goudy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2"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93" name="Picture 2"/>
          <p:cNvPicPr/>
          <p:nvPr/>
        </p:nvPicPr>
        <p:blipFill>
          <a:blip r:embed="rId4"/>
          <a:stretch/>
        </p:blipFill>
        <p:spPr>
          <a:xfrm>
            <a:off x="-8640" y="0"/>
            <a:ext cx="6095520" cy="6857640"/>
          </a:xfrm>
          <a:prstGeom prst="rect">
            <a:avLst/>
          </a:prstGeom>
          <a:ln>
            <a:noFill/>
          </a:ln>
        </p:spPr>
      </p:pic>
      <p:pic>
        <p:nvPicPr>
          <p:cNvPr id="94" name="Picture 56"/>
          <p:cNvPicPr/>
          <p:nvPr/>
        </p:nvPicPr>
        <p:blipFill>
          <a:blip r:embed="rId5"/>
          <a:stretch/>
        </p:blipFill>
        <p:spPr>
          <a:xfrm>
            <a:off x="6257160" y="0"/>
            <a:ext cx="5934600" cy="6857640"/>
          </a:xfrm>
          <a:prstGeom prst="rect">
            <a:avLst/>
          </a:prstGeom>
          <a:ln>
            <a:noFill/>
          </a:ln>
        </p:spPr>
      </p:pic>
      <p:sp>
        <p:nvSpPr>
          <p:cNvPr id="95"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a:bodyPr>
          <a:lstStyle/>
          <a:p>
            <a:pPr>
              <a:lnSpc>
                <a:spcPct val="90000"/>
              </a:lnSpc>
            </a:pPr>
            <a:r>
              <a:rPr lang="en-US" sz="4000" b="0" strike="noStrike" spc="-1">
                <a:solidFill>
                  <a:srgbClr val="F7F1E2"/>
                </a:solidFill>
                <a:latin typeface="Goudy Old Style"/>
              </a:rPr>
              <a:t>What Happened? </a:t>
            </a:r>
            <a:endParaRPr lang="en-US" sz="4000" b="0" strike="noStrike" spc="-1">
              <a:solidFill>
                <a:srgbClr val="FFFFFF"/>
              </a:solidFill>
              <a:latin typeface="Goudy Old Style"/>
            </a:endParaRPr>
          </a:p>
        </p:txBody>
      </p:sp>
      <p:sp>
        <p:nvSpPr>
          <p:cNvPr id="96" name="TextShape 3"/>
          <p:cNvSpPr txBox="1"/>
          <p:nvPr/>
        </p:nvSpPr>
        <p:spPr>
          <a:xfrm>
            <a:off x="6900480" y="1732320"/>
            <a:ext cx="4403160" cy="4058280"/>
          </a:xfrm>
          <a:prstGeom prst="rect">
            <a:avLst/>
          </a:prstGeom>
          <a:noFill/>
          <a:ln>
            <a:noFill/>
          </a:ln>
        </p:spPr>
        <p:txBody>
          <a:bodyPr lIns="0" tIns="0" rIns="0" bIns="0">
            <a:normAutofit fontScale="76000"/>
          </a:bodyPr>
          <a:lstStyle/>
          <a:p>
            <a:r>
              <a:rPr lang="en-US" sz="2300" b="0" strike="noStrike" spc="-1">
                <a:solidFill>
                  <a:srgbClr val="F7F1E2"/>
                </a:solidFill>
                <a:latin typeface="Goudy Old Style"/>
              </a:rPr>
              <a:t>- Attackers installed malicious code to capture credit card information onto point-of-sale systems (In Home Depot Breach, 2014). </a:t>
            </a:r>
          </a:p>
          <a:p>
            <a:r>
              <a:rPr lang="en-US" sz="2300" b="0" strike="noStrike" spc="-1">
                <a:solidFill>
                  <a:srgbClr val="F7F1E2"/>
                </a:solidFill>
                <a:latin typeface="Goudy Old Style"/>
                <a:ea typeface="Microsoft YaHei"/>
              </a:rPr>
              <a:t>- Mostly on self-service lanes </a:t>
            </a:r>
            <a:r>
              <a:rPr lang="en-US" sz="2300" b="0" strike="noStrike" spc="-1">
                <a:solidFill>
                  <a:srgbClr val="F7F1E2"/>
                </a:solidFill>
                <a:latin typeface="Goudy Old Style"/>
              </a:rPr>
              <a:t>(In Home Depot Breach, 2014). </a:t>
            </a:r>
          </a:p>
          <a:p>
            <a:r>
              <a:rPr lang="en-US" sz="2300" b="0" strike="noStrike" spc="-1">
                <a:solidFill>
                  <a:srgbClr val="F7F1E2"/>
                </a:solidFill>
                <a:latin typeface="Goudy Old Style"/>
                <a:ea typeface="Microsoft YaHei"/>
              </a:rPr>
              <a:t>- 1,700 U.S. stores and 112 stores in Canada affected </a:t>
            </a:r>
            <a:r>
              <a:rPr lang="en-US" sz="2300" b="0" strike="noStrike" spc="-1">
                <a:solidFill>
                  <a:srgbClr val="F7F1E2"/>
                </a:solidFill>
                <a:latin typeface="Goudy Old Style"/>
              </a:rPr>
              <a:t>(In Home Depot Breach, 2014). </a:t>
            </a:r>
          </a:p>
          <a:p>
            <a:r>
              <a:rPr lang="en-US" sz="2300" b="0" strike="noStrike" spc="-1">
                <a:solidFill>
                  <a:srgbClr val="F7F1E2"/>
                </a:solidFill>
                <a:latin typeface="Goudy Old Style"/>
                <a:ea typeface="Microsoft YaHei"/>
              </a:rPr>
              <a:t>- Able to capture the information for 56 million cards and 53 million email addresses </a:t>
            </a:r>
            <a:r>
              <a:rPr lang="en-US" sz="2300" b="0" strike="noStrike" spc="-1">
                <a:solidFill>
                  <a:srgbClr val="F7F1E2"/>
                </a:solidFill>
                <a:latin typeface="Goudy Old Style"/>
              </a:rPr>
              <a:t>(Hawkins, 2015).</a:t>
            </a:r>
          </a:p>
          <a:p>
            <a:endParaRPr lang="en-US" sz="2300" b="0" strike="noStrike" spc="-1">
              <a:solidFill>
                <a:srgbClr val="F7F1E2"/>
              </a:solidFill>
              <a:latin typeface="Goudy Old Style"/>
            </a:endParaRPr>
          </a:p>
          <a:p>
            <a:endParaRPr lang="en-US" sz="2300" b="0" strike="noStrike" spc="-1">
              <a:solidFill>
                <a:srgbClr val="F7F1E2"/>
              </a:solidFill>
              <a:latin typeface="Goudy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7"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98" name="Picture 2"/>
          <p:cNvPicPr/>
          <p:nvPr/>
        </p:nvPicPr>
        <p:blipFill>
          <a:blip r:embed="rId4"/>
          <a:stretch/>
        </p:blipFill>
        <p:spPr>
          <a:xfrm>
            <a:off x="-8640" y="0"/>
            <a:ext cx="6095520" cy="6857640"/>
          </a:xfrm>
          <a:prstGeom prst="rect">
            <a:avLst/>
          </a:prstGeom>
          <a:ln>
            <a:noFill/>
          </a:ln>
        </p:spPr>
      </p:pic>
      <p:pic>
        <p:nvPicPr>
          <p:cNvPr id="99" name="Picture 56"/>
          <p:cNvPicPr/>
          <p:nvPr/>
        </p:nvPicPr>
        <p:blipFill>
          <a:blip r:embed="rId5"/>
          <a:stretch/>
        </p:blipFill>
        <p:spPr>
          <a:xfrm>
            <a:off x="6257160" y="0"/>
            <a:ext cx="5934600" cy="6857640"/>
          </a:xfrm>
          <a:prstGeom prst="rect">
            <a:avLst/>
          </a:prstGeom>
          <a:ln>
            <a:noFill/>
          </a:ln>
        </p:spPr>
      </p:pic>
      <p:sp>
        <p:nvSpPr>
          <p:cNvPr id="100"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fontScale="80000"/>
          </a:bodyPr>
          <a:lstStyle/>
          <a:p>
            <a:pPr>
              <a:lnSpc>
                <a:spcPct val="90000"/>
              </a:lnSpc>
            </a:pPr>
            <a:r>
              <a:rPr lang="en-US" sz="4000" b="0" strike="noStrike" spc="-1">
                <a:solidFill>
                  <a:srgbClr val="F7F1E2"/>
                </a:solidFill>
                <a:latin typeface="Goudy Old Style"/>
              </a:rPr>
              <a:t>When Did It Happen?	</a:t>
            </a:r>
            <a:endParaRPr lang="en-US" sz="4000" b="0" strike="noStrike" spc="-1">
              <a:solidFill>
                <a:srgbClr val="FFFFFF"/>
              </a:solidFill>
              <a:latin typeface="Goudy Old Style"/>
            </a:endParaRPr>
          </a:p>
        </p:txBody>
      </p:sp>
      <p:sp>
        <p:nvSpPr>
          <p:cNvPr id="101" name="TextShape 3"/>
          <p:cNvSpPr txBox="1"/>
          <p:nvPr/>
        </p:nvSpPr>
        <p:spPr>
          <a:xfrm>
            <a:off x="6900480" y="1732320"/>
            <a:ext cx="4403160" cy="4058280"/>
          </a:xfrm>
          <a:prstGeom prst="rect">
            <a:avLst/>
          </a:prstGeom>
          <a:noFill/>
          <a:ln>
            <a:noFill/>
          </a:ln>
        </p:spPr>
        <p:txBody>
          <a:bodyPr lIns="0" tIns="0" rIns="0" bIns="0">
            <a:normAutofit fontScale="76000"/>
          </a:bodyPr>
          <a:lstStyle/>
          <a:p>
            <a:r>
              <a:rPr lang="en-US" sz="2300" b="0" strike="noStrike" spc="-1">
                <a:solidFill>
                  <a:srgbClr val="F7F1E2"/>
                </a:solidFill>
                <a:latin typeface="Goudy Old Style"/>
              </a:rPr>
              <a:t>- Was discovered in September 2014 (In Wake of Confirmed Breach, 2014). </a:t>
            </a:r>
          </a:p>
          <a:p>
            <a:r>
              <a:rPr lang="en-US" sz="2300" b="0" strike="noStrike" spc="-1">
                <a:solidFill>
                  <a:srgbClr val="F7F1E2"/>
                </a:solidFill>
                <a:latin typeface="Goudy Old Style"/>
              </a:rPr>
              <a:t>- Evidence that the breach began as early as May 2014 (Banks: Credit Card Breach, 2014). </a:t>
            </a:r>
          </a:p>
          <a:p>
            <a:r>
              <a:rPr lang="en-US" sz="2300" b="0" strike="noStrike" spc="-1">
                <a:solidFill>
                  <a:srgbClr val="F7F1E2"/>
                </a:solidFill>
                <a:latin typeface="Goudy Old Style"/>
                <a:ea typeface="Microsoft YaHei"/>
              </a:rPr>
              <a:t>- Happened just after similar attacks on other stores, such as Target, became public </a:t>
            </a:r>
            <a:r>
              <a:rPr lang="en-US" sz="2300" b="0" strike="noStrike" spc="-1">
                <a:solidFill>
                  <a:srgbClr val="F7F1E2"/>
                </a:solidFill>
                <a:latin typeface="Goudy Old Style"/>
              </a:rPr>
              <a:t>(Hawkins, 2015).</a:t>
            </a:r>
          </a:p>
          <a:p>
            <a:r>
              <a:rPr lang="en-US" sz="2300" b="0" strike="noStrike" spc="-1">
                <a:solidFill>
                  <a:srgbClr val="F7F1E2"/>
                </a:solidFill>
                <a:latin typeface="Goudy Old Style"/>
              </a:rPr>
              <a:t>- After two and a half years a settlement was finally ordered (Seals, 2017).</a:t>
            </a:r>
          </a:p>
          <a:p>
            <a:endParaRPr lang="en-US" sz="2300" b="0" strike="noStrike" spc="-1">
              <a:solidFill>
                <a:srgbClr val="F7F1E2"/>
              </a:solidFill>
              <a:latin typeface="Goudy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2"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03" name="Picture 2"/>
          <p:cNvPicPr/>
          <p:nvPr/>
        </p:nvPicPr>
        <p:blipFill>
          <a:blip r:embed="rId4"/>
          <a:stretch/>
        </p:blipFill>
        <p:spPr>
          <a:xfrm>
            <a:off x="-8640" y="0"/>
            <a:ext cx="6095520" cy="6857640"/>
          </a:xfrm>
          <a:prstGeom prst="rect">
            <a:avLst/>
          </a:prstGeom>
          <a:ln>
            <a:noFill/>
          </a:ln>
        </p:spPr>
      </p:pic>
      <p:pic>
        <p:nvPicPr>
          <p:cNvPr id="104" name="Picture 56"/>
          <p:cNvPicPr/>
          <p:nvPr/>
        </p:nvPicPr>
        <p:blipFill>
          <a:blip r:embed="rId5"/>
          <a:stretch/>
        </p:blipFill>
        <p:spPr>
          <a:xfrm>
            <a:off x="6257160" y="0"/>
            <a:ext cx="5934600" cy="6857640"/>
          </a:xfrm>
          <a:prstGeom prst="rect">
            <a:avLst/>
          </a:prstGeom>
          <a:ln>
            <a:noFill/>
          </a:ln>
        </p:spPr>
      </p:pic>
      <p:sp>
        <p:nvSpPr>
          <p:cNvPr id="105"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a:bodyPr>
          <a:lstStyle/>
          <a:p>
            <a:pPr>
              <a:lnSpc>
                <a:spcPct val="90000"/>
              </a:lnSpc>
            </a:pPr>
            <a:r>
              <a:rPr lang="en-US" sz="4000" b="0" strike="noStrike" spc="-1">
                <a:solidFill>
                  <a:srgbClr val="F7F1E2"/>
                </a:solidFill>
                <a:latin typeface="Goudy Old Style"/>
              </a:rPr>
              <a:t>How Did It Happen?</a:t>
            </a:r>
            <a:endParaRPr lang="en-US" sz="4000" b="0" strike="noStrike" spc="-1">
              <a:solidFill>
                <a:srgbClr val="FFFFFF"/>
              </a:solidFill>
              <a:latin typeface="Goudy Old Style"/>
            </a:endParaRPr>
          </a:p>
        </p:txBody>
      </p:sp>
      <p:sp>
        <p:nvSpPr>
          <p:cNvPr id="106" name="TextShape 3"/>
          <p:cNvSpPr txBox="1"/>
          <p:nvPr/>
        </p:nvSpPr>
        <p:spPr>
          <a:xfrm>
            <a:off x="6900480" y="1732320"/>
            <a:ext cx="4403160" cy="4058280"/>
          </a:xfrm>
          <a:prstGeom prst="rect">
            <a:avLst/>
          </a:prstGeom>
          <a:noFill/>
          <a:ln>
            <a:noFill/>
          </a:ln>
        </p:spPr>
        <p:txBody>
          <a:bodyPr lIns="0" tIns="0" rIns="0" bIns="0">
            <a:normAutofit fontScale="91000"/>
          </a:bodyPr>
          <a:lstStyle/>
          <a:p>
            <a:r>
              <a:rPr lang="en-US" sz="2300" b="0" strike="noStrike" spc="-1">
                <a:solidFill>
                  <a:srgbClr val="F7F1E2"/>
                </a:solidFill>
                <a:latin typeface="Goudy Old Style"/>
                <a:ea typeface="Microsoft YaHei"/>
              </a:rPr>
              <a:t>- Used stolen third-party vendor credentials to install RAM scraping malware </a:t>
            </a:r>
            <a:r>
              <a:rPr lang="en-US" sz="2300" b="0" strike="noStrike" spc="-1">
                <a:solidFill>
                  <a:srgbClr val="F7F1E2"/>
                </a:solidFill>
                <a:latin typeface="Goudy Old Style"/>
              </a:rPr>
              <a:t>(Hawkins, 2015).</a:t>
            </a:r>
          </a:p>
          <a:p>
            <a:r>
              <a:rPr lang="en-US" sz="2300" b="0" strike="noStrike" spc="-1">
                <a:solidFill>
                  <a:srgbClr val="F7F1E2"/>
                </a:solidFill>
                <a:latin typeface="Goudy Old Style"/>
                <a:ea typeface="Microsoft YaHei"/>
              </a:rPr>
              <a:t>- This type of malware reads the contents of RAM when the payment card data is present in clear text </a:t>
            </a:r>
            <a:r>
              <a:rPr lang="en-US" sz="2300" b="0" strike="noStrike" spc="-1">
                <a:solidFill>
                  <a:srgbClr val="F7F1E2"/>
                </a:solidFill>
                <a:latin typeface="Goudy Old Style"/>
              </a:rPr>
              <a:t>(Hawkins, 2015).</a:t>
            </a:r>
          </a:p>
          <a:p>
            <a:r>
              <a:rPr lang="en-US" sz="2300" b="0" strike="noStrike" spc="-1">
                <a:solidFill>
                  <a:srgbClr val="F7F1E2"/>
                </a:solidFill>
                <a:latin typeface="Goudy Old Style"/>
                <a:ea typeface="Microsoft YaHei"/>
              </a:rPr>
              <a:t>- Then, using regular expressions, it grabs the payment card information and sends it to servers owned by the attackers </a:t>
            </a:r>
            <a:r>
              <a:rPr lang="en-US" sz="2300" b="0" strike="noStrike" spc="-1">
                <a:solidFill>
                  <a:srgbClr val="F7F1E2"/>
                </a:solidFill>
                <a:latin typeface="Goudy Old Style"/>
              </a:rPr>
              <a:t>(Hawkins, 2015).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7"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08" name="Picture 2"/>
          <p:cNvPicPr/>
          <p:nvPr/>
        </p:nvPicPr>
        <p:blipFill>
          <a:blip r:embed="rId4"/>
          <a:stretch/>
        </p:blipFill>
        <p:spPr>
          <a:xfrm>
            <a:off x="-8640" y="0"/>
            <a:ext cx="6095520" cy="6857640"/>
          </a:xfrm>
          <a:prstGeom prst="rect">
            <a:avLst/>
          </a:prstGeom>
          <a:ln>
            <a:noFill/>
          </a:ln>
        </p:spPr>
      </p:pic>
      <p:pic>
        <p:nvPicPr>
          <p:cNvPr id="109" name="Picture 56"/>
          <p:cNvPicPr/>
          <p:nvPr/>
        </p:nvPicPr>
        <p:blipFill>
          <a:blip r:embed="rId5"/>
          <a:stretch/>
        </p:blipFill>
        <p:spPr>
          <a:xfrm>
            <a:off x="6257160" y="0"/>
            <a:ext cx="5934600" cy="6857640"/>
          </a:xfrm>
          <a:prstGeom prst="rect">
            <a:avLst/>
          </a:prstGeom>
          <a:ln>
            <a:noFill/>
          </a:ln>
        </p:spPr>
      </p:pic>
      <p:sp>
        <p:nvSpPr>
          <p:cNvPr id="110"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a:bodyPr>
          <a:lstStyle/>
          <a:p>
            <a:pPr>
              <a:lnSpc>
                <a:spcPct val="90000"/>
              </a:lnSpc>
            </a:pPr>
            <a:r>
              <a:rPr lang="en-US" sz="4000" b="0" strike="noStrike" spc="-1">
                <a:solidFill>
                  <a:srgbClr val="F7F1E2"/>
                </a:solidFill>
                <a:latin typeface="Goudy Old Style"/>
              </a:rPr>
              <a:t>The Results</a:t>
            </a:r>
            <a:endParaRPr lang="en-US" sz="4000" b="0" strike="noStrike" spc="-1">
              <a:solidFill>
                <a:srgbClr val="FFFFFF"/>
              </a:solidFill>
              <a:latin typeface="Goudy Old Style"/>
            </a:endParaRPr>
          </a:p>
        </p:txBody>
      </p:sp>
      <p:sp>
        <p:nvSpPr>
          <p:cNvPr id="111" name="TextShape 3"/>
          <p:cNvSpPr txBox="1"/>
          <p:nvPr/>
        </p:nvSpPr>
        <p:spPr>
          <a:xfrm>
            <a:off x="6900480" y="1732320"/>
            <a:ext cx="4403160" cy="4058280"/>
          </a:xfrm>
          <a:prstGeom prst="rect">
            <a:avLst/>
          </a:prstGeom>
          <a:noFill/>
          <a:ln>
            <a:noFill/>
          </a:ln>
        </p:spPr>
        <p:txBody>
          <a:bodyPr lIns="0" tIns="0" rIns="0" bIns="0">
            <a:normAutofit fontScale="45000"/>
          </a:bodyPr>
          <a:lstStyle/>
          <a:p>
            <a:r>
              <a:rPr lang="en-US" sz="2300" b="0" strike="noStrike" spc="-1">
                <a:solidFill>
                  <a:srgbClr val="F7F1E2"/>
                </a:solidFill>
                <a:latin typeface="Goudy Old Style"/>
                <a:ea typeface="Microsoft YaHei"/>
              </a:rPr>
              <a:t>- Was the largest credit card breach at the time with 56 million numbers stolen, more than the 40 million stolen just months prior from Target </a:t>
            </a:r>
            <a:r>
              <a:rPr lang="en-US" sz="2300" b="0" strike="noStrike" spc="-1">
                <a:solidFill>
                  <a:srgbClr val="F7F1E2"/>
                </a:solidFill>
                <a:latin typeface="Goudy Old Style"/>
              </a:rPr>
              <a:t>(Hawkins, 2015).</a:t>
            </a:r>
          </a:p>
          <a:p>
            <a:r>
              <a:rPr lang="en-US" sz="2300" b="0" strike="noStrike" spc="-1">
                <a:solidFill>
                  <a:srgbClr val="F7F1E2"/>
                </a:solidFill>
                <a:latin typeface="Goudy Old Style"/>
                <a:ea typeface="Microsoft YaHei"/>
              </a:rPr>
              <a:t>- Multiple financial institutions reported a large increase in fraudulent ATM withdrawals on customer accounts despite Home Depot's claim that no card or pin numbers were stolen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rPr>
              <a:t>- A settlement was eventually reached and Home Depot agreed to pay around 30 million dollars, and the final cost of the breach was estimated at $180 million (Seals, 2017).</a:t>
            </a:r>
          </a:p>
          <a:p>
            <a:endParaRPr lang="en-US" sz="2300" b="0" strike="noStrike" spc="-1">
              <a:solidFill>
                <a:srgbClr val="F7F1E2"/>
              </a:solidFill>
              <a:latin typeface="Goudy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12"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13" name="Picture 2"/>
          <p:cNvPicPr/>
          <p:nvPr/>
        </p:nvPicPr>
        <p:blipFill>
          <a:blip r:embed="rId4"/>
          <a:stretch/>
        </p:blipFill>
        <p:spPr>
          <a:xfrm>
            <a:off x="-8640" y="0"/>
            <a:ext cx="6095520" cy="6857640"/>
          </a:xfrm>
          <a:prstGeom prst="rect">
            <a:avLst/>
          </a:prstGeom>
          <a:ln>
            <a:noFill/>
          </a:ln>
        </p:spPr>
      </p:pic>
      <p:pic>
        <p:nvPicPr>
          <p:cNvPr id="114" name="Picture 56"/>
          <p:cNvPicPr/>
          <p:nvPr/>
        </p:nvPicPr>
        <p:blipFill>
          <a:blip r:embed="rId5"/>
          <a:stretch/>
        </p:blipFill>
        <p:spPr>
          <a:xfrm>
            <a:off x="6257160" y="0"/>
            <a:ext cx="5934600" cy="6857640"/>
          </a:xfrm>
          <a:prstGeom prst="rect">
            <a:avLst/>
          </a:prstGeom>
          <a:ln>
            <a:noFill/>
          </a:ln>
        </p:spPr>
      </p:pic>
      <p:sp>
        <p:nvSpPr>
          <p:cNvPr id="115"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fontScale="43000"/>
          </a:bodyPr>
          <a:lstStyle/>
          <a:p>
            <a:pPr>
              <a:lnSpc>
                <a:spcPct val="90000"/>
              </a:lnSpc>
            </a:pPr>
            <a:r>
              <a:rPr lang="en-US" sz="4000" b="0" strike="noStrike" spc="-1">
                <a:solidFill>
                  <a:srgbClr val="F7F1E2"/>
                </a:solidFill>
                <a:latin typeface="Goudy Old Style"/>
              </a:rPr>
              <a:t>What Was Done With The Card Numbers</a:t>
            </a:r>
            <a:endParaRPr lang="en-US" sz="4000" b="0" strike="noStrike" spc="-1">
              <a:solidFill>
                <a:srgbClr val="FFFFFF"/>
              </a:solidFill>
              <a:latin typeface="Goudy Old Style"/>
            </a:endParaRPr>
          </a:p>
        </p:txBody>
      </p:sp>
      <p:sp>
        <p:nvSpPr>
          <p:cNvPr id="116" name="TextShape 3"/>
          <p:cNvSpPr txBox="1"/>
          <p:nvPr/>
        </p:nvSpPr>
        <p:spPr>
          <a:xfrm>
            <a:off x="6900480" y="1702440"/>
            <a:ext cx="4403160" cy="4058280"/>
          </a:xfrm>
          <a:prstGeom prst="rect">
            <a:avLst/>
          </a:prstGeom>
          <a:noFill/>
          <a:ln>
            <a:noFill/>
          </a:ln>
        </p:spPr>
        <p:txBody>
          <a:bodyPr lIns="0" tIns="0" rIns="0" bIns="0">
            <a:normAutofit/>
          </a:bodyPr>
          <a:lstStyle/>
          <a:p>
            <a:r>
              <a:rPr lang="en-US" sz="2300" b="0" strike="noStrike" spc="-1">
                <a:solidFill>
                  <a:srgbClr val="F7F1E2"/>
                </a:solidFill>
                <a:latin typeface="Goudy Old Style"/>
                <a:ea typeface="Microsoft YaHei"/>
              </a:rPr>
              <a:t>- The card information was then sold in cyber crime shops online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Due to weak authentication methods in the automated phone systems, the purchaser of the information was often able to change the PIN for the card </a:t>
            </a:r>
            <a:r>
              <a:rPr lang="en-US" sz="2300" b="0" strike="noStrike" spc="-1">
                <a:solidFill>
                  <a:srgbClr val="F7F1E2"/>
                </a:solidFill>
                <a:latin typeface="Goudy Old Style"/>
              </a:rPr>
              <a:t>(In Wake of Confirmed Breach, 2014). </a:t>
            </a:r>
          </a:p>
          <a:p>
            <a:endParaRPr lang="en-US" sz="2300" b="0" strike="noStrike" spc="-1">
              <a:solidFill>
                <a:srgbClr val="F7F1E2"/>
              </a:solidFill>
              <a:latin typeface="Goudy Old Sty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17"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18" name="Picture 2"/>
          <p:cNvPicPr/>
          <p:nvPr/>
        </p:nvPicPr>
        <p:blipFill>
          <a:blip r:embed="rId4"/>
          <a:stretch/>
        </p:blipFill>
        <p:spPr>
          <a:xfrm>
            <a:off x="-8640" y="0"/>
            <a:ext cx="6095520" cy="6857640"/>
          </a:xfrm>
          <a:prstGeom prst="rect">
            <a:avLst/>
          </a:prstGeom>
          <a:ln>
            <a:noFill/>
          </a:ln>
        </p:spPr>
      </p:pic>
      <p:pic>
        <p:nvPicPr>
          <p:cNvPr id="119" name="Picture 56"/>
          <p:cNvPicPr/>
          <p:nvPr/>
        </p:nvPicPr>
        <p:blipFill>
          <a:blip r:embed="rId5"/>
          <a:stretch/>
        </p:blipFill>
        <p:spPr>
          <a:xfrm>
            <a:off x="6257160" y="0"/>
            <a:ext cx="5934600" cy="6857640"/>
          </a:xfrm>
          <a:prstGeom prst="rect">
            <a:avLst/>
          </a:prstGeom>
          <a:ln>
            <a:noFill/>
          </a:ln>
        </p:spPr>
      </p:pic>
      <p:sp>
        <p:nvSpPr>
          <p:cNvPr id="120"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fontScale="43000"/>
          </a:bodyPr>
          <a:lstStyle/>
          <a:p>
            <a:pPr>
              <a:lnSpc>
                <a:spcPct val="90000"/>
              </a:lnSpc>
            </a:pPr>
            <a:r>
              <a:rPr lang="en-US" sz="4000" b="0" strike="noStrike" spc="-1">
                <a:solidFill>
                  <a:srgbClr val="F7F1E2"/>
                </a:solidFill>
                <a:latin typeface="Goudy Old Style"/>
              </a:rPr>
              <a:t>What Was Done With The Card Numbers</a:t>
            </a:r>
            <a:endParaRPr lang="en-US" sz="4000" b="0" strike="noStrike" spc="-1">
              <a:solidFill>
                <a:srgbClr val="FFFFFF"/>
              </a:solidFill>
              <a:latin typeface="Goudy Old Style"/>
            </a:endParaRPr>
          </a:p>
        </p:txBody>
      </p:sp>
      <p:sp>
        <p:nvSpPr>
          <p:cNvPr id="121" name="TextShape 3"/>
          <p:cNvSpPr txBox="1"/>
          <p:nvPr/>
        </p:nvSpPr>
        <p:spPr>
          <a:xfrm>
            <a:off x="6900480" y="1732320"/>
            <a:ext cx="4403160" cy="4058280"/>
          </a:xfrm>
          <a:prstGeom prst="rect">
            <a:avLst/>
          </a:prstGeom>
          <a:noFill/>
          <a:ln>
            <a:noFill/>
          </a:ln>
        </p:spPr>
        <p:txBody>
          <a:bodyPr lIns="0" tIns="0" rIns="0" bIns="0">
            <a:normAutofit/>
          </a:bodyPr>
          <a:lstStyle/>
          <a:p>
            <a:r>
              <a:rPr lang="en-US" sz="2300" b="0" strike="noStrike" spc="-1">
                <a:solidFill>
                  <a:srgbClr val="F7F1E2"/>
                </a:solidFill>
                <a:latin typeface="Goudy Old Style"/>
                <a:ea typeface="Microsoft YaHei"/>
              </a:rPr>
              <a:t>- This was made possible as the sites they were sold on included not only the information needed to fabricate counterfeit cards but also the card holder's full name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As well as the city, state, and ZIP code of the Home Depot store from which the card was stolen </a:t>
            </a:r>
            <a:r>
              <a:rPr lang="en-US" sz="2300" b="0" strike="noStrike" spc="-1">
                <a:solidFill>
                  <a:srgbClr val="F7F1E2"/>
                </a:solidFill>
                <a:latin typeface="Goudy Old Style"/>
              </a:rPr>
              <a:t>(In Wake of Confirmed Breach, 2014). </a:t>
            </a:r>
          </a:p>
          <a:p>
            <a:endParaRPr lang="en-US" sz="2300" b="0" strike="noStrike" spc="-1">
              <a:solidFill>
                <a:srgbClr val="F7F1E2"/>
              </a:solidFill>
              <a:latin typeface="Goudy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2"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23" name="Picture 2"/>
          <p:cNvPicPr/>
          <p:nvPr/>
        </p:nvPicPr>
        <p:blipFill>
          <a:blip r:embed="rId4"/>
          <a:stretch/>
        </p:blipFill>
        <p:spPr>
          <a:xfrm>
            <a:off x="-8640" y="0"/>
            <a:ext cx="6095520" cy="6857640"/>
          </a:xfrm>
          <a:prstGeom prst="rect">
            <a:avLst/>
          </a:prstGeom>
          <a:ln>
            <a:noFill/>
          </a:ln>
        </p:spPr>
      </p:pic>
      <p:pic>
        <p:nvPicPr>
          <p:cNvPr id="124" name="Picture 56"/>
          <p:cNvPicPr/>
          <p:nvPr/>
        </p:nvPicPr>
        <p:blipFill>
          <a:blip r:embed="rId5"/>
          <a:stretch/>
        </p:blipFill>
        <p:spPr>
          <a:xfrm>
            <a:off x="6257160" y="0"/>
            <a:ext cx="5934600" cy="6857640"/>
          </a:xfrm>
          <a:prstGeom prst="rect">
            <a:avLst/>
          </a:prstGeom>
          <a:ln>
            <a:noFill/>
          </a:ln>
        </p:spPr>
      </p:pic>
      <p:sp>
        <p:nvSpPr>
          <p:cNvPr id="125"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fontScale="43000"/>
          </a:bodyPr>
          <a:lstStyle/>
          <a:p>
            <a:pPr>
              <a:lnSpc>
                <a:spcPct val="90000"/>
              </a:lnSpc>
            </a:pPr>
            <a:r>
              <a:rPr lang="en-US" sz="4000" b="0" strike="noStrike" spc="-1">
                <a:solidFill>
                  <a:srgbClr val="F7F1E2"/>
                </a:solidFill>
                <a:latin typeface="Goudy Old Style"/>
              </a:rPr>
              <a:t>What Was Done With The Card Numbers</a:t>
            </a:r>
            <a:endParaRPr lang="en-US" sz="4000" b="0" strike="noStrike" spc="-1">
              <a:solidFill>
                <a:srgbClr val="FFFFFF"/>
              </a:solidFill>
              <a:latin typeface="Goudy Old Style"/>
            </a:endParaRPr>
          </a:p>
        </p:txBody>
      </p:sp>
      <p:sp>
        <p:nvSpPr>
          <p:cNvPr id="126" name="TextShape 3"/>
          <p:cNvSpPr txBox="1"/>
          <p:nvPr/>
        </p:nvSpPr>
        <p:spPr>
          <a:xfrm>
            <a:off x="6900480" y="1732320"/>
            <a:ext cx="4403160" cy="4058280"/>
          </a:xfrm>
          <a:prstGeom prst="rect">
            <a:avLst/>
          </a:prstGeom>
          <a:noFill/>
          <a:ln>
            <a:noFill/>
          </a:ln>
        </p:spPr>
        <p:txBody>
          <a:bodyPr lIns="0" tIns="0" rIns="0" bIns="0">
            <a:normAutofit fontScale="80000"/>
          </a:bodyPr>
          <a:lstStyle/>
          <a:p>
            <a:r>
              <a:rPr lang="en-US" sz="2300" b="0" strike="noStrike" spc="-1">
                <a:solidFill>
                  <a:srgbClr val="F7F1E2"/>
                </a:solidFill>
                <a:latin typeface="Goudy Old Style"/>
                <a:ea typeface="Microsoft YaHei"/>
              </a:rPr>
              <a:t>- This location information was extremely valuable as the location of the store was likely very close to the home of the card holder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This allowed the buyer to find more personal information of the card holder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Such as date of birth or social security numbers </a:t>
            </a:r>
            <a:r>
              <a:rPr lang="en-US" sz="2300" b="0" strike="noStrike" spc="-1">
                <a:solidFill>
                  <a:srgbClr val="F7F1E2"/>
                </a:solidFill>
                <a:latin typeface="Goudy Old Style"/>
              </a:rPr>
              <a:t>(In Wake of Confirmed Breach, 2014).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7" name="CustomShape 1"/>
          <p:cNvSpPr/>
          <p:nvPr/>
        </p:nvSpPr>
        <p:spPr>
          <a:xfrm>
            <a:off x="0" y="0"/>
            <a:ext cx="1219176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pic>
        <p:nvPicPr>
          <p:cNvPr id="128" name="Picture 2"/>
          <p:cNvPicPr/>
          <p:nvPr/>
        </p:nvPicPr>
        <p:blipFill>
          <a:blip r:embed="rId4"/>
          <a:stretch/>
        </p:blipFill>
        <p:spPr>
          <a:xfrm>
            <a:off x="-8640" y="0"/>
            <a:ext cx="6095520" cy="6857640"/>
          </a:xfrm>
          <a:prstGeom prst="rect">
            <a:avLst/>
          </a:prstGeom>
          <a:ln>
            <a:noFill/>
          </a:ln>
        </p:spPr>
      </p:pic>
      <p:pic>
        <p:nvPicPr>
          <p:cNvPr id="129" name="Picture 56"/>
          <p:cNvPicPr/>
          <p:nvPr/>
        </p:nvPicPr>
        <p:blipFill>
          <a:blip r:embed="rId5"/>
          <a:stretch/>
        </p:blipFill>
        <p:spPr>
          <a:xfrm>
            <a:off x="6257160" y="0"/>
            <a:ext cx="5934600" cy="6857640"/>
          </a:xfrm>
          <a:prstGeom prst="rect">
            <a:avLst/>
          </a:prstGeom>
          <a:ln>
            <a:noFill/>
          </a:ln>
        </p:spPr>
      </p:pic>
      <p:sp>
        <p:nvSpPr>
          <p:cNvPr id="130" name="TextShape 2"/>
          <p:cNvSpPr txBox="1"/>
          <p:nvPr/>
        </p:nvSpPr>
        <p:spPr>
          <a:xfrm>
            <a:off x="6900480" y="609480"/>
            <a:ext cx="4537800" cy="970200"/>
          </a:xfrm>
          <a:prstGeom prst="rect">
            <a:avLst/>
          </a:prstGeom>
          <a:noFill/>
          <a:ln>
            <a:noFill/>
          </a:ln>
          <a:effectLst>
            <a:outerShdw>
              <a:srgbClr val="000000">
                <a:alpha val="46000"/>
              </a:srgbClr>
            </a:outerShdw>
          </a:effectLst>
        </p:spPr>
        <p:txBody>
          <a:bodyPr anchor="b">
            <a:normAutofit fontScale="43000"/>
          </a:bodyPr>
          <a:lstStyle/>
          <a:p>
            <a:pPr>
              <a:lnSpc>
                <a:spcPct val="90000"/>
              </a:lnSpc>
            </a:pPr>
            <a:r>
              <a:rPr lang="en-US" sz="4000" b="0" strike="noStrike" spc="-1">
                <a:solidFill>
                  <a:srgbClr val="F7F1E2"/>
                </a:solidFill>
                <a:latin typeface="Goudy Old Style"/>
              </a:rPr>
              <a:t>What Was Done With The Card Numbers</a:t>
            </a:r>
            <a:endParaRPr lang="en-US" sz="4000" b="0" strike="noStrike" spc="-1">
              <a:solidFill>
                <a:srgbClr val="FFFFFF"/>
              </a:solidFill>
              <a:latin typeface="Goudy Old Style"/>
            </a:endParaRPr>
          </a:p>
        </p:txBody>
      </p:sp>
      <p:sp>
        <p:nvSpPr>
          <p:cNvPr id="131" name="TextShape 3"/>
          <p:cNvSpPr txBox="1"/>
          <p:nvPr/>
        </p:nvSpPr>
        <p:spPr>
          <a:xfrm>
            <a:off x="6900480" y="1732320"/>
            <a:ext cx="4403160" cy="4058280"/>
          </a:xfrm>
          <a:prstGeom prst="rect">
            <a:avLst/>
          </a:prstGeom>
          <a:noFill/>
          <a:ln>
            <a:noFill/>
          </a:ln>
        </p:spPr>
        <p:txBody>
          <a:bodyPr lIns="0" tIns="0" rIns="0" bIns="0">
            <a:normAutofit fontScale="65000"/>
          </a:bodyPr>
          <a:lstStyle/>
          <a:p>
            <a:r>
              <a:rPr lang="en-US" sz="2300" b="0" strike="noStrike" spc="-1">
                <a:solidFill>
                  <a:srgbClr val="F7F1E2"/>
                </a:solidFill>
                <a:latin typeface="Goudy Old Style"/>
                <a:ea typeface="Microsoft YaHei"/>
              </a:rPr>
              <a:t>- This was then used to contact Voice Response Unit, which is an automated system that many banks use to allow customers to change their PIN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The attackers only need to pass three out of five security checks </a:t>
            </a:r>
            <a:r>
              <a:rPr lang="en-US" sz="2300" b="0" strike="noStrike" spc="-1">
                <a:solidFill>
                  <a:srgbClr val="F7F1E2"/>
                </a:solidFill>
                <a:latin typeface="Goudy Old Style"/>
              </a:rPr>
              <a:t>(In Wake of Confirmed Breach, 2014). </a:t>
            </a:r>
          </a:p>
          <a:p>
            <a:r>
              <a:rPr lang="en-US" sz="2300" b="0" strike="noStrike" spc="-1">
                <a:solidFill>
                  <a:srgbClr val="F7F1E2"/>
                </a:solidFill>
                <a:latin typeface="Goudy Old Style"/>
                <a:ea typeface="Microsoft YaHei"/>
              </a:rPr>
              <a:t>- First, the system checks to see if the call is coming from a phone number on file for that customer </a:t>
            </a:r>
            <a:r>
              <a:rPr lang="en-US" sz="2300" b="0" strike="noStrike" spc="-1">
                <a:solidFill>
                  <a:srgbClr val="F7F1E2"/>
                </a:solidFill>
                <a:latin typeface="Goudy Old Style"/>
              </a:rPr>
              <a:t>(In Wake of Confirmed Breach, 2014).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22</Words>
  <Application>Microsoft Office PowerPoint</Application>
  <PresentationFormat>Widescreen</PresentationFormat>
  <Paragraphs>9</Paragraphs>
  <Slides>13</Slides>
  <Notes>12</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subject/>
  <dc:creator/>
  <dc:description/>
  <cp:lastModifiedBy/>
  <cp:revision>555</cp:revision>
  <dcterms:created xsi:type="dcterms:W3CDTF">2020-11-07T00:10:54Z</dcterms:created>
  <dcterms:modified xsi:type="dcterms:W3CDTF">2020-11-07T04:05:25Z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