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9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>
        <p:scale>
          <a:sx n="93" d="100"/>
          <a:sy n="93" d="100"/>
        </p:scale>
        <p:origin x="302" y="-27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en-US" sz="5000" spc="400"/>
              <a:t>Charleston Southern University Cyber Practice Range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4143307"/>
            <a:ext cx="9147940" cy="1324303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Nathan Satterfield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4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4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Autofit/>
          </a:bodyPr>
          <a:lstStyle/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virtual machines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Creating more event checks for the Linux scoring system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Setup the virtual machines to simulate an active attack environment </a:t>
            </a:r>
            <a:endParaRPr lang="en-US" sz="1200" dirty="0"/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DBF2F9D-983F-4E90-827D-5A23216D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Documentation links</a:t>
            </a:r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2075" r="48381" b="5"/>
          <a:stretch/>
        </p:blipFill>
        <p:spPr>
          <a:xfrm>
            <a:off x="20" y="1"/>
            <a:ext cx="1900706" cy="3030605"/>
          </a:xfrm>
          <a:custGeom>
            <a:avLst/>
            <a:gdLst/>
            <a:ahLst/>
            <a:cxnLst/>
            <a:rect l="l" t="t" r="r" b="b"/>
            <a:pathLst>
              <a:path w="1900726" h="3030605">
                <a:moveTo>
                  <a:pt x="0" y="0"/>
                </a:moveTo>
                <a:lnTo>
                  <a:pt x="995524" y="0"/>
                </a:lnTo>
                <a:lnTo>
                  <a:pt x="1066268" y="34079"/>
                </a:lnTo>
                <a:cubicBezTo>
                  <a:pt x="1563309" y="304088"/>
                  <a:pt x="1900726" y="830700"/>
                  <a:pt x="1900726" y="1436119"/>
                </a:cubicBezTo>
                <a:cubicBezTo>
                  <a:pt x="1900726" y="2316731"/>
                  <a:pt x="1186852" y="3030605"/>
                  <a:pt x="306240" y="3030605"/>
                </a:cubicBezTo>
                <a:cubicBezTo>
                  <a:pt x="237443" y="3030605"/>
                  <a:pt x="169663" y="3026248"/>
                  <a:pt x="103161" y="3017795"/>
                </a:cubicBezTo>
                <a:lnTo>
                  <a:pt x="0" y="2998056"/>
                </a:lnTo>
                <a:close/>
              </a:path>
            </a:pathLst>
          </a:custGeom>
        </p:spPr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3218" r="13261" b="1"/>
          <a:stretch/>
        </p:blipFill>
        <p:spPr>
          <a:xfrm>
            <a:off x="2073882" y="3"/>
            <a:ext cx="1766298" cy="1554355"/>
          </a:xfrm>
          <a:custGeom>
            <a:avLst/>
            <a:gdLst/>
            <a:ahLst/>
            <a:cxnLst/>
            <a:rect l="l" t="t" r="r" b="b"/>
            <a:pathLst>
              <a:path w="1766298" h="1554355">
                <a:moveTo>
                  <a:pt x="315300" y="0"/>
                </a:moveTo>
                <a:lnTo>
                  <a:pt x="1450998" y="0"/>
                </a:lnTo>
                <a:lnTo>
                  <a:pt x="1507630" y="46725"/>
                </a:lnTo>
                <a:cubicBezTo>
                  <a:pt x="1667448" y="206544"/>
                  <a:pt x="1766298" y="427331"/>
                  <a:pt x="1766298" y="671206"/>
                </a:cubicBezTo>
                <a:cubicBezTo>
                  <a:pt x="1766298" y="1158956"/>
                  <a:pt x="1370899" y="1554355"/>
                  <a:pt x="883149" y="1554355"/>
                </a:cubicBezTo>
                <a:cubicBezTo>
                  <a:pt x="395399" y="1554355"/>
                  <a:pt x="0" y="1158956"/>
                  <a:pt x="0" y="671206"/>
                </a:cubicBezTo>
                <a:cubicBezTo>
                  <a:pt x="0" y="427331"/>
                  <a:pt x="98850" y="206544"/>
                  <a:pt x="258669" y="46725"/>
                </a:cubicBezTo>
                <a:close/>
              </a:path>
            </a:pathLst>
          </a:custGeom>
        </p:spPr>
      </p:pic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7591" y="193991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3385" y="2612773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7696" r="-4" b="6943"/>
          <a:stretch/>
        </p:blipFill>
        <p:spPr>
          <a:xfrm>
            <a:off x="20" y="3175548"/>
            <a:ext cx="4314158" cy="3682450"/>
          </a:xfrm>
          <a:custGeom>
            <a:avLst/>
            <a:gdLst/>
            <a:ahLst/>
            <a:cxnLst/>
            <a:rect l="l" t="t" r="r" b="b"/>
            <a:pathLst>
              <a:path w="4314178" h="3682450">
                <a:moveTo>
                  <a:pt x="1414249" y="0"/>
                </a:moveTo>
                <a:cubicBezTo>
                  <a:pt x="3015837" y="0"/>
                  <a:pt x="4314178" y="1298342"/>
                  <a:pt x="4314178" y="2899930"/>
                </a:cubicBezTo>
                <a:cubicBezTo>
                  <a:pt x="4314178" y="3125154"/>
                  <a:pt x="4288503" y="3344380"/>
                  <a:pt x="4239920" y="3554843"/>
                </a:cubicBezTo>
                <a:lnTo>
                  <a:pt x="4205399" y="3682450"/>
                </a:lnTo>
                <a:lnTo>
                  <a:pt x="0" y="3682450"/>
                </a:lnTo>
                <a:lnTo>
                  <a:pt x="0" y="369023"/>
                </a:lnTo>
                <a:lnTo>
                  <a:pt x="188810" y="270880"/>
                </a:lnTo>
                <a:cubicBezTo>
                  <a:pt x="561054" y="97075"/>
                  <a:pt x="976315" y="0"/>
                  <a:pt x="1414249" y="0"/>
                </a:cubicBezTo>
                <a:close/>
              </a:path>
            </a:pathLst>
          </a:custGeom>
        </p:spPr>
      </p:pic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r="-6" b="-6"/>
          <a:stretch/>
        </p:blipFill>
        <p:spPr>
          <a:xfrm>
            <a:off x="3112815" y="1554355"/>
            <a:ext cx="2229264" cy="2229264"/>
          </a:xfrm>
          <a:custGeom>
            <a:avLst/>
            <a:gdLst/>
            <a:ahLst/>
            <a:cxnLst/>
            <a:rect l="l" t="t" r="r" b="b"/>
            <a:pathLst>
              <a:path w="2257760" h="2257760">
                <a:moveTo>
                  <a:pt x="1128880" y="0"/>
                </a:moveTo>
                <a:cubicBezTo>
                  <a:pt x="1752343" y="0"/>
                  <a:pt x="2257760" y="505417"/>
                  <a:pt x="2257760" y="1128880"/>
                </a:cubicBezTo>
                <a:cubicBezTo>
                  <a:pt x="2257760" y="1752343"/>
                  <a:pt x="1752343" y="2257760"/>
                  <a:pt x="1128880" y="2257760"/>
                </a:cubicBezTo>
                <a:cubicBezTo>
                  <a:pt x="505417" y="2257760"/>
                  <a:pt x="0" y="1752343"/>
                  <a:pt x="0" y="1128880"/>
                </a:cubicBezTo>
                <a:cubicBezTo>
                  <a:pt x="0" y="505417"/>
                  <a:pt x="505417" y="0"/>
                  <a:pt x="1128880" y="0"/>
                </a:cubicBezTo>
                <a:close/>
              </a:path>
            </a:pathLst>
          </a:cu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  <a:effectLst/>
              </a:rPr>
              <a:t>https://docs.vmware.com/en/VMware-vSphere/index.html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  <a:effectLst/>
              </a:rPr>
              <a:t>https://www.uscyberpatriot.org/competition/training-materials/practice-images/</a:t>
            </a:r>
            <a:endParaRPr lang="en-US" u="sng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  <a:effectLst/>
              </a:rPr>
              <a:t>https://github.com/FWSquatch/pysel</a:t>
            </a:r>
            <a:endParaRPr lang="en-US" u="sng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https://github.com/Nathan-Satt/Senior_Project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265" y="440918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Project 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2059674"/>
          </a:xfrm>
        </p:spPr>
        <p:txBody>
          <a:bodyPr>
            <a:normAutofit/>
          </a:bodyPr>
          <a:lstStyle/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Charleston Southern cyber competition team lacked an environment to practice 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fix this I planed to setup an environment where they can practice what they have in a hands-on environment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To help students with knowledge of system hardening techniques and practice for cybersecurity competitions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Done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Existing infrastructure and practice environment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ESXI servers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Scoring method for Linux machines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3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5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Hardware and Software</a:t>
            </a:r>
            <a:endParaRPr lang="en-US" sz="5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Autofit/>
          </a:bodyPr>
          <a:lstStyle/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Nehemiah server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USB drive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Windows operating system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Ubuntu operating system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CyberPatriot</a:t>
            </a:r>
            <a:r>
              <a:rPr lang="en-US" sz="1200" dirty="0"/>
              <a:t> Scoring Engine 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PySEL</a:t>
            </a:r>
            <a:r>
              <a:rPr lang="en-US" sz="1200" dirty="0"/>
              <a:t> scoring system 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power shell, bat files, bash, and sed 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4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Requirements</a:t>
            </a:r>
            <a:endParaRPr lang="en-US" sz="4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Autofit/>
          </a:bodyPr>
          <a:lstStyle/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Enumerate network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</a:rPr>
              <a:t>Configure network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</a:rPr>
              <a:t>Setup the ESXI server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</a:rPr>
              <a:t>Create virtual machines</a:t>
            </a:r>
            <a:endParaRPr lang="en-US" sz="1200" dirty="0">
              <a:ea typeface="Calibri" panose="020F0502020204030204" pitchFamily="34" charset="0"/>
            </a:endParaRP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</a:rPr>
              <a:t>Host the virtual machines on the server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</a:rPr>
              <a:t>Accessibility </a:t>
            </a:r>
            <a:endParaRPr lang="en-US" sz="1200" dirty="0">
              <a:ea typeface="Calibri" panose="020F0502020204030204" pitchFamily="34" charset="0"/>
            </a:endParaRP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</a:rPr>
              <a:t>User capacity</a:t>
            </a:r>
          </a:p>
          <a:p>
            <a:pPr marL="17145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Expandability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9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Description	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Autofit/>
          </a:bodyPr>
          <a:lstStyle/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ESXI server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Virtual machines 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Windows scoring engine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Linux scoring engine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Automation tools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Walkthroughs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1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5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endParaRPr lang="en-US" sz="5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Autofit/>
          </a:bodyPr>
          <a:lstStyle/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connectivity to the ESXI server from AH 203 Ethernet ports.</a:t>
            </a:r>
          </a:p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user account for ESXI to make sure they can be logged into.</a:t>
            </a:r>
          </a:p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ESXI user permissions to see if they can interact with the virtual machines properly. </a:t>
            </a:r>
          </a:p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Windows scoring engine to ensure it works.</a:t>
            </a:r>
          </a:p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Ubuntu scoring engine to ensure it works.</a:t>
            </a:r>
          </a:p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one vulnerability from each category for each virtual machine.</a:t>
            </a:r>
          </a:p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virtual machine backups to ensure that they can be reverted to a completely unsolved state without data lose.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6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  <a:endParaRPr lang="en-US" sz="7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154A71E-8A7A-4A91-838E-1FF3B0C0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149611"/>
            <a:ext cx="4412417" cy="223213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Connectivity was allowed as expected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All user accounts functioned properly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Scoring engines functioned properly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Vulnerabilities are scored properly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Backups worked as expected</a:t>
            </a:r>
          </a:p>
        </p:txBody>
      </p:sp>
      <p:sp>
        <p:nvSpPr>
          <p:cNvPr id="8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Table&#10;&#10;Description automatically generated">
            <a:extLst>
              <a:ext uri="{FF2B5EF4-FFF2-40B4-BE49-F238E27FC236}">
                <a16:creationId xmlns:a16="http://schemas.microsoft.com/office/drawing/2014/main" id="{0D9597E2-D411-4FE8-92E9-6309A2A6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804" y="1659316"/>
            <a:ext cx="3848516" cy="2232139"/>
          </a:xfrm>
          <a:prstGeom prst="rect">
            <a:avLst/>
          </a:prstGeom>
        </p:spPr>
      </p:pic>
      <p:sp>
        <p:nvSpPr>
          <p:cNvPr id="8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EA275F95-4114-495C-8099-9F122A2D1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85" b="-1"/>
          <a:stretch/>
        </p:blipFill>
        <p:spPr>
          <a:xfrm>
            <a:off x="6675804" y="4149611"/>
            <a:ext cx="3954673" cy="22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EDF12DB-0AB0-EC48-8ED9-3B26645F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452" y="1568452"/>
            <a:ext cx="5289548" cy="528954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5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Overcome</a:t>
            </a:r>
            <a:endParaRPr lang="en-US" sz="5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Autofit/>
          </a:bodyPr>
          <a:lstStyle/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Obtaining ESXI license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Hardware compatibility with the Nehemiah server and ESXI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Finding Linux scoring system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Installing the Linux scoring system</a:t>
            </a:r>
          </a:p>
          <a:p>
            <a:pPr marL="171450" marR="0" indent="-1714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Issue with one event check for Linux scoring system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55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{412802A0-DAFA-4EF1-8601-84A1B54E8BDD}tf89338750_win32</Template>
  <TotalTime>46</TotalTime>
  <Words>363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Univers</vt:lpstr>
      <vt:lpstr>GradientUnivers</vt:lpstr>
      <vt:lpstr>Charleston Southern University Cyber Practice Range</vt:lpstr>
      <vt:lpstr>Project Purpose</vt:lpstr>
      <vt:lpstr>Research Done</vt:lpstr>
      <vt:lpstr>Project Hardware and Software</vt:lpstr>
      <vt:lpstr>Project Requirements</vt:lpstr>
      <vt:lpstr>Project Description </vt:lpstr>
      <vt:lpstr>Test Plan</vt:lpstr>
      <vt:lpstr>Test Results</vt:lpstr>
      <vt:lpstr>Challenges Overcome</vt:lpstr>
      <vt:lpstr>Future Enhancements</vt:lpstr>
      <vt:lpstr>Documentation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Charleston Southern University Cyber Practice Range</dc:title>
  <dc:creator>Nathan D. Satterfield</dc:creator>
  <cp:lastModifiedBy>Nathan D. Satterfield</cp:lastModifiedBy>
  <cp:revision>3</cp:revision>
  <dcterms:created xsi:type="dcterms:W3CDTF">2022-04-19T23:37:42Z</dcterms:created>
  <dcterms:modified xsi:type="dcterms:W3CDTF">2022-04-20T00:24:34Z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