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7_CBFE7187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comments/modernComment_105_8FCA89B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64" r:id="rId6"/>
    <p:sldId id="259" r:id="rId7"/>
    <p:sldId id="260" r:id="rId8"/>
    <p:sldId id="261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9B45D44-ABCD-E758-FADC-54256BE0007E}" name="Nikki Alfrey" initials="NA" userId="6e5485e0a8a473e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5_8FCA89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CE78F2-B9AD-40DB-9B93-10E47AEE13E2}" authorId="{D9B45D44-ABCD-E758-FADC-54256BE0007E}" created="2024-10-20T20:29:41.94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12415408" sldId="261"/>
      <ac:picMk id="6" creationId="{3A8F6A9E-272E-17E5-CC1D-23892DCD5847}"/>
    </ac:deMkLst>
    <p188:txBody>
      <a:bodyPr/>
      <a:lstStyle/>
      <a:p>
        <a:r>
          <a:rPr lang="en-US"/>
          <a:t>Nikki to ask Sha/Willa how to drop co-star, and change the colors</a:t>
        </a:r>
      </a:p>
    </p188:txBody>
  </p188:cm>
</p188:cmLst>
</file>

<file path=ppt/comments/modernComment_107_CBFE718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39D2D3-52E3-4430-981E-EF3FC79E11E4}" authorId="{D9B45D44-ABCD-E758-FADC-54256BE0007E}" created="2024-10-20T20:35:44.01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22450055" sldId="263"/>
      <ac:graphicFrameMk id="5" creationId="{2C6DDF9F-660F-FBF4-B1F9-765F24AE3609}"/>
    </ac:deMkLst>
    <p188:txBody>
      <a:bodyPr/>
      <a:lstStyle/>
      <a:p>
        <a:r>
          <a:rPr lang="en-US"/>
          <a:t>Find good images for background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48070-44BE-4842-B611-B554E525A6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4F5D09-9DFE-44DE-8C27-11D305C7D687}">
      <dgm:prSet/>
      <dgm:spPr/>
      <dgm:t>
        <a:bodyPr/>
        <a:lstStyle/>
        <a:p>
          <a:r>
            <a:rPr lang="en-US"/>
            <a:t>Most people have a favorite superhero and version of that superhero, which leads one to ask, which is better, Marvel or DC Universe? How do you determine which is better?</a:t>
          </a:r>
        </a:p>
      </dgm:t>
    </dgm:pt>
    <dgm:pt modelId="{064CCF23-BB63-4484-B41B-5FEC1839F366}" type="parTrans" cxnId="{85F8E7B4-3A4A-4FF1-9E89-E80539E45D4B}">
      <dgm:prSet/>
      <dgm:spPr/>
      <dgm:t>
        <a:bodyPr/>
        <a:lstStyle/>
        <a:p>
          <a:endParaRPr lang="en-US"/>
        </a:p>
      </dgm:t>
    </dgm:pt>
    <dgm:pt modelId="{D4E5C583-9A9F-475D-964F-1633BDF4A25F}" type="sibTrans" cxnId="{85F8E7B4-3A4A-4FF1-9E89-E80539E45D4B}">
      <dgm:prSet/>
      <dgm:spPr/>
      <dgm:t>
        <a:bodyPr/>
        <a:lstStyle/>
        <a:p>
          <a:endParaRPr lang="en-US"/>
        </a:p>
      </dgm:t>
    </dgm:pt>
    <dgm:pt modelId="{A8B070E6-9FCA-40B1-AABD-FA66E19DA3B6}">
      <dgm:prSet/>
      <dgm:spPr/>
      <dgm:t>
        <a:bodyPr/>
        <a:lstStyle/>
        <a:p>
          <a:r>
            <a:rPr lang="en-US"/>
            <a:t>We used a dataset to review budgets, profits, character leads, length of films, and Rotten Tomato scores to help us determine a universe that is super-ior. </a:t>
          </a:r>
        </a:p>
      </dgm:t>
    </dgm:pt>
    <dgm:pt modelId="{1BF66EA0-2AD8-4FDE-8A22-D78C8B9D37F4}" type="parTrans" cxnId="{C3A540D3-F4E0-4EE5-B19E-2750A1E86A27}">
      <dgm:prSet/>
      <dgm:spPr/>
      <dgm:t>
        <a:bodyPr/>
        <a:lstStyle/>
        <a:p>
          <a:endParaRPr lang="en-US"/>
        </a:p>
      </dgm:t>
    </dgm:pt>
    <dgm:pt modelId="{E5004E51-3B1C-4079-A598-7DCB4269C7E6}" type="sibTrans" cxnId="{C3A540D3-F4E0-4EE5-B19E-2750A1E86A27}">
      <dgm:prSet/>
      <dgm:spPr/>
      <dgm:t>
        <a:bodyPr/>
        <a:lstStyle/>
        <a:p>
          <a:endParaRPr lang="en-US"/>
        </a:p>
      </dgm:t>
    </dgm:pt>
    <dgm:pt modelId="{A26DB35B-FD67-43E6-AC7F-451184D4B8EA}" type="pres">
      <dgm:prSet presAssocID="{3E848070-44BE-4842-B611-B554E525A6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88C1DF-5A1C-4183-A952-F39D072FA986}" type="pres">
      <dgm:prSet presAssocID="{8A4F5D09-9DFE-44DE-8C27-11D305C7D687}" presName="hierRoot1" presStyleCnt="0"/>
      <dgm:spPr/>
    </dgm:pt>
    <dgm:pt modelId="{590735A0-703C-4C88-9881-7A29903324C6}" type="pres">
      <dgm:prSet presAssocID="{8A4F5D09-9DFE-44DE-8C27-11D305C7D687}" presName="composite" presStyleCnt="0"/>
      <dgm:spPr/>
    </dgm:pt>
    <dgm:pt modelId="{79792F9F-904A-4BBE-90B0-4CB76A50F69D}" type="pres">
      <dgm:prSet presAssocID="{8A4F5D09-9DFE-44DE-8C27-11D305C7D687}" presName="background" presStyleLbl="node0" presStyleIdx="0" presStyleCnt="2"/>
      <dgm:spPr/>
    </dgm:pt>
    <dgm:pt modelId="{F5814043-098E-44BE-BB4A-C2F9C1BA0AB3}" type="pres">
      <dgm:prSet presAssocID="{8A4F5D09-9DFE-44DE-8C27-11D305C7D687}" presName="text" presStyleLbl="fgAcc0" presStyleIdx="0" presStyleCnt="2">
        <dgm:presLayoutVars>
          <dgm:chPref val="3"/>
        </dgm:presLayoutVars>
      </dgm:prSet>
      <dgm:spPr/>
    </dgm:pt>
    <dgm:pt modelId="{C982CC00-B117-46CD-8562-C6183D524800}" type="pres">
      <dgm:prSet presAssocID="{8A4F5D09-9DFE-44DE-8C27-11D305C7D687}" presName="hierChild2" presStyleCnt="0"/>
      <dgm:spPr/>
    </dgm:pt>
    <dgm:pt modelId="{A8A033B1-238D-4773-B95D-8026B1110962}" type="pres">
      <dgm:prSet presAssocID="{A8B070E6-9FCA-40B1-AABD-FA66E19DA3B6}" presName="hierRoot1" presStyleCnt="0"/>
      <dgm:spPr/>
    </dgm:pt>
    <dgm:pt modelId="{3ADE806E-41E0-4DD1-89EC-4D175F1779CB}" type="pres">
      <dgm:prSet presAssocID="{A8B070E6-9FCA-40B1-AABD-FA66E19DA3B6}" presName="composite" presStyleCnt="0"/>
      <dgm:spPr/>
    </dgm:pt>
    <dgm:pt modelId="{46E90B0F-6B7F-4AF2-BE48-FDCC32AA01F9}" type="pres">
      <dgm:prSet presAssocID="{A8B070E6-9FCA-40B1-AABD-FA66E19DA3B6}" presName="background" presStyleLbl="node0" presStyleIdx="1" presStyleCnt="2"/>
      <dgm:spPr/>
    </dgm:pt>
    <dgm:pt modelId="{BA8FC8F5-D33F-4C47-BF8E-E920423B6176}" type="pres">
      <dgm:prSet presAssocID="{A8B070E6-9FCA-40B1-AABD-FA66E19DA3B6}" presName="text" presStyleLbl="fgAcc0" presStyleIdx="1" presStyleCnt="2">
        <dgm:presLayoutVars>
          <dgm:chPref val="3"/>
        </dgm:presLayoutVars>
      </dgm:prSet>
      <dgm:spPr/>
    </dgm:pt>
    <dgm:pt modelId="{E33EAC39-6C5A-4261-BF7F-DAF8AFA0D493}" type="pres">
      <dgm:prSet presAssocID="{A8B070E6-9FCA-40B1-AABD-FA66E19DA3B6}" presName="hierChild2" presStyleCnt="0"/>
      <dgm:spPr/>
    </dgm:pt>
  </dgm:ptLst>
  <dgm:cxnLst>
    <dgm:cxn modelId="{EEE7B55F-2B05-4C86-A710-493588C1FCF3}" type="presOf" srcId="{3E848070-44BE-4842-B611-B554E525A672}" destId="{A26DB35B-FD67-43E6-AC7F-451184D4B8EA}" srcOrd="0" destOrd="0" presId="urn:microsoft.com/office/officeart/2005/8/layout/hierarchy1"/>
    <dgm:cxn modelId="{D3935E63-3D8E-4DE0-A84E-868F3FC86F4A}" type="presOf" srcId="{8A4F5D09-9DFE-44DE-8C27-11D305C7D687}" destId="{F5814043-098E-44BE-BB4A-C2F9C1BA0AB3}" srcOrd="0" destOrd="0" presId="urn:microsoft.com/office/officeart/2005/8/layout/hierarchy1"/>
    <dgm:cxn modelId="{5A3851AB-CB10-49F3-AD9A-6B10AD722C0F}" type="presOf" srcId="{A8B070E6-9FCA-40B1-AABD-FA66E19DA3B6}" destId="{BA8FC8F5-D33F-4C47-BF8E-E920423B6176}" srcOrd="0" destOrd="0" presId="urn:microsoft.com/office/officeart/2005/8/layout/hierarchy1"/>
    <dgm:cxn modelId="{85F8E7B4-3A4A-4FF1-9E89-E80539E45D4B}" srcId="{3E848070-44BE-4842-B611-B554E525A672}" destId="{8A4F5D09-9DFE-44DE-8C27-11D305C7D687}" srcOrd="0" destOrd="0" parTransId="{064CCF23-BB63-4484-B41B-5FEC1839F366}" sibTransId="{D4E5C583-9A9F-475D-964F-1633BDF4A25F}"/>
    <dgm:cxn modelId="{C3A540D3-F4E0-4EE5-B19E-2750A1E86A27}" srcId="{3E848070-44BE-4842-B611-B554E525A672}" destId="{A8B070E6-9FCA-40B1-AABD-FA66E19DA3B6}" srcOrd="1" destOrd="0" parTransId="{1BF66EA0-2AD8-4FDE-8A22-D78C8B9D37F4}" sibTransId="{E5004E51-3B1C-4079-A598-7DCB4269C7E6}"/>
    <dgm:cxn modelId="{6B2B3660-9FB8-489C-B388-B2CEFCA2E984}" type="presParOf" srcId="{A26DB35B-FD67-43E6-AC7F-451184D4B8EA}" destId="{B488C1DF-5A1C-4183-A952-F39D072FA986}" srcOrd="0" destOrd="0" presId="urn:microsoft.com/office/officeart/2005/8/layout/hierarchy1"/>
    <dgm:cxn modelId="{8127AEE6-BD98-4DC7-B21B-EFE75151D898}" type="presParOf" srcId="{B488C1DF-5A1C-4183-A952-F39D072FA986}" destId="{590735A0-703C-4C88-9881-7A29903324C6}" srcOrd="0" destOrd="0" presId="urn:microsoft.com/office/officeart/2005/8/layout/hierarchy1"/>
    <dgm:cxn modelId="{3B4415FE-A0C5-4C62-9273-FDFCEE2C6719}" type="presParOf" srcId="{590735A0-703C-4C88-9881-7A29903324C6}" destId="{79792F9F-904A-4BBE-90B0-4CB76A50F69D}" srcOrd="0" destOrd="0" presId="urn:microsoft.com/office/officeart/2005/8/layout/hierarchy1"/>
    <dgm:cxn modelId="{A8330D7B-44FB-48B6-9F72-81F33D491F23}" type="presParOf" srcId="{590735A0-703C-4C88-9881-7A29903324C6}" destId="{F5814043-098E-44BE-BB4A-C2F9C1BA0AB3}" srcOrd="1" destOrd="0" presId="urn:microsoft.com/office/officeart/2005/8/layout/hierarchy1"/>
    <dgm:cxn modelId="{CCB3A50E-2A91-45C7-B3E7-F976C2D1680C}" type="presParOf" srcId="{B488C1DF-5A1C-4183-A952-F39D072FA986}" destId="{C982CC00-B117-46CD-8562-C6183D524800}" srcOrd="1" destOrd="0" presId="urn:microsoft.com/office/officeart/2005/8/layout/hierarchy1"/>
    <dgm:cxn modelId="{0F72F0F1-BADC-4DEA-B83E-3DA8642EDE2C}" type="presParOf" srcId="{A26DB35B-FD67-43E6-AC7F-451184D4B8EA}" destId="{A8A033B1-238D-4773-B95D-8026B1110962}" srcOrd="1" destOrd="0" presId="urn:microsoft.com/office/officeart/2005/8/layout/hierarchy1"/>
    <dgm:cxn modelId="{2F2A8733-7C32-45AD-ADC9-33339C42DD8B}" type="presParOf" srcId="{A8A033B1-238D-4773-B95D-8026B1110962}" destId="{3ADE806E-41E0-4DD1-89EC-4D175F1779CB}" srcOrd="0" destOrd="0" presId="urn:microsoft.com/office/officeart/2005/8/layout/hierarchy1"/>
    <dgm:cxn modelId="{478108C6-6744-4015-95C8-4CE5FC5F7245}" type="presParOf" srcId="{3ADE806E-41E0-4DD1-89EC-4D175F1779CB}" destId="{46E90B0F-6B7F-4AF2-BE48-FDCC32AA01F9}" srcOrd="0" destOrd="0" presId="urn:microsoft.com/office/officeart/2005/8/layout/hierarchy1"/>
    <dgm:cxn modelId="{829CAB5B-D7B6-4AB4-A8A8-CC88C9C67990}" type="presParOf" srcId="{3ADE806E-41E0-4DD1-89EC-4D175F1779CB}" destId="{BA8FC8F5-D33F-4C47-BF8E-E920423B6176}" srcOrd="1" destOrd="0" presId="urn:microsoft.com/office/officeart/2005/8/layout/hierarchy1"/>
    <dgm:cxn modelId="{44F64DCB-66E9-445D-A3A3-11BCD870D1AC}" type="presParOf" srcId="{A8A033B1-238D-4773-B95D-8026B1110962}" destId="{E33EAC39-6C5A-4261-BF7F-DAF8AFA0D4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92F9F-904A-4BBE-90B0-4CB76A50F69D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4043-098E-44BE-BB4A-C2F9C1BA0AB3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Most people have a favorite superhero and version of that superhero, which leads one to ask, which is better, Marvel or DC Universe? How do you determine which is better?</a:t>
          </a:r>
        </a:p>
      </dsp:txBody>
      <dsp:txXfrm>
        <a:off x="608661" y="692298"/>
        <a:ext cx="4508047" cy="2799040"/>
      </dsp:txXfrm>
    </dsp:sp>
    <dsp:sp modelId="{46E90B0F-6B7F-4AF2-BE48-FDCC32AA01F9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FC8F5-D33F-4C47-BF8E-E920423B6176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used a dataset to review budgets, profits, character leads, length of films, and Rotten Tomato scores to help us determine a universe that is super-ior. 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393D-87C5-7D7B-2221-80740535B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EAA19-6C55-F846-6105-BFACC1F8B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9FF70-8ACB-BE95-A877-C6681F59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D5AD1-E78B-6F38-5AC0-55A2BE94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AB44-4502-CAB2-A85F-D860E9C8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4EAC-56A6-9456-A46F-3D427766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D8E45-1471-DFC1-47A3-A6C9EEA6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E6966-CB28-21E3-D032-7B380D8F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94B29-06F4-3459-045A-24D7A54A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3E7F-869B-7E34-3106-29F00CBA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ED2F4-15A0-CA94-B39B-AEDFBFCBE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2AB61-C157-6FA3-5A3C-BDEB5EBAB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1DB8-B8C9-FF31-52F3-17AB49D1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C4491-AE10-73E1-9393-3DBA1408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A3F9-B7A5-7559-B4E2-F85963FF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9130-0712-25BD-E8AE-26CB8B17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AE35-ACEA-0A1F-C482-59DB16F6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5EA9-71C9-608B-8F31-786F320B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5B69-F262-3398-E213-FADB7D61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EE24-E505-9295-2DB2-BEECF246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498C-8B91-9BD8-5468-F75E51BC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C0A5C-3DA5-CB9D-560C-C4A37855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2FB5C-1D06-6674-4D9F-F41C0CCC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D1AD-1880-8DE1-D561-A0FBBC82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0FA02-7951-5D44-838B-238780C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7332-5D16-77B8-6038-1E7963BA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A16F-1081-E4DC-15FA-4BAE0FAFB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C71E9-65EC-88BD-5B0A-8E92AC13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B3D8-4C8B-4951-2F05-E6C40DD4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B3DEB-E348-11AC-E6DA-2595354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DCD41-05B4-A73A-5C8E-0205EA45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8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1306-282B-4F7B-1F66-56048528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9E94C-4C0F-859D-28BB-837ED87D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B6303-B486-C2E7-979E-1F476A97B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1BA5D-7B85-8465-3650-366327E26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E2E31-5C56-AF9E-F932-16F1DE27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739A9-F481-CD6E-6425-07DB41B3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18EB4-190F-258E-BEAB-8E06548B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4A0B-E4B9-7607-BC00-285160E0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7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6254-D409-9C1E-F71F-1ADBBFB2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12912-0852-A839-627C-C9BFA37E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C1D0D-745D-063B-4748-0E582D9F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31534-2327-B596-FCA0-13F0450A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0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4FFA2-9EB2-1A72-D910-AF661775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F1CDD-B4C5-25B5-FDD6-A6F8DDE7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852E0-66E9-0A39-0104-07A28639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9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898E-CE05-6DCA-39BA-E1603F53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6D7F-76C8-5881-FF24-AFA2606F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183-686B-F14E-C161-FD3B166DD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38DF8-012A-DE0B-1B03-D90F6A01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1C93E-B756-DBC7-EAA7-37AE6870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FC71-3D42-3186-A9B6-3980587F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8C84-D598-9431-DBEF-3ACD827A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B51AC-6F82-CA46-4201-B21C887A4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5263B-19ED-FDAC-CE91-92B2C85CF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8E9B8-7B0C-5D4F-E534-3466889D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E78FA-257A-E17E-6D09-AE81FA98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3B59-E6E5-A090-38CD-8778D6C0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B8D71-8031-ACE0-71FD-436F56A4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AD12E-562A-0DA7-C23A-3FF56A5B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A84E-C6A8-9E7E-9F6B-9BF68E798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C8E56-A930-42A5-A20D-D4D73C3CD6E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558B4-0917-C7F9-0C0F-A7B6C62A2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8018-3EB0-0B22-BFDB-738A0436D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craggy/marvel-vs-dc-imdb-rotten-tomatoes" TargetMode="External"/><Relationship Id="rId7" Type="http://schemas.openxmlformats.org/officeDocument/2006/relationships/hyperlink" Target="https://www.kaggle.com/code/cliomaciel/eda-dc-marvel/notebook" TargetMode="External"/><Relationship Id="rId2" Type="http://schemas.openxmlformats.org/officeDocument/2006/relationships/hyperlink" Target="https://www.kaggle.com/datasets/willianoliveiragibin/marvel-vs-d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mdtoomey/box-office-of-dc-and-marvel-superhero-movies" TargetMode="External"/><Relationship Id="rId5" Type="http://schemas.openxmlformats.org/officeDocument/2006/relationships/hyperlink" Target="https://www.kaggle.com/datasets/davidgdong/marvel-cinematic-universe-box-office-dataset" TargetMode="External"/><Relationship Id="rId4" Type="http://schemas.openxmlformats.org/officeDocument/2006/relationships/hyperlink" Target="https://www.kaggle.com/datasets/darrylljk/marvel-cinematic-universe-films-box-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07_CBFE718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5_8FCA89B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F9E52-9DDA-3F8E-1B8D-1D152A4B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75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5D53-05C0-EE71-CC4E-91D65C76C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Marvel vs DC Universe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71C25-0D98-8A54-F5B7-B15558BC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200"/>
              <a:t>Project 1</a:t>
            </a:r>
          </a:p>
          <a:p>
            <a:pPr algn="l"/>
            <a:r>
              <a:rPr lang="en-US" sz="2200"/>
              <a:t>Nate Savage, Frenci De la Cruz, Drew Bollinger, Nikki Alfrey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B4C67-56C5-2486-2280-0747B0730707}"/>
              </a:ext>
            </a:extLst>
          </p:cNvPr>
          <p:cNvSpPr txBox="1"/>
          <p:nvPr/>
        </p:nvSpPr>
        <p:spPr>
          <a:xfrm>
            <a:off x="6449963" y="6631714"/>
            <a:ext cx="5915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Credit: https://www.clarendonhousebooks.com/single-post/why-dc-can-never-hope-to-emulate-marvel-in-the-cinema</a:t>
            </a:r>
          </a:p>
        </p:txBody>
      </p:sp>
    </p:spTree>
    <p:extLst>
      <p:ext uri="{BB962C8B-B14F-4D97-AF65-F5344CB8AC3E}">
        <p14:creationId xmlns:p14="http://schemas.microsoft.com/office/powerpoint/2010/main" val="350158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D975-64C5-2BB2-07DF-BC53FC5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5" y="168480"/>
            <a:ext cx="10515600" cy="1325563"/>
          </a:xfrm>
        </p:spPr>
        <p:txBody>
          <a:bodyPr/>
          <a:lstStyle/>
          <a:p>
            <a:r>
              <a:rPr lang="en-US" dirty="0"/>
              <a:t>Citations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0BD2-2522-041A-39F0-2056DC9E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5" y="1628980"/>
            <a:ext cx="10515600" cy="435133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https://www.kaggle.com/datasets/willianoliveiragibin/marvel-vs-dc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https://www.kaggle.com/datasets/jcraggy/marvel-vs-dc-imdb-rotten-tomatoes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https://www.kaggle.com/datasets/darrylljk/marvel-cinematic-universe-films-box-office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https://www.kaggle.com/datasets/davidgdong/marvel-cinematic-universe-box-office-dataset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https://www.kaggle.com/datasets/mdtoomey/box-office-of-dc-and-marvel-superhero-movies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https://www.kaggle.com/code/cliomaciel/eda-dc-marvel/notebook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7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DD975-64C5-2BB2-07DF-BC53FC5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1: Marvel vs DC Universe </a:t>
            </a:r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2C6DDF9F-660F-FBF4-B1F9-765F24AE3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56964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24500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DD975-64C5-2BB2-07DF-BC53FC5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28" y="1307592"/>
            <a:ext cx="4337538" cy="39319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relationship does budget have to box-office worldwide profits?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Does franchise have a defining factor in gross worldwide profits?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DC’s average budget is $124.6M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Marvel’s average budget is $154.6M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F4725-2120-D2E8-6365-5F5F281F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866" y="1170568"/>
            <a:ext cx="7721134" cy="45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7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DD975-64C5-2BB2-07DF-BC53FC5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7172"/>
            <a:ext cx="4852833" cy="4563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dirty="0"/>
              <a:t>How do the two franchises compare in terms of profitability?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DC’s average box office gross is $369.2M</a:t>
            </a:r>
            <a:br>
              <a:rPr lang="en-US" sz="2800" dirty="0"/>
            </a:br>
            <a:r>
              <a:rPr lang="en-US" sz="2800" dirty="0"/>
              <a:t>Marvel’s average box office gross is $621.6M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DC nets 2.9 times the budget (profitability).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Marvel nets 4.2 times the budget (profitability).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AFBA-7158-04A5-6226-AA045658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833" y="992093"/>
            <a:ext cx="7094105" cy="51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9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DD975-64C5-2BB2-07DF-BC53FC5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48" y="1786230"/>
            <a:ext cx="3616913" cy="30244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dirty="0"/>
              <a:t>What is the average Rotten Tomato Score for each franchise's films?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DC returns a mean Rotten Tomato Score of 57.56 and Marvel returns a Rotten Tomato Score of 65.21 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AD957-2216-AA79-0BCD-499035F9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237590"/>
            <a:ext cx="5708649" cy="43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5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DD975-64C5-2BB2-07DF-BC53FC5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609342"/>
            <a:ext cx="4873752" cy="36393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effect of the film budget on the Rotten Tomato Score?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$150M-$190M nets a higher Rotten Tomato Score than budgets over $200M. 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Once budgets are greater than $250M the Rotten Tomato Score increases. 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 $100M scores are lower.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8B70C-AE24-A395-B635-EB68CEF9C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612" y="945877"/>
            <a:ext cx="6394590" cy="49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5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DD975-64C5-2BB2-07DF-BC53FC5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8" y="1184938"/>
            <a:ext cx="3616913" cy="405848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5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Does the budget set for the film affect the lengt</a:t>
            </a:r>
            <a:r>
              <a:rPr lang="en-US" sz="2500" dirty="0">
                <a:latin typeface="+mn-lt"/>
              </a:rPr>
              <a:t>h of the film, in minutes?</a:t>
            </a:r>
            <a:br>
              <a:rPr lang="en-US" sz="2500" dirty="0">
                <a:latin typeface="+mn-lt"/>
              </a:rPr>
            </a:b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DC spends approximately $990k per minute to produce a film. </a:t>
            </a:r>
            <a:br>
              <a:rPr lang="en-US" sz="2500" dirty="0">
                <a:latin typeface="+mn-lt"/>
              </a:rPr>
            </a:b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Marvel spends approximately $1.3M per minute to produce a film</a:t>
            </a:r>
            <a:endParaRPr lang="en-US" sz="25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947B0-059D-6363-220C-09E2D6BC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39" y="220092"/>
            <a:ext cx="5334437" cy="2994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4E690B-DC9B-636E-6B38-75D52F674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39" y="3517263"/>
            <a:ext cx="5334437" cy="31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DD975-64C5-2BB2-07DF-BC53FC5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60" y="1755648"/>
            <a:ext cx="3616913" cy="24971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Does the main character lead (Male or Female) affect the budget?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 of 109 films 37% are led by females, 63% are led by males. 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26C27-A8DA-6C91-3F95-7AD87768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86"/>
          <a:stretch/>
        </p:blipFill>
        <p:spPr>
          <a:xfrm>
            <a:off x="5485819" y="1408176"/>
            <a:ext cx="6706181" cy="4116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5F6B49-3187-AEEA-405F-6001D5117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54" y="5005284"/>
            <a:ext cx="10371719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154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6F4A-FF5B-1ED1-1A25-068E5721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Super-</a:t>
            </a:r>
            <a:r>
              <a:rPr lang="en-US" dirty="0" err="1"/>
              <a:t>ior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E055-62F3-6724-5A57-33F5549D2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Marvel is Super-</a:t>
            </a:r>
            <a:r>
              <a:rPr lang="en-US" dirty="0" err="1"/>
              <a:t>ior</a:t>
            </a:r>
            <a:r>
              <a:rPr lang="en-US" dirty="0"/>
              <a:t> budget and films</a:t>
            </a:r>
          </a:p>
          <a:p>
            <a:pPr lvl="1"/>
            <a:r>
              <a:rPr lang="en-US" dirty="0"/>
              <a:t>Marvel may spend more money per minute to produce a film, however they net a higher profitability compared to their budget and have higher rotten tomato scores.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7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485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Marvel vs DC Universe </vt:lpstr>
      <vt:lpstr>Project 1: Marvel vs DC Universe </vt:lpstr>
      <vt:lpstr>What relationship does budget have to box-office worldwide profits?  Does franchise have a defining factor in gross worldwide profits?  DC’s average budget is $124.6M Marvel’s average budget is $154.6M</vt:lpstr>
      <vt:lpstr>How do the two franchises compare in terms of profitability?  DC’s average box office gross is $369.2M Marvel’s average box office gross is $621.6M  DC nets 2.9 times the budget (profitability).  Marvel nets 4.2 times the budget (profitability).</vt:lpstr>
      <vt:lpstr>What is the average Rotten Tomato Score for each franchise's films?  DC returns a mean Rotten Tomato Score of 57.56 and Marvel returns a Rotten Tomato Score of 65.21 </vt:lpstr>
      <vt:lpstr>What is the effect of the film budget on the Rotten Tomato Score?  $150M-$190M nets a higher Rotten Tomato Score than budgets over $200M.   Once budgets are greater than $250M the Rotten Tomato Score increases.   Under $100M scores are lower.</vt:lpstr>
      <vt:lpstr>Does the budget set for the film affect the length of the film, in minutes?  DC spends approximately $990k per minute to produce a film.   Marvel spends approximately $1.3M per minute to produce a film</vt:lpstr>
      <vt:lpstr>Does the main character lead (Male or Female) affect the budget?  Out of 109 films 37% are led by females, 63% are led by males.   </vt:lpstr>
      <vt:lpstr>Which is Super-ior?</vt:lpstr>
      <vt:lpstr>Citations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Nikki Alfrey</dc:creator>
  <cp:lastModifiedBy>Nikki Alfrey</cp:lastModifiedBy>
  <cp:revision>2</cp:revision>
  <dcterms:created xsi:type="dcterms:W3CDTF">2024-10-13T17:12:11Z</dcterms:created>
  <dcterms:modified xsi:type="dcterms:W3CDTF">2024-10-20T21:20:56Z</dcterms:modified>
</cp:coreProperties>
</file>