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66FFCC"/>
    <a:srgbClr val="99FF66"/>
    <a:srgbClr val="66FFFF"/>
    <a:srgbClr val="FFFFFF"/>
    <a:srgbClr val="00FFCC"/>
    <a:srgbClr val="6DB33F"/>
    <a:srgbClr val="76E927"/>
    <a:srgbClr val="FFCC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1932"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01009F-AE2F-470D-9951-63DF6AAC4437}" type="datetimeFigureOut">
              <a:rPr lang="en-AI" smtClean="0"/>
              <a:t>02/10/2024</a:t>
            </a:fld>
            <a:endParaRPr lang="en-AI"/>
          </a:p>
        </p:txBody>
      </p:sp>
      <p:sp>
        <p:nvSpPr>
          <p:cNvPr id="5" name="Footer Placeholder 4"/>
          <p:cNvSpPr>
            <a:spLocks noGrp="1"/>
          </p:cNvSpPr>
          <p:nvPr>
            <p:ph type="ftr" sz="quarter" idx="11"/>
          </p:nvPr>
        </p:nvSpPr>
        <p:spPr/>
        <p:txBody>
          <a:bodyPr/>
          <a:lstStyle/>
          <a:p>
            <a:endParaRPr lang="en-AI"/>
          </a:p>
        </p:txBody>
      </p:sp>
      <p:sp>
        <p:nvSpPr>
          <p:cNvPr id="6" name="Slide Number Placeholder 5"/>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173669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1009F-AE2F-470D-9951-63DF6AAC4437}" type="datetimeFigureOut">
              <a:rPr lang="en-AI" smtClean="0"/>
              <a:t>02/10/2024</a:t>
            </a:fld>
            <a:endParaRPr lang="en-AI"/>
          </a:p>
        </p:txBody>
      </p:sp>
      <p:sp>
        <p:nvSpPr>
          <p:cNvPr id="5" name="Footer Placeholder 4"/>
          <p:cNvSpPr>
            <a:spLocks noGrp="1"/>
          </p:cNvSpPr>
          <p:nvPr>
            <p:ph type="ftr" sz="quarter" idx="11"/>
          </p:nvPr>
        </p:nvSpPr>
        <p:spPr/>
        <p:txBody>
          <a:bodyPr/>
          <a:lstStyle/>
          <a:p>
            <a:endParaRPr lang="en-AI"/>
          </a:p>
        </p:txBody>
      </p:sp>
      <p:sp>
        <p:nvSpPr>
          <p:cNvPr id="6" name="Slide Number Placeholder 5"/>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96489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1009F-AE2F-470D-9951-63DF6AAC4437}" type="datetimeFigureOut">
              <a:rPr lang="en-AI" smtClean="0"/>
              <a:t>02/10/2024</a:t>
            </a:fld>
            <a:endParaRPr lang="en-AI"/>
          </a:p>
        </p:txBody>
      </p:sp>
      <p:sp>
        <p:nvSpPr>
          <p:cNvPr id="5" name="Footer Placeholder 4"/>
          <p:cNvSpPr>
            <a:spLocks noGrp="1"/>
          </p:cNvSpPr>
          <p:nvPr>
            <p:ph type="ftr" sz="quarter" idx="11"/>
          </p:nvPr>
        </p:nvSpPr>
        <p:spPr/>
        <p:txBody>
          <a:bodyPr/>
          <a:lstStyle/>
          <a:p>
            <a:endParaRPr lang="en-AI"/>
          </a:p>
        </p:txBody>
      </p:sp>
      <p:sp>
        <p:nvSpPr>
          <p:cNvPr id="6" name="Slide Number Placeholder 5"/>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403586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1009F-AE2F-470D-9951-63DF6AAC4437}" type="datetimeFigureOut">
              <a:rPr lang="en-AI" smtClean="0"/>
              <a:t>02/10/2024</a:t>
            </a:fld>
            <a:endParaRPr lang="en-AI"/>
          </a:p>
        </p:txBody>
      </p:sp>
      <p:sp>
        <p:nvSpPr>
          <p:cNvPr id="5" name="Footer Placeholder 4"/>
          <p:cNvSpPr>
            <a:spLocks noGrp="1"/>
          </p:cNvSpPr>
          <p:nvPr>
            <p:ph type="ftr" sz="quarter" idx="11"/>
          </p:nvPr>
        </p:nvSpPr>
        <p:spPr/>
        <p:txBody>
          <a:bodyPr/>
          <a:lstStyle/>
          <a:p>
            <a:endParaRPr lang="en-AI"/>
          </a:p>
        </p:txBody>
      </p:sp>
      <p:sp>
        <p:nvSpPr>
          <p:cNvPr id="6" name="Slide Number Placeholder 5"/>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349001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1009F-AE2F-470D-9951-63DF6AAC4437}" type="datetimeFigureOut">
              <a:rPr lang="en-AI" smtClean="0"/>
              <a:t>02/10/2024</a:t>
            </a:fld>
            <a:endParaRPr lang="en-AI"/>
          </a:p>
        </p:txBody>
      </p:sp>
      <p:sp>
        <p:nvSpPr>
          <p:cNvPr id="5" name="Footer Placeholder 4"/>
          <p:cNvSpPr>
            <a:spLocks noGrp="1"/>
          </p:cNvSpPr>
          <p:nvPr>
            <p:ph type="ftr" sz="quarter" idx="11"/>
          </p:nvPr>
        </p:nvSpPr>
        <p:spPr/>
        <p:txBody>
          <a:bodyPr/>
          <a:lstStyle/>
          <a:p>
            <a:endParaRPr lang="en-AI"/>
          </a:p>
        </p:txBody>
      </p:sp>
      <p:sp>
        <p:nvSpPr>
          <p:cNvPr id="6" name="Slide Number Placeholder 5"/>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396322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1009F-AE2F-470D-9951-63DF6AAC4437}" type="datetimeFigureOut">
              <a:rPr lang="en-AI" smtClean="0"/>
              <a:t>02/10/2024</a:t>
            </a:fld>
            <a:endParaRPr lang="en-AI"/>
          </a:p>
        </p:txBody>
      </p:sp>
      <p:sp>
        <p:nvSpPr>
          <p:cNvPr id="6" name="Footer Placeholder 5"/>
          <p:cNvSpPr>
            <a:spLocks noGrp="1"/>
          </p:cNvSpPr>
          <p:nvPr>
            <p:ph type="ftr" sz="quarter" idx="11"/>
          </p:nvPr>
        </p:nvSpPr>
        <p:spPr/>
        <p:txBody>
          <a:bodyPr/>
          <a:lstStyle/>
          <a:p>
            <a:endParaRPr lang="en-AI"/>
          </a:p>
        </p:txBody>
      </p:sp>
      <p:sp>
        <p:nvSpPr>
          <p:cNvPr id="7" name="Slide Number Placeholder 6"/>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13871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1009F-AE2F-470D-9951-63DF6AAC4437}" type="datetimeFigureOut">
              <a:rPr lang="en-AI" smtClean="0"/>
              <a:t>02/10/2024</a:t>
            </a:fld>
            <a:endParaRPr lang="en-AI"/>
          </a:p>
        </p:txBody>
      </p:sp>
      <p:sp>
        <p:nvSpPr>
          <p:cNvPr id="8" name="Footer Placeholder 7"/>
          <p:cNvSpPr>
            <a:spLocks noGrp="1"/>
          </p:cNvSpPr>
          <p:nvPr>
            <p:ph type="ftr" sz="quarter" idx="11"/>
          </p:nvPr>
        </p:nvSpPr>
        <p:spPr/>
        <p:txBody>
          <a:bodyPr/>
          <a:lstStyle/>
          <a:p>
            <a:endParaRPr lang="en-AI"/>
          </a:p>
        </p:txBody>
      </p:sp>
      <p:sp>
        <p:nvSpPr>
          <p:cNvPr id="9" name="Slide Number Placeholder 8"/>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102427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1009F-AE2F-470D-9951-63DF6AAC4437}" type="datetimeFigureOut">
              <a:rPr lang="en-AI" smtClean="0"/>
              <a:t>02/10/2024</a:t>
            </a:fld>
            <a:endParaRPr lang="en-AI"/>
          </a:p>
        </p:txBody>
      </p:sp>
      <p:sp>
        <p:nvSpPr>
          <p:cNvPr id="4" name="Footer Placeholder 3"/>
          <p:cNvSpPr>
            <a:spLocks noGrp="1"/>
          </p:cNvSpPr>
          <p:nvPr>
            <p:ph type="ftr" sz="quarter" idx="11"/>
          </p:nvPr>
        </p:nvSpPr>
        <p:spPr/>
        <p:txBody>
          <a:bodyPr/>
          <a:lstStyle/>
          <a:p>
            <a:endParaRPr lang="en-AI"/>
          </a:p>
        </p:txBody>
      </p:sp>
      <p:sp>
        <p:nvSpPr>
          <p:cNvPr id="5" name="Slide Number Placeholder 4"/>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211711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1009F-AE2F-470D-9951-63DF6AAC4437}" type="datetimeFigureOut">
              <a:rPr lang="en-AI" smtClean="0"/>
              <a:t>02/10/2024</a:t>
            </a:fld>
            <a:endParaRPr lang="en-AI"/>
          </a:p>
        </p:txBody>
      </p:sp>
      <p:sp>
        <p:nvSpPr>
          <p:cNvPr id="3" name="Footer Placeholder 2"/>
          <p:cNvSpPr>
            <a:spLocks noGrp="1"/>
          </p:cNvSpPr>
          <p:nvPr>
            <p:ph type="ftr" sz="quarter" idx="11"/>
          </p:nvPr>
        </p:nvSpPr>
        <p:spPr/>
        <p:txBody>
          <a:bodyPr/>
          <a:lstStyle/>
          <a:p>
            <a:endParaRPr lang="en-AI"/>
          </a:p>
        </p:txBody>
      </p:sp>
      <p:sp>
        <p:nvSpPr>
          <p:cNvPr id="4" name="Slide Number Placeholder 3"/>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103288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C01009F-AE2F-470D-9951-63DF6AAC4437}" type="datetimeFigureOut">
              <a:rPr lang="en-AI" smtClean="0"/>
              <a:t>02/10/2024</a:t>
            </a:fld>
            <a:endParaRPr lang="en-AI"/>
          </a:p>
        </p:txBody>
      </p:sp>
      <p:sp>
        <p:nvSpPr>
          <p:cNvPr id="6" name="Footer Placeholder 5"/>
          <p:cNvSpPr>
            <a:spLocks noGrp="1"/>
          </p:cNvSpPr>
          <p:nvPr>
            <p:ph type="ftr" sz="quarter" idx="11"/>
          </p:nvPr>
        </p:nvSpPr>
        <p:spPr/>
        <p:txBody>
          <a:bodyPr/>
          <a:lstStyle/>
          <a:p>
            <a:endParaRPr lang="en-AI"/>
          </a:p>
        </p:txBody>
      </p:sp>
      <p:sp>
        <p:nvSpPr>
          <p:cNvPr id="7" name="Slide Number Placeholder 6"/>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308881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C01009F-AE2F-470D-9951-63DF6AAC4437}" type="datetimeFigureOut">
              <a:rPr lang="en-AI" smtClean="0"/>
              <a:t>02/10/2024</a:t>
            </a:fld>
            <a:endParaRPr lang="en-AI"/>
          </a:p>
        </p:txBody>
      </p:sp>
      <p:sp>
        <p:nvSpPr>
          <p:cNvPr id="6" name="Footer Placeholder 5"/>
          <p:cNvSpPr>
            <a:spLocks noGrp="1"/>
          </p:cNvSpPr>
          <p:nvPr>
            <p:ph type="ftr" sz="quarter" idx="11"/>
          </p:nvPr>
        </p:nvSpPr>
        <p:spPr/>
        <p:txBody>
          <a:bodyPr/>
          <a:lstStyle/>
          <a:p>
            <a:endParaRPr lang="en-AI"/>
          </a:p>
        </p:txBody>
      </p:sp>
      <p:sp>
        <p:nvSpPr>
          <p:cNvPr id="7" name="Slide Number Placeholder 6"/>
          <p:cNvSpPr>
            <a:spLocks noGrp="1"/>
          </p:cNvSpPr>
          <p:nvPr>
            <p:ph type="sldNum" sz="quarter" idx="12"/>
          </p:nvPr>
        </p:nvSpPr>
        <p:spPr/>
        <p:txBody>
          <a:bodyPr/>
          <a:lstStyle/>
          <a:p>
            <a:fld id="{80B951EC-D40C-40AE-B4E9-424C66391382}" type="slidenum">
              <a:rPr lang="en-AI" smtClean="0"/>
              <a:t>‹#›</a:t>
            </a:fld>
            <a:endParaRPr lang="en-AI"/>
          </a:p>
        </p:txBody>
      </p:sp>
    </p:spTree>
    <p:extLst>
      <p:ext uri="{BB962C8B-B14F-4D97-AF65-F5344CB8AC3E}">
        <p14:creationId xmlns:p14="http://schemas.microsoft.com/office/powerpoint/2010/main" val="261180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9C01009F-AE2F-470D-9951-63DF6AAC4437}" type="datetimeFigureOut">
              <a:rPr lang="en-AI" smtClean="0"/>
              <a:t>02/10/2024</a:t>
            </a:fld>
            <a:endParaRPr lang="en-AI"/>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AI"/>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80B951EC-D40C-40AE-B4E9-424C66391382}" type="slidenum">
              <a:rPr lang="en-AI" smtClean="0"/>
              <a:t>‹#›</a:t>
            </a:fld>
            <a:endParaRPr lang="en-AI"/>
          </a:p>
        </p:txBody>
      </p:sp>
    </p:spTree>
    <p:extLst>
      <p:ext uri="{BB962C8B-B14F-4D97-AF65-F5344CB8AC3E}">
        <p14:creationId xmlns:p14="http://schemas.microsoft.com/office/powerpoint/2010/main" val="848769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D9555-8E97-C4D1-2098-8FDFE2F87B59}"/>
              </a:ext>
            </a:extLst>
          </p:cNvPr>
          <p:cNvSpPr/>
          <p:nvPr/>
        </p:nvSpPr>
        <p:spPr>
          <a:xfrm>
            <a:off x="0" y="565527"/>
            <a:ext cx="21383625" cy="2861190"/>
          </a:xfrm>
          <a:prstGeom prst="rect">
            <a:avLst/>
          </a:prstGeom>
          <a:gradFill flip="none" rotWithShape="1">
            <a:gsLst>
              <a:gs pos="0">
                <a:srgbClr val="3664CA"/>
              </a:gs>
              <a:gs pos="100000">
                <a:srgbClr val="65349A"/>
              </a:gs>
            </a:gsLst>
            <a:lin ang="18000000" scaled="0"/>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I" dirty="0"/>
          </a:p>
        </p:txBody>
      </p:sp>
      <p:sp>
        <p:nvSpPr>
          <p:cNvPr id="3" name="TextBox 2">
            <a:extLst>
              <a:ext uri="{FF2B5EF4-FFF2-40B4-BE49-F238E27FC236}">
                <a16:creationId xmlns:a16="http://schemas.microsoft.com/office/drawing/2014/main" id="{DD920DB9-E7FF-4EE8-B1EC-900EF3F37E86}"/>
              </a:ext>
            </a:extLst>
          </p:cNvPr>
          <p:cNvSpPr txBox="1"/>
          <p:nvPr/>
        </p:nvSpPr>
        <p:spPr>
          <a:xfrm>
            <a:off x="3037399" y="1072792"/>
            <a:ext cx="15308826" cy="923330"/>
          </a:xfrm>
          <a:prstGeom prst="rect">
            <a:avLst/>
          </a:prstGeom>
          <a:noFill/>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TRƯỜNG ĐẠI HỌC CÔNG NGHIỆP HÀ NỘI</a:t>
            </a:r>
            <a:endParaRPr lang="en-AI" sz="5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7A4B22-AC88-B340-E1AC-C848AA53ED7A}"/>
              </a:ext>
            </a:extLst>
          </p:cNvPr>
          <p:cNvSpPr txBox="1"/>
          <p:nvPr/>
        </p:nvSpPr>
        <p:spPr>
          <a:xfrm>
            <a:off x="5102173" y="2295921"/>
            <a:ext cx="11179278" cy="830997"/>
          </a:xfrm>
          <a:prstGeom prst="rect">
            <a:avLst/>
          </a:prstGeom>
          <a:noFill/>
        </p:spPr>
        <p:txBody>
          <a:bodyPr wrap="square" rtlCol="0">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KHOA CÔNG NGHỆ THÔNG TIN</a:t>
            </a:r>
            <a:endParaRPr lang="en-AI" sz="48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Trung tâm Truyền thông và Quan hệ Công chúng - ĐẠI HỌC CÔNG NGHIỆP HÀ ...">
            <a:extLst>
              <a:ext uri="{FF2B5EF4-FFF2-40B4-BE49-F238E27FC236}">
                <a16:creationId xmlns:a16="http://schemas.microsoft.com/office/drawing/2014/main" id="{DA6E3F11-297B-D0FF-4EB0-4D09ABC53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048" y="950446"/>
            <a:ext cx="2091351" cy="20913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571C2894-7561-8091-DD36-57D248822161}"/>
              </a:ext>
            </a:extLst>
          </p:cNvPr>
          <p:cNvSpPr/>
          <p:nvPr/>
        </p:nvSpPr>
        <p:spPr>
          <a:xfrm>
            <a:off x="6654858" y="3933983"/>
            <a:ext cx="8073908" cy="1184684"/>
          </a:xfrm>
          <a:prstGeom prst="roundRect">
            <a:avLst/>
          </a:prstGeom>
          <a:solidFill>
            <a:srgbClr val="FFFF00"/>
          </a:solidFill>
          <a:ln>
            <a:noFill/>
          </a:ln>
          <a:effectLst>
            <a:outerShdw blurRad="127000" dist="762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kern="1200" dirty="0">
                <a:solidFill>
                  <a:srgbClr val="000000"/>
                </a:solidFill>
                <a:effectLst/>
                <a:latin typeface="Times New Roman" panose="02020603050405020304" pitchFamily="18" charset="0"/>
                <a:cs typeface="Times New Roman" panose="02020603050405020304" pitchFamily="18" charset="0"/>
              </a:rPr>
              <a:t>ĐỒ ÁN TỐT NGHIỆP</a:t>
            </a:r>
            <a:endParaRPr lang="en-AI" sz="4800" b="1" dirty="0">
              <a:effectLst/>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F5D2F0A-623A-10CD-A1CA-7B0E589170FD}"/>
              </a:ext>
            </a:extLst>
          </p:cNvPr>
          <p:cNvSpPr/>
          <p:nvPr/>
        </p:nvSpPr>
        <p:spPr>
          <a:xfrm>
            <a:off x="2890300" y="5600200"/>
            <a:ext cx="15603024" cy="1734087"/>
          </a:xfrm>
          <a:prstGeom prst="roundRect">
            <a:avLst/>
          </a:prstGeom>
          <a:solidFill>
            <a:srgbClr val="F8F8F8"/>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 </a:t>
            </a:r>
            <a:r>
              <a:rPr lang="en-US" sz="3200" b="1" dirty="0">
                <a:solidFill>
                  <a:srgbClr val="000000"/>
                </a:solidFill>
                <a:effectLst/>
                <a:latin typeface="Times New Roman" panose="02020603050405020304" pitchFamily="18" charset="0"/>
                <a:ea typeface="Times New Roman" panose="02020603050405020304" pitchFamily="18" charset="0"/>
              </a:rPr>
              <a:t>XÂY DỰNG WEBSITE ĐẶT VÉ XEM PHIM CHO RẠP VANHU CINEMAS SỬ DỤNG SPRING BOOT VÀ REACTJS</a:t>
            </a:r>
            <a:endParaRPr lang="en-AI" sz="3200" dirty="0">
              <a:solidFill>
                <a:srgbClr val="000000"/>
              </a:solidFill>
              <a:effectLst/>
              <a:latin typeface="Times New Roman" panose="02020603050405020304" pitchFamily="18" charset="0"/>
              <a:ea typeface="Times New Roman" panose="02020603050405020304" pitchFamily="18" charset="0"/>
            </a:endParaRPr>
          </a:p>
        </p:txBody>
      </p:sp>
      <p:sp>
        <p:nvSpPr>
          <p:cNvPr id="11" name="Rectangle: Rounded Corners 10">
            <a:extLst>
              <a:ext uri="{FF2B5EF4-FFF2-40B4-BE49-F238E27FC236}">
                <a16:creationId xmlns:a16="http://schemas.microsoft.com/office/drawing/2014/main" id="{8CA0733A-DACF-7BF5-1077-881D2E8D7A07}"/>
              </a:ext>
            </a:extLst>
          </p:cNvPr>
          <p:cNvSpPr/>
          <p:nvPr/>
        </p:nvSpPr>
        <p:spPr>
          <a:xfrm>
            <a:off x="1492122" y="8471754"/>
            <a:ext cx="8794878" cy="4843968"/>
          </a:xfrm>
          <a:prstGeom prst="roundRect">
            <a:avLst/>
          </a:prstGeom>
          <a:solidFill>
            <a:srgbClr val="FFFFFF"/>
          </a:solidFill>
          <a:effectLst>
            <a:outerShdw blurRad="50800" dist="38100" dir="13500000" algn="br"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AI" dirty="0"/>
          </a:p>
        </p:txBody>
      </p:sp>
      <p:sp>
        <p:nvSpPr>
          <p:cNvPr id="12" name="Flowchart: Terminator 11">
            <a:extLst>
              <a:ext uri="{FF2B5EF4-FFF2-40B4-BE49-F238E27FC236}">
                <a16:creationId xmlns:a16="http://schemas.microsoft.com/office/drawing/2014/main" id="{BB7BDAE4-097B-CB36-B78F-AA4CF4C47AF7}"/>
              </a:ext>
            </a:extLst>
          </p:cNvPr>
          <p:cNvSpPr/>
          <p:nvPr/>
        </p:nvSpPr>
        <p:spPr>
          <a:xfrm>
            <a:off x="2890300" y="8076722"/>
            <a:ext cx="2436443" cy="790063"/>
          </a:xfrm>
          <a:prstGeom prst="flowChartTerminator">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Mục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đích</a:t>
            </a:r>
            <a:endParaRPr lang="en-AI" sz="3200"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844185FC-4503-8FD9-09AC-E38DA9419837}"/>
              </a:ext>
            </a:extLst>
          </p:cNvPr>
          <p:cNvSpPr/>
          <p:nvPr/>
        </p:nvSpPr>
        <p:spPr>
          <a:xfrm>
            <a:off x="11096626" y="8379922"/>
            <a:ext cx="8794878" cy="6446045"/>
          </a:xfrm>
          <a:prstGeom prst="roundRect">
            <a:avLst/>
          </a:prstGeom>
          <a:solidFill>
            <a:srgbClr val="FFFFFF"/>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Khách hàng </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Xem danh sách các phim</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Xem chi tiết phim</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Chọn ngày giờ, ghế ngồi</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Đặt vé</a:t>
            </a:r>
            <a:endParaRPr lang="en-US" sz="18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372DCBA4-12CD-5E13-019D-939D8A306E6A}"/>
              </a:ext>
            </a:extLst>
          </p:cNvPr>
          <p:cNvSpPr/>
          <p:nvPr/>
        </p:nvSpPr>
        <p:spPr>
          <a:xfrm>
            <a:off x="1492122" y="14584084"/>
            <a:ext cx="8794878" cy="6677248"/>
          </a:xfrm>
          <a:prstGeom prst="roundRect">
            <a:avLst/>
          </a:prstGeom>
          <a:solidFill>
            <a:srgbClr val="FFFFFF"/>
          </a:solidFill>
          <a:effectLst>
            <a:outerShdw blurRad="50800" dist="38100" dir="8100000" algn="tr"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AI"/>
          </a:p>
        </p:txBody>
      </p:sp>
      <p:sp>
        <p:nvSpPr>
          <p:cNvPr id="17" name="TextBox 16">
            <a:extLst>
              <a:ext uri="{FF2B5EF4-FFF2-40B4-BE49-F238E27FC236}">
                <a16:creationId xmlns:a16="http://schemas.microsoft.com/office/drawing/2014/main" id="{80206C69-F1E6-E191-CAFB-1D488314C404}"/>
              </a:ext>
            </a:extLst>
          </p:cNvPr>
          <p:cNvSpPr txBox="1"/>
          <p:nvPr/>
        </p:nvSpPr>
        <p:spPr>
          <a:xfrm>
            <a:off x="2112860" y="9413325"/>
            <a:ext cx="7867957" cy="3539430"/>
          </a:xfrm>
          <a:prstGeom prst="rect">
            <a:avLst/>
          </a:prstGeom>
          <a:noFill/>
        </p:spPr>
        <p:txBody>
          <a:bodyPr wrap="square" rtlCol="0">
            <a:spAutoFit/>
          </a:bodyPr>
          <a:lstStyle/>
          <a:p>
            <a:pPr algn="just"/>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phim</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cung cấp cho người dùng một nền tảng thuận tiện để tìm kiếm, chọn lựa và đặt vé cho các bộ phim đang chiếu tại rạp. Thông qua website, người dùng có thể xem lịch chiếu, thông tin chi tiết về phim, chọn ghế ngồi mong muốn. Điều này giúp tiết kiệm thời gian, tránh phải xếp hàng tại rạp, đồng thời đảm bảo trải nghiệm xem phim được chuẩn bị kỹ lưỡng hơn</a:t>
            </a:r>
            <a:r>
              <a:rPr lang="en-US" sz="2800" dirty="0">
                <a:latin typeface="Times New Roman" panose="02020603050405020304" pitchFamily="18" charset="0"/>
                <a:cs typeface="Times New Roman" panose="02020603050405020304" pitchFamily="18" charset="0"/>
              </a:rPr>
              <a:t>.</a:t>
            </a:r>
            <a:endParaRPr lang="en-AI" sz="2800" dirty="0">
              <a:latin typeface="Times New Roman" panose="02020603050405020304" pitchFamily="18" charset="0"/>
              <a:cs typeface="Times New Roman" panose="02020603050405020304" pitchFamily="18" charset="0"/>
            </a:endParaRPr>
          </a:p>
        </p:txBody>
      </p:sp>
      <p:sp>
        <p:nvSpPr>
          <p:cNvPr id="18" name="Flowchart: Terminator 17">
            <a:extLst>
              <a:ext uri="{FF2B5EF4-FFF2-40B4-BE49-F238E27FC236}">
                <a16:creationId xmlns:a16="http://schemas.microsoft.com/office/drawing/2014/main" id="{ED1D78C2-2A86-DCC4-4EA6-56ECD564F804}"/>
              </a:ext>
            </a:extLst>
          </p:cNvPr>
          <p:cNvSpPr/>
          <p:nvPr/>
        </p:nvSpPr>
        <p:spPr>
          <a:xfrm>
            <a:off x="12292323" y="7984890"/>
            <a:ext cx="2436443" cy="790063"/>
          </a:xfrm>
          <a:prstGeom prst="flowChartTerminator">
            <a:avLst/>
          </a:prstGeom>
          <a:solidFill>
            <a:srgbClr val="76E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Chức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năng</a:t>
            </a:r>
            <a:endParaRPr lang="en-AI" sz="3200" dirty="0">
              <a:solidFill>
                <a:schemeClr val="tx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CFF709A-E220-25CC-247D-5CE257DF6B7E}"/>
              </a:ext>
            </a:extLst>
          </p:cNvPr>
          <p:cNvSpPr txBox="1"/>
          <p:nvPr/>
        </p:nvSpPr>
        <p:spPr>
          <a:xfrm>
            <a:off x="11645965" y="9322462"/>
            <a:ext cx="7696200" cy="2246769"/>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Khách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phim</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phim</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giờ</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ngồi</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vé</a:t>
            </a:r>
            <a:endParaRPr lang="en-US" sz="28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3CC9971-D64C-FDD0-F117-1F89F07A8BA7}"/>
              </a:ext>
            </a:extLst>
          </p:cNvPr>
          <p:cNvSpPr txBox="1"/>
          <p:nvPr/>
        </p:nvSpPr>
        <p:spPr>
          <a:xfrm>
            <a:off x="11645965" y="12016471"/>
            <a:ext cx="7515366" cy="2246769"/>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phim</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phim</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chiếu</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chiếu</a:t>
            </a:r>
            <a:endParaRPr lang="en-AI" sz="2800" dirty="0">
              <a:latin typeface="Times New Roman" panose="02020603050405020304" pitchFamily="18" charset="0"/>
              <a:cs typeface="Times New Roman" panose="02020603050405020304" pitchFamily="18" charset="0"/>
            </a:endParaRPr>
          </a:p>
        </p:txBody>
      </p:sp>
      <p:sp>
        <p:nvSpPr>
          <p:cNvPr id="27" name="Flowchart: Terminator 26">
            <a:extLst>
              <a:ext uri="{FF2B5EF4-FFF2-40B4-BE49-F238E27FC236}">
                <a16:creationId xmlns:a16="http://schemas.microsoft.com/office/drawing/2014/main" id="{FCF263CA-C83E-9CE7-F217-0E32985F6766}"/>
              </a:ext>
            </a:extLst>
          </p:cNvPr>
          <p:cNvSpPr/>
          <p:nvPr/>
        </p:nvSpPr>
        <p:spPr>
          <a:xfrm>
            <a:off x="2890300" y="14138573"/>
            <a:ext cx="2784786" cy="806458"/>
          </a:xfrm>
          <a:prstGeom prst="flowChartTerminato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Biểu</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đồ</a:t>
            </a:r>
            <a:r>
              <a:rPr lang="en-US" sz="3200" dirty="0">
                <a:solidFill>
                  <a:schemeClr val="tx1"/>
                </a:solidFill>
                <a:latin typeface="Times New Roman" panose="02020603050405020304" pitchFamily="18" charset="0"/>
                <a:cs typeface="Times New Roman" panose="02020603050405020304" pitchFamily="18" charset="0"/>
              </a:rPr>
              <a:t> ERD</a:t>
            </a:r>
            <a:endParaRPr lang="en-AI" sz="3200" dirty="0">
              <a:solidFill>
                <a:schemeClr val="tx1"/>
              </a:solidFill>
              <a:latin typeface="Times New Roman" panose="02020603050405020304" pitchFamily="18" charset="0"/>
              <a:cs typeface="Times New Roman" panose="02020603050405020304" pitchFamily="18" charset="0"/>
            </a:endParaRPr>
          </a:p>
        </p:txBody>
      </p:sp>
      <p:pic>
        <p:nvPicPr>
          <p:cNvPr id="29" name="Picture 28" descr="A diagram of a computer program&#10;&#10;Description automatically generated">
            <a:extLst>
              <a:ext uri="{FF2B5EF4-FFF2-40B4-BE49-F238E27FC236}">
                <a16:creationId xmlns:a16="http://schemas.microsoft.com/office/drawing/2014/main" id="{A5DE20D1-7C3C-F8A8-919D-1FB9CE268112}"/>
              </a:ext>
            </a:extLst>
          </p:cNvPr>
          <p:cNvPicPr>
            <a:picLocks noChangeAspect="1"/>
          </p:cNvPicPr>
          <p:nvPr/>
        </p:nvPicPr>
        <p:blipFill>
          <a:blip r:embed="rId3"/>
          <a:stretch>
            <a:fillRect/>
          </a:stretch>
        </p:blipFill>
        <p:spPr>
          <a:xfrm>
            <a:off x="1738500" y="15273909"/>
            <a:ext cx="8302121" cy="5297598"/>
          </a:xfrm>
          <a:prstGeom prst="rect">
            <a:avLst/>
          </a:prstGeom>
        </p:spPr>
      </p:pic>
      <p:sp>
        <p:nvSpPr>
          <p:cNvPr id="30" name="Rectangle: Rounded Corners 29">
            <a:extLst>
              <a:ext uri="{FF2B5EF4-FFF2-40B4-BE49-F238E27FC236}">
                <a16:creationId xmlns:a16="http://schemas.microsoft.com/office/drawing/2014/main" id="{3B8D5656-3E41-328B-383F-BD9A5F6D4A99}"/>
              </a:ext>
            </a:extLst>
          </p:cNvPr>
          <p:cNvSpPr/>
          <p:nvPr/>
        </p:nvSpPr>
        <p:spPr>
          <a:xfrm>
            <a:off x="1492122" y="22348822"/>
            <a:ext cx="18399382" cy="5067743"/>
          </a:xfrm>
          <a:prstGeom prst="roundRect">
            <a:avLst/>
          </a:prstGeom>
          <a:solidFill>
            <a:srgbClr val="FFFFFF"/>
          </a:solidFill>
          <a:effectLst>
            <a:outerShdw blurRad="50800" dist="38100" dir="13500000" algn="br"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AI" dirty="0"/>
          </a:p>
        </p:txBody>
      </p:sp>
      <p:sp>
        <p:nvSpPr>
          <p:cNvPr id="34" name="Rectangle: Rounded Corners 33">
            <a:extLst>
              <a:ext uri="{FF2B5EF4-FFF2-40B4-BE49-F238E27FC236}">
                <a16:creationId xmlns:a16="http://schemas.microsoft.com/office/drawing/2014/main" id="{78D6BC89-786B-5946-9544-8D408F0664DA}"/>
              </a:ext>
            </a:extLst>
          </p:cNvPr>
          <p:cNvSpPr/>
          <p:nvPr/>
        </p:nvSpPr>
        <p:spPr>
          <a:xfrm>
            <a:off x="11096626" y="16850081"/>
            <a:ext cx="8794878" cy="4411251"/>
          </a:xfrm>
          <a:prstGeom prst="roundRect">
            <a:avLst/>
          </a:prstGeom>
          <a:solidFill>
            <a:srgbClr val="FFFFFF"/>
          </a:solidFill>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AI" dirty="0"/>
          </a:p>
        </p:txBody>
      </p:sp>
      <p:sp>
        <p:nvSpPr>
          <p:cNvPr id="35" name="Flowchart: Terminator 34">
            <a:extLst>
              <a:ext uri="{FF2B5EF4-FFF2-40B4-BE49-F238E27FC236}">
                <a16:creationId xmlns:a16="http://schemas.microsoft.com/office/drawing/2014/main" id="{FC933A02-9F27-2E35-B609-E57F64615BA9}"/>
              </a:ext>
            </a:extLst>
          </p:cNvPr>
          <p:cNvSpPr/>
          <p:nvPr/>
        </p:nvSpPr>
        <p:spPr>
          <a:xfrm>
            <a:off x="12289636" y="16438729"/>
            <a:ext cx="2305702" cy="812903"/>
          </a:xfrm>
          <a:prstGeom prst="flowChartTerminator">
            <a:avLst/>
          </a:prstGeom>
          <a:solidFill>
            <a:srgbClr val="00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Công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nghệ</a:t>
            </a:r>
            <a:endParaRPr lang="en-AI" sz="3200" dirty="0">
              <a:solidFill>
                <a:schemeClr val="tx1"/>
              </a:solidFill>
              <a:latin typeface="Times New Roman" panose="02020603050405020304" pitchFamily="18" charset="0"/>
              <a:cs typeface="Times New Roman" panose="02020603050405020304" pitchFamily="18" charset="0"/>
            </a:endParaRPr>
          </a:p>
        </p:txBody>
      </p:sp>
      <p:pic>
        <p:nvPicPr>
          <p:cNvPr id="37" name="Picture 2" descr="See Building Java Project with Spring Boot at Google Developer Student ...">
            <a:extLst>
              <a:ext uri="{FF2B5EF4-FFF2-40B4-BE49-F238E27FC236}">
                <a16:creationId xmlns:a16="http://schemas.microsoft.com/office/drawing/2014/main" id="{5D6CA1B9-F734-B9A0-87CD-25379E2A7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40969" y="18163065"/>
            <a:ext cx="1684048" cy="168404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8" name="Picture 10" descr="SQL Server 2014 Service (Revised) Pack 1 Now Available | ITPro Today ...">
            <a:extLst>
              <a:ext uri="{FF2B5EF4-FFF2-40B4-BE49-F238E27FC236}">
                <a16:creationId xmlns:a16="http://schemas.microsoft.com/office/drawing/2014/main" id="{DC0D70CC-0528-9D9A-A13B-3273E6759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3308" y="19055706"/>
            <a:ext cx="4106851" cy="2131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ct Kullanmanın Avantajları ve React Kurulumu | by Beste | Kodcular ...">
            <a:extLst>
              <a:ext uri="{FF2B5EF4-FFF2-40B4-BE49-F238E27FC236}">
                <a16:creationId xmlns:a16="http://schemas.microsoft.com/office/drawing/2014/main" id="{A8871870-8191-62E1-9F66-98C71CDEAF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1343" y="16998184"/>
            <a:ext cx="3833807" cy="255587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Rounded Corners 39">
            <a:extLst>
              <a:ext uri="{FF2B5EF4-FFF2-40B4-BE49-F238E27FC236}">
                <a16:creationId xmlns:a16="http://schemas.microsoft.com/office/drawing/2014/main" id="{D5E681F1-671E-019E-061A-9FC8F0E17EB1}"/>
              </a:ext>
            </a:extLst>
          </p:cNvPr>
          <p:cNvSpPr/>
          <p:nvPr/>
        </p:nvSpPr>
        <p:spPr>
          <a:xfrm>
            <a:off x="1512893" y="27979292"/>
            <a:ext cx="18399382" cy="1920607"/>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I"/>
          </a:p>
        </p:txBody>
      </p:sp>
      <p:sp>
        <p:nvSpPr>
          <p:cNvPr id="42" name="TextBox 41">
            <a:extLst>
              <a:ext uri="{FF2B5EF4-FFF2-40B4-BE49-F238E27FC236}">
                <a16:creationId xmlns:a16="http://schemas.microsoft.com/office/drawing/2014/main" id="{ABC46B79-3076-75C0-D993-6D9BE9073C25}"/>
              </a:ext>
            </a:extLst>
          </p:cNvPr>
          <p:cNvSpPr txBox="1"/>
          <p:nvPr/>
        </p:nvSpPr>
        <p:spPr>
          <a:xfrm>
            <a:off x="2037343" y="28523549"/>
            <a:ext cx="17304243" cy="1200329"/>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phim</a:t>
            </a:r>
            <a:endParaRPr lang="en-AI" sz="2400" dirty="0">
              <a:latin typeface="Times New Roman" panose="02020603050405020304" pitchFamily="18" charset="0"/>
              <a:cs typeface="Times New Roman" panose="02020603050405020304" pitchFamily="18" charset="0"/>
            </a:endParaRPr>
          </a:p>
        </p:txBody>
      </p:sp>
      <p:sp>
        <p:nvSpPr>
          <p:cNvPr id="43" name="Flowchart: Terminator 42">
            <a:extLst>
              <a:ext uri="{FF2B5EF4-FFF2-40B4-BE49-F238E27FC236}">
                <a16:creationId xmlns:a16="http://schemas.microsoft.com/office/drawing/2014/main" id="{9F2E7093-C78F-6EBE-CEDF-6052F74C435E}"/>
              </a:ext>
            </a:extLst>
          </p:cNvPr>
          <p:cNvSpPr/>
          <p:nvPr/>
        </p:nvSpPr>
        <p:spPr>
          <a:xfrm>
            <a:off x="2112860" y="27643132"/>
            <a:ext cx="2212397" cy="704396"/>
          </a:xfrm>
          <a:prstGeom prst="flowChartTerminator">
            <a:avLst/>
          </a:prstGeom>
          <a:solidFill>
            <a:srgbClr val="FFC6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Kết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luận</a:t>
            </a:r>
            <a:endParaRPr lang="en-AI" sz="3200" dirty="0">
              <a:solidFill>
                <a:schemeClr val="tx1"/>
              </a:solidFill>
              <a:latin typeface="Times New Roman" panose="02020603050405020304" pitchFamily="18" charset="0"/>
              <a:cs typeface="Times New Roman" panose="02020603050405020304" pitchFamily="18" charset="0"/>
            </a:endParaRPr>
          </a:p>
        </p:txBody>
      </p:sp>
      <p:sp>
        <p:nvSpPr>
          <p:cNvPr id="44" name="Flowchart: Terminator 43">
            <a:extLst>
              <a:ext uri="{FF2B5EF4-FFF2-40B4-BE49-F238E27FC236}">
                <a16:creationId xmlns:a16="http://schemas.microsoft.com/office/drawing/2014/main" id="{DA25DA65-4082-B311-4D83-3086CFD0108A}"/>
              </a:ext>
            </a:extLst>
          </p:cNvPr>
          <p:cNvSpPr/>
          <p:nvPr/>
        </p:nvSpPr>
        <p:spPr>
          <a:xfrm>
            <a:off x="2890300" y="21951157"/>
            <a:ext cx="2567071" cy="812529"/>
          </a:xfrm>
          <a:prstGeom prst="flowChartTerminator">
            <a:avLst/>
          </a:prstGeom>
          <a:solidFill>
            <a:srgbClr val="66FF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Kết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quả</a:t>
            </a:r>
            <a:endParaRPr lang="en-AI" sz="3200" dirty="0">
              <a:solidFill>
                <a:schemeClr val="tx1"/>
              </a:solidFill>
              <a:latin typeface="Times New Roman" panose="02020603050405020304" pitchFamily="18" charset="0"/>
              <a:cs typeface="Times New Roman" panose="02020603050405020304" pitchFamily="18" charset="0"/>
            </a:endParaRPr>
          </a:p>
        </p:txBody>
      </p:sp>
      <p:pic>
        <p:nvPicPr>
          <p:cNvPr id="46" name="Picture 45">
            <a:extLst>
              <a:ext uri="{FF2B5EF4-FFF2-40B4-BE49-F238E27FC236}">
                <a16:creationId xmlns:a16="http://schemas.microsoft.com/office/drawing/2014/main" id="{94E1F3A7-FB6B-9C84-1BB7-D535788F3A14}"/>
              </a:ext>
            </a:extLst>
          </p:cNvPr>
          <p:cNvPicPr>
            <a:picLocks noChangeAspect="1"/>
          </p:cNvPicPr>
          <p:nvPr/>
        </p:nvPicPr>
        <p:blipFill>
          <a:blip r:embed="rId7"/>
          <a:stretch>
            <a:fillRect/>
          </a:stretch>
        </p:blipFill>
        <p:spPr>
          <a:xfrm>
            <a:off x="2481467" y="22893629"/>
            <a:ext cx="4595169" cy="4499163"/>
          </a:xfrm>
          <a:prstGeom prst="rect">
            <a:avLst/>
          </a:prstGeom>
        </p:spPr>
      </p:pic>
      <p:pic>
        <p:nvPicPr>
          <p:cNvPr id="50" name="Picture 49">
            <a:extLst>
              <a:ext uri="{FF2B5EF4-FFF2-40B4-BE49-F238E27FC236}">
                <a16:creationId xmlns:a16="http://schemas.microsoft.com/office/drawing/2014/main" id="{B2649D8D-8B02-711F-D8BF-4DB375CFADB3}"/>
              </a:ext>
            </a:extLst>
          </p:cNvPr>
          <p:cNvPicPr>
            <a:picLocks noChangeAspect="1"/>
          </p:cNvPicPr>
          <p:nvPr/>
        </p:nvPicPr>
        <p:blipFill>
          <a:blip r:embed="rId8"/>
          <a:stretch>
            <a:fillRect/>
          </a:stretch>
        </p:blipFill>
        <p:spPr>
          <a:xfrm>
            <a:off x="7575604" y="22763686"/>
            <a:ext cx="5246968" cy="4599073"/>
          </a:xfrm>
          <a:prstGeom prst="rect">
            <a:avLst/>
          </a:prstGeom>
        </p:spPr>
      </p:pic>
      <p:pic>
        <p:nvPicPr>
          <p:cNvPr id="52" name="Picture 51">
            <a:extLst>
              <a:ext uri="{FF2B5EF4-FFF2-40B4-BE49-F238E27FC236}">
                <a16:creationId xmlns:a16="http://schemas.microsoft.com/office/drawing/2014/main" id="{81120CA8-9AE4-D9B2-77D1-137C10CB6BA5}"/>
              </a:ext>
            </a:extLst>
          </p:cNvPr>
          <p:cNvPicPr>
            <a:picLocks noChangeAspect="1"/>
          </p:cNvPicPr>
          <p:nvPr/>
        </p:nvPicPr>
        <p:blipFill>
          <a:blip r:embed="rId9"/>
          <a:stretch>
            <a:fillRect/>
          </a:stretch>
        </p:blipFill>
        <p:spPr>
          <a:xfrm>
            <a:off x="13465196" y="23296340"/>
            <a:ext cx="5826439" cy="3693742"/>
          </a:xfrm>
          <a:prstGeom prst="rect">
            <a:avLst/>
          </a:prstGeom>
        </p:spPr>
      </p:pic>
    </p:spTree>
    <p:extLst>
      <p:ext uri="{BB962C8B-B14F-4D97-AF65-F5344CB8AC3E}">
        <p14:creationId xmlns:p14="http://schemas.microsoft.com/office/powerpoint/2010/main" val="1259061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234</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Vương Hoàng</dc:creator>
  <cp:lastModifiedBy>Vương Hoàng</cp:lastModifiedBy>
  <cp:revision>6</cp:revision>
  <dcterms:created xsi:type="dcterms:W3CDTF">2024-10-02T03:37:44Z</dcterms:created>
  <dcterms:modified xsi:type="dcterms:W3CDTF">2024-10-02T14:15:20Z</dcterms:modified>
</cp:coreProperties>
</file>