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embeddedFontLst>
    <p:embeddedFont>
      <p:font typeface="Franklin Gothic Book" panose="020B0503020102020204" pitchFamily="34" charset="0"/>
      <p:regular r:id="rId3"/>
      <p:italic r:id="rId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>
        <p:scale>
          <a:sx n="96" d="100"/>
          <a:sy n="96" d="100"/>
        </p:scale>
        <p:origin x="2080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7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0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3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4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7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9234EB80-F171-E24F-9E99-33EAF0642CE4}" type="datetimeFigureOut">
              <a:rPr lang="en-US" smtClean="0"/>
              <a:pPr/>
              <a:t>11/6/24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9CB87C7A-F154-AE4E-B566-A7B9DAB382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5DD6B9-5F0A-C43B-58B4-8EA0E3830934}"/>
              </a:ext>
            </a:extLst>
          </p:cNvPr>
          <p:cNvSpPr/>
          <p:nvPr/>
        </p:nvSpPr>
        <p:spPr>
          <a:xfrm>
            <a:off x="-56644" y="-8092"/>
            <a:ext cx="9265380" cy="1359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3156F0-EFFF-BD34-96AA-ABA1E3761CAB}"/>
              </a:ext>
            </a:extLst>
          </p:cNvPr>
          <p:cNvGrpSpPr/>
          <p:nvPr/>
        </p:nvGrpSpPr>
        <p:grpSpPr>
          <a:xfrm>
            <a:off x="2211805" y="108283"/>
            <a:ext cx="4720390" cy="1118937"/>
            <a:chOff x="2739189" y="2899610"/>
            <a:chExt cx="4720390" cy="1118937"/>
          </a:xfrm>
        </p:grpSpPr>
        <p:pic>
          <p:nvPicPr>
            <p:cNvPr id="5" name="Picture 4" descr="A logo of a letter r&#10;&#10;Description automatically generated">
              <a:extLst>
                <a:ext uri="{FF2B5EF4-FFF2-40B4-BE49-F238E27FC236}">
                  <a16:creationId xmlns:a16="http://schemas.microsoft.com/office/drawing/2014/main" id="{559DD481-617C-E074-B743-104D3D8D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9189" y="2899610"/>
              <a:ext cx="1118937" cy="1118937"/>
            </a:xfrm>
            <a:prstGeom prst="ellipse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8C258A-A5C1-84C0-502E-73EE122E2515}"/>
                </a:ext>
              </a:extLst>
            </p:cNvPr>
            <p:cNvSpPr txBox="1"/>
            <p:nvPr/>
          </p:nvSpPr>
          <p:spPr>
            <a:xfrm>
              <a:off x="3954379" y="3013501"/>
              <a:ext cx="3505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err="1">
                  <a:latin typeface="Franklin Gothic Book" panose="020B0503020102020204" pitchFamily="34" charset="0"/>
                </a:rPr>
                <a:t>RepoInsight</a:t>
              </a:r>
              <a:endParaRPr lang="en-US" sz="4800" b="1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03171-728D-893F-CB51-497873657CF4}"/>
              </a:ext>
            </a:extLst>
          </p:cNvPr>
          <p:cNvGrpSpPr/>
          <p:nvPr/>
        </p:nvGrpSpPr>
        <p:grpSpPr>
          <a:xfrm>
            <a:off x="150347" y="4176093"/>
            <a:ext cx="2417469" cy="2357848"/>
            <a:chOff x="415088" y="4778497"/>
            <a:chExt cx="4535907" cy="235784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709093-EC5C-5C9B-8E49-7B3BA792121D}"/>
                </a:ext>
              </a:extLst>
            </p:cNvPr>
            <p:cNvSpPr txBox="1"/>
            <p:nvPr/>
          </p:nvSpPr>
          <p:spPr>
            <a:xfrm>
              <a:off x="415090" y="5228130"/>
              <a:ext cx="4535905" cy="1908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Franklin Gothic Book" panose="020B0503020102020204" pitchFamily="34" charset="0"/>
                </a:rPr>
                <a:t>Interactive charts that display an individual's contributions over time</a:t>
              </a:r>
            </a:p>
            <a:p>
              <a:endParaRPr lang="en-US" sz="800" dirty="0">
                <a:latin typeface="Franklin Gothic Book" panose="020B05030201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Franklin Gothic Book" panose="020B0503020102020204" pitchFamily="34" charset="0"/>
                </a:rPr>
                <a:t>Detailed statistics summarizing overall activity within a repository</a:t>
              </a:r>
            </a:p>
            <a:p>
              <a:endParaRPr lang="en-US" sz="800" dirty="0">
                <a:latin typeface="Franklin Gothic Book" panose="020B05030201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Franklin Gothic Book" panose="020B0503020102020204" pitchFamily="34" charset="0"/>
                </a:rPr>
                <a:t>Line modification tracker that shows the last person to modify each line in a specified file, helping users understand code ownership and history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BC013F-715A-D55C-623D-8F55F624E6A0}"/>
                </a:ext>
              </a:extLst>
            </p:cNvPr>
            <p:cNvSpPr txBox="1"/>
            <p:nvPr/>
          </p:nvSpPr>
          <p:spPr>
            <a:xfrm>
              <a:off x="415088" y="4778497"/>
              <a:ext cx="4535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Franklin Gothic Book" panose="020B0503020102020204" pitchFamily="34" charset="0"/>
                </a:rPr>
                <a:t>Features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295ED8-75A9-05EE-1867-BF2FE208F872}"/>
              </a:ext>
            </a:extLst>
          </p:cNvPr>
          <p:cNvGrpSpPr/>
          <p:nvPr/>
        </p:nvGrpSpPr>
        <p:grpSpPr>
          <a:xfrm>
            <a:off x="169662" y="1484774"/>
            <a:ext cx="4042879" cy="2404014"/>
            <a:chOff x="415089" y="1413294"/>
            <a:chExt cx="4535907" cy="240401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6DC2C9-3951-C4F6-6623-EA98FB0CFF17}"/>
                </a:ext>
              </a:extLst>
            </p:cNvPr>
            <p:cNvSpPr txBox="1"/>
            <p:nvPr/>
          </p:nvSpPr>
          <p:spPr>
            <a:xfrm>
              <a:off x="415090" y="1862927"/>
              <a:ext cx="4535906" cy="1954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 err="1">
                  <a:latin typeface="Franklin Gothic Book" panose="020B0503020102020204" pitchFamily="34" charset="0"/>
                </a:rPr>
                <a:t>Repolnsight</a:t>
              </a:r>
              <a:r>
                <a:rPr lang="en-US" sz="1100" dirty="0">
                  <a:latin typeface="Franklin Gothic Book" panose="020B0503020102020204" pitchFamily="34" charset="0"/>
                </a:rPr>
                <a:t> provides software developers, team leads, and project managers with insights into their collaborative work within GitHub repositories</a:t>
              </a:r>
            </a:p>
            <a:p>
              <a:endParaRPr lang="en-US" sz="1100" dirty="0">
                <a:latin typeface="Franklin Gothic Book" panose="020B05030201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Franklin Gothic Book" panose="020B0503020102020204" pitchFamily="34" charset="0"/>
                </a:rPr>
                <a:t>Empower users to visualize and assess their contributions over time, fostering a deeper understanding of both individual and team performance</a:t>
              </a:r>
            </a:p>
            <a:p>
              <a:endParaRPr lang="en-US" sz="1100" dirty="0">
                <a:latin typeface="Franklin Gothic Book" panose="020B0503020102020204" pitchFamily="34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Franklin Gothic Book" panose="020B0503020102020204" pitchFamily="34" charset="0"/>
                </a:rPr>
                <a:t>Provides an understanding of individual and collective efforts, supporting a culture of accountability and continuous improvement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FED171-9433-07E0-166F-1B3AE25214C8}"/>
                </a:ext>
              </a:extLst>
            </p:cNvPr>
            <p:cNvSpPr txBox="1"/>
            <p:nvPr/>
          </p:nvSpPr>
          <p:spPr>
            <a:xfrm>
              <a:off x="415089" y="1413294"/>
              <a:ext cx="4535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Franklin Gothic Book" panose="020B0503020102020204" pitchFamily="34" charset="0"/>
                </a:rPr>
                <a:t>Introduction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E80052-9DD5-AEC1-E4C8-756BD58BE00C}"/>
              </a:ext>
            </a:extLst>
          </p:cNvPr>
          <p:cNvGrpSpPr>
            <a:grpSpLocks noChangeAspect="1"/>
          </p:cNvGrpSpPr>
          <p:nvPr/>
        </p:nvGrpSpPr>
        <p:grpSpPr>
          <a:xfrm>
            <a:off x="2495453" y="4175096"/>
            <a:ext cx="3307992" cy="2191236"/>
            <a:chOff x="4930494" y="3783147"/>
            <a:chExt cx="4115657" cy="289705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FE46E5-751C-1985-97F5-0BA92E6E0F8D}"/>
                </a:ext>
              </a:extLst>
            </p:cNvPr>
            <p:cNvSpPr txBox="1"/>
            <p:nvPr/>
          </p:nvSpPr>
          <p:spPr>
            <a:xfrm>
              <a:off x="5507944" y="3783147"/>
              <a:ext cx="2816751" cy="644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Franklin Gothic Book" panose="020B0503020102020204" pitchFamily="34" charset="0"/>
                </a:rPr>
                <a:t>Technologies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1F9314-4B44-62E2-92D2-D06F16111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930494" y="4524851"/>
              <a:ext cx="4115657" cy="2155355"/>
            </a:xfrm>
            <a:prstGeom prst="rect">
              <a:avLst/>
            </a:prstGeom>
          </p:spPr>
        </p:pic>
      </p:grp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F940856B-78B2-9916-3EBB-0FFB3B1A23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0962"/>
          <a:stretch/>
        </p:blipFill>
        <p:spPr>
          <a:xfrm>
            <a:off x="5820068" y="4057494"/>
            <a:ext cx="3091176" cy="2610136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6A0FA5E-1874-E6FA-FBE1-899A3E3E416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9474"/>
          <a:stretch/>
        </p:blipFill>
        <p:spPr>
          <a:xfrm>
            <a:off x="4564079" y="1478912"/>
            <a:ext cx="3493419" cy="252451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DDE377-390A-0E51-5380-2A244A9DF641}"/>
              </a:ext>
            </a:extLst>
          </p:cNvPr>
          <p:cNvCxnSpPr>
            <a:cxnSpLocks/>
            <a:stCxn id="2" idx="0"/>
            <a:endCxn id="38" idx="2"/>
          </p:cNvCxnSpPr>
          <p:nvPr/>
        </p:nvCxnSpPr>
        <p:spPr>
          <a:xfrm flipV="1">
            <a:off x="4982142" y="2507599"/>
            <a:ext cx="677705" cy="221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22F8C3-6192-DA10-A797-C64F1EBBD584}"/>
              </a:ext>
            </a:extLst>
          </p:cNvPr>
          <p:cNvCxnSpPr>
            <a:cxnSpLocks/>
            <a:stCxn id="2" idx="6"/>
            <a:endCxn id="38" idx="4"/>
          </p:cNvCxnSpPr>
          <p:nvPr/>
        </p:nvCxnSpPr>
        <p:spPr>
          <a:xfrm flipV="1">
            <a:off x="5591308" y="2587710"/>
            <a:ext cx="148650" cy="718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651E313-6F11-59DC-CF6E-64710072538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972" t="18787" r="55182" b="66754"/>
          <a:stretch/>
        </p:blipFill>
        <p:spPr>
          <a:xfrm>
            <a:off x="4372976" y="2729350"/>
            <a:ext cx="1218332" cy="1153252"/>
          </a:xfrm>
          <a:prstGeom prst="ellipse">
            <a:avLst/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03C3C0-5476-73FE-90A6-C02D8EDB6499}"/>
              </a:ext>
            </a:extLst>
          </p:cNvPr>
          <p:cNvCxnSpPr>
            <a:cxnSpLocks/>
            <a:stCxn id="23" idx="1"/>
            <a:endCxn id="34" idx="7"/>
          </p:cNvCxnSpPr>
          <p:nvPr/>
        </p:nvCxnSpPr>
        <p:spPr>
          <a:xfrm flipH="1">
            <a:off x="6646315" y="1784677"/>
            <a:ext cx="1148119" cy="737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455142-EC19-3188-B743-C187E40DB4CC}"/>
              </a:ext>
            </a:extLst>
          </p:cNvPr>
          <p:cNvCxnSpPr>
            <a:cxnSpLocks/>
            <a:stCxn id="23" idx="3"/>
            <a:endCxn id="34" idx="6"/>
          </p:cNvCxnSpPr>
          <p:nvPr/>
        </p:nvCxnSpPr>
        <p:spPr>
          <a:xfrm flipH="1" flipV="1">
            <a:off x="6669779" y="2579249"/>
            <a:ext cx="1124655" cy="20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BD7BB3DB-AFC2-2718-9595-8E50DDB8FE6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4470" t="18172" r="23684" b="67369"/>
          <a:stretch/>
        </p:blipFill>
        <p:spPr>
          <a:xfrm>
            <a:off x="7616013" y="1615788"/>
            <a:ext cx="1218332" cy="1153252"/>
          </a:xfrm>
          <a:prstGeom prst="ellipse">
            <a:avLst/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F7FDA61B-20F8-77C6-EA55-98DBAA56A3B9}"/>
              </a:ext>
            </a:extLst>
          </p:cNvPr>
          <p:cNvSpPr/>
          <p:nvPr/>
        </p:nvSpPr>
        <p:spPr>
          <a:xfrm>
            <a:off x="6509558" y="2499138"/>
            <a:ext cx="160221" cy="16022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A4EDAAA-4CFB-5898-997E-F36A6A382ABD}"/>
              </a:ext>
            </a:extLst>
          </p:cNvPr>
          <p:cNvSpPr/>
          <p:nvPr/>
        </p:nvSpPr>
        <p:spPr>
          <a:xfrm>
            <a:off x="5659847" y="2427488"/>
            <a:ext cx="160221" cy="16022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9CBB888-27A8-DF57-7F7A-2D810A9E0533}"/>
              </a:ext>
            </a:extLst>
          </p:cNvPr>
          <p:cNvCxnSpPr>
            <a:cxnSpLocks/>
            <a:stCxn id="46" idx="6"/>
            <a:endCxn id="47" idx="0"/>
          </p:cNvCxnSpPr>
          <p:nvPr/>
        </p:nvCxnSpPr>
        <p:spPr>
          <a:xfrm>
            <a:off x="6429233" y="4859020"/>
            <a:ext cx="228975" cy="583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5A60ECB-78F0-A805-DCEB-76D4BEC0D3D8}"/>
              </a:ext>
            </a:extLst>
          </p:cNvPr>
          <p:cNvCxnSpPr>
            <a:cxnSpLocks/>
            <a:stCxn id="46" idx="4"/>
            <a:endCxn id="47" idx="2"/>
          </p:cNvCxnSpPr>
          <p:nvPr/>
        </p:nvCxnSpPr>
        <p:spPr>
          <a:xfrm>
            <a:off x="5820067" y="5435646"/>
            <a:ext cx="758030" cy="87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AE8FBDD6-975F-16B3-0CD6-226ED996FC5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671" b="2671"/>
          <a:stretch/>
        </p:blipFill>
        <p:spPr>
          <a:xfrm>
            <a:off x="5210901" y="4282394"/>
            <a:ext cx="1218332" cy="1153252"/>
          </a:xfrm>
          <a:prstGeom prst="ellipse">
            <a:avLst/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76757A8E-74DF-8E53-3509-B464CEA5A155}"/>
              </a:ext>
            </a:extLst>
          </p:cNvPr>
          <p:cNvSpPr/>
          <p:nvPr/>
        </p:nvSpPr>
        <p:spPr>
          <a:xfrm>
            <a:off x="6578097" y="5442974"/>
            <a:ext cx="160221" cy="160221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692DAF-5C2A-235F-9012-A5E9567B9EA4}"/>
              </a:ext>
            </a:extLst>
          </p:cNvPr>
          <p:cNvSpPr txBox="1"/>
          <p:nvPr/>
        </p:nvSpPr>
        <p:spPr>
          <a:xfrm>
            <a:off x="7204875" y="210464"/>
            <a:ext cx="173118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Franklin Gothic Book" panose="020B0503020102020204" pitchFamily="34" charset="0"/>
              </a:rPr>
              <a:t>Ali Akbar</a:t>
            </a:r>
          </a:p>
          <a:p>
            <a:pPr algn="r"/>
            <a:r>
              <a:rPr lang="en-US" sz="1100" dirty="0" err="1">
                <a:latin typeface="Franklin Gothic Book" panose="020B0503020102020204" pitchFamily="34" charset="0"/>
              </a:rPr>
              <a:t>Kidus</a:t>
            </a:r>
            <a:r>
              <a:rPr lang="en-US" sz="1100" dirty="0">
                <a:latin typeface="Franklin Gothic Book" panose="020B0503020102020204" pitchFamily="34" charset="0"/>
              </a:rPr>
              <a:t> Hailu</a:t>
            </a:r>
          </a:p>
          <a:p>
            <a:pPr algn="r"/>
            <a:r>
              <a:rPr lang="en-US" sz="1100" dirty="0">
                <a:latin typeface="Franklin Gothic Book" panose="020B0503020102020204" pitchFamily="34" charset="0"/>
              </a:rPr>
              <a:t>Nathan Larsen</a:t>
            </a:r>
          </a:p>
          <a:p>
            <a:pPr algn="r"/>
            <a:r>
              <a:rPr lang="en-US" sz="1100" dirty="0" err="1">
                <a:latin typeface="Franklin Gothic Book" panose="020B0503020102020204" pitchFamily="34" charset="0"/>
              </a:rPr>
              <a:t>Ogbu</a:t>
            </a:r>
            <a:r>
              <a:rPr lang="en-US" sz="1100" dirty="0">
                <a:latin typeface="Franklin Gothic Book" panose="020B0503020102020204" pitchFamily="34" charset="0"/>
              </a:rPr>
              <a:t> George </a:t>
            </a:r>
            <a:r>
              <a:rPr lang="en-US" sz="1100" dirty="0" err="1">
                <a:latin typeface="Franklin Gothic Book" panose="020B0503020102020204" pitchFamily="34" charset="0"/>
              </a:rPr>
              <a:t>Oruada</a:t>
            </a:r>
            <a:endParaRPr lang="en-US" sz="1100" dirty="0">
              <a:latin typeface="Franklin Gothic Book" panose="020B0503020102020204" pitchFamily="34" charset="0"/>
            </a:endParaRPr>
          </a:p>
          <a:p>
            <a:pPr algn="r"/>
            <a:r>
              <a:rPr lang="en-US" sz="1100" dirty="0" err="1">
                <a:latin typeface="Franklin Gothic Book" panose="020B0503020102020204" pitchFamily="34" charset="0"/>
              </a:rPr>
              <a:t>Zhenghao</a:t>
            </a:r>
            <a:r>
              <a:rPr lang="en-US" sz="1100" dirty="0">
                <a:latin typeface="Franklin Gothic Book" panose="020B0503020102020204" pitchFamily="34" charset="0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6171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114</Words>
  <Application>Microsoft Macintosh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Franklin Gothic Book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Larsen</dc:creator>
  <cp:lastModifiedBy>Nathan Larsen</cp:lastModifiedBy>
  <cp:revision>24</cp:revision>
  <dcterms:created xsi:type="dcterms:W3CDTF">2024-11-06T19:01:33Z</dcterms:created>
  <dcterms:modified xsi:type="dcterms:W3CDTF">2024-11-06T20:54:29Z</dcterms:modified>
</cp:coreProperties>
</file>