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Lst>
  <p:notesMasterIdLst>
    <p:notesMasterId r:id="rId8"/>
  </p:notesMasterIdLst>
  <p:sldIdLst>
    <p:sldId id="257" r:id="rId2"/>
    <p:sldId id="259" r:id="rId3"/>
    <p:sldId id="261" r:id="rId4"/>
    <p:sldId id="258" r:id="rId5"/>
    <p:sldId id="26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0"/>
  </p:normalViewPr>
  <p:slideViewPr>
    <p:cSldViewPr snapToGrid="0">
      <p:cViewPr varScale="1">
        <p:scale>
          <a:sx n="116" d="100"/>
          <a:sy n="116"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Most targeted companies for phishing scams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745-4F4C-BE1D-0F64BC3B4AB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745-4F4C-BE1D-0F64BC3B4AB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745-4F4C-BE1D-0F64BC3B4AB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745-4F4C-BE1D-0F64BC3B4AB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745-4F4C-BE1D-0F64BC3B4AB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745-4F4C-BE1D-0F64BC3B4AB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745-4F4C-BE1D-0F64BC3B4AB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745-4F4C-BE1D-0F64BC3B4AB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D745-4F4C-BE1D-0F64BC3B4AB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D745-4F4C-BE1D-0F64BC3B4ABF}"/>
              </c:ext>
            </c:extLst>
          </c:dPt>
          <c:dLbls>
            <c:dLbl>
              <c:idx val="0"/>
              <c:layout>
                <c:manualLayout>
                  <c:x val="-0.12962962962962962"/>
                  <c:y val="-9.5846144231971006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9E3C2100-4F87-8140-8886-56A55A443121}" type="VALUE">
                      <a:rPr lang="en-US" sz="1600">
                        <a:latin typeface="Times New Roman" panose="02020603050405020304" pitchFamily="18" charset="0"/>
                        <a:cs typeface="Times New Roman" panose="02020603050405020304" pitchFamily="18" charset="0"/>
                      </a:rPr>
                      <a:pPr>
                        <a:defRPr>
                          <a:solidFill>
                            <a:schemeClr val="tx1"/>
                          </a:solidFill>
                        </a:defRPr>
                      </a:pPr>
                      <a:t>[VALUE]</a:t>
                    </a:fld>
                    <a:endParaRPr lang="en-CA"/>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9.6064814814814811E-2"/>
                      <c:h val="0.14781746031746035"/>
                    </c:manualLayout>
                  </c15:layout>
                  <c15:dlblFieldTable/>
                  <c15:showDataLabelsRange val="0"/>
                </c:ext>
                <c:ext xmlns:c16="http://schemas.microsoft.com/office/drawing/2014/chart" uri="{C3380CC4-5D6E-409C-BE32-E72D297353CC}">
                  <c16:uniqueId val="{00000001-D745-4F4C-BE1D-0F64BC3B4ABF}"/>
                </c:ext>
              </c:extLst>
            </c:dLbl>
            <c:dLbl>
              <c:idx val="1"/>
              <c:layout>
                <c:manualLayout>
                  <c:x val="9.8379629629629622E-2"/>
                  <c:y val="-5.3723909511311084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10EF373D-E4EB-744F-A0A4-7A22B94D86DC}" type="VALUE">
                      <a:rPr lang="en-US" sz="1600">
                        <a:latin typeface="Times New Roman" panose="02020603050405020304" pitchFamily="18" charset="0"/>
                        <a:cs typeface="Times New Roman" panose="02020603050405020304" pitchFamily="18" charset="0"/>
                      </a:rPr>
                      <a:pPr>
                        <a:defRPr>
                          <a:solidFill>
                            <a:schemeClr val="tx1"/>
                          </a:solidFill>
                        </a:defRPr>
                      </a:pPr>
                      <a:t>[VALUE]</a:t>
                    </a:fld>
                    <a:endParaRPr lang="en-CA"/>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631944444444445"/>
                      <c:h val="0.12103174603174603"/>
                    </c:manualLayout>
                  </c15:layout>
                  <c15:dlblFieldTable/>
                  <c15:showDataLabelsRange val="0"/>
                </c:ext>
                <c:ext xmlns:c16="http://schemas.microsoft.com/office/drawing/2014/chart" uri="{C3380CC4-5D6E-409C-BE32-E72D297353CC}">
                  <c16:uniqueId val="{00000003-D745-4F4C-BE1D-0F64BC3B4ABF}"/>
                </c:ext>
              </c:extLst>
            </c:dLbl>
            <c:dLbl>
              <c:idx val="2"/>
              <c:layout>
                <c:manualLayout>
                  <c:x val="-0.17592592592592593"/>
                  <c:y val="0.42910542432195975"/>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1162FD18-8CD4-DD41-9562-5EF5AA2901FA}" type="VALUE">
                      <a:rPr lang="en-US" sz="1600">
                        <a:latin typeface="Times New Roman" panose="02020603050405020304" pitchFamily="18" charset="0"/>
                        <a:cs typeface="Times New Roman" panose="02020603050405020304" pitchFamily="18" charset="0"/>
                      </a:rPr>
                      <a:pPr>
                        <a:defRPr>
                          <a:solidFill>
                            <a:schemeClr val="tx1"/>
                          </a:solidFill>
                        </a:defRPr>
                      </a:pPr>
                      <a:t>[VALUE]</a:t>
                    </a:fld>
                    <a:endParaRPr lang="en-CA"/>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3194444444444445"/>
                      <c:h val="9.2261904761904767E-2"/>
                    </c:manualLayout>
                  </c15:layout>
                  <c15:dlblFieldTable/>
                  <c15:showDataLabelsRange val="0"/>
                </c:ext>
                <c:ext xmlns:c16="http://schemas.microsoft.com/office/drawing/2014/chart" uri="{C3380CC4-5D6E-409C-BE32-E72D297353CC}">
                  <c16:uniqueId val="{00000005-D745-4F4C-BE1D-0F64BC3B4ABF}"/>
                </c:ext>
              </c:extLst>
            </c:dLbl>
            <c:dLbl>
              <c:idx val="3"/>
              <c:layout>
                <c:manualLayout>
                  <c:x val="-0.25115740740740738"/>
                  <c:y val="0.36131749156355458"/>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BE81F0F1-AF30-6C4D-AA13-E3C9A971B591}" type="VALUE">
                      <a:rPr lang="en-US" sz="1600">
                        <a:latin typeface="Times New Roman" panose="02020603050405020304" pitchFamily="18" charset="0"/>
                        <a:cs typeface="Times New Roman" panose="02020603050405020304" pitchFamily="18" charset="0"/>
                      </a:rPr>
                      <a:pPr>
                        <a:defRPr>
                          <a:solidFill>
                            <a:schemeClr val="tx1"/>
                          </a:solidFill>
                        </a:defRPr>
                      </a:pPr>
                      <a:t>[VALUE]</a:t>
                    </a:fld>
                    <a:endParaRPr lang="en-CA"/>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9.7222222222222224E-2"/>
                      <c:h val="0.15178571428571427"/>
                    </c:manualLayout>
                  </c15:layout>
                  <c15:dlblFieldTable/>
                  <c15:showDataLabelsRange val="0"/>
                </c:ext>
                <c:ext xmlns:c16="http://schemas.microsoft.com/office/drawing/2014/chart" uri="{C3380CC4-5D6E-409C-BE32-E72D297353CC}">
                  <c16:uniqueId val="{00000007-D745-4F4C-BE1D-0F64BC3B4ABF}"/>
                </c:ext>
              </c:extLst>
            </c:dLbl>
            <c:dLbl>
              <c:idx val="4"/>
              <c:layout>
                <c:manualLayout>
                  <c:x val="-0.2467311898512686"/>
                  <c:y val="0.21130952380952381"/>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76FEA483-7B82-CC4D-B877-1AB7D0544A5A}" type="VALUE">
                      <a:rPr lang="en-US" sz="1600">
                        <a:latin typeface="Times New Roman" panose="02020603050405020304" pitchFamily="18" charset="0"/>
                        <a:cs typeface="Times New Roman" panose="02020603050405020304" pitchFamily="18" charset="0"/>
                      </a:rPr>
                      <a:pPr>
                        <a:defRPr>
                          <a:solidFill>
                            <a:schemeClr val="tx1"/>
                          </a:solidFill>
                        </a:defRPr>
                      </a:pPr>
                      <a:t>[VALUE]</a:t>
                    </a:fld>
                    <a:endParaRPr lang="en-CA"/>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756944444444445"/>
                      <c:h val="0.16865079365079366"/>
                    </c:manualLayout>
                  </c15:layout>
                  <c15:dlblFieldTable/>
                  <c15:showDataLabelsRange val="0"/>
                </c:ext>
                <c:ext xmlns:c16="http://schemas.microsoft.com/office/drawing/2014/chart" uri="{C3380CC4-5D6E-409C-BE32-E72D297353CC}">
                  <c16:uniqueId val="{00000009-D745-4F4C-BE1D-0F64BC3B4ABF}"/>
                </c:ext>
              </c:extLst>
            </c:dLbl>
            <c:dLbl>
              <c:idx val="5"/>
              <c:layout>
                <c:manualLayout>
                  <c:x val="-0.25462962962962965"/>
                  <c:y val="2.3543932008498938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776CD62C-0FF3-D843-9FFB-C924AF7DC9D6}" type="VALUE">
                      <a:rPr lang="en-US" sz="1600">
                        <a:latin typeface="Times New Roman" panose="02020603050405020304" pitchFamily="18" charset="0"/>
                        <a:cs typeface="Times New Roman" panose="02020603050405020304" pitchFamily="18" charset="0"/>
                      </a:rPr>
                      <a:pPr>
                        <a:defRPr>
                          <a:solidFill>
                            <a:schemeClr val="tx1"/>
                          </a:solidFill>
                        </a:defRPr>
                      </a:pPr>
                      <a:t>[VALUE]</a:t>
                    </a:fld>
                    <a:endParaRPr lang="en-CA"/>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6377314814814814"/>
                      <c:h val="9.7222222222222224E-2"/>
                    </c:manualLayout>
                  </c15:layout>
                  <c15:dlblFieldTable/>
                  <c15:showDataLabelsRange val="0"/>
                </c:ext>
                <c:ext xmlns:c16="http://schemas.microsoft.com/office/drawing/2014/chart" uri="{C3380CC4-5D6E-409C-BE32-E72D297353CC}">
                  <c16:uniqueId val="{0000000B-D745-4F4C-BE1D-0F64BC3B4ABF}"/>
                </c:ext>
              </c:extLst>
            </c:dLbl>
            <c:dLbl>
              <c:idx val="6"/>
              <c:layout>
                <c:manualLayout>
                  <c:x val="-4.3981481481481483E-2"/>
                  <c:y val="2.1064866891638549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AECF3C7E-B755-8D46-83FD-9FE059297A55}" type="VALUE">
                      <a:rPr lang="en-US" sz="1600">
                        <a:latin typeface="Times New Roman" panose="02020603050405020304" pitchFamily="18" charset="0"/>
                        <a:cs typeface="Times New Roman" panose="02020603050405020304" pitchFamily="18" charset="0"/>
                      </a:rPr>
                      <a:pPr>
                        <a:defRPr>
                          <a:solidFill>
                            <a:schemeClr val="tx1"/>
                          </a:solidFill>
                        </a:defRPr>
                      </a:pPr>
                      <a:t>[VALUE]</a:t>
                    </a:fld>
                    <a:endParaRPr lang="en-CA"/>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351851851851852"/>
                      <c:h val="9.3253968253968256E-2"/>
                    </c:manualLayout>
                  </c15:layout>
                  <c15:dlblFieldTable/>
                  <c15:showDataLabelsRange val="0"/>
                </c:ext>
                <c:ext xmlns:c16="http://schemas.microsoft.com/office/drawing/2014/chart" uri="{C3380CC4-5D6E-409C-BE32-E72D297353CC}">
                  <c16:uniqueId val="{0000000D-D745-4F4C-BE1D-0F64BC3B4ABF}"/>
                </c:ext>
              </c:extLst>
            </c:dLbl>
            <c:dLbl>
              <c:idx val="7"/>
              <c:layout>
                <c:manualLayout>
                  <c:x val="6.8287037037037035E-2"/>
                  <c:y val="5.2537182852143574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859D32C6-A115-394A-98DB-9A4D3EACA052}" type="VALUE">
                      <a:rPr lang="en-US" sz="1600">
                        <a:latin typeface="Times New Roman" panose="02020603050405020304" pitchFamily="18" charset="0"/>
                        <a:cs typeface="Times New Roman" panose="02020603050405020304" pitchFamily="18" charset="0"/>
                      </a:rPr>
                      <a:pPr>
                        <a:defRPr>
                          <a:solidFill>
                            <a:schemeClr val="tx1"/>
                          </a:solidFill>
                        </a:defRPr>
                      </a:pPr>
                      <a:t>[VALUE]</a:t>
                    </a:fld>
                    <a:endParaRPr lang="en-CA"/>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2905092592592593"/>
                      <c:h val="0.11607142857142858"/>
                    </c:manualLayout>
                  </c15:layout>
                  <c15:dlblFieldTable/>
                  <c15:showDataLabelsRange val="0"/>
                </c:ext>
                <c:ext xmlns:c16="http://schemas.microsoft.com/office/drawing/2014/chart" uri="{C3380CC4-5D6E-409C-BE32-E72D297353CC}">
                  <c16:uniqueId val="{0000000F-D745-4F4C-BE1D-0F64BC3B4ABF}"/>
                </c:ext>
              </c:extLst>
            </c:dLbl>
            <c:dLbl>
              <c:idx val="8"/>
              <c:layout>
                <c:manualLayout>
                  <c:x val="0.17708333333333326"/>
                  <c:y val="6.4484126984126949E-2"/>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9BDBA3F3-8291-F249-B881-1AD6C63BD441}" type="VALUE">
                      <a:rPr lang="en-US" sz="1600">
                        <a:latin typeface="Times New Roman" panose="02020603050405020304" pitchFamily="18" charset="0"/>
                        <a:cs typeface="Times New Roman" panose="02020603050405020304" pitchFamily="18" charset="0"/>
                      </a:rPr>
                      <a:pPr>
                        <a:defRPr>
                          <a:solidFill>
                            <a:schemeClr val="tx1"/>
                          </a:solidFill>
                        </a:defRPr>
                      </a:pPr>
                      <a:t>[VALUE]</a:t>
                    </a:fld>
                    <a:endParaRPr lang="en-CA"/>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6377314814814814"/>
                      <c:h val="0.13988095238095238"/>
                    </c:manualLayout>
                  </c15:layout>
                  <c15:dlblFieldTable/>
                  <c15:showDataLabelsRange val="0"/>
                </c:ext>
                <c:ext xmlns:c16="http://schemas.microsoft.com/office/drawing/2014/chart" uri="{C3380CC4-5D6E-409C-BE32-E72D297353CC}">
                  <c16:uniqueId val="{00000011-D745-4F4C-BE1D-0F64BC3B4ABF}"/>
                </c:ext>
              </c:extLst>
            </c:dLbl>
            <c:dLbl>
              <c:idx val="9"/>
              <c:layout>
                <c:manualLayout>
                  <c:x val="0.43402777777777762"/>
                  <c:y val="1.9900637420322458E-3"/>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fld id="{3EA6E736-B6D9-184F-B451-AB91011D5039}" type="VALUE">
                      <a:rPr lang="en-US" sz="1600">
                        <a:latin typeface="Times New Roman" panose="02020603050405020304" pitchFamily="18" charset="0"/>
                        <a:cs typeface="Times New Roman" panose="02020603050405020304" pitchFamily="18" charset="0"/>
                      </a:rPr>
                      <a:pPr>
                        <a:defRPr>
                          <a:solidFill>
                            <a:schemeClr val="tx1"/>
                          </a:solidFill>
                        </a:defRPr>
                      </a:pPr>
                      <a:t>[VALUE]</a:t>
                    </a:fld>
                    <a:endParaRPr lang="en-CA"/>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0.15219907407407407"/>
                      <c:h val="0.10912698412698413"/>
                    </c:manualLayout>
                  </c15:layout>
                  <c15:dlblFieldTable/>
                  <c15:showDataLabelsRange val="0"/>
                </c:ext>
                <c:ext xmlns:c16="http://schemas.microsoft.com/office/drawing/2014/chart" uri="{C3380CC4-5D6E-409C-BE32-E72D297353CC}">
                  <c16:uniqueId val="{00000013-D745-4F4C-BE1D-0F64BC3B4AB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Sheet1!$A$2:$A$11</c:f>
              <c:strCache>
                <c:ptCount val="10"/>
                <c:pt idx="0">
                  <c:v>Microsoft</c:v>
                </c:pt>
                <c:pt idx="1">
                  <c:v>Apple</c:v>
                </c:pt>
                <c:pt idx="2">
                  <c:v>LinkedIn</c:v>
                </c:pt>
                <c:pt idx="3">
                  <c:v>Google</c:v>
                </c:pt>
                <c:pt idx="4">
                  <c:v>Facebook</c:v>
                </c:pt>
                <c:pt idx="5">
                  <c:v>Amazon</c:v>
                </c:pt>
                <c:pt idx="6">
                  <c:v>DHL</c:v>
                </c:pt>
                <c:pt idx="7">
                  <c:v>Adidas</c:v>
                </c:pt>
                <c:pt idx="8">
                  <c:v>WhatsApp</c:v>
                </c:pt>
                <c:pt idx="9">
                  <c:v>Instagram</c:v>
                </c:pt>
              </c:strCache>
            </c:strRef>
          </c:cat>
          <c:val>
            <c:numRef>
              <c:f>Sheet1!$B$2:$B$11</c:f>
              <c:numCache>
                <c:formatCode>0%</c:formatCode>
                <c:ptCount val="10"/>
                <c:pt idx="0">
                  <c:v>0.56999999999999995</c:v>
                </c:pt>
                <c:pt idx="1">
                  <c:v>0.1</c:v>
                </c:pt>
                <c:pt idx="2">
                  <c:v>7.0000000000000007E-2</c:v>
                </c:pt>
                <c:pt idx="3">
                  <c:v>0.06</c:v>
                </c:pt>
                <c:pt idx="4" formatCode="0.00%">
                  <c:v>1.7999999999999999E-2</c:v>
                </c:pt>
                <c:pt idx="5" formatCode="0.00%">
                  <c:v>1.6E-2</c:v>
                </c:pt>
                <c:pt idx="6" formatCode="0.00%">
                  <c:v>8.9999999999999993E-3</c:v>
                </c:pt>
                <c:pt idx="7" formatCode="0.00%">
                  <c:v>8.0000000000000002E-3</c:v>
                </c:pt>
                <c:pt idx="8" formatCode="0.00%">
                  <c:v>8.0000000000000002E-3</c:v>
                </c:pt>
                <c:pt idx="9" formatCode="0.00%">
                  <c:v>7.0000000000000001E-3</c:v>
                </c:pt>
              </c:numCache>
            </c:numRef>
          </c:val>
          <c:extLst>
            <c:ext xmlns:c16="http://schemas.microsoft.com/office/drawing/2014/chart" uri="{C3380CC4-5D6E-409C-BE32-E72D297353CC}">
              <c16:uniqueId val="{00000014-D745-4F4C-BE1D-0F64BC3B4ABF}"/>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mn-cs"/>
              </a:defRPr>
            </a:pPr>
            <a:endParaRPr lang="en-US"/>
          </a:p>
        </c:txPr>
      </c:legendEntry>
      <c:legendEntry>
        <c:idx val="1"/>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mn-cs"/>
              </a:defRPr>
            </a:pPr>
            <a:endParaRPr lang="en-US"/>
          </a:p>
        </c:txPr>
      </c:legendEntry>
      <c:legendEntry>
        <c:idx val="2"/>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mn-cs"/>
              </a:defRPr>
            </a:pPr>
            <a:endParaRPr lang="en-US"/>
          </a:p>
        </c:txPr>
      </c:legendEntry>
      <c:legendEntry>
        <c:idx val="3"/>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mn-cs"/>
              </a:defRPr>
            </a:pPr>
            <a:endParaRPr lang="en-US"/>
          </a:p>
        </c:txPr>
      </c:legendEntry>
      <c:legendEntry>
        <c:idx val="4"/>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mn-cs"/>
              </a:defRPr>
            </a:pPr>
            <a:endParaRPr lang="en-US"/>
          </a:p>
        </c:txPr>
      </c:legendEntry>
      <c:legendEntry>
        <c:idx val="5"/>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mn-cs"/>
              </a:defRPr>
            </a:pPr>
            <a:endParaRPr lang="en-US"/>
          </a:p>
        </c:txPr>
      </c:legendEntry>
      <c:legendEntry>
        <c:idx val="6"/>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mn-cs"/>
              </a:defRPr>
            </a:pPr>
            <a:endParaRPr lang="en-US"/>
          </a:p>
        </c:txPr>
      </c:legendEntry>
      <c:legendEntry>
        <c:idx val="7"/>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mn-cs"/>
              </a:defRPr>
            </a:pPr>
            <a:endParaRPr lang="en-US"/>
          </a:p>
        </c:txPr>
      </c:legendEntry>
      <c:legendEntry>
        <c:idx val="8"/>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mn-cs"/>
              </a:defRPr>
            </a:pPr>
            <a:endParaRPr lang="en-US"/>
          </a:p>
        </c:txPr>
      </c:legendEntry>
      <c:legendEntry>
        <c:idx val="9"/>
        <c:txPr>
          <a:bodyPr rot="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D5E5D-D1E5-E447-821F-A2FC592A4775}" type="datetimeFigureOut">
              <a:rPr lang="en-CA" smtClean="0"/>
              <a:t>2024-09-19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FC1A8-B9F6-6E42-B14F-A30CA75673EA}" type="slidenum">
              <a:rPr lang="en-CA" smtClean="0"/>
              <a:t>‹#›</a:t>
            </a:fld>
            <a:endParaRPr lang="en-CA"/>
          </a:p>
        </p:txBody>
      </p:sp>
    </p:spTree>
    <p:extLst>
      <p:ext uri="{BB962C8B-B14F-4D97-AF65-F5344CB8AC3E}">
        <p14:creationId xmlns:p14="http://schemas.microsoft.com/office/powerpoint/2010/main" val="3787117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152D-E470-C508-B44C-88A57C2A6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70CF3A6-52B2-840D-9214-69E95C9F5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32F21F1-35B7-4F38-8B3B-EEE7E55FA57F}"/>
              </a:ext>
            </a:extLst>
          </p:cNvPr>
          <p:cNvSpPr>
            <a:spLocks noGrp="1"/>
          </p:cNvSpPr>
          <p:nvPr>
            <p:ph type="dt" sz="half" idx="10"/>
          </p:nvPr>
        </p:nvSpPr>
        <p:spPr/>
        <p:txBody>
          <a:bodyPr/>
          <a:lstStyle/>
          <a:p>
            <a:fld id="{237FF3F4-1FAF-2144-B6C8-D1B78B2357BB}" type="datetime1">
              <a:rPr lang="en-CA" smtClean="0"/>
              <a:t>2024-09-19</a:t>
            </a:fld>
            <a:endParaRPr lang="en-US"/>
          </a:p>
        </p:txBody>
      </p:sp>
      <p:sp>
        <p:nvSpPr>
          <p:cNvPr id="5" name="Footer Placeholder 4">
            <a:extLst>
              <a:ext uri="{FF2B5EF4-FFF2-40B4-BE49-F238E27FC236}">
                <a16:creationId xmlns:a16="http://schemas.microsoft.com/office/drawing/2014/main" id="{9786EFFD-43BE-B866-49C5-D23D470F4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59251-7024-D0EC-1072-87BE2CA03333}"/>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19097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4370-B097-2524-FFB6-BA3A4D7E6F3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2A8EA0-E094-FE5F-00EB-5527A577B5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F119A22-0EDC-1BB5-4ECA-6CAEE239B58F}"/>
              </a:ext>
            </a:extLst>
          </p:cNvPr>
          <p:cNvSpPr>
            <a:spLocks noGrp="1"/>
          </p:cNvSpPr>
          <p:nvPr>
            <p:ph type="dt" sz="half" idx="10"/>
          </p:nvPr>
        </p:nvSpPr>
        <p:spPr/>
        <p:txBody>
          <a:bodyPr/>
          <a:lstStyle/>
          <a:p>
            <a:fld id="{D92EA267-4922-B247-9B39-0F2E7932D04B}" type="datetime1">
              <a:rPr lang="en-CA" smtClean="0"/>
              <a:t>2024-09-19</a:t>
            </a:fld>
            <a:endParaRPr lang="en-US"/>
          </a:p>
        </p:txBody>
      </p:sp>
      <p:sp>
        <p:nvSpPr>
          <p:cNvPr id="5" name="Footer Placeholder 4">
            <a:extLst>
              <a:ext uri="{FF2B5EF4-FFF2-40B4-BE49-F238E27FC236}">
                <a16:creationId xmlns:a16="http://schemas.microsoft.com/office/drawing/2014/main" id="{182742B8-E166-CF07-E351-23B20377F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CD2CD-DEC9-9DC5-4256-3DDD3966CB1C}"/>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9515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2C1E4-F22C-2280-8050-CC152B668E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632B97-D53E-03A0-FD0E-77C9A997D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342F50-212D-5843-FEAC-F6DCD4BAF1E6}"/>
              </a:ext>
            </a:extLst>
          </p:cNvPr>
          <p:cNvSpPr>
            <a:spLocks noGrp="1"/>
          </p:cNvSpPr>
          <p:nvPr>
            <p:ph type="dt" sz="half" idx="10"/>
          </p:nvPr>
        </p:nvSpPr>
        <p:spPr/>
        <p:txBody>
          <a:bodyPr/>
          <a:lstStyle/>
          <a:p>
            <a:fld id="{7FC475EB-98DB-994C-9F99-F76823FF8D7B}" type="datetime1">
              <a:rPr lang="en-CA" smtClean="0"/>
              <a:t>2024-09-19</a:t>
            </a:fld>
            <a:endParaRPr lang="en-US"/>
          </a:p>
        </p:txBody>
      </p:sp>
      <p:sp>
        <p:nvSpPr>
          <p:cNvPr id="5" name="Footer Placeholder 4">
            <a:extLst>
              <a:ext uri="{FF2B5EF4-FFF2-40B4-BE49-F238E27FC236}">
                <a16:creationId xmlns:a16="http://schemas.microsoft.com/office/drawing/2014/main" id="{329185B7-E107-130A-6DF4-8D3D4634E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5F24F-F47B-204C-38D1-A2FF1BF8A2D8}"/>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55322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17A5-9E05-A0AA-A7CD-1A23871BA90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6ECF345-F116-FF4D-6F90-38D2EC7029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33FFDF9-8113-F026-CD21-F50EC8829AF1}"/>
              </a:ext>
            </a:extLst>
          </p:cNvPr>
          <p:cNvSpPr>
            <a:spLocks noGrp="1"/>
          </p:cNvSpPr>
          <p:nvPr>
            <p:ph type="dt" sz="half" idx="10"/>
          </p:nvPr>
        </p:nvSpPr>
        <p:spPr/>
        <p:txBody>
          <a:bodyPr/>
          <a:lstStyle/>
          <a:p>
            <a:fld id="{103D4B0D-C34A-7D43-A2D1-10AC6F6C9FF9}" type="datetime1">
              <a:rPr lang="en-CA" smtClean="0"/>
              <a:t>2024-09-19</a:t>
            </a:fld>
            <a:endParaRPr lang="en-US"/>
          </a:p>
        </p:txBody>
      </p:sp>
      <p:sp>
        <p:nvSpPr>
          <p:cNvPr id="5" name="Footer Placeholder 4">
            <a:extLst>
              <a:ext uri="{FF2B5EF4-FFF2-40B4-BE49-F238E27FC236}">
                <a16:creationId xmlns:a16="http://schemas.microsoft.com/office/drawing/2014/main" id="{257BF1A5-C859-AFEE-1708-7D92E39FE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FEABD-E89E-B1A5-4BD8-47B81E3D0B1A}"/>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9796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D9A8-F00F-67A6-5BA3-244BAC9DE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B374EEF-245D-0962-4870-B165451679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0C460B-64FC-F0D9-CF9C-A61FEB66A6C7}"/>
              </a:ext>
            </a:extLst>
          </p:cNvPr>
          <p:cNvSpPr>
            <a:spLocks noGrp="1"/>
          </p:cNvSpPr>
          <p:nvPr>
            <p:ph type="dt" sz="half" idx="10"/>
          </p:nvPr>
        </p:nvSpPr>
        <p:spPr/>
        <p:txBody>
          <a:bodyPr/>
          <a:lstStyle/>
          <a:p>
            <a:fld id="{6480E6F2-A31E-FD4A-A407-B3DACFA5BFBE}" type="datetime1">
              <a:rPr lang="en-CA" smtClean="0"/>
              <a:t>2024-09-19</a:t>
            </a:fld>
            <a:endParaRPr lang="en-US"/>
          </a:p>
        </p:txBody>
      </p:sp>
      <p:sp>
        <p:nvSpPr>
          <p:cNvPr id="5" name="Footer Placeholder 4">
            <a:extLst>
              <a:ext uri="{FF2B5EF4-FFF2-40B4-BE49-F238E27FC236}">
                <a16:creationId xmlns:a16="http://schemas.microsoft.com/office/drawing/2014/main" id="{F51549BE-7016-C7C2-ACCD-C77D74741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8D27BE-9B0B-B101-68FC-1CAFA317F02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94485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8B1F-1C47-5BDB-2610-5046ED0E41F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892A6B-5960-3D6E-E4DB-141069130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5A0152E-D5CF-0806-E528-C42F22A712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91E8DE6-5C0D-5245-9C3D-1C8C86831C9B}"/>
              </a:ext>
            </a:extLst>
          </p:cNvPr>
          <p:cNvSpPr>
            <a:spLocks noGrp="1"/>
          </p:cNvSpPr>
          <p:nvPr>
            <p:ph type="dt" sz="half" idx="10"/>
          </p:nvPr>
        </p:nvSpPr>
        <p:spPr/>
        <p:txBody>
          <a:bodyPr/>
          <a:lstStyle/>
          <a:p>
            <a:fld id="{177C1C8E-F4C9-B147-9BFE-F0D526DA7131}" type="datetime1">
              <a:rPr lang="en-CA" smtClean="0"/>
              <a:t>2024-09-19</a:t>
            </a:fld>
            <a:endParaRPr lang="en-US"/>
          </a:p>
        </p:txBody>
      </p:sp>
      <p:sp>
        <p:nvSpPr>
          <p:cNvPr id="6" name="Footer Placeholder 5">
            <a:extLst>
              <a:ext uri="{FF2B5EF4-FFF2-40B4-BE49-F238E27FC236}">
                <a16:creationId xmlns:a16="http://schemas.microsoft.com/office/drawing/2014/main" id="{CA774460-93F6-B7D3-0C9C-436793E8A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EA45B-8407-7715-2698-8E9A5762B74A}"/>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8997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24AB-E47A-7F14-857C-5C99AD81730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710C57D-7AD8-207E-4C9D-9B4E0F379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993B1C-9457-E6D0-0FF2-A5DAED0645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D14D846-D867-9781-437E-C2C8B7F98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664965-840D-5370-19B0-E24346A7DC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D76BC90-8A49-86D8-1212-006BEA2482E4}"/>
              </a:ext>
            </a:extLst>
          </p:cNvPr>
          <p:cNvSpPr>
            <a:spLocks noGrp="1"/>
          </p:cNvSpPr>
          <p:nvPr>
            <p:ph type="dt" sz="half" idx="10"/>
          </p:nvPr>
        </p:nvSpPr>
        <p:spPr/>
        <p:txBody>
          <a:bodyPr/>
          <a:lstStyle/>
          <a:p>
            <a:fld id="{258B84AC-6492-E040-BB4E-4344413712DE}" type="datetime1">
              <a:rPr lang="en-CA" smtClean="0"/>
              <a:t>2024-09-19</a:t>
            </a:fld>
            <a:endParaRPr lang="en-US"/>
          </a:p>
        </p:txBody>
      </p:sp>
      <p:sp>
        <p:nvSpPr>
          <p:cNvPr id="8" name="Footer Placeholder 7">
            <a:extLst>
              <a:ext uri="{FF2B5EF4-FFF2-40B4-BE49-F238E27FC236}">
                <a16:creationId xmlns:a16="http://schemas.microsoft.com/office/drawing/2014/main" id="{12A38698-EF76-5F89-1385-C3E151BEAF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1993E8-AFFF-3954-AFC1-3C8F1541998A}"/>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3750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7536-2566-9B8D-4360-234C454FC16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0C3AE4E-F754-C969-6B25-7B7E44AA09B5}"/>
              </a:ext>
            </a:extLst>
          </p:cNvPr>
          <p:cNvSpPr>
            <a:spLocks noGrp="1"/>
          </p:cNvSpPr>
          <p:nvPr>
            <p:ph type="dt" sz="half" idx="10"/>
          </p:nvPr>
        </p:nvSpPr>
        <p:spPr/>
        <p:txBody>
          <a:bodyPr/>
          <a:lstStyle/>
          <a:p>
            <a:fld id="{00D59282-B358-EC49-9E16-D287B5B1969F}" type="datetime1">
              <a:rPr lang="en-CA" smtClean="0"/>
              <a:t>2024-09-19</a:t>
            </a:fld>
            <a:endParaRPr lang="en-US"/>
          </a:p>
        </p:txBody>
      </p:sp>
      <p:sp>
        <p:nvSpPr>
          <p:cNvPr id="4" name="Footer Placeholder 3">
            <a:extLst>
              <a:ext uri="{FF2B5EF4-FFF2-40B4-BE49-F238E27FC236}">
                <a16:creationId xmlns:a16="http://schemas.microsoft.com/office/drawing/2014/main" id="{2E8FB159-0DEA-F3CB-0A56-150F87B9AA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07ECA1-2D6C-6356-B1E4-023ED38E91A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6153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4C48E6-0968-CB78-7165-4F2F6E81C419}"/>
              </a:ext>
            </a:extLst>
          </p:cNvPr>
          <p:cNvSpPr>
            <a:spLocks noGrp="1"/>
          </p:cNvSpPr>
          <p:nvPr>
            <p:ph type="dt" sz="half" idx="10"/>
          </p:nvPr>
        </p:nvSpPr>
        <p:spPr/>
        <p:txBody>
          <a:bodyPr/>
          <a:lstStyle/>
          <a:p>
            <a:fld id="{3B699B32-349A-7341-88CD-071F5DF179F7}" type="datetime1">
              <a:rPr lang="en-CA" smtClean="0"/>
              <a:t>2024-09-19</a:t>
            </a:fld>
            <a:endParaRPr lang="en-US"/>
          </a:p>
        </p:txBody>
      </p:sp>
      <p:sp>
        <p:nvSpPr>
          <p:cNvPr id="3" name="Footer Placeholder 2">
            <a:extLst>
              <a:ext uri="{FF2B5EF4-FFF2-40B4-BE49-F238E27FC236}">
                <a16:creationId xmlns:a16="http://schemas.microsoft.com/office/drawing/2014/main" id="{160FA6CB-81D6-CA1A-A314-791F0A0B2B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4E2D63-8776-7E3F-E0FD-9515B48A9E79}"/>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1901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40E8-3C01-8478-2F66-6B4F4CB5D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5F60EED-6058-3738-1ADF-2DB7EBCED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7D48B0-FD56-9F59-B6CE-D048615A3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56984-243D-72F3-AB87-EC12D677B6CD}"/>
              </a:ext>
            </a:extLst>
          </p:cNvPr>
          <p:cNvSpPr>
            <a:spLocks noGrp="1"/>
          </p:cNvSpPr>
          <p:nvPr>
            <p:ph type="dt" sz="half" idx="10"/>
          </p:nvPr>
        </p:nvSpPr>
        <p:spPr/>
        <p:txBody>
          <a:bodyPr/>
          <a:lstStyle/>
          <a:p>
            <a:fld id="{C62CD7CA-49F5-0740-8065-7E5835CE398E}" type="datetime1">
              <a:rPr lang="en-CA" smtClean="0"/>
              <a:t>2024-09-19</a:t>
            </a:fld>
            <a:endParaRPr lang="en-US"/>
          </a:p>
        </p:txBody>
      </p:sp>
      <p:sp>
        <p:nvSpPr>
          <p:cNvPr id="6" name="Footer Placeholder 5">
            <a:extLst>
              <a:ext uri="{FF2B5EF4-FFF2-40B4-BE49-F238E27FC236}">
                <a16:creationId xmlns:a16="http://schemas.microsoft.com/office/drawing/2014/main" id="{BFD4F4DE-8384-11D6-D28F-2C4B56EF2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D2A22-BBBB-CF5A-8C5B-78646114984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02282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00DD-5B3D-7CE3-442F-2492C43DAC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EE00F04-DA99-8501-55F5-639D1B95B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62FF1AF-7EDA-80BB-3A0A-77737D35B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23497-165A-445D-B504-D32613C3F192}"/>
              </a:ext>
            </a:extLst>
          </p:cNvPr>
          <p:cNvSpPr>
            <a:spLocks noGrp="1"/>
          </p:cNvSpPr>
          <p:nvPr>
            <p:ph type="dt" sz="half" idx="10"/>
          </p:nvPr>
        </p:nvSpPr>
        <p:spPr/>
        <p:txBody>
          <a:bodyPr/>
          <a:lstStyle/>
          <a:p>
            <a:fld id="{19B7C5BC-1E7C-1E4F-81A8-432CDAFA5F9C}" type="datetime1">
              <a:rPr lang="en-CA" smtClean="0"/>
              <a:t>2024-09-19</a:t>
            </a:fld>
            <a:endParaRPr lang="en-US"/>
          </a:p>
        </p:txBody>
      </p:sp>
      <p:sp>
        <p:nvSpPr>
          <p:cNvPr id="6" name="Footer Placeholder 5">
            <a:extLst>
              <a:ext uri="{FF2B5EF4-FFF2-40B4-BE49-F238E27FC236}">
                <a16:creationId xmlns:a16="http://schemas.microsoft.com/office/drawing/2014/main" id="{5BA5E67A-31C5-5C98-4ABA-B58FA9112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DEF29-D444-7F3A-38C6-E0D53209535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26675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9B3D7-729E-347C-8159-1DF0F44A9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49F42A-16AD-2557-DEEA-986C08BAE1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89AF229-E724-86AC-2EAD-97B04132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1293ED-2CEE-D541-AC66-005064CF12AE}" type="datetime1">
              <a:rPr lang="en-CA" smtClean="0"/>
              <a:t>2024-09-19</a:t>
            </a:fld>
            <a:endParaRPr lang="en-US"/>
          </a:p>
        </p:txBody>
      </p:sp>
      <p:sp>
        <p:nvSpPr>
          <p:cNvPr id="5" name="Footer Placeholder 4">
            <a:extLst>
              <a:ext uri="{FF2B5EF4-FFF2-40B4-BE49-F238E27FC236}">
                <a16:creationId xmlns:a16="http://schemas.microsoft.com/office/drawing/2014/main" id="{056002FE-AE25-8D21-CC28-EE6452749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B8A81E11-256A-3309-B048-447CD02C9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936217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D8AD-2A1F-CEFC-F061-707401627300}"/>
              </a:ext>
            </a:extLst>
          </p:cNvPr>
          <p:cNvSpPr>
            <a:spLocks noGrp="1"/>
          </p:cNvSpPr>
          <p:nvPr>
            <p:ph type="title"/>
          </p:nvPr>
        </p:nvSpPr>
        <p:spPr/>
        <p:txBody>
          <a:bodyPr/>
          <a:lstStyle/>
          <a:p>
            <a:pPr algn="ctr"/>
            <a:r>
              <a:rPr lang="en-CA" dirty="0"/>
              <a:t>Current Trends in Cybersecurity</a:t>
            </a:r>
          </a:p>
        </p:txBody>
      </p:sp>
      <p:sp>
        <p:nvSpPr>
          <p:cNvPr id="3" name="Content Placeholder 2">
            <a:extLst>
              <a:ext uri="{FF2B5EF4-FFF2-40B4-BE49-F238E27FC236}">
                <a16:creationId xmlns:a16="http://schemas.microsoft.com/office/drawing/2014/main" id="{81F28885-EB57-ED29-0C96-04CE48C9FFE5}"/>
              </a:ext>
            </a:extLst>
          </p:cNvPr>
          <p:cNvSpPr>
            <a:spLocks noGrp="1"/>
          </p:cNvSpPr>
          <p:nvPr>
            <p:ph idx="1"/>
          </p:nvPr>
        </p:nvSpPr>
        <p:spPr/>
        <p:txBody>
          <a:bodyPr/>
          <a:lstStyle/>
          <a:p>
            <a:endParaRPr lang="en-CA" dirty="0"/>
          </a:p>
        </p:txBody>
      </p:sp>
      <p:sp>
        <p:nvSpPr>
          <p:cNvPr id="4" name="Slide Number Placeholder 3">
            <a:extLst>
              <a:ext uri="{FF2B5EF4-FFF2-40B4-BE49-F238E27FC236}">
                <a16:creationId xmlns:a16="http://schemas.microsoft.com/office/drawing/2014/main" id="{AFF8F642-1B83-4992-FF06-072861FF4677}"/>
              </a:ext>
            </a:extLst>
          </p:cNvPr>
          <p:cNvSpPr>
            <a:spLocks noGrp="1"/>
          </p:cNvSpPr>
          <p:nvPr>
            <p:ph type="sldNum" sz="quarter" idx="12"/>
          </p:nvPr>
        </p:nvSpPr>
        <p:spPr/>
        <p:txBody>
          <a:bodyPr/>
          <a:lstStyle/>
          <a:p>
            <a:fld id="{1B8B3671-A306-4A69-8480-FA9BE839245D}" type="slidenum">
              <a:rPr lang="en-US" smtClean="0"/>
              <a:t>1</a:t>
            </a:fld>
            <a:endParaRPr lang="en-US"/>
          </a:p>
        </p:txBody>
      </p:sp>
    </p:spTree>
    <p:extLst>
      <p:ext uri="{BB962C8B-B14F-4D97-AF65-F5344CB8AC3E}">
        <p14:creationId xmlns:p14="http://schemas.microsoft.com/office/powerpoint/2010/main" val="7632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51B6-1DEC-DD2A-E4F8-3992D2335DB7}"/>
              </a:ext>
            </a:extLst>
          </p:cNvPr>
          <p:cNvSpPr>
            <a:spLocks noGrp="1"/>
          </p:cNvSpPr>
          <p:nvPr>
            <p:ph type="title"/>
          </p:nvPr>
        </p:nvSpPr>
        <p:spPr/>
        <p:txBody>
          <a:bodyPr/>
          <a:lstStyle/>
          <a:p>
            <a:pPr algn="ctr"/>
            <a:r>
              <a:rPr lang="en-CA" dirty="0"/>
              <a:t>What is cybersecurity?</a:t>
            </a:r>
          </a:p>
        </p:txBody>
      </p:sp>
      <p:sp>
        <p:nvSpPr>
          <p:cNvPr id="3" name="Content Placeholder 2">
            <a:extLst>
              <a:ext uri="{FF2B5EF4-FFF2-40B4-BE49-F238E27FC236}">
                <a16:creationId xmlns:a16="http://schemas.microsoft.com/office/drawing/2014/main" id="{FC588190-B22A-4644-4880-1EEAC81C00C8}"/>
              </a:ext>
            </a:extLst>
          </p:cNvPr>
          <p:cNvSpPr>
            <a:spLocks noGrp="1"/>
          </p:cNvSpPr>
          <p:nvPr>
            <p:ph idx="1"/>
          </p:nvPr>
        </p:nvSpPr>
        <p:spPr/>
        <p:txBody>
          <a:bodyPr/>
          <a:lstStyle/>
          <a:p>
            <a:r>
              <a:rPr lang="en-CA" sz="1800" dirty="0">
                <a:effectLst/>
                <a:latin typeface="Times New Roman" panose="02020603050405020304" pitchFamily="18" charset="0"/>
                <a:ea typeface="Aptos" panose="020B0004020202020204" pitchFamily="34" charset="0"/>
              </a:rPr>
              <a:t> Cybersecurity is “the practice of protecting information systems, networks, and data from unauthorized access, theft, or damage” (TerraZone, 2024).</a:t>
            </a:r>
            <a:r>
              <a:rPr lang="en-CA" dirty="0">
                <a:effectLst/>
              </a:rPr>
              <a:t> </a:t>
            </a:r>
          </a:p>
          <a:p>
            <a:endParaRPr lang="en-CA" dirty="0"/>
          </a:p>
        </p:txBody>
      </p:sp>
      <p:sp>
        <p:nvSpPr>
          <p:cNvPr id="4" name="Slide Number Placeholder 3">
            <a:extLst>
              <a:ext uri="{FF2B5EF4-FFF2-40B4-BE49-F238E27FC236}">
                <a16:creationId xmlns:a16="http://schemas.microsoft.com/office/drawing/2014/main" id="{0C9D5BDB-798E-6E65-6F52-8803E3B4E822}"/>
              </a:ext>
            </a:extLst>
          </p:cNvPr>
          <p:cNvSpPr>
            <a:spLocks noGrp="1"/>
          </p:cNvSpPr>
          <p:nvPr>
            <p:ph type="sldNum" sz="quarter" idx="12"/>
          </p:nvPr>
        </p:nvSpPr>
        <p:spPr/>
        <p:txBody>
          <a:bodyPr/>
          <a:lstStyle/>
          <a:p>
            <a:fld id="{1B8B3671-A306-4A69-8480-FA9BE839245D}" type="slidenum">
              <a:rPr lang="en-US" smtClean="0"/>
              <a:t>2</a:t>
            </a:fld>
            <a:endParaRPr lang="en-US"/>
          </a:p>
        </p:txBody>
      </p:sp>
    </p:spTree>
    <p:extLst>
      <p:ext uri="{BB962C8B-B14F-4D97-AF65-F5344CB8AC3E}">
        <p14:creationId xmlns:p14="http://schemas.microsoft.com/office/powerpoint/2010/main" val="23732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C025-C237-093F-1FF4-3520282F0E2F}"/>
              </a:ext>
            </a:extLst>
          </p:cNvPr>
          <p:cNvSpPr>
            <a:spLocks noGrp="1"/>
          </p:cNvSpPr>
          <p:nvPr>
            <p:ph type="title"/>
          </p:nvPr>
        </p:nvSpPr>
        <p:spPr/>
        <p:txBody>
          <a:bodyPr/>
          <a:lstStyle/>
          <a:p>
            <a:pPr algn="ctr"/>
            <a:r>
              <a:rPr lang="en-CA" dirty="0"/>
              <a:t>Cybersecurity threats and attacks</a:t>
            </a:r>
          </a:p>
        </p:txBody>
      </p:sp>
      <p:sp>
        <p:nvSpPr>
          <p:cNvPr id="3" name="Content Placeholder 2">
            <a:extLst>
              <a:ext uri="{FF2B5EF4-FFF2-40B4-BE49-F238E27FC236}">
                <a16:creationId xmlns:a16="http://schemas.microsoft.com/office/drawing/2014/main" id="{805C156F-9636-07C2-362D-5D9532459132}"/>
              </a:ext>
            </a:extLst>
          </p:cNvPr>
          <p:cNvSpPr>
            <a:spLocks noGrp="1"/>
          </p:cNvSpPr>
          <p:nvPr>
            <p:ph idx="1"/>
          </p:nvPr>
        </p:nvSpPr>
        <p:spPr/>
        <p:txBody>
          <a:bodyPr>
            <a:normAutofit fontScale="92500"/>
          </a:bodyPr>
          <a:lstStyle/>
          <a:p>
            <a:pPr>
              <a:lnSpc>
                <a:spcPct val="200000"/>
              </a:lnSpc>
            </a:pPr>
            <a:r>
              <a:rPr lang="en-CA" sz="1800" dirty="0">
                <a:effectLst/>
                <a:latin typeface="Times New Roman" panose="02020603050405020304" pitchFamily="18" charset="0"/>
                <a:ea typeface="Aptos" panose="020B0004020202020204" pitchFamily="34" charset="0"/>
                <a:cs typeface="Times New Roman" panose="02020603050405020304" pitchFamily="18" charset="0"/>
              </a:rPr>
              <a:t>Artificial intelligence can be used by hackers (TerraZone, 2024</a:t>
            </a:r>
            <a:r>
              <a:rPr lang="en-CA" sz="180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200000"/>
              </a:lnSpc>
            </a:pPr>
            <a:r>
              <a:rPr lang="en-CA" sz="1800">
                <a:effectLst/>
                <a:latin typeface="Times New Roman" panose="02020603050405020304" pitchFamily="18" charset="0"/>
                <a:ea typeface="Aptos" panose="020B0004020202020204" pitchFamily="34" charset="0"/>
              </a:rPr>
              <a:t>There </a:t>
            </a:r>
            <a:r>
              <a:rPr lang="en-CA" sz="1800" dirty="0">
                <a:effectLst/>
                <a:latin typeface="Times New Roman" panose="02020603050405020304" pitchFamily="18" charset="0"/>
                <a:ea typeface="Aptos" panose="020B0004020202020204" pitchFamily="34" charset="0"/>
              </a:rPr>
              <a:t>are several different kinds of cybersecurity attacks: phishing, malware, and Distributed Denial of Service (St. John, 2024). Phishing is using “text messages, deceptive emails, websites, and other forms of communication to deceive individuals into downloading malware or divulging sensitive information” (St. John, 2024). </a:t>
            </a:r>
          </a:p>
          <a:p>
            <a:pPr>
              <a:lnSpc>
                <a:spcPct val="200000"/>
              </a:lnSpc>
            </a:pPr>
            <a:r>
              <a:rPr lang="en-CA" sz="1800" dirty="0">
                <a:effectLst/>
                <a:latin typeface="Times New Roman" panose="02020603050405020304" pitchFamily="18" charset="0"/>
                <a:ea typeface="Aptos" panose="020B0004020202020204" pitchFamily="34" charset="0"/>
                <a:cs typeface="Times New Roman" panose="02020603050405020304" pitchFamily="18" charset="0"/>
              </a:rPr>
              <a:t>Distributed Denial of Service is when “hackers use multiple devices to flood a target system, network, or website with a high volume of traffic” (St. John, 2024). This “tactic overwhelms the target’s capacity to handle legitimate requests, rendering it inaccessible to legitimate users” (St. John, 2024). </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sp>
        <p:nvSpPr>
          <p:cNvPr id="4" name="Slide Number Placeholder 3">
            <a:extLst>
              <a:ext uri="{FF2B5EF4-FFF2-40B4-BE49-F238E27FC236}">
                <a16:creationId xmlns:a16="http://schemas.microsoft.com/office/drawing/2014/main" id="{BF8249AF-6535-FC31-0CB9-7B2783A34371}"/>
              </a:ext>
            </a:extLst>
          </p:cNvPr>
          <p:cNvSpPr>
            <a:spLocks noGrp="1"/>
          </p:cNvSpPr>
          <p:nvPr>
            <p:ph type="sldNum" sz="quarter" idx="12"/>
          </p:nvPr>
        </p:nvSpPr>
        <p:spPr/>
        <p:txBody>
          <a:bodyPr/>
          <a:lstStyle/>
          <a:p>
            <a:fld id="{1B8B3671-A306-4A69-8480-FA9BE839245D}" type="slidenum">
              <a:rPr lang="en-US" smtClean="0"/>
              <a:t>3</a:t>
            </a:fld>
            <a:endParaRPr lang="en-US"/>
          </a:p>
        </p:txBody>
      </p:sp>
    </p:spTree>
    <p:extLst>
      <p:ext uri="{BB962C8B-B14F-4D97-AF65-F5344CB8AC3E}">
        <p14:creationId xmlns:p14="http://schemas.microsoft.com/office/powerpoint/2010/main" val="325090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0674-EF8E-6D24-84D1-09775E9EE8A5}"/>
              </a:ext>
            </a:extLst>
          </p:cNvPr>
          <p:cNvSpPr>
            <a:spLocks noGrp="1"/>
          </p:cNvSpPr>
          <p:nvPr>
            <p:ph type="title"/>
          </p:nvPr>
        </p:nvSpPr>
        <p:spPr/>
        <p:txBody>
          <a:bodyPr/>
          <a:lstStyle/>
          <a:p>
            <a:r>
              <a:rPr lang="en-US" sz="4400" dirty="0">
                <a:solidFill>
                  <a:schemeClr val="tx1"/>
                </a:solidFill>
                <a:latin typeface="Times New Roman" panose="02020603050405020304" pitchFamily="18" charset="0"/>
                <a:cs typeface="Times New Roman" panose="02020603050405020304" pitchFamily="18" charset="0"/>
              </a:rPr>
              <a:t>Most targeted companies for phishing scams</a:t>
            </a:r>
            <a:br>
              <a:rPr lang="en-US" sz="4400" dirty="0">
                <a:solidFill>
                  <a:schemeClr val="tx1"/>
                </a:solidFill>
                <a:latin typeface="Times New Roman" panose="02020603050405020304" pitchFamily="18" charset="0"/>
                <a:cs typeface="Times New Roman" panose="02020603050405020304" pitchFamily="18" charset="0"/>
              </a:rPr>
            </a:br>
            <a:endParaRPr lang="en-CA" dirty="0"/>
          </a:p>
        </p:txBody>
      </p:sp>
      <p:graphicFrame>
        <p:nvGraphicFramePr>
          <p:cNvPr id="4" name="Content Placeholder 3">
            <a:extLst>
              <a:ext uri="{FF2B5EF4-FFF2-40B4-BE49-F238E27FC236}">
                <a16:creationId xmlns:a16="http://schemas.microsoft.com/office/drawing/2014/main" id="{04A05BFE-0509-588E-BCA3-D1F6009D8E41}"/>
              </a:ext>
            </a:extLst>
          </p:cNvPr>
          <p:cNvGraphicFramePr>
            <a:graphicFrameLocks noGrp="1"/>
          </p:cNvGraphicFramePr>
          <p:nvPr>
            <p:ph idx="1"/>
            <p:extLst>
              <p:ext uri="{D42A27DB-BD31-4B8C-83A1-F6EECF244321}">
                <p14:modId xmlns:p14="http://schemas.microsoft.com/office/powerpoint/2010/main" val="13885567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74DB9D62-4A03-DD3F-ADDE-357F98B1DA24}"/>
              </a:ext>
            </a:extLst>
          </p:cNvPr>
          <p:cNvSpPr>
            <a:spLocks noGrp="1"/>
          </p:cNvSpPr>
          <p:nvPr>
            <p:ph type="sldNum" sz="quarter" idx="12"/>
          </p:nvPr>
        </p:nvSpPr>
        <p:spPr/>
        <p:txBody>
          <a:bodyPr/>
          <a:lstStyle/>
          <a:p>
            <a:fld id="{1B8B3671-A306-4A69-8480-FA9BE839245D}" type="slidenum">
              <a:rPr lang="en-US" smtClean="0"/>
              <a:t>4</a:t>
            </a:fld>
            <a:endParaRPr lang="en-US"/>
          </a:p>
        </p:txBody>
      </p:sp>
    </p:spTree>
    <p:extLst>
      <p:ext uri="{BB962C8B-B14F-4D97-AF65-F5344CB8AC3E}">
        <p14:creationId xmlns:p14="http://schemas.microsoft.com/office/powerpoint/2010/main" val="427358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A720-AAD3-F330-4805-8ED6CE824C26}"/>
              </a:ext>
            </a:extLst>
          </p:cNvPr>
          <p:cNvSpPr>
            <a:spLocks noGrp="1"/>
          </p:cNvSpPr>
          <p:nvPr>
            <p:ph type="title"/>
          </p:nvPr>
        </p:nvSpPr>
        <p:spPr/>
        <p:txBody>
          <a:bodyPr/>
          <a:lstStyle/>
          <a:p>
            <a:pPr algn="ctr"/>
            <a:r>
              <a:rPr lang="en-CA" dirty="0"/>
              <a:t>Cybersecurity defences</a:t>
            </a:r>
          </a:p>
        </p:txBody>
      </p:sp>
      <p:sp>
        <p:nvSpPr>
          <p:cNvPr id="3" name="Content Placeholder 2">
            <a:extLst>
              <a:ext uri="{FF2B5EF4-FFF2-40B4-BE49-F238E27FC236}">
                <a16:creationId xmlns:a16="http://schemas.microsoft.com/office/drawing/2014/main" id="{C2D608BA-000D-3297-405C-74E9D562498C}"/>
              </a:ext>
            </a:extLst>
          </p:cNvPr>
          <p:cNvSpPr>
            <a:spLocks noGrp="1"/>
          </p:cNvSpPr>
          <p:nvPr>
            <p:ph idx="1"/>
          </p:nvPr>
        </p:nvSpPr>
        <p:spPr/>
        <p:txBody>
          <a:bodyPr/>
          <a:lstStyle/>
          <a:p>
            <a:pPr>
              <a:lnSpc>
                <a:spcPct val="200000"/>
              </a:lnSpc>
            </a:pPr>
            <a:r>
              <a:rPr lang="en-CA" sz="1800" dirty="0">
                <a:effectLst/>
                <a:latin typeface="Times New Roman" panose="02020603050405020304" pitchFamily="18" charset="0"/>
                <a:ea typeface="Aptos" panose="020B0004020202020204" pitchFamily="34" charset="0"/>
                <a:cs typeface="Times New Roman" panose="02020603050405020304" pitchFamily="18" charset="0"/>
              </a:rPr>
              <a:t>Several different kinds of cybersecurity defences are software updates, strong passwords, employee training and awareness, encrypting data, and two-factor authentication (TerraZone, 2024). Other cybersecurity defences are anti-virus software and firewalls (Kavak, et al., 2021, p. 4). Artificial intelligence and machine learning are used to improve security (Korinchak, 2024).</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200000"/>
              </a:lnSpc>
            </a:pPr>
            <a:r>
              <a:rPr lang="en-CA" sz="1800" dirty="0">
                <a:effectLst/>
                <a:latin typeface="Times New Roman" panose="02020603050405020304" pitchFamily="18" charset="0"/>
                <a:ea typeface="Aptos" panose="020B0004020202020204" pitchFamily="34" charset="0"/>
                <a:cs typeface="Times New Roman" panose="02020603050405020304" pitchFamily="18" charset="0"/>
              </a:rPr>
              <a:t>Facial recognition, fingerprint scanners, and biometric authentication are used to strengthen security (Jerbi, 2023).</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sp>
        <p:nvSpPr>
          <p:cNvPr id="4" name="Slide Number Placeholder 3">
            <a:extLst>
              <a:ext uri="{FF2B5EF4-FFF2-40B4-BE49-F238E27FC236}">
                <a16:creationId xmlns:a16="http://schemas.microsoft.com/office/drawing/2014/main" id="{CB438F08-0992-6EFC-1149-50EC25562165}"/>
              </a:ext>
            </a:extLst>
          </p:cNvPr>
          <p:cNvSpPr>
            <a:spLocks noGrp="1"/>
          </p:cNvSpPr>
          <p:nvPr>
            <p:ph type="sldNum" sz="quarter" idx="12"/>
          </p:nvPr>
        </p:nvSpPr>
        <p:spPr/>
        <p:txBody>
          <a:bodyPr/>
          <a:lstStyle/>
          <a:p>
            <a:fld id="{1B8B3671-A306-4A69-8480-FA9BE839245D}" type="slidenum">
              <a:rPr lang="en-US" smtClean="0"/>
              <a:t>5</a:t>
            </a:fld>
            <a:endParaRPr lang="en-US"/>
          </a:p>
        </p:txBody>
      </p:sp>
    </p:spTree>
    <p:extLst>
      <p:ext uri="{BB962C8B-B14F-4D97-AF65-F5344CB8AC3E}">
        <p14:creationId xmlns:p14="http://schemas.microsoft.com/office/powerpoint/2010/main" val="302506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E850-F2DD-23A4-43DB-D57D157FBE96}"/>
              </a:ext>
            </a:extLst>
          </p:cNvPr>
          <p:cNvSpPr>
            <a:spLocks noGrp="1"/>
          </p:cNvSpPr>
          <p:nvPr>
            <p:ph type="title"/>
          </p:nvPr>
        </p:nvSpPr>
        <p:spPr/>
        <p:txBody>
          <a:bodyPr/>
          <a:lstStyle/>
          <a:p>
            <a:pPr algn="ctr"/>
            <a:r>
              <a:rPr lang="en-US" alt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References</a:t>
            </a:r>
            <a:br>
              <a:rPr lang="en-US" altLang="en-US" dirty="0">
                <a:solidFill>
                  <a:srgbClr val="0F4761"/>
                </a:solidFill>
                <a:latin typeface="Aptos Display" panose="020B0004020202020204" pitchFamily="34" charset="0"/>
                <a:ea typeface="Times New Roman" panose="02020603050405020304" pitchFamily="18" charset="0"/>
                <a:cs typeface="Times New Roman" panose="02020603050405020304" pitchFamily="18" charset="0"/>
              </a:rPr>
            </a:br>
            <a:endParaRPr lang="en-CA" dirty="0"/>
          </a:p>
        </p:txBody>
      </p:sp>
      <p:sp>
        <p:nvSpPr>
          <p:cNvPr id="4" name="Rectangle 1">
            <a:extLst>
              <a:ext uri="{FF2B5EF4-FFF2-40B4-BE49-F238E27FC236}">
                <a16:creationId xmlns:a16="http://schemas.microsoft.com/office/drawing/2014/main" id="{AA50555A-4491-D2AC-3571-880CFBF35D45}"/>
              </a:ext>
            </a:extLst>
          </p:cNvPr>
          <p:cNvSpPr>
            <a:spLocks noGrp="1" noChangeArrowheads="1"/>
          </p:cNvSpPr>
          <p:nvPr>
            <p:ph idx="1"/>
          </p:nvPr>
        </p:nvSpPr>
        <p:spPr bwMode="auto">
          <a:xfrm>
            <a:off x="0" y="2423872"/>
            <a:ext cx="11978792" cy="2405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28528"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Jerbi</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D. (2023). Beyond Firewalls: Navigating the Jungle of Emerging Cybersecurity Trends.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Journal of Current Trends in Computer Science Research</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191-195.</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Kavak</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H., Padilla, J. J., Vernon-</a:t>
            </a: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Bido</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D., Diallo, S. Y., Gore, R., &amp; Shetty, S. (2021). Simulation for Cybersecurity: State of the Art and Future Directions.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Journal of Cybersecurity</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1-13.</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Korinchak</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D. (2024).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Emerging Trends in Cybersecurity Solutions</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CyberExperts</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https://</a:t>
            </a: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cyberexperts.com</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/emerging-trends-in-cybersecurity-solutions/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 John, M. (2024, August 28).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Cybersecurity Stats: Facts and Figures You Must Know</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Forbes: https://</a:t>
            </a: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www.forbes.com</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/advisor/education/it-and-tech/cybersecurity-statistics/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TerraZone</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(2024).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Future of Cybersecurity: Trends and Best Practices</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TerraZone</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https://</a:t>
            </a:r>
            <a:r>
              <a:rPr kumimoji="0" lang="en-US" altLang="en-US" sz="1200" b="0"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terrazone.io</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/the-future-of-cybersecurity-trends-and-best-practices/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829168AD-8A71-6C8B-F663-BD27A9C463C9}"/>
              </a:ext>
            </a:extLst>
          </p:cNvPr>
          <p:cNvSpPr>
            <a:spLocks noGrp="1"/>
          </p:cNvSpPr>
          <p:nvPr>
            <p:ph type="sldNum" sz="quarter" idx="12"/>
          </p:nvPr>
        </p:nvSpPr>
        <p:spPr/>
        <p:txBody>
          <a:bodyPr/>
          <a:lstStyle/>
          <a:p>
            <a:fld id="{1B8B3671-A306-4A69-8480-FA9BE839245D}" type="slidenum">
              <a:rPr lang="en-US" smtClean="0"/>
              <a:t>6</a:t>
            </a:fld>
            <a:endParaRPr lang="en-US"/>
          </a:p>
        </p:txBody>
      </p:sp>
    </p:spTree>
    <p:extLst>
      <p:ext uri="{BB962C8B-B14F-4D97-AF65-F5344CB8AC3E}">
        <p14:creationId xmlns:p14="http://schemas.microsoft.com/office/powerpoint/2010/main" val="1083459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434</TotalTime>
  <Words>451</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Times New Roman</vt:lpstr>
      <vt:lpstr>Office Theme</vt:lpstr>
      <vt:lpstr>Current Trends in Cybersecurity</vt:lpstr>
      <vt:lpstr>What is cybersecurity?</vt:lpstr>
      <vt:lpstr>Cybersecurity threats and attacks</vt:lpstr>
      <vt:lpstr>Most targeted companies for phishing scams </vt:lpstr>
      <vt:lpstr>Cybersecurity defences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Krause</dc:creator>
  <cp:lastModifiedBy>Nathan Krause</cp:lastModifiedBy>
  <cp:revision>21</cp:revision>
  <dcterms:created xsi:type="dcterms:W3CDTF">2024-09-12T16:49:31Z</dcterms:created>
  <dcterms:modified xsi:type="dcterms:W3CDTF">2024-09-20T02:06:15Z</dcterms:modified>
</cp:coreProperties>
</file>